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99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>
      <p:cViewPr>
        <p:scale>
          <a:sx n="100" d="100"/>
          <a:sy n="100" d="100"/>
        </p:scale>
        <p:origin x="-366" y="-264"/>
      </p:cViewPr>
      <p:guideLst>
        <p:guide orient="horz" pos="2160"/>
        <p:guide pos="29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31FB-AA1A-4B18-B794-BD8B7192772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BF281-07AD-4826-8A9A-EC934B843D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BF281-07AD-4826-8A9A-EC934B843DE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87EC-F657-4778-8314-31269B0B86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5914" y="408675"/>
            <a:ext cx="78867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BD96-4A42-4E47-B103-38886A8CF9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3D63-5A7E-4299-9896-25CD5E2E3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Title"/>
          <p:cNvSpPr/>
          <p:nvPr>
            <p:custDataLst>
              <p:tags r:id="rId1"/>
            </p:custDataLst>
          </p:nvPr>
        </p:nvSpPr>
        <p:spPr>
          <a:xfrm>
            <a:off x="2933700" y="2411413"/>
            <a:ext cx="3867150" cy="63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rgbClr val="FFFFFF"/>
              </a:solidFill>
            </a:endParaRPr>
          </a:p>
        </p:txBody>
      </p:sp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2538413" y="3130550"/>
            <a:ext cx="4354512" cy="0"/>
          </a:xfrm>
          <a:prstGeom prst="line">
            <a:avLst/>
          </a:prstGeom>
          <a:ln w="2222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72383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34900" y="2412432"/>
            <a:ext cx="3866400" cy="633600"/>
          </a:xfrm>
        </p:spPr>
        <p:txBody>
          <a:bodyPr lIns="144000" tIns="0" rIns="0" bIns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5C04-2642-4500-B8E0-1B1A2A9EA3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835914" y="1244603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>
            <a:lvl2pPr marL="269875" marR="0" indent="0" algn="just" defTabSz="51435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C37E-4672-4DEC-8EB8-85D14189B8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5913" y="377318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5914" y="169335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5914" y="2517267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35222" y="169335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35222" y="2517267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CDE2-4E18-4F79-8949-77B512B5C5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1"/>
            </p:custDataLst>
          </p:nvPr>
        </p:nvCxnSpPr>
        <p:spPr>
          <a:xfrm rot="5400000">
            <a:off x="2923381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>
            <p:custDataLst>
              <p:tags r:id="rId2"/>
            </p:custDataLst>
          </p:nvPr>
        </p:nvCxnSpPr>
        <p:spPr>
          <a:xfrm rot="5400000">
            <a:off x="3055144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0" y="3805238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>
            <p:custDataLst>
              <p:tags r:id="rId4"/>
            </p:custDataLst>
          </p:nvPr>
        </p:nvCxnSpPr>
        <p:spPr>
          <a:xfrm>
            <a:off x="0" y="397192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5"/>
            </p:custDataLst>
          </p:nvPr>
        </p:nvCxnSpPr>
        <p:spPr>
          <a:xfrm>
            <a:off x="0" y="454977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6"/>
            </p:custDataLst>
          </p:nvPr>
        </p:nvCxnSpPr>
        <p:spPr>
          <a:xfrm>
            <a:off x="0" y="4387850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8575" y="3572256"/>
            <a:ext cx="3985123" cy="1186464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BE99-DE72-4968-AD1C-DA4DD79983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369E-D6B7-462F-84F1-56FEE731BC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9297" y="711200"/>
            <a:ext cx="3196800" cy="1600200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847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9297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E724-FAC4-4EC0-BCAE-2057F2CB8A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835731" y="365125"/>
            <a:ext cx="886883" cy="580402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835915" y="365125"/>
            <a:ext cx="6771893" cy="5804027"/>
          </a:xfrm>
        </p:spPr>
        <p:txBody>
          <a:bodyPr vert="eaVert"/>
          <a:lstStyle>
            <a:lvl1pPr>
              <a:defRPr sz="2400"/>
            </a:lvl1pPr>
            <a:lvl2pPr marL="0" indent="0">
              <a:buNone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1EEA-1057-4F43-B193-69D6246457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7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0" y="3167063"/>
            <a:ext cx="64500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54075" y="1133475"/>
            <a:ext cx="786606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en-US" altLang="zh-CN" smtClean="0"/>
              <a:t>	</a:t>
            </a:r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836613" y="214313"/>
            <a:ext cx="788352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66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36913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659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5383EBC-F3F3-4E93-93C4-FCD6F91EFB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271780" indent="-271780" algn="just" defTabSz="514350" rtl="0" eaLnBrk="1" fontAlgn="base" hangingPunct="1">
        <a:lnSpc>
          <a:spcPct val="110000"/>
        </a:lnSpc>
        <a:spcBef>
          <a:spcPts val="9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"/>
        <a:defRPr lang="zh-CN" altLang="en-US" sz="2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269875" indent="187325" algn="just" defTabSz="51435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864;&#25945;&#19971;&#19979;%20Unit%205\Lesson%2025\L25-No.1.mp3" TargetMode="External"/><Relationship Id="rId1" Type="http://schemas.microsoft.com/office/2007/relationships/media" Target="file:///C:\Documents%20and%20Settings\Administrator\&#26700;&#38754;\&#20864;&#25945;&#19971;&#19979;%20Unit%205\Lesson%2025\L25-No.1.mp3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864;&#25945;&#19971;&#19979;%20Unit%205\Lesson%2025\L25&#35838;&#25991;&#26391;&#35835;.mp3" TargetMode="External"/><Relationship Id="rId1" Type="http://schemas.microsoft.com/office/2007/relationships/media" Target="file:///C:\Documents%20and%20Settings\Administrator\&#26700;&#38754;\&#20864;&#25945;&#19971;&#19979;%20Unit%205\Lesson%2025\L25&#35838;&#25991;&#26391;&#35835;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528635" y="2514600"/>
            <a:ext cx="8137525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 </a:t>
            </a:r>
            <a:r>
              <a:rPr lang="en-US" altLang="zh-CN" sz="6000" b="1" dirty="0">
                <a:solidFill>
                  <a:schemeClr val="accent2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Phone Friend</a:t>
            </a:r>
            <a:endParaRPr lang="zh-CN" altLang="en-US" sz="6000" b="1" dirty="0">
              <a:solidFill>
                <a:schemeClr val="accent2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0153" y="5638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40442" y="1155151"/>
            <a:ext cx="5823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5  I Love Learning English!</a:t>
            </a:r>
            <a:endParaRPr lang="zh-CN" altLang="en-US" sz="28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39939"/>
          <p:cNvSpPr txBox="1">
            <a:spLocks noChangeArrowheads="1"/>
          </p:cNvSpPr>
          <p:nvPr/>
        </p:nvSpPr>
        <p:spPr bwMode="auto">
          <a:xfrm>
            <a:off x="341313" y="796925"/>
            <a:ext cx="82089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Li Jing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Yes. I love learning English.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That's great</a:t>
            </a:r>
            <a:r>
              <a:rPr lang="zh-CN" altLang="en-US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How do you practice?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Li Jing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I practice by myself a lot.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How do you practice by yourself?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Li Jing</a:t>
            </a:r>
            <a:r>
              <a:rPr lang="zh-CN" altLang="en-US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I watch many English TV shows and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  cartoons. I also listen to English music.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en-US" altLang="zh-CN" sz="2800" b="1" i="1">
                <a:latin typeface="Times New Roman" panose="02020603050405020304" pitchFamily="18" charset="0"/>
              </a:rPr>
              <a:t>Jenny and Li Jing have a good talk. Now, Li Jing has a Canadian friend!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charRg st="153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89">
                                            <p:txEl>
                                              <p:charRg st="153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charRg st="237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89">
                                            <p:txEl>
                                              <p:charRg st="237" end="3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2"/>
          <p:cNvSpPr>
            <a:spLocks noGrp="1" noChangeArrowheads="1"/>
          </p:cNvSpPr>
          <p:nvPr>
            <p:ph type="title"/>
          </p:nvPr>
        </p:nvSpPr>
        <p:spPr>
          <a:xfrm>
            <a:off x="561975" y="325438"/>
            <a:ext cx="7578725" cy="804862"/>
          </a:xfrm>
        </p:spPr>
        <p:txBody>
          <a:bodyPr/>
          <a:lstStyle/>
          <a:p>
            <a:r>
              <a:rPr lang="en-US" altLang="zh-CN" sz="3600" b="1" smtClean="0">
                <a:solidFill>
                  <a:srgbClr val="AB03AD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Task-Reading</a:t>
            </a:r>
          </a:p>
        </p:txBody>
      </p:sp>
      <p:sp>
        <p:nvSpPr>
          <p:cNvPr id="8" name="矩形 7"/>
          <p:cNvSpPr/>
          <p:nvPr/>
        </p:nvSpPr>
        <p:spPr>
          <a:xfrm>
            <a:off x="317500" y="879475"/>
            <a:ext cx="8310563" cy="34147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Read and answer the questions.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1.Dose Li Jing have a foreign friend at first?</a:t>
            </a:r>
          </a:p>
          <a:p>
            <a:pPr eaLnBrk="0" hangingPunct="0">
              <a:defRPr/>
            </a:pPr>
            <a:endParaRPr lang="en-US" altLang="zh-CN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2.Can Li Jing follow Jenny when they are talking on    </a:t>
            </a:r>
          </a:p>
          <a:p>
            <a:pPr eaLnBrk="0" hangingPunct="0">
              <a:defRPr/>
            </a:pP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  the phone?</a:t>
            </a:r>
          </a:p>
          <a:p>
            <a:pPr eaLnBrk="0" hangingPunct="0">
              <a:defRPr/>
            </a:pPr>
            <a:endParaRPr lang="en-US" altLang="zh-CN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3.How dose Li Jing practice her English?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61975" y="2081213"/>
            <a:ext cx="653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No, she doesn't. /No, she dosen't have any.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61975" y="3211513"/>
            <a:ext cx="2465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No, she can’t.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61975" y="4133850"/>
            <a:ext cx="8066088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She practices by herself a lot . she watches many English TV shows and cartoons. she also listens to English music.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61938" y="1668463"/>
            <a:ext cx="8761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1. Listen and write true(T) or false(F).</a:t>
            </a:r>
          </a:p>
        </p:txBody>
      </p:sp>
      <p:sp>
        <p:nvSpPr>
          <p:cNvPr id="14339" name="文本框 40961"/>
          <p:cNvSpPr txBox="1">
            <a:spLocks noChangeArrowheads="1"/>
          </p:cNvSpPr>
          <p:nvPr/>
        </p:nvSpPr>
        <p:spPr bwMode="auto">
          <a:xfrm>
            <a:off x="3035300" y="952500"/>
            <a:ext cx="2527300" cy="644525"/>
          </a:xfrm>
          <a:prstGeom prst="rect">
            <a:avLst/>
          </a:prstGeom>
          <a:solidFill>
            <a:srgbClr val="D39E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Let’s Do It!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541338" y="2171700"/>
            <a:ext cx="7773987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1.Jenny calls Li Ming from Canada. </a:t>
            </a: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（ ）</a:t>
            </a: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2.Li Jing is Li Ming's cousin.     （ ）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3.Li Jing loves learning English.    （ ）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4.Li Jing practices her English by speaking to Li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   Ming.         （ ）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356350" y="2260600"/>
            <a:ext cx="400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680075" y="2852738"/>
            <a:ext cx="4206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040438" y="3487738"/>
            <a:ext cx="4206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852738" y="4791075"/>
            <a:ext cx="400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</a:p>
        </p:txBody>
      </p:sp>
      <p:pic>
        <p:nvPicPr>
          <p:cNvPr id="14347" name="L25-No.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96975"/>
            <a:ext cx="5746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90076" fill="hold"/>
                                        <p:tgtEl>
                                          <p:spTgt spid="143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  <p:audio>
              <p:cMediaNode vol="43000"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7"/>
                </p:tgtEl>
              </p:cMediaNode>
            </p:audio>
          </p:childTnLst>
        </p:cTn>
      </p:par>
    </p:tnLst>
    <p:bldLst>
      <p:bldP spid="18435" grpId="0"/>
      <p:bldP spid="2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209550" y="515938"/>
            <a:ext cx="87249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2. Read the lesson and fill in the blanks. The first 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  letter is given.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209550" y="1779588"/>
            <a:ext cx="88646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I love learning English. 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p________English</a:t>
            </a:r>
            <a:r>
              <a:rPr lang="en-US" altLang="zh-CN" sz="2800" b="1" dirty="0">
                <a:latin typeface="Times New Roman" panose="02020603050405020304" pitchFamily="18" charset="0"/>
              </a:rPr>
              <a:t> every day by myself. But today I t________ to a foreign friend. Her name is Jenny. She is Li Ming's friend. At first, we couldn't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u__________each</a:t>
            </a:r>
            <a:r>
              <a:rPr lang="en-US" altLang="zh-CN" sz="2800" b="1" dirty="0">
                <a:latin typeface="Times New Roman" panose="02020603050405020304" pitchFamily="18" charset="0"/>
              </a:rPr>
              <a:t> other very well. Jenny asked me to s________ more loudly. And I couldn't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f________her</a:t>
            </a:r>
            <a:r>
              <a:rPr lang="en-US" altLang="zh-CN" sz="2800" b="1" dirty="0">
                <a:latin typeface="Times New Roman" panose="02020603050405020304" pitchFamily="18" charset="0"/>
              </a:rPr>
              <a:t>. But later, we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h____a</a:t>
            </a:r>
            <a:r>
              <a:rPr lang="en-US" altLang="zh-CN" sz="2800" b="1" dirty="0">
                <a:latin typeface="Times New Roman" panose="02020603050405020304" pitchFamily="18" charset="0"/>
              </a:rPr>
              <a:t> good talk. I have a Canadian friend now. I feel so happy.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86300" y="1846263"/>
            <a:ext cx="13557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ractice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86188" y="2466975"/>
            <a:ext cx="113188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alked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765300" y="3721100"/>
            <a:ext cx="194468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nderstand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20800" y="4318000"/>
            <a:ext cx="10175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peak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1000" y="5048250"/>
            <a:ext cx="11096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ollow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621213" y="4979988"/>
            <a:ext cx="6127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242888" y="603250"/>
            <a:ext cx="8382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3. Fill in the blanks with the correct forms of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the given words.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242888" y="1671638"/>
            <a:ext cx="8658225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1. This work is too hard. I can't do it by _______ (me)</a:t>
            </a:r>
            <a:r>
              <a:rPr lang="zh-CN" altLang="zh-CN" sz="2800" b="1"/>
              <a:t>．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2. Jenny comes from Canada. ________(she) friend, Li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Ming, is from China.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3. You can learn this song by ________(you)</a:t>
            </a:r>
            <a:r>
              <a:rPr lang="zh-CN" altLang="zh-CN" sz="2800" b="1"/>
              <a:t>．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4. Jim is an American boy. But ________(he) Chinese is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very good.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5. How do you practice English by ________ (you)</a:t>
            </a:r>
            <a:r>
              <a:rPr lang="zh-CN" altLang="zh-CN" sz="2800" b="1"/>
              <a:t>？</a:t>
            </a:r>
            <a:endParaRPr lang="zh-CN" altLang="en-US" sz="2800" b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378575" y="1677988"/>
            <a:ext cx="11699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myself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183188" y="2409825"/>
            <a:ext cx="7762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Her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10100" y="3581400"/>
            <a:ext cx="140811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yourself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64163" y="4306888"/>
            <a:ext cx="6175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his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526088" y="5526088"/>
            <a:ext cx="140811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yourself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81000" y="676275"/>
            <a:ext cx="8382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4. Work in pairs. How do you practice your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English？Make up a dialogue.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457200" y="1874838"/>
            <a:ext cx="73152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Example</a:t>
            </a:r>
            <a:r>
              <a:rPr lang="zh-CN" altLang="zh-CN" sz="2800" b="1">
                <a:solidFill>
                  <a:srgbClr val="FF0000"/>
                </a:solidFill>
              </a:rPr>
              <a:t>：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zh-CN" sz="2800" b="1"/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How do you practice your English</a:t>
            </a:r>
            <a:r>
              <a:rPr lang="zh-CN" altLang="zh-CN" sz="2800" b="1"/>
              <a:t>？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zh-CN" sz="2800" b="1"/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I practice by myself.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zh-CN" sz="2800" b="1"/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How do you practice by yourself</a:t>
            </a:r>
            <a:r>
              <a:rPr lang="zh-CN" altLang="zh-CN" sz="2800" b="1"/>
              <a:t>？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</a:t>
            </a:r>
            <a:r>
              <a:rPr lang="zh-CN" altLang="zh-CN" sz="2800" b="1"/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...</a:t>
            </a:r>
            <a:endParaRPr lang="zh-CN" altLang="en-US" sz="2800" b="1"/>
          </a:p>
        </p:txBody>
      </p:sp>
      <p:pic>
        <p:nvPicPr>
          <p:cNvPr id="17412" name="图片 40963" descr="timg (5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27563" y="4524375"/>
            <a:ext cx="3419475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charRg st="0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363663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一、情态动词can的用法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04800" y="2090738"/>
            <a:ext cx="84169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．表示能力，意为“能，会”。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例：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Can you drive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？你会开车吗？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．表示客观可能性，意为“会，可能”。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例：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He can be very friendly at times.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有时他会很友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好。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1285875" y="501650"/>
            <a:ext cx="64547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Grammar</a:t>
            </a:r>
          </a:p>
        </p:txBody>
      </p:sp>
      <p:pic>
        <p:nvPicPr>
          <p:cNvPr id="18437" name="图片 19460" descr="timg (2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19900" y="4649788"/>
            <a:ext cx="152717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6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charRg st="16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3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charRg st="3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9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charRg st="59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686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chemeClr val="bg1"/>
                </a:solidFill>
              </a:rPr>
              <a:t>Xi’an—the Walled City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850" y="795338"/>
            <a:ext cx="82804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3．表示请求允许(和may意思相近)，意为“可以，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能够”。</a:t>
            </a:r>
            <a:endParaRPr lang="zh-CN" altLang="zh-CN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例：Can I use your pen？我可以用你的钢笔吗？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4．表示惊异、不相信等(用于疑问句或否定句中)，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意为“会，可能”。其否定形式can't意为“不可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能”。</a:t>
            </a:r>
            <a:endParaRPr lang="zh-CN" altLang="zh-CN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例：This can't be true. 这不可能是真的。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pic>
        <p:nvPicPr>
          <p:cNvPr id="19460" name="图片 21507" descr="7~F{VVJJ7R7K[2[J1DXT[P3_看图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6400" y="4606925"/>
            <a:ext cx="2216150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3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charRg st="30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2" end="1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4" end="14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1" y="957263"/>
            <a:ext cx="8534400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b="1" dirty="0">
                <a:latin typeface="Times New Roman" panose="02020603050405020304" pitchFamily="18" charset="0"/>
              </a:rPr>
              <a:t>It's said that nuclear power will be used to                                   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produce electricity in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Xianning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b="1" dirty="0">
                <a:latin typeface="Times New Roman" panose="02020603050405020304" pitchFamily="18" charset="0"/>
              </a:rPr>
              <a:t>However, nuclear power ________ be very    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dangerous. 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湖北咸宁</a:t>
            </a:r>
            <a:r>
              <a:rPr lang="zh-CN" altLang="en-US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中考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A. can　B. need     C. must     D. should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621337" y="3495675"/>
            <a:ext cx="64542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图片 31748" descr="图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304800"/>
            <a:ext cx="2484438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280988" y="690563"/>
            <a:ext cx="8583612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2．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b="1">
                <a:latin typeface="Times New Roman" panose="02020603050405020304" pitchFamily="18" charset="0"/>
              </a:rPr>
              <a:t>________you tell me the differences between these two                      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      photos?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b="1">
                <a:latin typeface="Times New Roman" panose="02020603050405020304" pitchFamily="18" charset="0"/>
              </a:rPr>
              <a:t>No. They look quite similar, nearly the same.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    </a:t>
            </a:r>
            <a:r>
              <a:rPr lang="en-US" altLang="zh-CN" sz="2400" b="1">
                <a:solidFill>
                  <a:srgbClr val="00B050"/>
                </a:solidFill>
                <a:latin typeface="Times New Roman" panose="02020603050405020304" pitchFamily="18" charset="0"/>
              </a:rPr>
              <a:t> (四川乐山</a:t>
            </a:r>
            <a:r>
              <a:rPr lang="zh-CN" altLang="en-US" sz="2400" b="1">
                <a:solidFill>
                  <a:srgbClr val="00B050"/>
                </a:solidFill>
                <a:latin typeface="Times New Roman" panose="02020603050405020304" pitchFamily="18" charset="0"/>
              </a:rPr>
              <a:t>中考</a:t>
            </a:r>
            <a:r>
              <a:rPr lang="en-US" altLang="zh-CN" sz="2400" b="1">
                <a:solidFill>
                  <a:srgbClr val="00B05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  A. Can         B. May         C. Must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3．—We've ordered too much food. I________eat any more.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      —Never mind. Let's take it home.</a:t>
            </a:r>
            <a:r>
              <a:rPr lang="zh-CN" altLang="en-US" sz="2400" b="1">
                <a:solidFill>
                  <a:srgbClr val="00B050"/>
                </a:solidFill>
                <a:latin typeface="Times New Roman" panose="02020603050405020304" pitchFamily="18" charset="0"/>
              </a:rPr>
              <a:t>(浙江温州中考)</a:t>
            </a:r>
            <a:endParaRPr lang="zh-CN" altLang="en-US" sz="2400" b="1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     A．can't　B．mustn't     C</a:t>
            </a:r>
            <a:r>
              <a:rPr lang="en-US" altLang="zh-CN" sz="2400" b="1">
                <a:latin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</a:rPr>
              <a:t>needn't　	D</a:t>
            </a:r>
            <a:r>
              <a:rPr lang="en-US" altLang="zh-CN" sz="2400" b="1">
                <a:latin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</a:rPr>
              <a:t>shouldn't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395413" y="517525"/>
            <a:ext cx="6619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97513" y="4178300"/>
            <a:ext cx="6619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QQ截图201409011149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5438" y="977900"/>
            <a:ext cx="6111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/>
          <p:nvPr/>
        </p:nvSpPr>
        <p:spPr>
          <a:xfrm>
            <a:off x="871538" y="1136650"/>
            <a:ext cx="7824787" cy="47879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</a:rPr>
              <a:t>1. Be able to use the words: f</a:t>
            </a:r>
            <a:r>
              <a:rPr lang="zh-CN" alt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sym typeface="+mn-ea"/>
              </a:rPr>
              <a:t>oreign, could, loudly, understand, cartoon, Canadian, </a:t>
            </a: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sym typeface="+mn-ea"/>
              </a:rPr>
              <a:t>no problem, </a:t>
            </a:r>
            <a:r>
              <a:rPr lang="zh-CN" alt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sym typeface="+mn-ea"/>
              </a:rPr>
              <a:t>have a good talk, ask sb.to do sth.</a:t>
            </a: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sym typeface="+mn-ea"/>
              </a:rPr>
              <a:t>, </a:t>
            </a:r>
            <a:r>
              <a:rPr lang="zh-CN" alt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sym typeface="+mn-ea"/>
              </a:rPr>
              <a:t>by oneself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</a:rPr>
              <a:t>2. Learn to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make a call in English and learn how to practice English</a:t>
            </a:r>
            <a:endParaRPr lang="en-US" altLang="zh-CN" sz="28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</a:rPr>
              <a:t>3. Learn some key sentences: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    (1)Can I speak to Jenny, please?</a:t>
            </a:r>
          </a:p>
        </p:txBody>
      </p:sp>
      <p:pic>
        <p:nvPicPr>
          <p:cNvPr id="6148" name="Picture 6" descr="QQ截图20140901114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025" y="3475038"/>
            <a:ext cx="6127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QQ截图20140901114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025" y="4779963"/>
            <a:ext cx="61118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2406650" y="560388"/>
            <a:ext cx="507206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Learning targets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charRg st="0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charRg st="0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153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charRg st="153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charRg st="153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22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charRg st="222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charRg st="222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5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charRg st="25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charRg st="25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"/>
          <p:cNvSpPr txBox="1">
            <a:spLocks noChangeArrowheads="1"/>
          </p:cNvSpPr>
          <p:nvPr/>
        </p:nvSpPr>
        <p:spPr bwMode="auto">
          <a:xfrm>
            <a:off x="284163" y="749300"/>
            <a:ext cx="8575675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宋体" panose="02010600030101010101" pitchFamily="2" charset="-122"/>
              </a:rPr>
              <a:t>（一）</a:t>
            </a:r>
            <a:r>
              <a:rPr lang="zh-CN" altLang="en-US" sz="2800" b="1" dirty="0">
                <a:solidFill>
                  <a:srgbClr val="0442E2"/>
                </a:solidFill>
                <a:latin typeface="宋体" panose="02010600030101010101" pitchFamily="2" charset="-122"/>
              </a:rPr>
              <a:t>反身代词是一种表示反射或强调的代词，意为“</a:t>
            </a:r>
            <a:r>
              <a:rPr lang="en-US" altLang="zh-CN" sz="2800" b="1" dirty="0">
                <a:solidFill>
                  <a:srgbClr val="0442E2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0442E2"/>
                </a:solidFill>
                <a:latin typeface="宋体" panose="02010600030101010101" pitchFamily="2" charset="-122"/>
              </a:rPr>
              <a:t>自己”。反身代词与它所指代的名词或代词形 成互指关系，在人称、性质、数上应保持一致。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宋体" panose="02010600030101010101" pitchFamily="2" charset="-122"/>
              </a:rPr>
              <a:t>（二）</a:t>
            </a:r>
            <a:r>
              <a:rPr lang="zh-CN" altLang="zh-CN" sz="2800" b="1" dirty="0">
                <a:solidFill>
                  <a:srgbClr val="0442E2"/>
                </a:solidFill>
                <a:latin typeface="宋体" panose="02010600030101010101" pitchFamily="2" charset="-122"/>
              </a:rPr>
              <a:t>反身代词的基本形式：</a:t>
            </a:r>
            <a:endParaRPr lang="zh-CN" altLang="zh-CN" sz="2800" b="1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39738" y="287338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二、反身代词的用法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68325" y="3362325"/>
          <a:ext cx="7515225" cy="3017839"/>
        </p:xfrm>
        <a:graphic>
          <a:graphicData uri="http://schemas.openxmlformats.org/drawingml/2006/table">
            <a:tbl>
              <a:tblPr/>
              <a:tblGrid>
                <a:gridCol w="165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人称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数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单数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复数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第一人称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myself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ourselves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第二人称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yourself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yourselves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第三人称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herself, himself, itself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themselves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直接连接符 2"/>
          <p:cNvCxnSpPr/>
          <p:nvPr/>
        </p:nvCxnSpPr>
        <p:spPr>
          <a:xfrm>
            <a:off x="1304925" y="4211638"/>
            <a:ext cx="890588" cy="944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charRg st="66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9">
                                            <p:txEl>
                                              <p:charRg st="66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9">
                                            <p:txEl>
                                              <p:charRg st="66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93663" y="563563"/>
            <a:ext cx="8785225" cy="590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（三）</a:t>
            </a:r>
            <a:r>
              <a:rPr lang="zh-CN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反身代词的用法：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作宾语</a:t>
            </a:r>
            <a:r>
              <a:rPr lang="zh-CN" altLang="zh-CN" sz="2800" b="1" dirty="0">
                <a:latin typeface="Times New Roman" panose="02020603050405020304" pitchFamily="18" charset="0"/>
              </a:rPr>
              <a:t>，表示主语和宾语是同一个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zh-CN" sz="2800" b="1" dirty="0">
                <a:latin typeface="Times New Roman" panose="02020603050405020304" pitchFamily="18" charset="0"/>
              </a:rPr>
              <a:t>或一些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zh-CN" sz="2800" b="1" dirty="0">
                <a:latin typeface="Times New Roman" panose="02020603050405020304" pitchFamily="18" charset="0"/>
              </a:rPr>
              <a:t>人或事        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    物。例：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child can dress himself.</a:t>
            </a:r>
            <a:r>
              <a:rPr lang="zh-CN" altLang="zh-CN" sz="2800" b="1" dirty="0">
                <a:latin typeface="Times New Roman" panose="02020603050405020304" pitchFamily="18" charset="0"/>
              </a:rPr>
              <a:t>这个孩子能自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   己穿衣服。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作同位语</a:t>
            </a:r>
            <a:r>
              <a:rPr lang="zh-CN" altLang="zh-CN" sz="2800" b="1" dirty="0">
                <a:latin typeface="Times New Roman" panose="02020603050405020304" pitchFamily="18" charset="0"/>
              </a:rPr>
              <a:t>，常用来加强语气。例：</a:t>
            </a:r>
            <a:r>
              <a:rPr lang="en-US" altLang="zh-CN" sz="2800" b="1" dirty="0">
                <a:latin typeface="Times New Roman" panose="02020603050405020304" pitchFamily="18" charset="0"/>
              </a:rPr>
              <a:t>I can make   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donuts myself now.</a:t>
            </a:r>
            <a:r>
              <a:rPr lang="zh-CN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现在我能自己做面包圈了。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（四）</a:t>
            </a:r>
            <a:r>
              <a:rPr lang="zh-CN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含反身代词的常用短语：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by oneself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</a:rPr>
              <a:t>独自；</a:t>
            </a:r>
            <a:r>
              <a:rPr lang="en-US" altLang="zh-CN" sz="28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teach oneself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</a:rPr>
              <a:t>自学；</a:t>
            </a:r>
            <a:r>
              <a:rPr lang="en-US" altLang="zh-CN" sz="28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enjoy oneself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</a:rPr>
              <a:t>玩 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</a:rPr>
              <a:t>得开心，过得愉快；</a:t>
            </a:r>
            <a:r>
              <a:rPr lang="en-US" altLang="zh-CN" sz="2800" b="1" dirty="0">
                <a:solidFill>
                  <a:srgbClr val="AB03AD"/>
                </a:solidFill>
                <a:latin typeface="Times New Roman" panose="02020603050405020304" pitchFamily="18" charset="0"/>
              </a:rPr>
              <a:t>help oneself to </a:t>
            </a:r>
            <a:r>
              <a:rPr lang="zh-CN" altLang="zh-CN" sz="2800" b="1" dirty="0">
                <a:latin typeface="Times New Roman" panose="02020603050405020304" pitchFamily="18" charset="0"/>
              </a:rPr>
              <a:t>随便吃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zh-CN" sz="2800" b="1" dirty="0">
                <a:latin typeface="Times New Roman" panose="02020603050405020304" pitchFamily="18" charset="0"/>
              </a:rPr>
              <a:t>用</a:t>
            </a:r>
            <a:r>
              <a:rPr lang="en-US" altLang="zh-CN" sz="2800" b="1" dirty="0">
                <a:latin typeface="宋体" panose="02010600030101010101" pitchFamily="2" charset="-122"/>
              </a:rPr>
              <a:t>……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1"/>
          <p:cNvSpPr txBox="1">
            <a:spLocks noChangeArrowheads="1"/>
          </p:cNvSpPr>
          <p:nvPr/>
        </p:nvSpPr>
        <p:spPr bwMode="auto">
          <a:xfrm>
            <a:off x="495300" y="874713"/>
            <a:ext cx="8510588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．—Did anyone call me when I was out?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 —Yes. A man who called________Tom.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 (浙江温州中考)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A．myself　	  B．himself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C．herself　	  D．yourself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．Nowadays I can choose online courses and study 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 by________.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</a:rPr>
              <a:t>(上海中考)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A．I　     B．me         C．my　	D．myself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192713" y="1933575"/>
            <a:ext cx="6619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51025" y="5164138"/>
            <a:ext cx="6619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7975" y="1147763"/>
            <a:ext cx="86550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 I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speak to </a:t>
            </a:r>
            <a:r>
              <a:rPr lang="en-US" altLang="zh-CN" sz="2800" b="1" dirty="0">
                <a:latin typeface="Times New Roman" panose="02020603050405020304" pitchFamily="18" charset="0"/>
              </a:rPr>
              <a:t>Jenny,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please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7975" y="1743075"/>
            <a:ext cx="8783638" cy="33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zh-CN" altLang="zh-CN" sz="2400" b="1" dirty="0">
                <a:latin typeface="Times New Roman" panose="02020603050405020304" pitchFamily="18" charset="0"/>
              </a:rPr>
              <a:t>“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 I speak to...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please？</a:t>
            </a:r>
            <a:r>
              <a:rPr lang="zh-CN" altLang="zh-CN" sz="2400" b="1" dirty="0">
                <a:latin typeface="Times New Roman" panose="02020603050405020304" pitchFamily="18" charset="0"/>
              </a:rPr>
              <a:t>”是电话用语，意思是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“请找</a:t>
            </a:r>
            <a:r>
              <a:rPr lang="zh-CN" altLang="zh-CN" sz="2400" b="1" dirty="0">
                <a:latin typeface="宋体" panose="02010600030101010101" pitchFamily="2" charset="-122"/>
              </a:rPr>
              <a:t>……</a:t>
            </a:r>
            <a:r>
              <a:rPr lang="zh-CN" altLang="zh-CN" sz="2400" b="1" dirty="0">
                <a:latin typeface="Times New Roman" panose="02020603050405020304" pitchFamily="18" charset="0"/>
              </a:rPr>
              <a:t>接电话，好吗？”。其中can 可以用may、could等替换。回答此句可用 “This is...speaking. /Speaking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latin typeface="Times New Roman" panose="02020603050405020304" pitchFamily="18" charset="0"/>
              </a:rPr>
              <a:t>please.”，意思是 “我就是</a:t>
            </a:r>
            <a:r>
              <a:rPr lang="zh-CN" altLang="zh-CN" sz="2400" b="1" dirty="0">
                <a:latin typeface="宋体" panose="02010600030101010101" pitchFamily="2" charset="-122"/>
              </a:rPr>
              <a:t>……</a:t>
            </a:r>
            <a:r>
              <a:rPr lang="zh-CN" altLang="zh-CN" sz="2400" b="1" dirty="0">
                <a:latin typeface="Times New Roman" panose="02020603050405020304" pitchFamily="18" charset="0"/>
              </a:rPr>
              <a:t>”；也可用“Hold on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latin typeface="Times New Roman" panose="02020603050405020304" pitchFamily="18" charset="0"/>
              </a:rPr>
              <a:t>please./ Wait a moment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latin typeface="Times New Roman" panose="02020603050405020304" pitchFamily="18" charset="0"/>
              </a:rPr>
              <a:t>please.”，意思是“等一等，别挂断”，或者用“Sorry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latin typeface="Times New Roman" panose="02020603050405020304" pitchFamily="18" charset="0"/>
              </a:rPr>
              <a:t>...isn't in.”，意思是“对不起，</a:t>
            </a:r>
            <a:r>
              <a:rPr lang="zh-CN" altLang="zh-CN" sz="2400" b="1" dirty="0">
                <a:latin typeface="宋体" panose="02010600030101010101" pitchFamily="2" charset="-122"/>
              </a:rPr>
              <a:t>……</a:t>
            </a:r>
            <a:r>
              <a:rPr lang="zh-CN" altLang="zh-CN" sz="2400" b="1" dirty="0">
                <a:latin typeface="Times New Roman" panose="02020603050405020304" pitchFamily="18" charset="0"/>
              </a:rPr>
              <a:t>不在”。</a:t>
            </a:r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1344613" y="473075"/>
            <a:ext cx="64547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0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charRg st="0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280988" y="346075"/>
            <a:ext cx="55721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Could you speak more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loudly</a:t>
            </a: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9863" y="889000"/>
            <a:ext cx="8636000" cy="445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loudly</a:t>
            </a:r>
            <a:r>
              <a:rPr lang="zh-CN" altLang="en-US" sz="2400" b="1" dirty="0">
                <a:latin typeface="Times New Roman" panose="02020603050405020304" pitchFamily="18" charset="0"/>
              </a:rPr>
              <a:t>作副词，意为“高声地；大声地；吵闹地”。more loudly 是loudly的比较级。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【辨析】loudly、aloud与loud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三者都可以表示“大声地”，但在用法上有区别。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① 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loudly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意为“响亮地”，其基本意义与 loud 相同，常与 ring、knock等动词连用。loudly 放在动词前后均可，暗含有“喧闹”或“嘈杂”的意味。例</a:t>
            </a:r>
            <a:r>
              <a:rPr lang="en-US" altLang="zh-CN" sz="2400" b="1" dirty="0">
                <a:latin typeface="Times New Roman" panose="02020603050405020304" pitchFamily="18" charset="0"/>
              </a:rPr>
              <a:t>:</a:t>
            </a:r>
            <a:r>
              <a:rPr lang="zh-CN" altLang="en-US" sz="2400" b="1" dirty="0">
                <a:latin typeface="Times New Roman" panose="02020603050405020304" pitchFamily="18" charset="0"/>
              </a:rPr>
              <a:t>Suddenly the bell on the wall rang loudly.突然，墙上的铃大声地响起来。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51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3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73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7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charRg st="97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3375" y="720725"/>
            <a:ext cx="8194675" cy="389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②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aloud </a:t>
            </a:r>
            <a:r>
              <a:rPr lang="zh-CN" altLang="en-US" sz="2400" b="1" dirty="0">
                <a:latin typeface="Times New Roman" panose="02020603050405020304" pitchFamily="18" charset="0"/>
              </a:rPr>
              <a:t>强调发出的声音能被听见，意思是“出声地，大声地”，常与read、call等动词连用。例：Please read the text aloud. 请大声朗读课文。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③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loud</a:t>
            </a:r>
            <a:r>
              <a:rPr lang="zh-CN" altLang="en-US" sz="2400" b="1" dirty="0">
                <a:latin typeface="Times New Roman" panose="02020603050405020304" pitchFamily="18" charset="0"/>
              </a:rPr>
              <a:t> 意为“响亮地，大声地，高声地”，侧重于发出的声音大、传得远，一般多用来修饰 speak、talk、laugh等动词。例：Speak louder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en-US" sz="2400" b="1" dirty="0">
                <a:latin typeface="Times New Roman" panose="02020603050405020304" pitchFamily="18" charset="0"/>
              </a:rPr>
              <a:t>please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en-US" sz="2400" b="1" dirty="0">
                <a:latin typeface="Times New Roman" panose="02020603050405020304" pitchFamily="18" charset="0"/>
              </a:rPr>
              <a:t>or no one will hear you.请大声些，否则没人能听见你说话。</a:t>
            </a:r>
            <a:endParaRPr lang="zh-CN" alt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8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charRg st="88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charRg st="88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46113" y="695325"/>
            <a:ext cx="7850187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【学以致用】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They laughed so ________ that we couldn't do anything in the room.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A．aloud　　	B．loud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C．loudly　	D．quietly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129088" y="1522413"/>
            <a:ext cx="661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6" name="图片 22530" descr="t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3587750"/>
            <a:ext cx="2681287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5"/>
          <p:cNvSpPr txBox="1">
            <a:spLocks noChangeArrowheads="1"/>
          </p:cNvSpPr>
          <p:nvPr/>
        </p:nvSpPr>
        <p:spPr bwMode="auto">
          <a:xfrm>
            <a:off x="209550" y="558800"/>
            <a:ext cx="8080375" cy="454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Now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understand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understand</a:t>
            </a:r>
            <a:r>
              <a:rPr lang="zh-CN" altLang="zh-CN" sz="2400" b="1" dirty="0">
                <a:latin typeface="Times New Roman" panose="02020603050405020304" pitchFamily="18" charset="0"/>
              </a:rPr>
              <a:t>在此处作不及物动词</a:t>
            </a:r>
            <a:r>
              <a:rPr lang="en-US" altLang="zh-CN" sz="2400" b="1" dirty="0">
                <a:latin typeface="Times New Roman" panose="02020603050405020304" pitchFamily="18" charset="0"/>
              </a:rPr>
              <a:t>,</a:t>
            </a:r>
            <a:r>
              <a:rPr lang="zh-CN" altLang="zh-CN" sz="2400" b="1" dirty="0">
                <a:latin typeface="Times New Roman" panose="02020603050405020304" pitchFamily="18" charset="0"/>
              </a:rPr>
              <a:t>意为“明白，理解，懂得”，不能用于进行时态。它还可作及物动词，其后可接名词、代词以及“疑问词＋从句/to do”作宾语。</a:t>
            </a:r>
          </a:p>
          <a:p>
            <a:pPr algn="just"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例：I think you will understand at last.</a:t>
            </a:r>
          </a:p>
          <a:p>
            <a:pPr algn="just"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我想你最终会明白的。</a:t>
            </a:r>
          </a:p>
          <a:p>
            <a:pPr algn="just"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Do you understand what his meaning is？</a:t>
            </a:r>
          </a:p>
          <a:p>
            <a:pPr algn="just"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你理解他是什么意思吗？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61950" y="544513"/>
            <a:ext cx="7850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4．I practice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by myself a lot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" y="1209675"/>
            <a:ext cx="9021763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(1)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by oneself </a:t>
            </a:r>
            <a:r>
              <a:rPr lang="zh-CN" altLang="en-US" sz="2800" b="1">
                <a:latin typeface="Times New Roman" panose="02020603050405020304" pitchFamily="18" charset="0"/>
              </a:rPr>
              <a:t>意为“独自，单独地”</a:t>
            </a:r>
            <a:r>
              <a:rPr lang="en-US" altLang="zh-CN" sz="2800" b="1">
                <a:latin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</a:rPr>
              <a:t>在句中常作状语。</a:t>
            </a:r>
            <a:r>
              <a:rPr lang="en-US" altLang="zh-CN" sz="2800" b="1">
                <a:latin typeface="Times New Roman" panose="02020603050405020304" pitchFamily="18" charset="0"/>
              </a:rPr>
              <a:t>(2)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 lot</a:t>
            </a:r>
            <a:r>
              <a:rPr lang="zh-CN" altLang="en-US" sz="2800" b="1">
                <a:latin typeface="Times New Roman" panose="02020603050405020304" pitchFamily="18" charset="0"/>
              </a:rPr>
              <a:t>作副词修饰动词，有两个用法：一是表示程度，意为“很、非常”等；二是表示频率，意为“经常”。它在该句中表示的是频率，意为“经常”。当它表示程度时，相当于</a:t>
            </a:r>
            <a:r>
              <a:rPr lang="en-US" altLang="zh-CN" sz="2800" b="1">
                <a:latin typeface="Times New Roman" panose="02020603050405020304" pitchFamily="18" charset="0"/>
              </a:rPr>
              <a:t>very much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例：</a:t>
            </a:r>
            <a:r>
              <a:rPr lang="en-US" altLang="zh-CN" sz="2800" b="1">
                <a:latin typeface="Times New Roman" panose="02020603050405020304" pitchFamily="18" charset="0"/>
              </a:rPr>
              <a:t>He has helped me a lot. </a:t>
            </a:r>
            <a:r>
              <a:rPr lang="zh-CN" altLang="en-US" sz="2800" b="1">
                <a:latin typeface="Times New Roman" panose="02020603050405020304" pitchFamily="18" charset="0"/>
              </a:rPr>
              <a:t>他经常帮我。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She goes abroad a lot. </a:t>
            </a:r>
            <a:r>
              <a:rPr lang="zh-CN" altLang="en-US" sz="2800" b="1">
                <a:latin typeface="Times New Roman" panose="02020603050405020304" pitchFamily="18" charset="0"/>
              </a:rPr>
              <a:t>她常常出国。</a:t>
            </a:r>
          </a:p>
        </p:txBody>
      </p:sp>
      <p:pic>
        <p:nvPicPr>
          <p:cNvPr id="30724" name="图片 24581" descr="L[V7{}O8RWE(TM`V[_EC{O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4375150"/>
            <a:ext cx="1563688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4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4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4">
                                            <p:txEl>
                                              <p:charRg st="127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16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4">
                                            <p:txEl>
                                              <p:charRg st="16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4">
                                            <p:txEl>
                                              <p:charRg st="16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charRg st="16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4">
                                            <p:txEl>
                                              <p:charRg st="160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15938" y="696913"/>
            <a:ext cx="7850187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【学以致用】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—Hi, guys. How was your party yesterday?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—Wonderful！We had a big meal and enjoyed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______.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A．themselves       B．myself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C．yourselves       D．ourselves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图片 26628" descr="t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3529013"/>
            <a:ext cx="291782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135063" y="3152775"/>
            <a:ext cx="6619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277813" y="652463"/>
            <a:ext cx="7853362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(2)Could you speak more loudly？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(3)Now I understand.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(4)I practice by myself a lot.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(5)Jenny and Li Jing have a good talk.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(6)Jenny asked me to speak more loudly.</a:t>
            </a:r>
          </a:p>
        </p:txBody>
      </p:sp>
      <p:pic>
        <p:nvPicPr>
          <p:cNvPr id="5123" name="图片 6146" descr="tim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7163" y="4113213"/>
            <a:ext cx="3546475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686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chemeClr val="bg1"/>
                </a:solidFill>
              </a:rPr>
              <a:t>Xi’an—the Walled City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5900" y="954088"/>
            <a:ext cx="8712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5. Jenny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asked me to </a:t>
            </a:r>
            <a:r>
              <a:rPr lang="en-US" altLang="zh-CN" sz="2800" b="1">
                <a:latin typeface="Times New Roman" panose="02020603050405020304" pitchFamily="18" charset="0"/>
              </a:rPr>
              <a:t>speak more loudly.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15900" y="1671638"/>
            <a:ext cx="86010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ask sb. to do sth. </a:t>
            </a:r>
            <a:r>
              <a:rPr lang="zh-CN" altLang="en-US" sz="2800" b="1">
                <a:latin typeface="Times New Roman" panose="02020603050405020304" pitchFamily="18" charset="0"/>
              </a:rPr>
              <a:t>叫某人做某事。其否定结构是在</a:t>
            </a:r>
            <a:r>
              <a:rPr lang="en-US" altLang="zh-CN" sz="2800" b="1">
                <a:latin typeface="Times New Roman" panose="02020603050405020304" pitchFamily="18" charset="0"/>
              </a:rPr>
              <a:t>to</a:t>
            </a:r>
            <a:r>
              <a:rPr lang="zh-CN" altLang="en-US" sz="2800" b="1">
                <a:latin typeface="Times New Roman" panose="02020603050405020304" pitchFamily="18" charset="0"/>
              </a:rPr>
              <a:t>前面加上</a:t>
            </a:r>
            <a:r>
              <a:rPr lang="en-US" altLang="zh-CN" sz="2800" b="1">
                <a:latin typeface="Times New Roman" panose="02020603050405020304" pitchFamily="18" charset="0"/>
              </a:rPr>
              <a:t>not</a:t>
            </a:r>
            <a:r>
              <a:rPr lang="zh-CN" altLang="en-US" sz="2800" b="1">
                <a:latin typeface="Times New Roman" panose="02020603050405020304" pitchFamily="18" charset="0"/>
              </a:rPr>
              <a:t>，即：</a:t>
            </a:r>
            <a:r>
              <a:rPr lang="en-US" altLang="zh-CN" sz="2800" b="1">
                <a:latin typeface="Times New Roman" panose="02020603050405020304" pitchFamily="18" charset="0"/>
              </a:rPr>
              <a:t>ask sb.not to do sth.</a:t>
            </a:r>
            <a:r>
              <a:rPr lang="zh-CN" altLang="en-US" sz="2800" b="1">
                <a:latin typeface="Times New Roman" panose="02020603050405020304" pitchFamily="18" charset="0"/>
              </a:rPr>
              <a:t>叫某人不要做某事。例：</a:t>
            </a:r>
            <a:r>
              <a:rPr lang="en-US" altLang="zh-CN" sz="2800" b="1">
                <a:latin typeface="Times New Roman" panose="02020603050405020304" pitchFamily="18" charset="0"/>
              </a:rPr>
              <a:t>My parents often ask me not to swim in the river alone.</a:t>
            </a:r>
            <a:r>
              <a:rPr lang="zh-CN" altLang="en-US" sz="2800" b="1">
                <a:latin typeface="Times New Roman" panose="02020603050405020304" pitchFamily="18" charset="0"/>
              </a:rPr>
              <a:t>我父母总是叫我不要一个人去河里游泳。</a:t>
            </a:r>
          </a:p>
        </p:txBody>
      </p:sp>
      <p:pic>
        <p:nvPicPr>
          <p:cNvPr id="32773" name="图片 30724" descr="W4YTSY{S%%H$D}XT(MU)QQ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0025" y="4256088"/>
            <a:ext cx="226695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3038" y="969963"/>
            <a:ext cx="7850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Ⅰ.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选词并用其适当形式填空。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27100" y="1412875"/>
          <a:ext cx="6851650" cy="82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foreign  loud   Canada   understand</a:t>
                      </a:r>
                      <a:r>
                        <a:rPr lang="en-US" altLang="zh-CN" sz="3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</a:p>
                  </a:txBody>
                  <a:tcPr marL="91448" marR="91448" marT="45626" marB="456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1420813" y="317500"/>
            <a:ext cx="6453187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Exercises</a:t>
            </a:r>
          </a:p>
        </p:txBody>
      </p:sp>
      <p:sp>
        <p:nvSpPr>
          <p:cNvPr id="33802" name="Text Box 2"/>
          <p:cNvSpPr txBox="1">
            <a:spLocks noChangeArrowheads="1"/>
          </p:cNvSpPr>
          <p:nvPr/>
        </p:nvSpPr>
        <p:spPr bwMode="auto">
          <a:xfrm>
            <a:off x="173038" y="2051050"/>
            <a:ext cx="8799512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Jim is a _________, and he lives in Toronto(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多伦多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It’s very interesting to learn some ________words.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Our English teacher spoke very clearly, so we all  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__________ him well.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 could go to school by ______ when I was seven years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old.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If you speak more _______, everyone can hear you. 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 flipH="1">
            <a:off x="1738313" y="2235200"/>
            <a:ext cx="1905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Canadian</a:t>
            </a:r>
          </a:p>
        </p:txBody>
      </p:sp>
      <p:sp>
        <p:nvSpPr>
          <p:cNvPr id="20491" name="Text Box 7"/>
          <p:cNvSpPr txBox="1">
            <a:spLocks noChangeArrowheads="1"/>
          </p:cNvSpPr>
          <p:nvPr/>
        </p:nvSpPr>
        <p:spPr bwMode="auto">
          <a:xfrm flipH="1">
            <a:off x="5741988" y="2852738"/>
            <a:ext cx="153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foreign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 flipH="1">
            <a:off x="603250" y="4114800"/>
            <a:ext cx="27543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understood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 flipH="1">
            <a:off x="4081463" y="4821238"/>
            <a:ext cx="1512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myself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 flipH="1">
            <a:off x="3440113" y="6069013"/>
            <a:ext cx="1752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loudly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6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8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3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1508" grpId="0"/>
      <p:bldP spid="21509" grpId="0"/>
      <p:bldP spid="215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681038" y="641350"/>
            <a:ext cx="7923212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Ⅱ</a:t>
            </a:r>
            <a:r>
              <a:rPr lang="en-US" altLang="zh-CN" sz="2800" b="1" dirty="0">
                <a:solidFill>
                  <a:srgbClr val="0442E2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翻译下列句子，每空一词。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你能说得更慢点吗？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speak _____ ______?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我听不太清楚你说什么。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I can’t _____ you very _____.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我们应该好好谈谈。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We should _____ a _____ _____.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有些学生并不理解他们的父母</a:t>
            </a:r>
            <a:r>
              <a:rPr lang="en-US" altLang="zh-CN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Some teenagers don't  __________ their parents.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411538" y="1944688"/>
            <a:ext cx="2320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more slowly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2201863" y="3201988"/>
            <a:ext cx="43878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hear                  well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2465388" y="4508500"/>
            <a:ext cx="45624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have      good    talk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4464050" y="5813425"/>
            <a:ext cx="22240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understand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图片 34819" descr="QQ图片20180202150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8569325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539750" y="2420938"/>
            <a:ext cx="74168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Learned to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make a call in English and knew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  how to practice English.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2. Be able to use the useful words : </a:t>
            </a:r>
            <a:r>
              <a:rPr lang="en-US" altLang="zh-CN" sz="2800" b="1" dirty="0">
                <a:latin typeface="Times New Roman" panose="02020603050405020304" pitchFamily="18" charset="0"/>
              </a:rPr>
              <a:t>f</a:t>
            </a: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oreign,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could, loudly, understand, cartoon, Canadian,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no problem, </a:t>
            </a: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have a good talk, ask sb.to do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sth.</a:t>
            </a: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, practice </a:t>
            </a:r>
            <a:r>
              <a:rPr lang="zh-CN" altLang="en-US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by oneself</a:t>
            </a:r>
            <a:r>
              <a:rPr lang="en-US" altLang="zh-CN" sz="28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35844" name="TextBox 8"/>
          <p:cNvSpPr txBox="1">
            <a:spLocks noChangeArrowheads="1"/>
          </p:cNvSpPr>
          <p:nvPr/>
        </p:nvSpPr>
        <p:spPr bwMode="auto">
          <a:xfrm>
            <a:off x="1042988" y="692150"/>
            <a:ext cx="645318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charRg st="7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charRg st="7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1" descr="QQ图片201802021506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784225"/>
            <a:ext cx="888365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43113" y="2154238"/>
            <a:ext cx="5756275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1.How do you usually practice your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English? Make up a dialogue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about it.  Then talk about it with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your classmates.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Finish the exercises of this lesson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  </a:t>
            </a:r>
            <a:r>
              <a:rPr lang="en-US" altLang="zh-CN" sz="2800" dirty="0" smtClean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6868" name="TextBox 8"/>
          <p:cNvSpPr txBox="1">
            <a:spLocks noChangeArrowheads="1"/>
          </p:cNvSpPr>
          <p:nvPr/>
        </p:nvSpPr>
        <p:spPr bwMode="auto">
          <a:xfrm>
            <a:off x="1346200" y="784225"/>
            <a:ext cx="645318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charRg st="11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charRg st="11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33600" y="1907627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6145" name="Rectangle 12"/>
          <p:cNvSpPr>
            <a:spLocks noChangeArrowheads="1"/>
          </p:cNvSpPr>
          <p:nvPr/>
        </p:nvSpPr>
        <p:spPr bwMode="auto">
          <a:xfrm>
            <a:off x="1103313" y="1489075"/>
            <a:ext cx="7148512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Do you like to phone friends?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Can you phone your friends in English?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How do you practice your English?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3175000" y="615950"/>
            <a:ext cx="3225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Lead in</a:t>
            </a:r>
          </a:p>
        </p:txBody>
      </p:sp>
      <p:pic>
        <p:nvPicPr>
          <p:cNvPr id="6148" name="图片 7171" descr="图片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6588" y="3830638"/>
            <a:ext cx="2892425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3992563" y="1843088"/>
            <a:ext cx="2890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phone friend</a:t>
            </a:r>
            <a:endParaRPr lang="en-US" altLang="zh-CN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0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6850" y="479425"/>
            <a:ext cx="3795713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01775" y="5475288"/>
            <a:ext cx="30067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foreign friend</a:t>
            </a:r>
            <a:endParaRPr lang="en-US" altLang="zh-CN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2" name="图片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3035300"/>
            <a:ext cx="397668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>
            <a:spLocks noChangeArrowheads="1"/>
          </p:cNvSpPr>
          <p:nvPr/>
        </p:nvSpPr>
        <p:spPr bwMode="auto">
          <a:xfrm>
            <a:off x="5145088" y="2073275"/>
            <a:ext cx="3644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watch English TV shows</a:t>
            </a:r>
            <a:endParaRPr lang="en-US" altLang="zh-CN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4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525" y="874713"/>
            <a:ext cx="4500563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47663" y="4587875"/>
            <a:ext cx="4132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to English songs</a:t>
            </a:r>
            <a:endParaRPr lang="en-US" altLang="zh-CN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6" name="图片 2" descr="tim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79925" y="3613150"/>
            <a:ext cx="4310063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>
            <a:spLocks noChangeArrowheads="1"/>
          </p:cNvSpPr>
          <p:nvPr/>
        </p:nvSpPr>
        <p:spPr bwMode="auto">
          <a:xfrm>
            <a:off x="49213" y="1014413"/>
            <a:ext cx="3124200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oreign</a:t>
            </a: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could</a:t>
            </a: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loudly </a:t>
            </a: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understand</a:t>
            </a: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cartoon</a:t>
            </a: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Canadian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no problem</a:t>
            </a:r>
            <a:endParaRPr lang="zh-CN" altLang="en-US" sz="2400" b="1" dirty="0">
              <a:solidFill>
                <a:srgbClr val="0D0D0D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have a good talk</a:t>
            </a:r>
          </a:p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ask sb.to do sth.</a:t>
            </a:r>
            <a:r>
              <a:rPr lang="en-US" altLang="zh-CN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D0D0D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by oneself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23555" name="矩形 23554"/>
          <p:cNvSpPr>
            <a:spLocks noChangeArrowheads="1"/>
          </p:cNvSpPr>
          <p:nvPr/>
        </p:nvSpPr>
        <p:spPr bwMode="auto">
          <a:xfrm>
            <a:off x="3355975" y="1014413"/>
            <a:ext cx="5584825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外国的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v. aux.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能；可能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adv.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高声地，大声地；吵闹地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(understood/understood)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懂得；理解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动画片；漫画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加拿大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的    </a:t>
            </a:r>
            <a:r>
              <a:rPr lang="en-US" altLang="zh-CN" sz="24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加拿大人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没问题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好好谈一谈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叫某人做某事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单独地，亲自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820863" y="415925"/>
            <a:ext cx="64531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Words and expressions</a:t>
            </a:r>
          </a:p>
        </p:txBody>
      </p:sp>
      <p:pic>
        <p:nvPicPr>
          <p:cNvPr id="2" name="L25单词">
            <a:hlinkClick r:id="" action="ppaction://media"/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7813" y="63182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2288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8"/>
          <p:cNvSpPr txBox="1">
            <a:spLocks noChangeArrowheads="1"/>
          </p:cNvSpPr>
          <p:nvPr/>
        </p:nvSpPr>
        <p:spPr bwMode="auto">
          <a:xfrm>
            <a:off x="1471613" y="347663"/>
            <a:ext cx="65293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2" name="文本框 14339"/>
          <p:cNvSpPr txBox="1">
            <a:spLocks noChangeArrowheads="1"/>
          </p:cNvSpPr>
          <p:nvPr/>
        </p:nvSpPr>
        <p:spPr bwMode="auto">
          <a:xfrm>
            <a:off x="251635" y="1052513"/>
            <a:ext cx="8713787" cy="500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</a:rPr>
              <a:t>       Li Jing is learning English. She wants to practice her English with a foreign friend, but she doesn't have any. So Li Ming calls Jenny.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Ming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：Hello</a:t>
            </a:r>
            <a:r>
              <a:rPr lang="en-US" altLang="zh-CN" sz="2400" b="1" dirty="0">
                <a:latin typeface="Times New Roman" panose="02020603050405020304" pitchFamily="18" charset="0"/>
              </a:rPr>
              <a:t>. Can I speak to Jenny, please?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：Yes</a:t>
            </a:r>
            <a:r>
              <a:rPr lang="en-US" altLang="zh-CN" sz="2400" b="1" dirty="0">
                <a:latin typeface="Times New Roman" panose="02020603050405020304" pitchFamily="18" charset="0"/>
              </a:rPr>
              <a:t>. This is Jenny speaking. Is that you, Li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Ming</a:t>
            </a:r>
            <a:r>
              <a:rPr lang="zh-CN" altLang="en-US" sz="2400" b="1" dirty="0">
                <a:latin typeface="Times New Roman" panose="02020603050405020304" pitchFamily="18" charset="0"/>
              </a:rPr>
              <a:t>？</a:t>
            </a:r>
            <a:r>
              <a:rPr lang="en-US" altLang="zh-CN" sz="2400" b="1" dirty="0">
                <a:latin typeface="Times New Roman" panose="02020603050405020304" pitchFamily="18" charset="0"/>
              </a:rPr>
              <a:t>How are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Ming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：Good！Are</a:t>
            </a:r>
            <a:r>
              <a:rPr lang="en-US" altLang="zh-CN" sz="2400" b="1" dirty="0">
                <a:latin typeface="Times New Roman" panose="02020603050405020304" pitchFamily="18" charset="0"/>
              </a:rPr>
              <a:t> you free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now？My</a:t>
            </a:r>
            <a:r>
              <a:rPr lang="en-US" altLang="zh-CN" sz="2400" b="1" dirty="0">
                <a:latin typeface="Times New Roman" panose="02020603050405020304" pitchFamily="18" charset="0"/>
              </a:rPr>
              <a:t> cousin, Li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    Jing, would like to speak to you.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：OK</a:t>
            </a:r>
            <a:r>
              <a:rPr lang="en-US" altLang="zh-CN" sz="2400" b="1" dirty="0">
                <a:latin typeface="Times New Roman" panose="02020603050405020304" pitchFamily="18" charset="0"/>
              </a:rPr>
              <a:t>! No problem!</a:t>
            </a:r>
          </a:p>
        </p:txBody>
      </p:sp>
      <p:pic>
        <p:nvPicPr>
          <p:cNvPr id="10245" name="L25课文朗读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76250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6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136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81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charRg st="181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50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charRg st="250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28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charRg st="328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audio>
              <p:cMediaNode numSld="3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占位符 38914"/>
          <p:cNvSpPr>
            <a:spLocks noGrp="1" noChangeArrowheads="1"/>
          </p:cNvSpPr>
          <p:nvPr>
            <p:ph idx="1"/>
          </p:nvPr>
        </p:nvSpPr>
        <p:spPr>
          <a:xfrm>
            <a:off x="413106" y="381000"/>
            <a:ext cx="8713788" cy="5543550"/>
          </a:xfrm>
        </p:spPr>
        <p:txBody>
          <a:bodyPr/>
          <a:lstStyle/>
          <a:p>
            <a:pPr marL="0" indent="0">
              <a:lnSpc>
                <a:spcPct val="130000"/>
              </a:lnSpc>
              <a:buFontTx/>
              <a:buNone/>
            </a:pPr>
            <a:r>
              <a:rPr lang="en-US" altLang="zh-CN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Li </a:t>
            </a:r>
            <a:r>
              <a:rPr lang="en-US" altLang="zh-CN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Jing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：Hello</a:t>
            </a:r>
            <a:r>
              <a:rPr lang="en-US" altLang="zh-CN" b="1" dirty="0" smtClean="0">
                <a:latin typeface="Times New Roman" panose="02020603050405020304" pitchFamily="18" charset="0"/>
              </a:rPr>
              <a:t>, Jenny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！</a:t>
            </a:r>
            <a:r>
              <a:rPr lang="en-US" altLang="zh-CN" b="1" dirty="0" smtClean="0">
                <a:latin typeface="Times New Roman" panose="02020603050405020304" pitchFamily="18" charset="0"/>
              </a:rPr>
              <a:t>This is Li Jing. I'm happy to  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          talk with you.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：Hi</a:t>
            </a:r>
            <a:r>
              <a:rPr lang="en-US" altLang="zh-CN" b="1" dirty="0" smtClean="0">
                <a:latin typeface="Times New Roman" panose="02020603050405020304" pitchFamily="18" charset="0"/>
              </a:rPr>
              <a:t>, </a:t>
            </a:r>
            <a:r>
              <a:rPr lang="zh-CN" altLang="en-US" b="1" dirty="0" smtClean="0">
                <a:latin typeface="Times New Roman" panose="02020603050405020304" pitchFamily="18" charset="0"/>
              </a:rPr>
              <a:t>Li Jing！I'm sorry. I can't hear you very   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          well. Could you speak more loudly?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Li Jing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：Sorry</a:t>
            </a:r>
            <a:r>
              <a:rPr lang="en-US" altLang="zh-CN" b="1" dirty="0" smtClean="0">
                <a:latin typeface="Times New Roman" panose="02020603050405020304" pitchFamily="18" charset="0"/>
              </a:rPr>
              <a:t>, </a:t>
            </a:r>
            <a:r>
              <a:rPr lang="zh-CN" altLang="en-US" b="1" dirty="0" smtClean="0">
                <a:latin typeface="Times New Roman" panose="02020603050405020304" pitchFamily="18" charset="0"/>
              </a:rPr>
              <a:t>I can't follow you. Please say that again.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：OK. Could you speak more loudly?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Li Jing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：Yes. Now I understand.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solidFill>
                  <a:srgbClr val="AB03AD"/>
                </a:solidFill>
                <a:latin typeface="Times New Roman" panose="02020603050405020304" pitchFamily="18" charset="0"/>
              </a:rPr>
              <a:t>Jenny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：Good！You speak English very well. Do you </a:t>
            </a:r>
          </a:p>
          <a:p>
            <a:pPr marL="0" indent="0">
              <a:lnSpc>
                <a:spcPct val="130000"/>
              </a:lnSpc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          like learning English?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05112"/>
  <p:tag name="MH_LIBRARY" val="CONTENTS"/>
  <p:tag name="MH_TYPE" val="TITLE"/>
  <p:tag name="ID" val="553526"/>
  <p:tag name="MH_ORDER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05112"/>
  <p:tag name="MH_LIBRARY" val="CONTENTS"/>
  <p:tag name="MH_TYPE" val="OTHERS"/>
  <p:tag name="ID" val="553526"/>
  <p:tag name="MH_ORDER" val="NUMB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heme/theme1.xml><?xml version="1.0" encoding="utf-8"?>
<a:theme xmlns:a="http://schemas.openxmlformats.org/drawingml/2006/main" name="WWW.2PPT.COM">
  <a:themeElements>
    <a:clrScheme name="KSO_BLUE9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2449</Words>
  <Application>Microsoft Office PowerPoint</Application>
  <PresentationFormat>全屏显示(4:3)</PresentationFormat>
  <Paragraphs>274</Paragraphs>
  <Slides>34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Task-Reading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2018-05-17T01:32:00Z</dcterms:created>
  <dcterms:modified xsi:type="dcterms:W3CDTF">2023-01-16T15:46:23Z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B501FBCB92264849AE860218F7E4A6D6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