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49" r:id="rId2"/>
    <p:sldId id="308" r:id="rId3"/>
    <p:sldId id="380" r:id="rId4"/>
    <p:sldId id="286" r:id="rId5"/>
    <p:sldId id="333" r:id="rId6"/>
    <p:sldId id="381" r:id="rId7"/>
    <p:sldId id="382" r:id="rId8"/>
    <p:sldId id="373" r:id="rId9"/>
    <p:sldId id="374" r:id="rId10"/>
    <p:sldId id="375" r:id="rId11"/>
    <p:sldId id="379" r:id="rId12"/>
    <p:sldId id="376" r:id="rId13"/>
    <p:sldId id="383" r:id="rId14"/>
    <p:sldId id="384" r:id="rId15"/>
    <p:sldId id="385" r:id="rId16"/>
    <p:sldId id="377" r:id="rId17"/>
    <p:sldId id="334" r:id="rId18"/>
    <p:sldId id="290" r:id="rId19"/>
    <p:sldId id="350" r:id="rId20"/>
    <p:sldId id="351" r:id="rId21"/>
    <p:sldId id="352" r:id="rId22"/>
    <p:sldId id="340" r:id="rId23"/>
  </p:sldIdLst>
  <p:sldSz cx="9144000" cy="5143500" type="screen16x9"/>
  <p:notesSz cx="6858000" cy="9144000"/>
  <p:custDataLst>
    <p:tags r:id="rId2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2AFA52"/>
    <a:srgbClr val="34FC77"/>
    <a:srgbClr val="F4AD00"/>
    <a:srgbClr val="F4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60" autoAdjust="0"/>
  </p:normalViewPr>
  <p:slideViewPr>
    <p:cSldViewPr snapToGrid="0">
      <p:cViewPr varScale="1">
        <p:scale>
          <a:sx n="104" d="100"/>
          <a:sy n="104" d="100"/>
        </p:scale>
        <p:origin x="-84" y="-738"/>
      </p:cViewPr>
      <p:guideLst>
        <p:guide orient="horz" pos="161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D2254C3-54C5-44CF-B9A5-7CB86DFF0A8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D162290A-90B2-4E3E-ACFA-6E1EA741BE7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71C7ED8-1C69-4730-BF58-D7C9826A7C8D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7ADCA3E-0906-445A-B138-0A90CA3C9D2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5603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fld id="{313E2D76-037F-4765-8E8C-AAB13C61B0B6}" type="slidenum">
              <a:rPr lang="zh-CN" altLang="en-US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zh-CN" altLang="en-US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390650"/>
            <a:ext cx="6858000" cy="124182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C1C8A-2BF2-462E-BBF7-AF20038DF339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1EF3D-1702-4EA7-94FE-C96FE0FF444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668A9-B061-4EA8-B5F6-ED5E61C8EF16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2D146-2BEC-45FF-9ECB-88F9AAD2574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5092D-3264-47F5-BDD3-BE6C7E9C6A43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1D573-5A4F-44BC-8FD8-59B43B16B15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4643F4-C621-46E0-AC4F-47DCFF40D3B1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0DE543-35B9-4EFC-AF27-4B492E92F19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4643F4-C621-46E0-AC4F-47DCFF40D3B1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0DE543-35B9-4EFC-AF27-4B492E92F19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占位符 1"/>
          <p:cNvSpPr>
            <a:spLocks noGrp="1" noChangeArrowheads="1"/>
          </p:cNvSpPr>
          <p:nvPr>
            <p:ph type="title" idx="4294967295"/>
            <p:custDataLst>
              <p:tags r:id="rId7"/>
            </p:custDataLst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文本占位符 2"/>
          <p:cNvSpPr>
            <a:spLocks noGrp="1" noChangeArrowheads="1"/>
          </p:cNvSpPr>
          <p:nvPr>
            <p:ph type="body" idx="9"/>
            <p:custDataLst>
              <p:tags r:id="rId8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1F4643F4-C621-46E0-AC4F-47DCFF40D3B1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ctr">
              <a:defRPr sz="900" smtClean="0">
                <a:solidFill>
                  <a:srgbClr val="7F7F7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DD0DE543-35B9-4EFC-AF27-4B492E92F192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wmf"/><Relationship Id="rId2" Type="http://schemas.openxmlformats.org/officeDocument/2006/relationships/tags" Target="../tags/tag1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wmf"/><Relationship Id="rId2" Type="http://schemas.openxmlformats.org/officeDocument/2006/relationships/tags" Target="../tags/tag1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wmf"/><Relationship Id="rId2" Type="http://schemas.openxmlformats.org/officeDocument/2006/relationships/tags" Target="../tags/tag20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7.emf"/><Relationship Id="rId2" Type="http://schemas.openxmlformats.org/officeDocument/2006/relationships/tags" Target="../tags/tag2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9.wmf"/><Relationship Id="rId2" Type="http://schemas.openxmlformats.org/officeDocument/2006/relationships/tags" Target="../tags/tag25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949024"/>
            <a:ext cx="9144000" cy="39514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30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第三章  变量之间的关系</a:t>
            </a:r>
          </a:p>
        </p:txBody>
      </p:sp>
      <p:sp>
        <p:nvSpPr>
          <p:cNvPr id="13315" name="文本框 6"/>
          <p:cNvSpPr txBox="1">
            <a:spLocks noChangeArrowheads="1"/>
          </p:cNvSpPr>
          <p:nvPr/>
        </p:nvSpPr>
        <p:spPr bwMode="auto">
          <a:xfrm>
            <a:off x="0" y="2214076"/>
            <a:ext cx="9144000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3600" b="1" dirty="0">
                <a:latin typeface="微软雅黑" panose="020B0503020204020204" pitchFamily="34" charset="-122"/>
                <a:sym typeface="+mn-ea"/>
              </a:rPr>
              <a:t>用关系式表示的变量间关系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75481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73944" y="2692004"/>
            <a:ext cx="7217569" cy="173116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300000"/>
              </a:lnSpc>
              <a:spcBef>
                <a:spcPts val="0"/>
              </a:spcBef>
              <a:defRPr/>
            </a:pP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  <a:r>
              <a:rPr kumimoji="1" lang="zh-CN" altLang="en-US" dirty="0">
                <a:latin typeface="+mn-ea"/>
                <a:ea typeface="+mn-ea"/>
              </a:rPr>
              <a:t>一个圆锥的高为 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1" lang="zh-CN" altLang="en-US" dirty="0">
                <a:latin typeface="+mn-ea"/>
                <a:ea typeface="+mn-ea"/>
              </a:rPr>
              <a:t>，底面半径</a:t>
            </a:r>
            <a:r>
              <a:rPr kumimoji="1"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为  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kumimoji="1" lang="en-US" altLang="zh-CN" i="1" dirty="0">
                <a:latin typeface="+mn-ea"/>
                <a:ea typeface="+mn-ea"/>
              </a:rPr>
              <a:t> </a:t>
            </a:r>
            <a:r>
              <a:rPr kumimoji="1" lang="zh-CN" altLang="en-US" dirty="0">
                <a:latin typeface="+mn-ea"/>
                <a:ea typeface="+mn-ea"/>
              </a:rPr>
              <a:t>，那么这个圆锥的体积 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1" lang="en-US" altLang="zh-CN" dirty="0">
                <a:latin typeface="+mn-ea"/>
                <a:ea typeface="+mn-ea"/>
              </a:rPr>
              <a:t> </a:t>
            </a:r>
            <a:r>
              <a:rPr kumimoji="1" lang="zh-CN" altLang="en-US" dirty="0">
                <a:latin typeface="+mn-ea"/>
                <a:ea typeface="+mn-ea"/>
              </a:rPr>
              <a:t>可以表示为</a:t>
            </a:r>
            <a:r>
              <a:rPr kumimoji="1" lang="zh-CN" altLang="en-US" u="sng" dirty="0">
                <a:latin typeface="+mn-ea"/>
                <a:ea typeface="+mn-ea"/>
              </a:rPr>
              <a:t>                        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  <a:r>
              <a:rPr kumimoji="1" lang="zh-CN" altLang="en-US" u="sng" dirty="0">
                <a:latin typeface="+mn-ea"/>
                <a:ea typeface="+mn-ea"/>
              </a:rPr>
              <a:t>　　　　　　　</a:t>
            </a:r>
            <a:endParaRPr kumimoji="1" lang="zh-CN" altLang="en-US" u="sng" baseline="30000" dirty="0">
              <a:latin typeface="+mn-ea"/>
              <a:ea typeface="+mn-ea"/>
            </a:endParaRP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1831181" y="3673079"/>
          <a:ext cx="753666" cy="560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r:id="rId4" imgW="647700" imgH="393700" progId="Equation.3">
                  <p:embed/>
                </p:oleObj>
              </mc:Choice>
              <mc:Fallback>
                <p:oleObj r:id="rId4" imgW="6477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1181" y="3673079"/>
                        <a:ext cx="753666" cy="5607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073944" y="928687"/>
            <a:ext cx="7297341" cy="172997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300000"/>
              </a:lnSpc>
              <a:spcBef>
                <a:spcPts val="0"/>
              </a:spcBef>
              <a:defRPr/>
            </a:pPr>
            <a:r>
              <a:rPr kumimoji="1" lang="zh-CN" altLang="en-US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练习：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  <a:r>
              <a:rPr kumimoji="1" lang="zh-CN" altLang="en-US" dirty="0">
                <a:latin typeface="+mn-ea"/>
                <a:ea typeface="+mn-ea"/>
              </a:rPr>
              <a:t>圆柱的底面直径是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6cm</a:t>
            </a:r>
            <a:r>
              <a:rPr kumimoji="1" lang="zh-CN" altLang="en-US" dirty="0">
                <a:latin typeface="+mn-ea"/>
                <a:ea typeface="+mn-ea"/>
              </a:rPr>
              <a:t>，当圆柱的高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1" lang="en-US" altLang="zh-CN" dirty="0">
                <a:latin typeface="+mn-ea"/>
                <a:ea typeface="+mn-ea"/>
              </a:rPr>
              <a:t>(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</a:t>
            </a:r>
            <a:r>
              <a:rPr kumimoji="1" lang="en-US" altLang="zh-CN" dirty="0">
                <a:latin typeface="+mn-ea"/>
                <a:ea typeface="+mn-ea"/>
              </a:rPr>
              <a:t>)</a:t>
            </a:r>
            <a:r>
              <a:rPr kumimoji="1" lang="zh-CN" altLang="en-US" dirty="0">
                <a:latin typeface="+mn-ea"/>
                <a:ea typeface="+mn-ea"/>
              </a:rPr>
              <a:t>由大到小变化时，圆柱的体积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1" lang="en-US" altLang="zh-CN" dirty="0">
                <a:latin typeface="+mn-ea"/>
                <a:ea typeface="+mn-ea"/>
              </a:rPr>
              <a:t>(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</a:t>
            </a:r>
            <a:r>
              <a:rPr kumimoji="1" lang="en-US" altLang="zh-CN" baseline="30000" dirty="0">
                <a:latin typeface="+mn-ea"/>
                <a:ea typeface="+mn-ea"/>
              </a:rPr>
              <a:t>3</a:t>
            </a:r>
            <a:r>
              <a:rPr kumimoji="1" lang="en-US" altLang="zh-CN" dirty="0">
                <a:latin typeface="+mn-ea"/>
                <a:ea typeface="+mn-ea"/>
              </a:rPr>
              <a:t>)</a:t>
            </a:r>
            <a:r>
              <a:rPr kumimoji="1" lang="zh-CN" altLang="en-US" dirty="0">
                <a:latin typeface="+mn-ea"/>
                <a:ea typeface="+mn-ea"/>
              </a:rPr>
              <a:t>随之发生变化，则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1" lang="zh-CN" altLang="en-US" dirty="0">
                <a:latin typeface="+mn-ea"/>
                <a:ea typeface="+mn-ea"/>
              </a:rPr>
              <a:t>与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1" lang="zh-CN" altLang="en-US" dirty="0">
                <a:latin typeface="+mn-ea"/>
                <a:ea typeface="+mn-ea"/>
              </a:rPr>
              <a:t>之间的关系式是</a:t>
            </a:r>
            <a:r>
              <a:rPr kumimoji="1" lang="en-US" altLang="zh-CN" dirty="0">
                <a:latin typeface="+mn-ea"/>
                <a:ea typeface="+mn-ea"/>
              </a:rPr>
              <a:t>___________ .</a:t>
            </a:r>
            <a:endParaRPr kumimoji="1" lang="en-US" altLang="zh-CN" u="sng" baseline="30000" dirty="0">
              <a:latin typeface="+mn-ea"/>
              <a:ea typeface="+mn-ea"/>
            </a:endParaRPr>
          </a:p>
        </p:txBody>
      </p:sp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6854429" y="2146698"/>
          <a:ext cx="797719" cy="269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r:id="rId6" imgW="571500" imgH="177165" progId="Equation.3">
                  <p:embed/>
                </p:oleObj>
              </mc:Choice>
              <mc:Fallback>
                <p:oleObj r:id="rId6" imgW="571500" imgH="17716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4429" y="2146698"/>
                        <a:ext cx="797719" cy="269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1046560" y="1044179"/>
            <a:ext cx="3873103" cy="172997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</a:rPr>
              <a:t>例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CN" dirty="0">
                <a:latin typeface="+mn-ea"/>
              </a:rPr>
              <a:t>.</a:t>
            </a:r>
            <a:r>
              <a:rPr kumimoji="1" lang="en-US" altLang="zh-CN" dirty="0">
                <a:latin typeface="+mn-ea"/>
                <a:ea typeface="+mn-ea"/>
              </a:rPr>
              <a:t> </a:t>
            </a:r>
            <a:r>
              <a:rPr kumimoji="1" lang="zh-CN" altLang="en-US" dirty="0">
                <a:latin typeface="+mn-ea"/>
                <a:ea typeface="+mn-ea"/>
              </a:rPr>
              <a:t>如图，圆锥的高度是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1" lang="zh-CN" altLang="en-US" dirty="0">
                <a:latin typeface="+mn-ea"/>
                <a:ea typeface="+mn-ea"/>
              </a:rPr>
              <a:t>厘米，当圆锥的底面半径由小到大变化时，圆锥的体积也随之发生了变化 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  <a:endParaRPr kumimoji="1" lang="zh-CN" altLang="en-US" dirty="0">
              <a:latin typeface="+mn-ea"/>
              <a:ea typeface="+mn-ea"/>
            </a:endParaRPr>
          </a:p>
        </p:txBody>
      </p:sp>
      <p:grpSp>
        <p:nvGrpSpPr>
          <p:cNvPr id="2" name="Group 13"/>
          <p:cNvGrpSpPr/>
          <p:nvPr/>
        </p:nvGrpSpPr>
        <p:grpSpPr bwMode="auto">
          <a:xfrm>
            <a:off x="4919663" y="1185863"/>
            <a:ext cx="3213497" cy="2743200"/>
            <a:chOff x="3061" y="255"/>
            <a:chExt cx="2699" cy="2304"/>
          </a:xfrm>
        </p:grpSpPr>
        <p:grpSp>
          <p:nvGrpSpPr>
            <p:cNvPr id="19463" name="Group 14"/>
            <p:cNvGrpSpPr/>
            <p:nvPr/>
          </p:nvGrpSpPr>
          <p:grpSpPr bwMode="auto">
            <a:xfrm>
              <a:off x="3504" y="255"/>
              <a:ext cx="2256" cy="2304"/>
              <a:chOff x="2880" y="0"/>
              <a:chExt cx="2256" cy="2304"/>
            </a:xfrm>
          </p:grpSpPr>
          <p:grpSp>
            <p:nvGrpSpPr>
              <p:cNvPr id="19469" name="Group 15"/>
              <p:cNvGrpSpPr/>
              <p:nvPr/>
            </p:nvGrpSpPr>
            <p:grpSpPr bwMode="auto">
              <a:xfrm>
                <a:off x="2880" y="0"/>
                <a:ext cx="2256" cy="2304"/>
                <a:chOff x="3024" y="288"/>
                <a:chExt cx="2256" cy="2304"/>
              </a:xfrm>
            </p:grpSpPr>
            <p:sp>
              <p:nvSpPr>
                <p:cNvPr id="19471" name="Oval 16"/>
                <p:cNvSpPr>
                  <a:spLocks noChangeArrowheads="1"/>
                </p:cNvSpPr>
                <p:nvPr/>
              </p:nvSpPr>
              <p:spPr bwMode="auto">
                <a:xfrm>
                  <a:off x="3024" y="1728"/>
                  <a:ext cx="2256" cy="8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sz="21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19472" name="Oval 17"/>
                <p:cNvSpPr>
                  <a:spLocks noChangeArrowheads="1"/>
                </p:cNvSpPr>
                <p:nvPr/>
              </p:nvSpPr>
              <p:spPr bwMode="auto">
                <a:xfrm flipH="1" flipV="1">
                  <a:off x="3552" y="1968"/>
                  <a:ext cx="1248" cy="33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19473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024" y="288"/>
                  <a:ext cx="1200" cy="1872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74" name="Line 19"/>
                <p:cNvSpPr>
                  <a:spLocks noChangeShapeType="1"/>
                </p:cNvSpPr>
                <p:nvPr/>
              </p:nvSpPr>
              <p:spPr bwMode="auto">
                <a:xfrm>
                  <a:off x="4224" y="288"/>
                  <a:ext cx="1056" cy="1872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75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3552" y="336"/>
                  <a:ext cx="672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76" name="Line 21"/>
                <p:cNvSpPr>
                  <a:spLocks noChangeShapeType="1"/>
                </p:cNvSpPr>
                <p:nvPr/>
              </p:nvSpPr>
              <p:spPr bwMode="auto">
                <a:xfrm>
                  <a:off x="4224" y="336"/>
                  <a:ext cx="576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9470" name="Line 24"/>
              <p:cNvSpPr>
                <a:spLocks noChangeShapeType="1"/>
              </p:cNvSpPr>
              <p:nvPr/>
            </p:nvSpPr>
            <p:spPr bwMode="auto">
              <a:xfrm rot="300000" flipV="1">
                <a:off x="2880" y="1829"/>
                <a:ext cx="52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9464" name="Line 25"/>
            <p:cNvSpPr>
              <a:spLocks noChangeShapeType="1"/>
            </p:cNvSpPr>
            <p:nvPr/>
          </p:nvSpPr>
          <p:spPr bwMode="auto">
            <a:xfrm>
              <a:off x="3216" y="255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5" name="Line 26"/>
            <p:cNvSpPr>
              <a:spLocks noChangeShapeType="1"/>
            </p:cNvSpPr>
            <p:nvPr/>
          </p:nvSpPr>
          <p:spPr bwMode="auto">
            <a:xfrm>
              <a:off x="3061" y="2099"/>
              <a:ext cx="443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6" name="Line 27"/>
            <p:cNvSpPr>
              <a:spLocks noChangeShapeType="1"/>
            </p:cNvSpPr>
            <p:nvPr/>
          </p:nvSpPr>
          <p:spPr bwMode="auto">
            <a:xfrm>
              <a:off x="3379" y="255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7" name="Line 28"/>
            <p:cNvSpPr>
              <a:spLocks noChangeShapeType="1"/>
            </p:cNvSpPr>
            <p:nvPr/>
          </p:nvSpPr>
          <p:spPr bwMode="auto">
            <a:xfrm flipV="1">
              <a:off x="3379" y="1344"/>
              <a:ext cx="0" cy="7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Text Box 29"/>
            <p:cNvSpPr txBox="1">
              <a:spLocks noChangeArrowheads="1"/>
            </p:cNvSpPr>
            <p:nvPr/>
          </p:nvSpPr>
          <p:spPr bwMode="auto">
            <a:xfrm>
              <a:off x="3126" y="958"/>
              <a:ext cx="851" cy="3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kumimoji="1" lang="en-US" altLang="zh-CN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4</a:t>
              </a:r>
              <a:r>
                <a:rPr kumimoji="1" lang="zh-CN" altLang="en-US" dirty="0">
                  <a:latin typeface="+mn-ea"/>
                  <a:ea typeface="+mn-ea"/>
                </a:rPr>
                <a:t>厘米</a:t>
              </a:r>
            </a:p>
          </p:txBody>
        </p:sp>
      </p:grp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1046560" y="2763441"/>
            <a:ext cx="3737372" cy="117752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  <a:ea typeface="+mn-ea"/>
              </a:rPr>
              <a:t>（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zh-CN" altLang="en-US" dirty="0">
                <a:latin typeface="+mn-ea"/>
                <a:ea typeface="+mn-ea"/>
              </a:rPr>
              <a:t>）在这个变化过程中，自变量、因变量各是什么？</a:t>
            </a:r>
          </a:p>
        </p:txBody>
      </p:sp>
      <p:sp>
        <p:nvSpPr>
          <p:cNvPr id="49" name="Text Box 37"/>
          <p:cNvSpPr txBox="1">
            <a:spLocks noChangeArrowheads="1"/>
          </p:cNvSpPr>
          <p:nvPr/>
        </p:nvSpPr>
        <p:spPr bwMode="auto">
          <a:xfrm>
            <a:off x="1073944" y="4187429"/>
            <a:ext cx="5233988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自变量是圆锥的底面半径，因变量是圆锥的体积 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1046560" y="2780110"/>
            <a:ext cx="3771900" cy="172997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  <a:ea typeface="+mn-ea"/>
              </a:rPr>
              <a:t>（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zh-CN" altLang="en-US" dirty="0">
                <a:latin typeface="+mn-ea"/>
                <a:ea typeface="+mn-ea"/>
              </a:rPr>
              <a:t>）若圆锥底面半径为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kumimoji="1" lang="zh-CN" altLang="en-US" dirty="0">
                <a:latin typeface="+mn-ea"/>
                <a:ea typeface="+mn-ea"/>
              </a:rPr>
              <a:t>（厘米），那么圆锥的体积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1" lang="zh-CN" altLang="en-US" dirty="0">
                <a:latin typeface="+mn-ea"/>
                <a:ea typeface="+mn-ea"/>
              </a:rPr>
              <a:t>（立方厘米）与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kumimoji="1" lang="zh-CN" altLang="en-US" dirty="0">
                <a:latin typeface="+mn-ea"/>
                <a:ea typeface="+mn-ea"/>
              </a:rPr>
              <a:t>的关系式为</a:t>
            </a:r>
            <a:r>
              <a:rPr kumimoji="1" lang="zh-CN" altLang="en-US" u="sng" dirty="0">
                <a:latin typeface="+mn-ea"/>
                <a:ea typeface="+mn-ea"/>
              </a:rPr>
              <a:t>                     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  <a:endParaRPr kumimoji="1" lang="zh-CN" altLang="en-US" dirty="0">
              <a:latin typeface="+mn-ea"/>
              <a:ea typeface="+mn-ea"/>
            </a:endParaRPr>
          </a:p>
        </p:txBody>
      </p:sp>
      <p:grpSp>
        <p:nvGrpSpPr>
          <p:cNvPr id="5125" name="Group 13"/>
          <p:cNvGrpSpPr/>
          <p:nvPr/>
        </p:nvGrpSpPr>
        <p:grpSpPr bwMode="auto">
          <a:xfrm>
            <a:off x="4919663" y="1185863"/>
            <a:ext cx="3213497" cy="2743200"/>
            <a:chOff x="3061" y="255"/>
            <a:chExt cx="2699" cy="2304"/>
          </a:xfrm>
        </p:grpSpPr>
        <p:grpSp>
          <p:nvGrpSpPr>
            <p:cNvPr id="5127" name="Group 14"/>
            <p:cNvGrpSpPr/>
            <p:nvPr/>
          </p:nvGrpSpPr>
          <p:grpSpPr bwMode="auto">
            <a:xfrm>
              <a:off x="3504" y="255"/>
              <a:ext cx="2256" cy="2304"/>
              <a:chOff x="2880" y="0"/>
              <a:chExt cx="2256" cy="2304"/>
            </a:xfrm>
          </p:grpSpPr>
          <p:grpSp>
            <p:nvGrpSpPr>
              <p:cNvPr id="5133" name="Group 15"/>
              <p:cNvGrpSpPr/>
              <p:nvPr/>
            </p:nvGrpSpPr>
            <p:grpSpPr bwMode="auto">
              <a:xfrm>
                <a:off x="2880" y="0"/>
                <a:ext cx="2256" cy="2304"/>
                <a:chOff x="3024" y="288"/>
                <a:chExt cx="2256" cy="2304"/>
              </a:xfrm>
            </p:grpSpPr>
            <p:sp>
              <p:nvSpPr>
                <p:cNvPr id="5135" name="Oval 16"/>
                <p:cNvSpPr>
                  <a:spLocks noChangeArrowheads="1"/>
                </p:cNvSpPr>
                <p:nvPr/>
              </p:nvSpPr>
              <p:spPr bwMode="auto">
                <a:xfrm>
                  <a:off x="3024" y="1728"/>
                  <a:ext cx="2256" cy="8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sz="21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5136" name="Oval 17"/>
                <p:cNvSpPr>
                  <a:spLocks noChangeArrowheads="1"/>
                </p:cNvSpPr>
                <p:nvPr/>
              </p:nvSpPr>
              <p:spPr bwMode="auto">
                <a:xfrm flipH="1" flipV="1">
                  <a:off x="3552" y="1968"/>
                  <a:ext cx="1248" cy="33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5137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024" y="288"/>
                  <a:ext cx="1200" cy="1872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38" name="Line 19"/>
                <p:cNvSpPr>
                  <a:spLocks noChangeShapeType="1"/>
                </p:cNvSpPr>
                <p:nvPr/>
              </p:nvSpPr>
              <p:spPr bwMode="auto">
                <a:xfrm>
                  <a:off x="4224" y="288"/>
                  <a:ext cx="1056" cy="1872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39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3552" y="336"/>
                  <a:ext cx="672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40" name="Line 21"/>
                <p:cNvSpPr>
                  <a:spLocks noChangeShapeType="1"/>
                </p:cNvSpPr>
                <p:nvPr/>
              </p:nvSpPr>
              <p:spPr bwMode="auto">
                <a:xfrm>
                  <a:off x="4224" y="336"/>
                  <a:ext cx="576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41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3696" y="336"/>
                  <a:ext cx="528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42" name="Line 23"/>
                <p:cNvSpPr>
                  <a:spLocks noChangeShapeType="1"/>
                </p:cNvSpPr>
                <p:nvPr/>
              </p:nvSpPr>
              <p:spPr bwMode="auto">
                <a:xfrm>
                  <a:off x="4224" y="336"/>
                  <a:ext cx="432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134" name="Line 24"/>
              <p:cNvSpPr>
                <a:spLocks noChangeShapeType="1"/>
              </p:cNvSpPr>
              <p:nvPr/>
            </p:nvSpPr>
            <p:spPr bwMode="auto">
              <a:xfrm flipV="1">
                <a:off x="2880" y="1824"/>
                <a:ext cx="672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28" name="Line 25"/>
            <p:cNvSpPr>
              <a:spLocks noChangeShapeType="1"/>
            </p:cNvSpPr>
            <p:nvPr/>
          </p:nvSpPr>
          <p:spPr bwMode="auto">
            <a:xfrm>
              <a:off x="3216" y="255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9" name="Line 26"/>
            <p:cNvSpPr>
              <a:spLocks noChangeShapeType="1"/>
            </p:cNvSpPr>
            <p:nvPr/>
          </p:nvSpPr>
          <p:spPr bwMode="auto">
            <a:xfrm>
              <a:off x="3061" y="2115"/>
              <a:ext cx="443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0" name="Line 27"/>
            <p:cNvSpPr>
              <a:spLocks noChangeShapeType="1"/>
            </p:cNvSpPr>
            <p:nvPr/>
          </p:nvSpPr>
          <p:spPr bwMode="auto">
            <a:xfrm>
              <a:off x="3379" y="255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" name="Line 28"/>
            <p:cNvSpPr>
              <a:spLocks noChangeShapeType="1"/>
            </p:cNvSpPr>
            <p:nvPr/>
          </p:nvSpPr>
          <p:spPr bwMode="auto">
            <a:xfrm flipV="1">
              <a:off x="3379" y="1344"/>
              <a:ext cx="0" cy="7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Text Box 29"/>
            <p:cNvSpPr txBox="1">
              <a:spLocks noChangeArrowheads="1"/>
            </p:cNvSpPr>
            <p:nvPr/>
          </p:nvSpPr>
          <p:spPr bwMode="auto">
            <a:xfrm>
              <a:off x="3126" y="958"/>
              <a:ext cx="851" cy="3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kumimoji="1" lang="en-US" altLang="zh-CN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4</a:t>
              </a:r>
              <a:r>
                <a:rPr kumimoji="1" lang="zh-CN" altLang="en-US" dirty="0">
                  <a:latin typeface="+mn-ea"/>
                  <a:ea typeface="+mn-ea"/>
                </a:rPr>
                <a:t>厘米</a:t>
              </a:r>
            </a:p>
          </p:txBody>
        </p:sp>
      </p:grp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1046560" y="1044179"/>
            <a:ext cx="3873103" cy="172997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</a:rPr>
              <a:t>例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CN" dirty="0">
                <a:latin typeface="+mn-ea"/>
              </a:rPr>
              <a:t>.</a:t>
            </a:r>
            <a:r>
              <a:rPr kumimoji="1" lang="en-US" altLang="zh-CN" dirty="0">
                <a:latin typeface="+mn-ea"/>
                <a:ea typeface="+mn-ea"/>
              </a:rPr>
              <a:t> </a:t>
            </a:r>
            <a:r>
              <a:rPr kumimoji="1" lang="zh-CN" altLang="en-US" dirty="0">
                <a:latin typeface="+mn-ea"/>
                <a:ea typeface="+mn-ea"/>
              </a:rPr>
              <a:t>如图，圆锥的高度是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1" lang="zh-CN" altLang="en-US" dirty="0">
                <a:latin typeface="+mn-ea"/>
                <a:ea typeface="+mn-ea"/>
              </a:rPr>
              <a:t>厘米，当圆锥的底面半径由小到大变化时，圆锥的体积也随之发生了变化 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  <a:endParaRPr kumimoji="1" lang="zh-CN" altLang="en-US" dirty="0">
              <a:latin typeface="+mn-ea"/>
              <a:ea typeface="+mn-ea"/>
            </a:endParaRP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2537223" y="3821907"/>
          <a:ext cx="754856" cy="560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r:id="rId4" imgW="647700" imgH="393700" progId="Equation.3">
                  <p:embed/>
                </p:oleObj>
              </mc:Choice>
              <mc:Fallback>
                <p:oleObj r:id="rId4" imgW="6477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7223" y="3821907"/>
                        <a:ext cx="754856" cy="560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33"/>
          <p:cNvSpPr txBox="1">
            <a:spLocks noChangeArrowheads="1"/>
          </p:cNvSpPr>
          <p:nvPr/>
        </p:nvSpPr>
        <p:spPr bwMode="auto">
          <a:xfrm>
            <a:off x="1050131" y="2767012"/>
            <a:ext cx="3711179" cy="172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</a:rPr>
              <a:t>（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</a:rPr>
              <a:t>）当底面半径由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</a:rPr>
              <a:t>厘米变化到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</a:rPr>
              <a:t>厘米时，圆锥的体积由</a:t>
            </a:r>
            <a:r>
              <a:rPr lang="zh-CN" altLang="en-US" u="sng">
                <a:solidFill>
                  <a:srgbClr val="000000"/>
                </a:solidFill>
                <a:latin typeface="微软雅黑" panose="020B0503020204020204" pitchFamily="34" charset="-122"/>
              </a:rPr>
              <a:t>          </a:t>
            </a: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</a:rPr>
              <a:t>立方厘米变化到</a:t>
            </a:r>
            <a:r>
              <a:rPr lang="zh-CN" altLang="en-US" u="sng">
                <a:solidFill>
                  <a:srgbClr val="000000"/>
                </a:solidFill>
                <a:latin typeface="微软雅黑" panose="020B0503020204020204" pitchFamily="34" charset="-122"/>
              </a:rPr>
              <a:t>              </a:t>
            </a: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</a:rPr>
              <a:t>立方厘米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</a:rPr>
              <a:t>.</a:t>
            </a:r>
            <a:endParaRPr lang="zh-CN" altLang="en-US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6151" name="Group 13"/>
          <p:cNvGrpSpPr/>
          <p:nvPr/>
        </p:nvGrpSpPr>
        <p:grpSpPr bwMode="auto">
          <a:xfrm>
            <a:off x="4919663" y="1185863"/>
            <a:ext cx="3213497" cy="2743200"/>
            <a:chOff x="3061" y="255"/>
            <a:chExt cx="2699" cy="2304"/>
          </a:xfrm>
        </p:grpSpPr>
        <p:grpSp>
          <p:nvGrpSpPr>
            <p:cNvPr id="6153" name="Group 14"/>
            <p:cNvGrpSpPr/>
            <p:nvPr/>
          </p:nvGrpSpPr>
          <p:grpSpPr bwMode="auto">
            <a:xfrm>
              <a:off x="3504" y="255"/>
              <a:ext cx="2256" cy="2304"/>
              <a:chOff x="2880" y="0"/>
              <a:chExt cx="2256" cy="2304"/>
            </a:xfrm>
          </p:grpSpPr>
          <p:grpSp>
            <p:nvGrpSpPr>
              <p:cNvPr id="6159" name="Group 15"/>
              <p:cNvGrpSpPr/>
              <p:nvPr/>
            </p:nvGrpSpPr>
            <p:grpSpPr bwMode="auto">
              <a:xfrm>
                <a:off x="2880" y="0"/>
                <a:ext cx="2256" cy="2304"/>
                <a:chOff x="3024" y="288"/>
                <a:chExt cx="2256" cy="2304"/>
              </a:xfrm>
            </p:grpSpPr>
            <p:sp>
              <p:nvSpPr>
                <p:cNvPr id="6161" name="Oval 16"/>
                <p:cNvSpPr>
                  <a:spLocks noChangeArrowheads="1"/>
                </p:cNvSpPr>
                <p:nvPr/>
              </p:nvSpPr>
              <p:spPr bwMode="auto">
                <a:xfrm>
                  <a:off x="3024" y="1728"/>
                  <a:ext cx="2256" cy="8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sz="21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6162" name="Oval 17"/>
                <p:cNvSpPr>
                  <a:spLocks noChangeArrowheads="1"/>
                </p:cNvSpPr>
                <p:nvPr/>
              </p:nvSpPr>
              <p:spPr bwMode="auto">
                <a:xfrm flipH="1" flipV="1">
                  <a:off x="3552" y="1968"/>
                  <a:ext cx="1248" cy="33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6163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024" y="288"/>
                  <a:ext cx="1200" cy="1872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64" name="Line 19"/>
                <p:cNvSpPr>
                  <a:spLocks noChangeShapeType="1"/>
                </p:cNvSpPr>
                <p:nvPr/>
              </p:nvSpPr>
              <p:spPr bwMode="auto">
                <a:xfrm>
                  <a:off x="4224" y="288"/>
                  <a:ext cx="1056" cy="1872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65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3552" y="336"/>
                  <a:ext cx="672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66" name="Line 21"/>
                <p:cNvSpPr>
                  <a:spLocks noChangeShapeType="1"/>
                </p:cNvSpPr>
                <p:nvPr/>
              </p:nvSpPr>
              <p:spPr bwMode="auto">
                <a:xfrm>
                  <a:off x="4224" y="336"/>
                  <a:ext cx="576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67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3696" y="336"/>
                  <a:ext cx="528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68" name="Line 23"/>
                <p:cNvSpPr>
                  <a:spLocks noChangeShapeType="1"/>
                </p:cNvSpPr>
                <p:nvPr/>
              </p:nvSpPr>
              <p:spPr bwMode="auto">
                <a:xfrm>
                  <a:off x="4224" y="336"/>
                  <a:ext cx="432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160" name="Line 24"/>
              <p:cNvSpPr>
                <a:spLocks noChangeShapeType="1"/>
              </p:cNvSpPr>
              <p:nvPr/>
            </p:nvSpPr>
            <p:spPr bwMode="auto">
              <a:xfrm flipV="1">
                <a:off x="2880" y="1824"/>
                <a:ext cx="672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154" name="Line 25"/>
            <p:cNvSpPr>
              <a:spLocks noChangeShapeType="1"/>
            </p:cNvSpPr>
            <p:nvPr/>
          </p:nvSpPr>
          <p:spPr bwMode="auto">
            <a:xfrm>
              <a:off x="3216" y="255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5" name="Line 26"/>
            <p:cNvSpPr>
              <a:spLocks noChangeShapeType="1"/>
            </p:cNvSpPr>
            <p:nvPr/>
          </p:nvSpPr>
          <p:spPr bwMode="auto">
            <a:xfrm>
              <a:off x="3061" y="2115"/>
              <a:ext cx="443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6" name="Line 27"/>
            <p:cNvSpPr>
              <a:spLocks noChangeShapeType="1"/>
            </p:cNvSpPr>
            <p:nvPr/>
          </p:nvSpPr>
          <p:spPr bwMode="auto">
            <a:xfrm>
              <a:off x="3379" y="255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7" name="Line 28"/>
            <p:cNvSpPr>
              <a:spLocks noChangeShapeType="1"/>
            </p:cNvSpPr>
            <p:nvPr/>
          </p:nvSpPr>
          <p:spPr bwMode="auto">
            <a:xfrm flipV="1">
              <a:off x="3379" y="1344"/>
              <a:ext cx="0" cy="7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Text Box 29"/>
            <p:cNvSpPr txBox="1">
              <a:spLocks noChangeArrowheads="1"/>
            </p:cNvSpPr>
            <p:nvPr/>
          </p:nvSpPr>
          <p:spPr bwMode="auto">
            <a:xfrm>
              <a:off x="3126" y="958"/>
              <a:ext cx="851" cy="3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kumimoji="1" lang="en-US" altLang="zh-CN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4</a:t>
              </a:r>
              <a:r>
                <a:rPr kumimoji="1" lang="zh-CN" altLang="en-US" dirty="0">
                  <a:latin typeface="+mn-ea"/>
                  <a:ea typeface="+mn-ea"/>
                </a:rPr>
                <a:t>厘米</a:t>
              </a:r>
            </a:p>
          </p:txBody>
        </p:sp>
      </p:grp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1046560" y="1044179"/>
            <a:ext cx="3873103" cy="172997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</a:rPr>
              <a:t>例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CN" dirty="0">
                <a:latin typeface="+mn-ea"/>
              </a:rPr>
              <a:t>.</a:t>
            </a:r>
            <a:r>
              <a:rPr kumimoji="1" lang="en-US" altLang="zh-CN" dirty="0">
                <a:latin typeface="+mn-ea"/>
                <a:ea typeface="+mn-ea"/>
              </a:rPr>
              <a:t> </a:t>
            </a:r>
            <a:r>
              <a:rPr kumimoji="1" lang="zh-CN" altLang="en-US" dirty="0">
                <a:latin typeface="+mn-ea"/>
                <a:ea typeface="+mn-ea"/>
              </a:rPr>
              <a:t>如图，圆锥的高度是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1" lang="zh-CN" altLang="en-US" dirty="0">
                <a:latin typeface="+mn-ea"/>
                <a:ea typeface="+mn-ea"/>
              </a:rPr>
              <a:t>厘米，当圆锥的底面半径由小到大变化时，圆锥的体积也随之发生了变化 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  <a:endParaRPr kumimoji="1" lang="zh-CN" altLang="en-US" dirty="0">
              <a:latin typeface="+mn-ea"/>
              <a:ea typeface="+mn-ea"/>
            </a:endParaRP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4806554" y="4119563"/>
          <a:ext cx="753665" cy="559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r:id="rId4" imgW="647700" imgH="393700" progId="Equation.3">
                  <p:embed/>
                </p:oleObj>
              </mc:Choice>
              <mc:Fallback>
                <p:oleObj r:id="rId4" imgW="6477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6554" y="4119563"/>
                        <a:ext cx="753665" cy="5595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3636169" y="3289697"/>
          <a:ext cx="296466" cy="560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r:id="rId6" imgW="254000" imgH="393700" progId="Equation.3">
                  <p:embed/>
                </p:oleObj>
              </mc:Choice>
              <mc:Fallback>
                <p:oleObj r:id="rId6" imgW="2540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169" y="3289697"/>
                        <a:ext cx="296466" cy="5607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2449116" y="3850482"/>
          <a:ext cx="472678" cy="560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r:id="rId8" imgW="405765" imgH="393700" progId="Equation.3">
                  <p:embed/>
                </p:oleObj>
              </mc:Choice>
              <mc:Fallback>
                <p:oleObj r:id="rId8" imgW="405765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116" y="3850482"/>
                        <a:ext cx="472678" cy="560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060848" y="872729"/>
            <a:ext cx="6816328" cy="117752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  <a:ea typeface="+mn-ea"/>
              </a:rPr>
              <a:t>例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en-US" altLang="zh-CN" dirty="0">
                <a:latin typeface="+mn-ea"/>
                <a:ea typeface="+mn-ea"/>
              </a:rPr>
              <a:t>. </a:t>
            </a:r>
            <a:r>
              <a:rPr kumimoji="1" lang="zh-CN" altLang="en-US" dirty="0">
                <a:latin typeface="+mn-ea"/>
                <a:ea typeface="+mn-ea"/>
              </a:rPr>
              <a:t>如图，圆锥的底面半径是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zh-CN" altLang="en-US" dirty="0">
                <a:latin typeface="+mn-ea"/>
                <a:ea typeface="+mn-ea"/>
              </a:rPr>
              <a:t>厘米，当圆锥的高由小到大变化时，圆锥的体积也随之变化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  <a:endParaRPr kumimoji="1" lang="zh-CN" altLang="en-US" dirty="0">
              <a:latin typeface="+mn-ea"/>
              <a:ea typeface="+mn-ea"/>
            </a:endParaRPr>
          </a:p>
        </p:txBody>
      </p:sp>
      <p:grpSp>
        <p:nvGrpSpPr>
          <p:cNvPr id="7173" name="Group 3"/>
          <p:cNvGrpSpPr/>
          <p:nvPr/>
        </p:nvGrpSpPr>
        <p:grpSpPr bwMode="auto">
          <a:xfrm>
            <a:off x="6273404" y="1885950"/>
            <a:ext cx="2228850" cy="2156223"/>
            <a:chOff x="3552" y="2208"/>
            <a:chExt cx="1872" cy="1811"/>
          </a:xfrm>
        </p:grpSpPr>
        <p:sp>
          <p:nvSpPr>
            <p:cNvPr id="7177" name="Oval 4"/>
            <p:cNvSpPr>
              <a:spLocks noChangeArrowheads="1"/>
            </p:cNvSpPr>
            <p:nvPr/>
          </p:nvSpPr>
          <p:spPr bwMode="auto">
            <a:xfrm>
              <a:off x="3607" y="3525"/>
              <a:ext cx="1817" cy="4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黑体" panose="02010609060101010101" pitchFamily="49" charset="-122"/>
              </a:endParaRPr>
            </a:p>
          </p:txBody>
        </p:sp>
        <p:sp>
          <p:nvSpPr>
            <p:cNvPr id="7178" name="Line 5"/>
            <p:cNvSpPr>
              <a:spLocks noChangeShapeType="1"/>
            </p:cNvSpPr>
            <p:nvPr/>
          </p:nvSpPr>
          <p:spPr bwMode="auto">
            <a:xfrm flipH="1">
              <a:off x="3600" y="2208"/>
              <a:ext cx="888" cy="156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9" name="Line 6"/>
            <p:cNvSpPr>
              <a:spLocks noChangeShapeType="1"/>
            </p:cNvSpPr>
            <p:nvPr/>
          </p:nvSpPr>
          <p:spPr bwMode="auto">
            <a:xfrm>
              <a:off x="4512" y="2208"/>
              <a:ext cx="912" cy="156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0" name="Line 7"/>
            <p:cNvSpPr>
              <a:spLocks noChangeShapeType="1"/>
            </p:cNvSpPr>
            <p:nvPr/>
          </p:nvSpPr>
          <p:spPr bwMode="auto">
            <a:xfrm flipH="1">
              <a:off x="3552" y="2842"/>
              <a:ext cx="936" cy="9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1" name="Line 8"/>
            <p:cNvSpPr>
              <a:spLocks noChangeShapeType="1"/>
            </p:cNvSpPr>
            <p:nvPr/>
          </p:nvSpPr>
          <p:spPr bwMode="auto">
            <a:xfrm flipH="1">
              <a:off x="3607" y="3232"/>
              <a:ext cx="881" cy="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2" name="Line 9"/>
            <p:cNvSpPr>
              <a:spLocks noChangeShapeType="1"/>
            </p:cNvSpPr>
            <p:nvPr/>
          </p:nvSpPr>
          <p:spPr bwMode="auto">
            <a:xfrm>
              <a:off x="4488" y="2842"/>
              <a:ext cx="936" cy="9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3" name="Line 10"/>
            <p:cNvSpPr>
              <a:spLocks noChangeShapeType="1"/>
            </p:cNvSpPr>
            <p:nvPr/>
          </p:nvSpPr>
          <p:spPr bwMode="auto">
            <a:xfrm>
              <a:off x="4488" y="3232"/>
              <a:ext cx="881" cy="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4" name="Line 11"/>
            <p:cNvSpPr>
              <a:spLocks noChangeShapeType="1"/>
            </p:cNvSpPr>
            <p:nvPr/>
          </p:nvSpPr>
          <p:spPr bwMode="auto">
            <a:xfrm flipH="1">
              <a:off x="4512" y="220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5" name="Line 12"/>
            <p:cNvSpPr>
              <a:spLocks noChangeShapeType="1"/>
            </p:cNvSpPr>
            <p:nvPr/>
          </p:nvSpPr>
          <p:spPr bwMode="auto">
            <a:xfrm>
              <a:off x="3662" y="3720"/>
              <a:ext cx="8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6" name="Text Box 13"/>
            <p:cNvSpPr txBox="1">
              <a:spLocks noChangeArrowheads="1"/>
            </p:cNvSpPr>
            <p:nvPr/>
          </p:nvSpPr>
          <p:spPr bwMode="auto">
            <a:xfrm>
              <a:off x="3662" y="3670"/>
              <a:ext cx="8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100" b="1">
                  <a:latin typeface="黑体" panose="02010609060101010101" pitchFamily="49" charset="-122"/>
                  <a:ea typeface="黑体" panose="02010609060101010101" pitchFamily="49" charset="-122"/>
                </a:rPr>
                <a:t>  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</a:rPr>
                <a:t>2㎝</a:t>
              </a:r>
            </a:p>
          </p:txBody>
        </p:sp>
      </p:grp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060847" y="2264569"/>
            <a:ext cx="5689997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dirty="0">
                <a:latin typeface="+mn-ea"/>
                <a:ea typeface="+mn-ea"/>
              </a:rPr>
              <a:t>（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zh-CN" altLang="en-US" dirty="0">
                <a:latin typeface="+mn-ea"/>
                <a:ea typeface="+mn-ea"/>
              </a:rPr>
              <a:t>）在这个变化过程中，自变量、因变量各是什么？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073944" y="3306366"/>
            <a:ext cx="5079206" cy="117633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  <a:ea typeface="+mn-ea"/>
              </a:rPr>
              <a:t>（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）</a:t>
            </a:r>
            <a:r>
              <a:rPr kumimoji="1" lang="zh-CN" altLang="en-US" dirty="0">
                <a:latin typeface="+mn-ea"/>
                <a:ea typeface="+mn-ea"/>
              </a:rPr>
              <a:t>如果圆锥的高为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1" lang="zh-CN" altLang="en-US" dirty="0">
                <a:latin typeface="+mn-ea"/>
                <a:ea typeface="+mn-ea"/>
              </a:rPr>
              <a:t>（厘米），那么圆锥的体积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1" lang="zh-CN" altLang="en-US" dirty="0">
                <a:latin typeface="+mn-ea"/>
                <a:ea typeface="+mn-ea"/>
              </a:rPr>
              <a:t>（立方厘米）与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1" lang="zh-CN" altLang="en-US" dirty="0">
                <a:latin typeface="+mn-ea"/>
                <a:ea typeface="+mn-ea"/>
              </a:rPr>
              <a:t>之间的关系式为</a:t>
            </a:r>
            <a:r>
              <a:rPr kumimoji="1" lang="en-US" altLang="zh-CN" dirty="0">
                <a:latin typeface="+mn-ea"/>
                <a:ea typeface="+mn-ea"/>
              </a:rPr>
              <a:t>___________.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5029200" y="3796904"/>
          <a:ext cx="709613" cy="560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r:id="rId4" imgW="609600" imgH="393700" progId="Equation.3">
                  <p:embed/>
                </p:oleObj>
              </mc:Choice>
              <mc:Fallback>
                <p:oleObj r:id="rId4" imgW="6096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796904"/>
                        <a:ext cx="709613" cy="5607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073944" y="2888457"/>
            <a:ext cx="4845844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自变量是圆锥的高，因变量是圆锥的体积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1028700" y="2227660"/>
            <a:ext cx="489585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>
                <a:latin typeface="微软雅黑" panose="020B0503020204020204" pitchFamily="34" charset="-122"/>
              </a:rPr>
              <a:t>（</a:t>
            </a:r>
            <a:r>
              <a:rPr lang="en-US" altLang="zh-CN">
                <a:latin typeface="Times New Roman" panose="02020603050405020304" pitchFamily="18" charset="0"/>
              </a:rPr>
              <a:t>3</a:t>
            </a:r>
            <a:r>
              <a:rPr lang="zh-CN" altLang="en-US">
                <a:latin typeface="微软雅黑" panose="020B0503020204020204" pitchFamily="34" charset="-122"/>
              </a:rPr>
              <a:t>）当高由</a:t>
            </a:r>
            <a:r>
              <a:rPr lang="en-US" altLang="zh-CN">
                <a:latin typeface="Times New Roman" panose="02020603050405020304" pitchFamily="18" charset="0"/>
              </a:rPr>
              <a:t>1</a:t>
            </a:r>
            <a:r>
              <a:rPr lang="zh-CN" altLang="en-US">
                <a:latin typeface="微软雅黑" panose="020B0503020204020204" pitchFamily="34" charset="-122"/>
              </a:rPr>
              <a:t>厘米变化到</a:t>
            </a:r>
            <a:r>
              <a:rPr lang="en-US" altLang="zh-CN">
                <a:latin typeface="Times New Roman" panose="02020603050405020304" pitchFamily="18" charset="0"/>
              </a:rPr>
              <a:t>10</a:t>
            </a:r>
            <a:r>
              <a:rPr lang="zh-CN" altLang="en-US">
                <a:latin typeface="微软雅黑" panose="020B0503020204020204" pitchFamily="34" charset="-122"/>
              </a:rPr>
              <a:t>厘米时，圆锥的体积由</a:t>
            </a:r>
            <a:r>
              <a:rPr lang="zh-CN" altLang="en-US" u="sng">
                <a:latin typeface="微软雅黑" panose="020B0503020204020204" pitchFamily="34" charset="-122"/>
              </a:rPr>
              <a:t>          </a:t>
            </a:r>
            <a:r>
              <a:rPr lang="zh-CN" altLang="en-US">
                <a:latin typeface="微软雅黑" panose="020B0503020204020204" pitchFamily="34" charset="-122"/>
              </a:rPr>
              <a:t>立方厘米变化到</a:t>
            </a:r>
            <a:r>
              <a:rPr lang="zh-CN" altLang="en-US" u="sng">
                <a:latin typeface="微软雅黑" panose="020B0503020204020204" pitchFamily="34" charset="-122"/>
              </a:rPr>
              <a:t>          </a:t>
            </a:r>
            <a:r>
              <a:rPr lang="zh-CN" altLang="en-US">
                <a:latin typeface="微软雅黑" panose="020B0503020204020204" pitchFamily="34" charset="-122"/>
              </a:rPr>
              <a:t>立方厘米</a:t>
            </a:r>
            <a:r>
              <a:rPr lang="en-US" altLang="zh-CN" baseline="30000">
                <a:latin typeface="微软雅黑" panose="020B0503020204020204" pitchFamily="34" charset="-122"/>
              </a:rPr>
              <a:t> </a:t>
            </a:r>
            <a:r>
              <a:rPr lang="en-US" altLang="zh-CN"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1060848" y="872729"/>
            <a:ext cx="6816328" cy="117752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  <a:ea typeface="+mn-ea"/>
              </a:rPr>
              <a:t>例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en-US" altLang="zh-CN" dirty="0">
                <a:latin typeface="+mn-ea"/>
                <a:ea typeface="+mn-ea"/>
              </a:rPr>
              <a:t>. </a:t>
            </a:r>
            <a:r>
              <a:rPr kumimoji="1" lang="zh-CN" altLang="en-US" dirty="0">
                <a:latin typeface="+mn-ea"/>
                <a:ea typeface="+mn-ea"/>
              </a:rPr>
              <a:t>如图，圆锥的底面半径是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zh-CN" altLang="en-US" dirty="0">
                <a:latin typeface="+mn-ea"/>
                <a:ea typeface="+mn-ea"/>
              </a:rPr>
              <a:t>厘米，当圆锥的高由小到大变化时，圆锥的体积也随之变化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  <a:endParaRPr kumimoji="1" lang="zh-CN" altLang="en-US" dirty="0">
              <a:latin typeface="+mn-ea"/>
              <a:ea typeface="+mn-ea"/>
            </a:endParaRPr>
          </a:p>
        </p:txBody>
      </p:sp>
      <p:grpSp>
        <p:nvGrpSpPr>
          <p:cNvPr id="8200" name="Group 3"/>
          <p:cNvGrpSpPr/>
          <p:nvPr/>
        </p:nvGrpSpPr>
        <p:grpSpPr bwMode="auto">
          <a:xfrm>
            <a:off x="6273404" y="1885950"/>
            <a:ext cx="2228850" cy="2156223"/>
            <a:chOff x="3552" y="2208"/>
            <a:chExt cx="1872" cy="1811"/>
          </a:xfrm>
        </p:grpSpPr>
        <p:sp>
          <p:nvSpPr>
            <p:cNvPr id="8201" name="Oval 4"/>
            <p:cNvSpPr>
              <a:spLocks noChangeArrowheads="1"/>
            </p:cNvSpPr>
            <p:nvPr/>
          </p:nvSpPr>
          <p:spPr bwMode="auto">
            <a:xfrm>
              <a:off x="3607" y="3525"/>
              <a:ext cx="1817" cy="4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黑体" panose="02010609060101010101" pitchFamily="49" charset="-122"/>
              </a:endParaRPr>
            </a:p>
          </p:txBody>
        </p:sp>
        <p:sp>
          <p:nvSpPr>
            <p:cNvPr id="8202" name="Line 5"/>
            <p:cNvSpPr>
              <a:spLocks noChangeShapeType="1"/>
            </p:cNvSpPr>
            <p:nvPr/>
          </p:nvSpPr>
          <p:spPr bwMode="auto">
            <a:xfrm flipH="1">
              <a:off x="3600" y="2208"/>
              <a:ext cx="888" cy="156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3" name="Line 6"/>
            <p:cNvSpPr>
              <a:spLocks noChangeShapeType="1"/>
            </p:cNvSpPr>
            <p:nvPr/>
          </p:nvSpPr>
          <p:spPr bwMode="auto">
            <a:xfrm>
              <a:off x="4512" y="2208"/>
              <a:ext cx="912" cy="156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4" name="Line 7"/>
            <p:cNvSpPr>
              <a:spLocks noChangeShapeType="1"/>
            </p:cNvSpPr>
            <p:nvPr/>
          </p:nvSpPr>
          <p:spPr bwMode="auto">
            <a:xfrm flipH="1">
              <a:off x="3552" y="2842"/>
              <a:ext cx="936" cy="9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5" name="Line 8"/>
            <p:cNvSpPr>
              <a:spLocks noChangeShapeType="1"/>
            </p:cNvSpPr>
            <p:nvPr/>
          </p:nvSpPr>
          <p:spPr bwMode="auto">
            <a:xfrm flipH="1">
              <a:off x="3607" y="3232"/>
              <a:ext cx="881" cy="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6" name="Line 9"/>
            <p:cNvSpPr>
              <a:spLocks noChangeShapeType="1"/>
            </p:cNvSpPr>
            <p:nvPr/>
          </p:nvSpPr>
          <p:spPr bwMode="auto">
            <a:xfrm>
              <a:off x="4488" y="2842"/>
              <a:ext cx="936" cy="9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7" name="Line 10"/>
            <p:cNvSpPr>
              <a:spLocks noChangeShapeType="1"/>
            </p:cNvSpPr>
            <p:nvPr/>
          </p:nvSpPr>
          <p:spPr bwMode="auto">
            <a:xfrm>
              <a:off x="4488" y="3232"/>
              <a:ext cx="881" cy="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8" name="Line 11"/>
            <p:cNvSpPr>
              <a:spLocks noChangeShapeType="1"/>
            </p:cNvSpPr>
            <p:nvPr/>
          </p:nvSpPr>
          <p:spPr bwMode="auto">
            <a:xfrm flipH="1">
              <a:off x="4512" y="220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9" name="Line 12"/>
            <p:cNvSpPr>
              <a:spLocks noChangeShapeType="1"/>
            </p:cNvSpPr>
            <p:nvPr/>
          </p:nvSpPr>
          <p:spPr bwMode="auto">
            <a:xfrm>
              <a:off x="3662" y="3720"/>
              <a:ext cx="8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0" name="Text Box 13"/>
            <p:cNvSpPr txBox="1">
              <a:spLocks noChangeArrowheads="1"/>
            </p:cNvSpPr>
            <p:nvPr/>
          </p:nvSpPr>
          <p:spPr bwMode="auto">
            <a:xfrm>
              <a:off x="3662" y="3670"/>
              <a:ext cx="8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100" b="1">
                  <a:latin typeface="黑体" panose="02010609060101010101" pitchFamily="49" charset="-122"/>
                  <a:ea typeface="黑体" panose="02010609060101010101" pitchFamily="49" charset="-122"/>
                </a:rPr>
                <a:t>  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</a:rPr>
                <a:t>2㎝</a:t>
              </a:r>
            </a:p>
          </p:txBody>
        </p:sp>
      </p:grp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2216944" y="3967163"/>
          <a:ext cx="709613" cy="559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r:id="rId4" imgW="609600" imgH="393700" progId="Equation.3">
                  <p:embed/>
                </p:oleObj>
              </mc:Choice>
              <mc:Fallback>
                <p:oleObj r:id="rId4" imgW="6096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944" y="3967163"/>
                        <a:ext cx="709613" cy="5595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1749029" y="2750344"/>
          <a:ext cx="296465" cy="560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r:id="rId6" imgW="254000" imgH="393700" progId="Equation.3">
                  <p:embed/>
                </p:oleObj>
              </mc:Choice>
              <mc:Fallback>
                <p:oleObj r:id="rId6" imgW="2540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9029" y="2750344"/>
                        <a:ext cx="296465" cy="560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3968353" y="2750344"/>
          <a:ext cx="385763" cy="560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r:id="rId8" imgW="330200" imgH="393700" progId="Equation.3">
                  <p:embed/>
                </p:oleObj>
              </mc:Choice>
              <mc:Fallback>
                <p:oleObj r:id="rId8" imgW="3302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353" y="2750344"/>
                        <a:ext cx="385763" cy="560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023938" y="1053704"/>
            <a:ext cx="7609285" cy="3531394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50000"/>
              </a:lnSpc>
              <a:spcBef>
                <a:spcPts val="0"/>
              </a:spcBef>
              <a:defRPr/>
            </a:pPr>
            <a:r>
              <a:rPr kumimoji="1" lang="zh-CN" altLang="en-US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练习：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en-US" altLang="zh-CN" dirty="0">
                <a:latin typeface="+mn-ea"/>
                <a:ea typeface="+mn-ea"/>
              </a:rPr>
              <a:t>. </a:t>
            </a:r>
            <a:r>
              <a:rPr kumimoji="1" lang="zh-CN" altLang="en-US" dirty="0">
                <a:latin typeface="+mn-ea"/>
                <a:ea typeface="+mn-ea"/>
              </a:rPr>
              <a:t>有一边长为 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 cm</a:t>
            </a:r>
            <a:r>
              <a:rPr kumimoji="1" lang="zh-CN" altLang="en-US" dirty="0">
                <a:latin typeface="+mn-ea"/>
                <a:ea typeface="+mn-ea"/>
              </a:rPr>
              <a:t>的正方形，若边长增加时，其面积也随之变化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  <a:ea typeface="+mn-ea"/>
              </a:rPr>
              <a:t>       （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zh-CN" altLang="en-US" dirty="0">
                <a:latin typeface="+mn-ea"/>
                <a:ea typeface="+mn-ea"/>
              </a:rPr>
              <a:t>）若边长增加了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cm</a:t>
            </a:r>
            <a:r>
              <a:rPr kumimoji="1" lang="zh-CN" altLang="en-US" dirty="0">
                <a:latin typeface="+mn-ea"/>
                <a:ea typeface="+mn-ea"/>
              </a:rPr>
              <a:t>，则这个正方形的面积 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1" lang="en-US" altLang="zh-CN" dirty="0">
                <a:latin typeface="+mn-ea"/>
                <a:ea typeface="+mn-ea"/>
              </a:rPr>
              <a:t>(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</a:t>
            </a:r>
            <a:r>
              <a:rPr kumimoji="1" lang="en-US" altLang="zh-CN" baseline="30000" dirty="0">
                <a:latin typeface="+mn-ea"/>
                <a:ea typeface="+mn-ea"/>
              </a:rPr>
              <a:t>2</a:t>
            </a:r>
            <a:r>
              <a:rPr kumimoji="1" lang="en-US" altLang="zh-CN" dirty="0">
                <a:latin typeface="+mn-ea"/>
                <a:ea typeface="+mn-ea"/>
              </a:rPr>
              <a:t>)</a:t>
            </a:r>
            <a:r>
              <a:rPr kumimoji="1" lang="zh-CN" altLang="en-US" dirty="0">
                <a:latin typeface="+mn-ea"/>
                <a:ea typeface="+mn-ea"/>
              </a:rPr>
              <a:t>关于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zh-CN" altLang="en-US" dirty="0">
                <a:latin typeface="+mn-ea"/>
                <a:ea typeface="+mn-ea"/>
              </a:rPr>
              <a:t>的关系式是</a:t>
            </a:r>
            <a:r>
              <a:rPr kumimoji="1" lang="en-US" altLang="zh-CN" dirty="0">
                <a:latin typeface="+mn-ea"/>
                <a:ea typeface="+mn-ea"/>
              </a:rPr>
              <a:t>_______________</a:t>
            </a:r>
            <a:r>
              <a:rPr kumimoji="1" lang="zh-CN" altLang="en-US" dirty="0">
                <a:latin typeface="+mn-ea"/>
                <a:ea typeface="+mn-ea"/>
              </a:rPr>
              <a:t>；</a:t>
            </a:r>
            <a:endParaRPr kumimoji="1" lang="en-US" altLang="zh-CN" dirty="0">
              <a:latin typeface="+mn-ea"/>
              <a:ea typeface="+mn-ea"/>
            </a:endParaRPr>
          </a:p>
          <a:p>
            <a:pPr eaLnBrk="1" hangingPunct="1">
              <a:lnSpc>
                <a:spcPct val="25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  <a:ea typeface="+mn-ea"/>
              </a:rPr>
              <a:t>       （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zh-CN" altLang="en-US" dirty="0">
                <a:latin typeface="+mn-ea"/>
                <a:ea typeface="+mn-ea"/>
              </a:rPr>
              <a:t>）当 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dirty="0">
                <a:latin typeface="+mn-ea"/>
                <a:ea typeface="+mn-ea"/>
              </a:rPr>
              <a:t> </a:t>
            </a:r>
            <a:r>
              <a:rPr kumimoji="1" lang="zh-CN" altLang="en-US" dirty="0">
                <a:latin typeface="+mn-ea"/>
                <a:ea typeface="+mn-ea"/>
              </a:rPr>
              <a:t>由 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3cm</a:t>
            </a:r>
            <a:r>
              <a:rPr kumimoji="1" lang="en-US" altLang="zh-CN" dirty="0">
                <a:latin typeface="+mn-ea"/>
                <a:ea typeface="+mn-ea"/>
              </a:rPr>
              <a:t> </a:t>
            </a:r>
            <a:r>
              <a:rPr kumimoji="1" lang="zh-CN" altLang="en-US" dirty="0">
                <a:latin typeface="+mn-ea"/>
                <a:ea typeface="+mn-ea"/>
              </a:rPr>
              <a:t>变化到 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7cm </a:t>
            </a:r>
            <a:r>
              <a:rPr kumimoji="1" lang="zh-CN" altLang="en-US" dirty="0">
                <a:latin typeface="+mn-ea"/>
                <a:ea typeface="+mn-ea"/>
              </a:rPr>
              <a:t>时，其面积 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1" lang="en-US" altLang="zh-CN" dirty="0">
                <a:latin typeface="+mn-ea"/>
                <a:ea typeface="+mn-ea"/>
              </a:rPr>
              <a:t> </a:t>
            </a:r>
            <a:r>
              <a:rPr kumimoji="1" lang="zh-CN" altLang="en-US" dirty="0">
                <a:latin typeface="+mn-ea"/>
                <a:ea typeface="+mn-ea"/>
              </a:rPr>
              <a:t>由</a:t>
            </a:r>
            <a:r>
              <a:rPr kumimoji="1" lang="en-US" altLang="zh-CN" dirty="0">
                <a:latin typeface="+mn-ea"/>
                <a:ea typeface="+mn-ea"/>
              </a:rPr>
              <a:t>________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</a:t>
            </a:r>
            <a:r>
              <a:rPr kumimoji="1" lang="en-US" altLang="zh-CN" baseline="30000" dirty="0">
                <a:latin typeface="+mn-ea"/>
                <a:ea typeface="+mn-ea"/>
              </a:rPr>
              <a:t>2</a:t>
            </a:r>
            <a:r>
              <a:rPr kumimoji="1" lang="zh-CN" altLang="en-US" dirty="0">
                <a:latin typeface="+mn-ea"/>
                <a:ea typeface="+mn-ea"/>
              </a:rPr>
              <a:t>变化到</a:t>
            </a:r>
            <a:r>
              <a:rPr kumimoji="1" lang="en-US" altLang="zh-CN" dirty="0">
                <a:latin typeface="+mn-ea"/>
                <a:ea typeface="+mn-ea"/>
              </a:rPr>
              <a:t>_________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</a:t>
            </a:r>
            <a:r>
              <a:rPr kumimoji="1" lang="en-US" altLang="zh-CN" baseline="30000" dirty="0">
                <a:latin typeface="+mn-ea"/>
                <a:ea typeface="+mn-ea"/>
              </a:rPr>
              <a:t>2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  <a:r>
              <a:rPr kumimoji="1" lang="zh-CN" altLang="en-US" u="sng" dirty="0">
                <a:latin typeface="+mn-ea"/>
                <a:ea typeface="+mn-ea"/>
              </a:rPr>
              <a:t>　　　　　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07331" y="2665810"/>
            <a:ext cx="1304925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3+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)</a:t>
            </a:r>
            <a:r>
              <a:rPr lang="en-US" altLang="zh-CN" baseline="48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312694" y="3388519"/>
            <a:ext cx="972741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36</a:t>
            </a:r>
            <a:endParaRPr lang="en-US" altLang="zh-CN" baseline="300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287067" y="4055269"/>
            <a:ext cx="1296590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100</a:t>
            </a:r>
            <a:endParaRPr lang="en-US" altLang="zh-CN" baseline="300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966788" y="826294"/>
            <a:ext cx="7200900" cy="89892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练习：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+mn-ea"/>
                <a:ea typeface="+mn-ea"/>
              </a:rPr>
              <a:t>. </a:t>
            </a:r>
            <a:r>
              <a:rPr lang="zh-CN" altLang="en-US" dirty="0">
                <a:latin typeface="+mn-ea"/>
                <a:ea typeface="+mn-ea"/>
              </a:rPr>
              <a:t>某弹簧的自然长度为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3cm</a:t>
            </a:r>
            <a:r>
              <a:rPr lang="zh-CN" altLang="en-US" dirty="0">
                <a:latin typeface="+mn-ea"/>
                <a:ea typeface="+mn-ea"/>
              </a:rPr>
              <a:t>，在弹性限度内所挂的物体的重量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+mn-ea"/>
                <a:ea typeface="+mn-ea"/>
              </a:rPr>
              <a:t>每增加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kg</a:t>
            </a:r>
            <a:r>
              <a:rPr lang="zh-CN" altLang="en-US" dirty="0">
                <a:latin typeface="+mn-ea"/>
                <a:ea typeface="+mn-ea"/>
              </a:rPr>
              <a:t>，弹簧长度 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+mn-ea"/>
                <a:ea typeface="+mn-ea"/>
              </a:rPr>
              <a:t>增加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0.5cm</a:t>
            </a:r>
            <a:r>
              <a:rPr lang="en-US" altLang="zh-CN" dirty="0">
                <a:latin typeface="+mn-ea"/>
                <a:ea typeface="+mn-ea"/>
              </a:rPr>
              <a:t>.</a:t>
            </a:r>
          </a:p>
        </p:txBody>
      </p:sp>
      <p:graphicFrame>
        <p:nvGraphicFramePr>
          <p:cNvPr id="4" name="Group 31"/>
          <p:cNvGraphicFramePr>
            <a:graphicFrameLocks noGrp="1"/>
          </p:cNvGraphicFramePr>
          <p:nvPr/>
        </p:nvGraphicFramePr>
        <p:xfrm>
          <a:off x="1377554" y="3273028"/>
          <a:ext cx="5017292" cy="853679"/>
        </p:xfrm>
        <a:graphic>
          <a:graphicData uri="http://schemas.openxmlformats.org/drawingml/2006/table">
            <a:tbl>
              <a:tblPr/>
              <a:tblGrid>
                <a:gridCol w="716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5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67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79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/kg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8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/cm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 Box 57"/>
          <p:cNvSpPr txBox="1">
            <a:spLocks noChangeArrowheads="1"/>
          </p:cNvSpPr>
          <p:nvPr/>
        </p:nvSpPr>
        <p:spPr bwMode="auto">
          <a:xfrm>
            <a:off x="1316832" y="4258867"/>
            <a:ext cx="5628085" cy="40124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完成上表，并依据上表数据，写出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+mn-ea"/>
                <a:ea typeface="+mn-ea"/>
              </a:rPr>
              <a:t>与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+mn-ea"/>
                <a:ea typeface="+mn-ea"/>
              </a:rPr>
              <a:t>之间的关系式</a:t>
            </a:r>
            <a:r>
              <a:rPr lang="en-US" altLang="zh-CN" dirty="0">
                <a:latin typeface="+mn-ea"/>
                <a:ea typeface="+mn-ea"/>
              </a:rPr>
              <a:t>.</a:t>
            </a:r>
          </a:p>
        </p:txBody>
      </p:sp>
      <p:sp>
        <p:nvSpPr>
          <p:cNvPr id="6" name="Text Box 58"/>
          <p:cNvSpPr txBox="1">
            <a:spLocks noChangeArrowheads="1"/>
          </p:cNvSpPr>
          <p:nvPr/>
        </p:nvSpPr>
        <p:spPr bwMode="auto">
          <a:xfrm>
            <a:off x="2252662" y="3746897"/>
            <a:ext cx="45362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3.5</a:t>
            </a:r>
            <a:endParaRPr lang="en-US" altLang="zh-CN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7" name="Text Box 59"/>
          <p:cNvSpPr txBox="1">
            <a:spLocks noChangeArrowheads="1"/>
          </p:cNvSpPr>
          <p:nvPr/>
        </p:nvSpPr>
        <p:spPr bwMode="auto">
          <a:xfrm>
            <a:off x="1344216" y="4660107"/>
            <a:ext cx="143589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  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=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0.5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8" name="Text Box 60"/>
          <p:cNvSpPr txBox="1">
            <a:spLocks noChangeArrowheads="1"/>
          </p:cNvSpPr>
          <p:nvPr/>
        </p:nvSpPr>
        <p:spPr bwMode="auto">
          <a:xfrm>
            <a:off x="3006328" y="3734991"/>
            <a:ext cx="29884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en-US" altLang="zh-CN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9" name="Text Box 61"/>
          <p:cNvSpPr txBox="1">
            <a:spLocks noChangeArrowheads="1"/>
          </p:cNvSpPr>
          <p:nvPr/>
        </p:nvSpPr>
        <p:spPr bwMode="auto">
          <a:xfrm>
            <a:off x="3667125" y="3746897"/>
            <a:ext cx="43815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4.5</a:t>
            </a:r>
            <a:endParaRPr lang="en-US" altLang="zh-CN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0" name="Text Box 62"/>
          <p:cNvSpPr txBox="1">
            <a:spLocks noChangeArrowheads="1"/>
          </p:cNvSpPr>
          <p:nvPr/>
        </p:nvSpPr>
        <p:spPr bwMode="auto">
          <a:xfrm>
            <a:off x="4507707" y="3746897"/>
            <a:ext cx="20359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endParaRPr lang="en-US" altLang="zh-CN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1" name="Text Box 63"/>
          <p:cNvSpPr txBox="1">
            <a:spLocks noChangeArrowheads="1"/>
          </p:cNvSpPr>
          <p:nvPr/>
        </p:nvSpPr>
        <p:spPr bwMode="auto">
          <a:xfrm>
            <a:off x="5066110" y="3746897"/>
            <a:ext cx="47625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5.5</a:t>
            </a:r>
            <a:endParaRPr lang="en-US" altLang="zh-CN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pic>
        <p:nvPicPr>
          <p:cNvPr id="21541" name="Picture 11" descr="弹簧的形变2 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86201" y="2080022"/>
            <a:ext cx="803672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2" name="Picture 15" descr="弹簧的形变2 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68516" y="2090737"/>
            <a:ext cx="832247" cy="1120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3" name="Picture 17" descr="弹簧的形变2 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11029" y="2085975"/>
            <a:ext cx="79652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4" name="Picture 8" descr="弹簧的形变2 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294210" y="2085975"/>
            <a:ext cx="775097" cy="77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45" name="Text Box 9"/>
          <p:cNvSpPr txBox="1">
            <a:spLocks noChangeArrowheads="1"/>
          </p:cNvSpPr>
          <p:nvPr/>
        </p:nvSpPr>
        <p:spPr bwMode="auto">
          <a:xfrm>
            <a:off x="2621757" y="1766888"/>
            <a:ext cx="756047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1kg</a:t>
            </a:r>
          </a:p>
        </p:txBody>
      </p:sp>
      <p:sp>
        <p:nvSpPr>
          <p:cNvPr id="21546" name="Text Box 12"/>
          <p:cNvSpPr txBox="1">
            <a:spLocks noChangeArrowheads="1"/>
          </p:cNvSpPr>
          <p:nvPr/>
        </p:nvSpPr>
        <p:spPr bwMode="auto">
          <a:xfrm>
            <a:off x="3993357" y="1766888"/>
            <a:ext cx="756047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2kg</a:t>
            </a:r>
          </a:p>
        </p:txBody>
      </p:sp>
      <p:sp>
        <p:nvSpPr>
          <p:cNvPr id="21547" name="Text Box 13"/>
          <p:cNvSpPr txBox="1">
            <a:spLocks noChangeArrowheads="1"/>
          </p:cNvSpPr>
          <p:nvPr/>
        </p:nvSpPr>
        <p:spPr bwMode="auto">
          <a:xfrm>
            <a:off x="5364957" y="1762126"/>
            <a:ext cx="9179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3kg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73944" y="1150144"/>
            <a:ext cx="7129463" cy="40005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练习：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latin typeface="+mn-ea"/>
                <a:ea typeface="+mn-ea"/>
              </a:rPr>
              <a:t>. </a:t>
            </a:r>
            <a:r>
              <a:rPr lang="zh-CN" altLang="en-US" dirty="0">
                <a:latin typeface="+mn-ea"/>
                <a:ea typeface="+mn-ea"/>
              </a:rPr>
              <a:t>观察下表，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+mn-ea"/>
                <a:ea typeface="+mn-ea"/>
              </a:rPr>
              <a:t>与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+mn-ea"/>
                <a:ea typeface="+mn-ea"/>
              </a:rPr>
              <a:t>之间的关系式为</a:t>
            </a:r>
            <a:r>
              <a:rPr lang="en-US" altLang="zh-CN" dirty="0">
                <a:latin typeface="+mn-ea"/>
                <a:ea typeface="+mn-ea"/>
              </a:rPr>
              <a:t>___________.</a:t>
            </a:r>
          </a:p>
        </p:txBody>
      </p:sp>
      <p:graphicFrame>
        <p:nvGraphicFramePr>
          <p:cNvPr id="4" name="Group 33"/>
          <p:cNvGraphicFramePr>
            <a:graphicFrameLocks noGrp="1"/>
          </p:cNvGraphicFramePr>
          <p:nvPr/>
        </p:nvGraphicFramePr>
        <p:xfrm>
          <a:off x="1512094" y="2105025"/>
          <a:ext cx="6931819" cy="977504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34290" marB="342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……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7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8580" marR="68580" marT="34290" marB="342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……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ct 34"/>
          <p:cNvGraphicFramePr>
            <a:graphicFrameLocks noChangeAspect="1"/>
          </p:cNvGraphicFramePr>
          <p:nvPr/>
        </p:nvGraphicFramePr>
        <p:xfrm>
          <a:off x="5258992" y="1090613"/>
          <a:ext cx="1067990" cy="392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r:id="rId4" imgW="1079500" imgH="393700" progId="Equation.3">
                  <p:embed/>
                </p:oleObj>
              </mc:Choice>
              <mc:Fallback>
                <p:oleObj r:id="rId4" imgW="1079500" imgH="3937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8992" y="1090613"/>
                        <a:ext cx="1067990" cy="3929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4"/>
          <p:cNvGraphicFramePr>
            <a:graphicFrameLocks noChangeAspect="1"/>
          </p:cNvGraphicFramePr>
          <p:nvPr/>
        </p:nvGraphicFramePr>
        <p:xfrm>
          <a:off x="2759869" y="4226719"/>
          <a:ext cx="1067991" cy="392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r:id="rId6" imgW="1079500" imgH="393700" progId="Equation.3">
                  <p:embed/>
                </p:oleObj>
              </mc:Choice>
              <mc:Fallback>
                <p:oleObj r:id="rId6" imgW="1079500" imgH="3937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869" y="4226719"/>
                        <a:ext cx="1067991" cy="3929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615803" y="3533776"/>
            <a:ext cx="756047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1</a:t>
            </a:r>
            <a:r>
              <a:rPr lang="en-US" altLang="zh-CN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+1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670697" y="3530203"/>
            <a:ext cx="75604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2</a:t>
            </a:r>
            <a:r>
              <a:rPr lang="en-US" altLang="zh-CN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+1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619626" y="3530203"/>
            <a:ext cx="75604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3</a:t>
            </a:r>
            <a:r>
              <a:rPr lang="en-US" altLang="zh-CN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+1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664994" y="3530203"/>
            <a:ext cx="75604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4</a:t>
            </a:r>
            <a:r>
              <a:rPr lang="en-US" altLang="zh-CN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+1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613922" y="3530203"/>
            <a:ext cx="75604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5</a:t>
            </a:r>
            <a:r>
              <a:rPr lang="en-US" altLang="zh-CN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+1</a:t>
            </a:r>
          </a:p>
        </p:txBody>
      </p:sp>
      <p:sp>
        <p:nvSpPr>
          <p:cNvPr id="2" name="下箭头 1"/>
          <p:cNvSpPr/>
          <p:nvPr/>
        </p:nvSpPr>
        <p:spPr>
          <a:xfrm>
            <a:off x="2952750" y="3186113"/>
            <a:ext cx="92869" cy="28694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14" name="下箭头 13"/>
          <p:cNvSpPr/>
          <p:nvPr/>
        </p:nvSpPr>
        <p:spPr>
          <a:xfrm>
            <a:off x="3955257" y="3186113"/>
            <a:ext cx="92869" cy="28694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15" name="下箭头 14"/>
          <p:cNvSpPr/>
          <p:nvPr/>
        </p:nvSpPr>
        <p:spPr>
          <a:xfrm>
            <a:off x="4960144" y="3186113"/>
            <a:ext cx="92869" cy="28694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16" name="下箭头 15"/>
          <p:cNvSpPr/>
          <p:nvPr/>
        </p:nvSpPr>
        <p:spPr>
          <a:xfrm>
            <a:off x="5949554" y="3186113"/>
            <a:ext cx="92869" cy="28694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17" name="下箭头 16"/>
          <p:cNvSpPr/>
          <p:nvPr/>
        </p:nvSpPr>
        <p:spPr>
          <a:xfrm>
            <a:off x="6921104" y="3186113"/>
            <a:ext cx="92869" cy="28694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defRPr/>
            </a:pPr>
            <a:endParaRPr lang="zh-CN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课堂小结</a:t>
            </a: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1148954" y="3037285"/>
            <a:ext cx="7135510" cy="1177245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lang="zh-CN" altLang="en-US" dirty="0">
                <a:solidFill>
                  <a:srgbClr val="0070C0"/>
                </a:solidFill>
                <a:latin typeface="+mn-ea"/>
                <a:ea typeface="+mn-ea"/>
              </a:rPr>
              <a:t>注意：关系式是我们表示变量之间关系的另一种方法，利用关系式，我们可以根据任何一个自变量值求出相应的因变量的值</a:t>
            </a:r>
            <a:r>
              <a:rPr lang="en-US" altLang="zh-CN" dirty="0">
                <a:solidFill>
                  <a:srgbClr val="0070C0"/>
                </a:solidFill>
                <a:latin typeface="+mn-ea"/>
                <a:ea typeface="+mn-ea"/>
              </a:rPr>
              <a:t>.</a:t>
            </a:r>
            <a:endParaRPr lang="zh-CN" altLang="en-US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138238" y="1216819"/>
            <a:ext cx="594360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en-US" altLang="zh-CN" dirty="0">
                <a:latin typeface="+mn-ea"/>
                <a:ea typeface="+mn-ea"/>
              </a:rPr>
              <a:t>. </a:t>
            </a:r>
            <a:r>
              <a:rPr kumimoji="1" lang="zh-CN" altLang="en-US" dirty="0">
                <a:latin typeface="+mn-ea"/>
                <a:ea typeface="+mn-ea"/>
              </a:rPr>
              <a:t>本节主要是探索了图形中的变量关系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148954" y="1822847"/>
            <a:ext cx="541853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en-US" altLang="zh-CN" dirty="0">
                <a:latin typeface="+mn-ea"/>
                <a:ea typeface="+mn-ea"/>
              </a:rPr>
              <a:t>. </a:t>
            </a:r>
            <a:r>
              <a:rPr kumimoji="1" lang="zh-CN" altLang="en-US" dirty="0">
                <a:latin typeface="+mn-ea"/>
                <a:ea typeface="+mn-ea"/>
              </a:rPr>
              <a:t>还探索了怎样用关系式表示变量之间的关系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43000" y="2508647"/>
            <a:ext cx="4395788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en-US" altLang="zh-CN" dirty="0">
                <a:latin typeface="+mn-ea"/>
                <a:ea typeface="+mn-ea"/>
              </a:rPr>
              <a:t>. </a:t>
            </a:r>
            <a:r>
              <a:rPr kumimoji="1" lang="zh-CN" altLang="en-US" dirty="0">
                <a:latin typeface="+mn-ea"/>
                <a:ea typeface="+mn-ea"/>
              </a:rPr>
              <a:t>练习了怎样根据关系式求值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2"/>
          <p:cNvSpPr txBox="1">
            <a:spLocks noChangeArrowheads="1"/>
          </p:cNvSpPr>
          <p:nvPr/>
        </p:nvSpPr>
        <p:spPr bwMode="auto">
          <a:xfrm>
            <a:off x="1197769" y="610458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教学目标</a:t>
            </a: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 bwMode="auto">
          <a:xfrm>
            <a:off x="1197769" y="1127855"/>
            <a:ext cx="6405563" cy="281463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500000"/>
              </a:lnSpc>
              <a:spcBef>
                <a:spcPts val="0"/>
              </a:spcBef>
              <a:buNone/>
              <a:defRPr/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 smtClean="0">
                <a:latin typeface="+mn-ea"/>
              </a:rPr>
              <a:t>.</a:t>
            </a:r>
            <a:r>
              <a:rPr lang="zh-CN" altLang="en-US" sz="1800" dirty="0" smtClean="0">
                <a:latin typeface="+mn-ea"/>
              </a:rPr>
              <a:t>能根据具体情况，列关系式表示某些变量之间的关系；</a:t>
            </a:r>
          </a:p>
          <a:p>
            <a:pPr marL="0" indent="0" eaLnBrk="1" hangingPunct="1">
              <a:lnSpc>
                <a:spcPct val="500000"/>
              </a:lnSpc>
              <a:spcBef>
                <a:spcPts val="0"/>
              </a:spcBef>
              <a:buNone/>
              <a:defRPr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 smtClean="0">
                <a:latin typeface="+mn-ea"/>
              </a:rPr>
              <a:t>.</a:t>
            </a:r>
            <a:r>
              <a:rPr lang="zh-CN" altLang="en-US" sz="1800" dirty="0" smtClean="0">
                <a:latin typeface="+mn-ea"/>
              </a:rPr>
              <a:t>能根据关系式求值</a:t>
            </a:r>
            <a:r>
              <a:rPr lang="en-US" altLang="zh-CN" sz="1800" dirty="0" smtClean="0">
                <a:latin typeface="+mn-ea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1073944" y="948928"/>
            <a:ext cx="7593806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</a:t>
            </a:r>
            <a:r>
              <a:rPr lang="en-US" altLang="zh-CN" dirty="0">
                <a:latin typeface="微软雅黑" panose="020B0503020204020204" pitchFamily="34" charset="-122"/>
              </a:rPr>
              <a:t>.</a:t>
            </a:r>
            <a:r>
              <a:rPr lang="zh-CN" altLang="en-US" dirty="0">
                <a:latin typeface="微软雅黑" panose="020B0503020204020204" pitchFamily="34" charset="-122"/>
              </a:rPr>
              <a:t>某班级计划花</a:t>
            </a:r>
            <a:r>
              <a:rPr lang="en-US" altLang="zh-CN" dirty="0">
                <a:latin typeface="Times New Roman" panose="02020603050405020304" pitchFamily="18" charset="0"/>
              </a:rPr>
              <a:t>50</a:t>
            </a:r>
            <a:r>
              <a:rPr lang="zh-CN" altLang="en-US" dirty="0">
                <a:latin typeface="微软雅黑" panose="020B0503020204020204" pitchFamily="34" charset="-122"/>
              </a:rPr>
              <a:t>元购买乒乓球，则所购买的总数</a:t>
            </a:r>
            <a:r>
              <a:rPr lang="en-US" altLang="zh-CN" i="1" dirty="0">
                <a:latin typeface="Times New Roman" panose="02020603050405020304" pitchFamily="18" charset="0"/>
              </a:rPr>
              <a:t>n</a:t>
            </a:r>
            <a:r>
              <a:rPr lang="zh-CN" altLang="en-US" dirty="0">
                <a:latin typeface="微软雅黑" panose="020B0503020204020204" pitchFamily="34" charset="-122"/>
              </a:rPr>
              <a:t>（个）与单价</a:t>
            </a:r>
            <a:r>
              <a:rPr lang="en-US" altLang="zh-CN" i="1" dirty="0">
                <a:latin typeface="Times New Roman" panose="02020603050405020304" pitchFamily="18" charset="0"/>
              </a:rPr>
              <a:t>a</a:t>
            </a:r>
            <a:r>
              <a:rPr lang="zh-CN" altLang="en-US" dirty="0">
                <a:latin typeface="微软雅黑" panose="020B0503020204020204" pitchFamily="34" charset="-122"/>
              </a:rPr>
              <a:t>（元）的关系式为</a:t>
            </a:r>
            <a:r>
              <a:rPr lang="en-US" altLang="zh-CN" dirty="0">
                <a:latin typeface="微软雅黑" panose="020B0503020204020204" pitchFamily="34" charset="-122"/>
              </a:rPr>
              <a:t>(     )</a:t>
            </a:r>
          </a:p>
        </p:txBody>
      </p:sp>
      <p:sp>
        <p:nvSpPr>
          <p:cNvPr id="4" name="Text Box 30"/>
          <p:cNvSpPr txBox="1">
            <a:spLocks noChangeArrowheads="1"/>
          </p:cNvSpPr>
          <p:nvPr/>
        </p:nvSpPr>
        <p:spPr bwMode="auto">
          <a:xfrm>
            <a:off x="2770585" y="2853928"/>
            <a:ext cx="323969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en-US" altLang="zh-CN" dirty="0">
                <a:latin typeface="+mn-ea"/>
                <a:ea typeface="+mn-ea"/>
              </a:rPr>
              <a:t>.</a:t>
            </a:r>
            <a:r>
              <a:rPr lang="zh-CN" altLang="en-US" dirty="0">
                <a:latin typeface="+mn-ea"/>
                <a:ea typeface="+mn-ea"/>
              </a:rPr>
              <a:t>以上书写均不规范</a:t>
            </a:r>
          </a:p>
        </p:txBody>
      </p:sp>
      <p:grpSp>
        <p:nvGrpSpPr>
          <p:cNvPr id="10247" name="Group 43"/>
          <p:cNvGrpSpPr/>
          <p:nvPr/>
        </p:nvGrpSpPr>
        <p:grpSpPr bwMode="auto">
          <a:xfrm>
            <a:off x="1414463" y="2185989"/>
            <a:ext cx="1233488" cy="369094"/>
            <a:chOff x="399" y="1618"/>
            <a:chExt cx="1036" cy="310"/>
          </a:xfrm>
        </p:grpSpPr>
        <p:graphicFrame>
          <p:nvGraphicFramePr>
            <p:cNvPr id="10244" name="Object 29"/>
            <p:cNvGraphicFramePr>
              <a:graphicFrameLocks noChangeAspect="1"/>
            </p:cNvGraphicFramePr>
            <p:nvPr/>
          </p:nvGraphicFramePr>
          <p:xfrm>
            <a:off x="771" y="1664"/>
            <a:ext cx="664" cy="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8" r:id="rId4" imgW="825500" imgH="241300" progId="Equation.3">
                    <p:embed/>
                  </p:oleObj>
                </mc:Choice>
                <mc:Fallback>
                  <p:oleObj r:id="rId4" imgW="825500" imgH="2413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1" y="1664"/>
                          <a:ext cx="664" cy="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31"/>
            <p:cNvSpPr txBox="1">
              <a:spLocks noChangeArrowheads="1"/>
            </p:cNvSpPr>
            <p:nvPr/>
          </p:nvSpPr>
          <p:spPr bwMode="auto">
            <a:xfrm>
              <a:off x="399" y="1618"/>
              <a:ext cx="342" cy="31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zh-CN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r>
                <a:rPr lang="en-US" altLang="zh-CN" dirty="0">
                  <a:latin typeface="+mn-ea"/>
                  <a:ea typeface="+mn-ea"/>
                </a:rPr>
                <a:t>.</a:t>
              </a:r>
            </a:p>
          </p:txBody>
        </p:sp>
      </p:grpSp>
      <p:grpSp>
        <p:nvGrpSpPr>
          <p:cNvPr id="10248" name="Group 44"/>
          <p:cNvGrpSpPr/>
          <p:nvPr/>
        </p:nvGrpSpPr>
        <p:grpSpPr bwMode="auto">
          <a:xfrm>
            <a:off x="3270646" y="2037160"/>
            <a:ext cx="1015602" cy="558403"/>
            <a:chOff x="2627" y="1597"/>
            <a:chExt cx="853" cy="469"/>
          </a:xfrm>
        </p:grpSpPr>
        <p:graphicFrame>
          <p:nvGraphicFramePr>
            <p:cNvPr id="10243" name="Object 28"/>
            <p:cNvGraphicFramePr>
              <a:graphicFrameLocks noChangeAspect="1"/>
            </p:cNvGraphicFramePr>
            <p:nvPr/>
          </p:nvGraphicFramePr>
          <p:xfrm>
            <a:off x="2935" y="1597"/>
            <a:ext cx="545" cy="4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9" r:id="rId6" imgW="723900" imgH="622300" progId="Equation.3">
                    <p:embed/>
                  </p:oleObj>
                </mc:Choice>
                <mc:Fallback>
                  <p:oleObj r:id="rId6" imgW="723900" imgH="62230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35" y="1597"/>
                          <a:ext cx="545" cy="4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 Box 32"/>
            <p:cNvSpPr txBox="1">
              <a:spLocks noChangeArrowheads="1"/>
            </p:cNvSpPr>
            <p:nvPr/>
          </p:nvSpPr>
          <p:spPr bwMode="auto">
            <a:xfrm>
              <a:off x="2627" y="1709"/>
              <a:ext cx="331" cy="31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zh-CN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r>
                <a:rPr lang="en-US" altLang="zh-CN" dirty="0">
                  <a:latin typeface="+mn-ea"/>
                  <a:ea typeface="+mn-ea"/>
                </a:rPr>
                <a:t>.</a:t>
              </a:r>
            </a:p>
          </p:txBody>
        </p:sp>
      </p:grpSp>
      <p:grpSp>
        <p:nvGrpSpPr>
          <p:cNvPr id="10249" name="Group 45"/>
          <p:cNvGrpSpPr/>
          <p:nvPr/>
        </p:nvGrpSpPr>
        <p:grpSpPr bwMode="auto">
          <a:xfrm>
            <a:off x="1396604" y="2721769"/>
            <a:ext cx="1129902" cy="583406"/>
            <a:chOff x="404" y="2426"/>
            <a:chExt cx="949" cy="490"/>
          </a:xfrm>
        </p:grpSpPr>
        <p:graphicFrame>
          <p:nvGraphicFramePr>
            <p:cNvPr id="10242" name="Object 27"/>
            <p:cNvGraphicFramePr>
              <a:graphicFrameLocks noChangeAspect="1"/>
            </p:cNvGraphicFramePr>
            <p:nvPr/>
          </p:nvGraphicFramePr>
          <p:xfrm>
            <a:off x="774" y="2426"/>
            <a:ext cx="579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0" r:id="rId8" imgW="736600" imgH="622300" progId="Equation.3">
                    <p:embed/>
                  </p:oleObj>
                </mc:Choice>
                <mc:Fallback>
                  <p:oleObj r:id="rId8" imgW="736600" imgH="62230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4" y="2426"/>
                          <a:ext cx="579" cy="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Text Box 33"/>
            <p:cNvSpPr txBox="1">
              <a:spLocks noChangeArrowheads="1"/>
            </p:cNvSpPr>
            <p:nvPr/>
          </p:nvSpPr>
          <p:spPr bwMode="auto">
            <a:xfrm>
              <a:off x="404" y="2525"/>
              <a:ext cx="331" cy="31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zh-CN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</a:t>
              </a:r>
              <a:r>
                <a:rPr lang="en-US" altLang="zh-CN" dirty="0">
                  <a:latin typeface="+mn-ea"/>
                  <a:ea typeface="+mn-ea"/>
                </a:rPr>
                <a:t>.</a:t>
              </a:r>
            </a:p>
          </p:txBody>
        </p:sp>
      </p:grp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1073944" y="3365898"/>
            <a:ext cx="7273529" cy="117752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+mn-ea"/>
                <a:ea typeface="+mn-ea"/>
              </a:rPr>
              <a:t>.</a:t>
            </a:r>
            <a:r>
              <a:rPr lang="zh-CN" altLang="en-US" dirty="0">
                <a:latin typeface="+mn-ea"/>
                <a:ea typeface="+mn-ea"/>
              </a:rPr>
              <a:t>张老师带领 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i="1" dirty="0">
                <a:latin typeface="+mn-ea"/>
                <a:ea typeface="+mn-ea"/>
              </a:rPr>
              <a:t> </a:t>
            </a:r>
            <a:r>
              <a:rPr lang="zh-CN" altLang="en-US" dirty="0">
                <a:latin typeface="+mn-ea"/>
                <a:ea typeface="+mn-ea"/>
              </a:rPr>
              <a:t>名学生到某动物园参观，已知成人票每张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latin typeface="+mn-ea"/>
                <a:ea typeface="+mn-ea"/>
              </a:rPr>
              <a:t>元，学生票每张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+mn-ea"/>
                <a:ea typeface="+mn-ea"/>
              </a:rPr>
              <a:t>元，设门票的总费用为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+mn-ea"/>
                <a:ea typeface="+mn-ea"/>
              </a:rPr>
              <a:t>元，则 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i="1" dirty="0">
                <a:latin typeface="+mn-ea"/>
                <a:ea typeface="+mn-ea"/>
              </a:rPr>
              <a:t> </a:t>
            </a:r>
            <a:r>
              <a:rPr lang="en-US" altLang="zh-CN" dirty="0">
                <a:latin typeface="+mn-ea"/>
                <a:ea typeface="+mn-ea"/>
              </a:rPr>
              <a:t>= </a:t>
            </a:r>
            <a:r>
              <a:rPr lang="en-US" altLang="zh-CN" u="sng" dirty="0">
                <a:latin typeface="+mn-ea"/>
                <a:ea typeface="+mn-ea"/>
              </a:rPr>
              <a:t>                  </a:t>
            </a:r>
            <a:r>
              <a:rPr lang="en-US" altLang="zh-CN" dirty="0">
                <a:latin typeface="+mn-ea"/>
                <a:ea typeface="+mn-ea"/>
              </a:rPr>
              <a:t>.</a:t>
            </a:r>
          </a:p>
        </p:txBody>
      </p:sp>
      <p:sp>
        <p:nvSpPr>
          <p:cNvPr id="15" name="Text Box 41"/>
          <p:cNvSpPr txBox="1">
            <a:spLocks noChangeArrowheads="1"/>
          </p:cNvSpPr>
          <p:nvPr/>
        </p:nvSpPr>
        <p:spPr bwMode="auto">
          <a:xfrm>
            <a:off x="2358629" y="1719263"/>
            <a:ext cx="29289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6" name="Text Box 42"/>
          <p:cNvSpPr txBox="1">
            <a:spLocks noChangeArrowheads="1"/>
          </p:cNvSpPr>
          <p:nvPr/>
        </p:nvSpPr>
        <p:spPr bwMode="auto">
          <a:xfrm>
            <a:off x="5473304" y="4036219"/>
            <a:ext cx="729853" cy="346472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+10</a:t>
            </a:r>
          </a:p>
        </p:txBody>
      </p:sp>
      <p:sp>
        <p:nvSpPr>
          <p:cNvPr id="10253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课堂小测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90"/>
          <p:cNvGraphicFramePr>
            <a:graphicFrameLocks noGrp="1"/>
          </p:cNvGraphicFramePr>
          <p:nvPr/>
        </p:nvGraphicFramePr>
        <p:xfrm>
          <a:off x="1608535" y="2252663"/>
          <a:ext cx="5130403" cy="1188244"/>
        </p:xfrm>
        <a:graphic>
          <a:graphicData uri="http://schemas.openxmlformats.org/drawingml/2006/table">
            <a:tbl>
              <a:tblPr/>
              <a:tblGrid>
                <a:gridCol w="194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9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93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5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4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燃烧时间</a:t>
                      </a:r>
                      <a:r>
                        <a:rPr kumimoji="0" lang="en-US" altLang="zh-CN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en-US" altLang="zh-CN" sz="180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min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…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剩余长度 </a:t>
                      </a:r>
                      <a:r>
                        <a:rPr kumimoji="0" lang="en-US" altLang="zh-CN" sz="1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0" lang="en-US" altLang="zh-CN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…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 Box 89"/>
          <p:cNvSpPr txBox="1">
            <a:spLocks noChangeArrowheads="1"/>
          </p:cNvSpPr>
          <p:nvPr/>
        </p:nvSpPr>
        <p:spPr bwMode="auto">
          <a:xfrm>
            <a:off x="1073944" y="864394"/>
            <a:ext cx="7223522" cy="117633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latin typeface="+mn-ea"/>
                <a:ea typeface="+mn-ea"/>
              </a:rPr>
              <a:t>.</a:t>
            </a:r>
            <a:r>
              <a:rPr lang="zh-CN" altLang="en-US" dirty="0">
                <a:latin typeface="+mn-ea"/>
                <a:ea typeface="+mn-ea"/>
              </a:rPr>
              <a:t>一支原长为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20cm</a:t>
            </a:r>
            <a:r>
              <a:rPr lang="zh-CN" altLang="en-US" dirty="0">
                <a:latin typeface="+mn-ea"/>
                <a:ea typeface="+mn-ea"/>
              </a:rPr>
              <a:t>的蜡烛，点燃后，其剩余长度 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dirty="0">
                <a:latin typeface="+mn-ea"/>
                <a:ea typeface="+mn-ea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</a:t>
            </a:r>
            <a:r>
              <a:rPr lang="en-US" altLang="zh-CN" dirty="0">
                <a:latin typeface="+mn-ea"/>
                <a:ea typeface="+mn-ea"/>
              </a:rPr>
              <a:t>)</a:t>
            </a:r>
            <a:r>
              <a:rPr lang="zh-CN" altLang="en-US" dirty="0">
                <a:latin typeface="+mn-ea"/>
                <a:ea typeface="+mn-ea"/>
              </a:rPr>
              <a:t>与燃烧时间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latin typeface="+mn-ea"/>
                <a:ea typeface="+mn-ea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min</a:t>
            </a:r>
            <a:r>
              <a:rPr lang="en-US" altLang="zh-CN" dirty="0">
                <a:latin typeface="+mn-ea"/>
                <a:ea typeface="+mn-ea"/>
              </a:rPr>
              <a:t>)</a:t>
            </a:r>
            <a:r>
              <a:rPr lang="zh-CN" altLang="en-US" dirty="0">
                <a:latin typeface="+mn-ea"/>
                <a:ea typeface="+mn-ea"/>
              </a:rPr>
              <a:t>之间的关系如下表：</a:t>
            </a:r>
          </a:p>
        </p:txBody>
      </p:sp>
      <p:sp>
        <p:nvSpPr>
          <p:cNvPr id="5" name="Text Box 91"/>
          <p:cNvSpPr txBox="1">
            <a:spLocks noChangeArrowheads="1"/>
          </p:cNvSpPr>
          <p:nvPr/>
        </p:nvSpPr>
        <p:spPr bwMode="auto">
          <a:xfrm>
            <a:off x="1073944" y="3648075"/>
            <a:ext cx="7378304" cy="117633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则剩余长度 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dirty="0">
                <a:latin typeface="+mn-ea"/>
                <a:ea typeface="+mn-ea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</a:t>
            </a:r>
            <a:r>
              <a:rPr lang="en-US" altLang="zh-CN" dirty="0">
                <a:latin typeface="+mn-ea"/>
                <a:ea typeface="+mn-ea"/>
              </a:rPr>
              <a:t>)</a:t>
            </a:r>
            <a:r>
              <a:rPr lang="zh-CN" altLang="en-US" dirty="0">
                <a:latin typeface="+mn-ea"/>
                <a:ea typeface="+mn-ea"/>
              </a:rPr>
              <a:t>与燃烧时间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latin typeface="+mn-ea"/>
                <a:ea typeface="+mn-ea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min</a:t>
            </a:r>
            <a:r>
              <a:rPr lang="en-US" altLang="zh-CN" dirty="0">
                <a:latin typeface="+mn-ea"/>
                <a:ea typeface="+mn-ea"/>
              </a:rPr>
              <a:t>)</a:t>
            </a:r>
            <a:r>
              <a:rPr lang="zh-CN" altLang="en-US" dirty="0">
                <a:latin typeface="+mn-ea"/>
                <a:ea typeface="+mn-ea"/>
              </a:rPr>
              <a:t>的关系式为</a:t>
            </a:r>
            <a:r>
              <a:rPr lang="zh-CN" altLang="en-US" u="sng" dirty="0">
                <a:latin typeface="+mn-ea"/>
                <a:ea typeface="+mn-ea"/>
              </a:rPr>
              <a:t>                      </a:t>
            </a:r>
            <a:r>
              <a:rPr lang="zh-CN" altLang="en-US" dirty="0">
                <a:latin typeface="+mn-ea"/>
                <a:ea typeface="+mn-ea"/>
              </a:rPr>
              <a:t>，估计这支蜡烛最多可燃烧</a:t>
            </a:r>
            <a:r>
              <a:rPr lang="zh-CN" altLang="en-US" u="sng" dirty="0">
                <a:latin typeface="+mn-ea"/>
                <a:ea typeface="+mn-ea"/>
              </a:rPr>
              <a:t>             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min</a:t>
            </a:r>
            <a:r>
              <a:rPr lang="en-US" altLang="zh-CN" dirty="0">
                <a:latin typeface="+mn-ea"/>
                <a:ea typeface="+mn-ea"/>
              </a:rPr>
              <a:t>.</a:t>
            </a:r>
          </a:p>
        </p:txBody>
      </p:sp>
      <p:graphicFrame>
        <p:nvGraphicFramePr>
          <p:cNvPr id="6" name="Object 93"/>
          <p:cNvGraphicFramePr>
            <a:graphicFrameLocks noChangeAspect="1"/>
          </p:cNvGraphicFramePr>
          <p:nvPr/>
        </p:nvGraphicFramePr>
        <p:xfrm>
          <a:off x="5912644" y="3580209"/>
          <a:ext cx="1126331" cy="575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r:id="rId4" imgW="2146300" imgH="1079500" progId="Equation.3">
                  <p:embed/>
                </p:oleObj>
              </mc:Choice>
              <mc:Fallback>
                <p:oleObj r:id="rId4" imgW="2146300" imgH="1079500" progId="Equation.3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2644" y="3580209"/>
                        <a:ext cx="1126331" cy="575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94"/>
          <p:cNvSpPr txBox="1">
            <a:spLocks noChangeArrowheads="1"/>
          </p:cNvSpPr>
          <p:nvPr/>
        </p:nvSpPr>
        <p:spPr bwMode="auto">
          <a:xfrm>
            <a:off x="3114675" y="4370785"/>
            <a:ext cx="48577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200</a:t>
            </a:r>
          </a:p>
        </p:txBody>
      </p:sp>
      <p:sp>
        <p:nvSpPr>
          <p:cNvPr id="1129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25191" y="3246835"/>
            <a:ext cx="619125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解：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073944" y="844725"/>
            <a:ext cx="7631906" cy="2146697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en-US" altLang="zh-CN" dirty="0">
                <a:latin typeface="+mn-ea"/>
                <a:ea typeface="+mn-ea"/>
              </a:rPr>
              <a:t>.</a:t>
            </a:r>
            <a:r>
              <a:rPr lang="zh-CN" altLang="en-US" dirty="0">
                <a:latin typeface="+mn-ea"/>
                <a:ea typeface="+mn-ea"/>
              </a:rPr>
              <a:t>某市出租车计费标准如下：行驶路程不超过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+mn-ea"/>
                <a:ea typeface="+mn-ea"/>
              </a:rPr>
              <a:t>千米时，收费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r>
              <a:rPr lang="zh-CN" altLang="en-US" dirty="0">
                <a:latin typeface="+mn-ea"/>
                <a:ea typeface="+mn-ea"/>
              </a:rPr>
              <a:t>元；行驶路程超过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+mn-ea"/>
                <a:ea typeface="+mn-ea"/>
              </a:rPr>
              <a:t>千米的部分，按每千米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1.60</a:t>
            </a:r>
            <a:r>
              <a:rPr lang="zh-CN" altLang="en-US" dirty="0">
                <a:latin typeface="+mn-ea"/>
                <a:ea typeface="+mn-ea"/>
              </a:rPr>
              <a:t>元计费</a:t>
            </a:r>
            <a:r>
              <a:rPr lang="en-US" altLang="zh-CN" dirty="0">
                <a:latin typeface="+mn-ea"/>
                <a:ea typeface="+mn-ea"/>
              </a:rPr>
              <a:t>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+mn-ea"/>
                <a:ea typeface="+mn-ea"/>
              </a:rPr>
              <a:t>）求出租车收费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+mn-ea"/>
                <a:ea typeface="+mn-ea"/>
              </a:rPr>
              <a:t>（元）与行驶路程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+mn-ea"/>
                <a:ea typeface="+mn-ea"/>
              </a:rPr>
              <a:t>（千米）之间的关系式；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+mn-ea"/>
                <a:ea typeface="+mn-ea"/>
              </a:rPr>
              <a:t>）若某人一次乘出租车时，付了车费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14.40</a:t>
            </a:r>
            <a:r>
              <a:rPr lang="zh-CN" altLang="en-US" dirty="0">
                <a:latin typeface="+mn-ea"/>
                <a:ea typeface="+mn-ea"/>
              </a:rPr>
              <a:t>元，求他这次乘车坐了多少千米的路程？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987154" y="3258742"/>
            <a:ext cx="2483644" cy="345281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）当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FF0000"/>
                </a:solidFill>
                <a:latin typeface="+mn-ea"/>
                <a:ea typeface="+mn-ea"/>
              </a:rPr>
              <a:t>≤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时，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；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56198" y="4077891"/>
            <a:ext cx="5050631" cy="90011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）当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14.40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时，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1.6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3.2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14.40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，解得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=7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        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故他这次乘车坐了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千米的路程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545556" y="3705226"/>
            <a:ext cx="2619375" cy="346472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当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FF0000"/>
                </a:solidFill>
                <a:latin typeface="+mn-ea"/>
                <a:ea typeface="+mn-ea"/>
              </a:rPr>
              <a:t>＞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时，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1.6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-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5006579" y="3712369"/>
            <a:ext cx="1291828" cy="345281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1.6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+3.2  .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圆角矩形 8"/>
          <p:cNvSpPr/>
          <p:nvPr/>
        </p:nvSpPr>
        <p:spPr>
          <a:xfrm>
            <a:off x="1073944" y="976313"/>
            <a:ext cx="1150144" cy="346472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1129904" y="1322785"/>
            <a:ext cx="7422356" cy="172997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kumimoji="1" lang="zh-CN" altLang="en-US" dirty="0">
                <a:latin typeface="+mn-ea"/>
                <a:ea typeface="+mn-ea"/>
              </a:rPr>
              <a:t>       在“小车下滑的时间”实验中，支撑物的高度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1" lang="zh-CN" altLang="en-US" dirty="0">
                <a:latin typeface="+mn-ea"/>
                <a:ea typeface="+mn-ea"/>
              </a:rPr>
              <a:t>和小车下滑的时间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zh-CN" altLang="en-US" dirty="0">
                <a:latin typeface="+mn-ea"/>
                <a:ea typeface="+mn-ea"/>
              </a:rPr>
              <a:t>都在变化，它们都是</a:t>
            </a:r>
            <a:r>
              <a:rPr kumimoji="1" lang="zh-CN" altLang="en-US" u="sng" dirty="0">
                <a:latin typeface="+mn-ea"/>
                <a:ea typeface="+mn-ea"/>
              </a:rPr>
              <a:t>          </a:t>
            </a:r>
            <a:r>
              <a:rPr kumimoji="1" lang="zh-CN" altLang="en-US" dirty="0">
                <a:latin typeface="+mn-ea"/>
                <a:ea typeface="+mn-ea"/>
              </a:rPr>
              <a:t>，其中小车下滑的时间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zh-CN" altLang="en-US" dirty="0">
                <a:latin typeface="+mn-ea"/>
                <a:ea typeface="+mn-ea"/>
              </a:rPr>
              <a:t>随支撑物的高度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1" lang="zh-CN" altLang="en-US" dirty="0">
                <a:latin typeface="+mn-ea"/>
                <a:ea typeface="+mn-ea"/>
              </a:rPr>
              <a:t>的变化而变化 </a:t>
            </a:r>
            <a:r>
              <a:rPr kumimoji="1" lang="en-US" altLang="zh-CN" dirty="0">
                <a:latin typeface="+mn-ea"/>
                <a:ea typeface="+mn-ea"/>
              </a:rPr>
              <a:t>. </a:t>
            </a:r>
            <a:r>
              <a:rPr kumimoji="1" lang="zh-CN" altLang="en-US" dirty="0">
                <a:latin typeface="+mn-ea"/>
                <a:ea typeface="+mn-ea"/>
              </a:rPr>
              <a:t>支撑物的高度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1" lang="zh-CN" altLang="en-US" dirty="0">
                <a:latin typeface="+mn-ea"/>
                <a:ea typeface="+mn-ea"/>
              </a:rPr>
              <a:t>是</a:t>
            </a:r>
            <a:r>
              <a:rPr kumimoji="1" lang="zh-CN" altLang="en-US" u="sng" dirty="0">
                <a:latin typeface="+mn-ea"/>
                <a:ea typeface="+mn-ea"/>
              </a:rPr>
              <a:t>              </a:t>
            </a:r>
            <a:r>
              <a:rPr kumimoji="1" lang="zh-CN" altLang="en-US" dirty="0">
                <a:latin typeface="+mn-ea"/>
                <a:ea typeface="+mn-ea"/>
              </a:rPr>
              <a:t>，小车下滑的时间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zh-CN" altLang="en-US" dirty="0">
                <a:latin typeface="+mn-ea"/>
                <a:ea typeface="+mn-ea"/>
              </a:rPr>
              <a:t>是</a:t>
            </a:r>
            <a:r>
              <a:rPr kumimoji="1" lang="zh-CN" altLang="en-US" u="sng" dirty="0">
                <a:latin typeface="+mn-ea"/>
                <a:ea typeface="+mn-ea"/>
              </a:rPr>
              <a:t>              </a:t>
            </a:r>
            <a:r>
              <a:rPr kumimoji="1" lang="zh-CN" altLang="en-US" dirty="0">
                <a:latin typeface="+mn-ea"/>
                <a:ea typeface="+mn-ea"/>
              </a:rPr>
              <a:t> </a:t>
            </a:r>
            <a:r>
              <a:rPr lang="en-US" altLang="zh-CN" dirty="0">
                <a:latin typeface="+mn-ea"/>
              </a:rPr>
              <a:t>.</a:t>
            </a:r>
            <a:endParaRPr kumimoji="1" lang="zh-CN" altLang="en-US" dirty="0">
              <a:latin typeface="+mn-ea"/>
              <a:ea typeface="+mn-ea"/>
            </a:endParaRPr>
          </a:p>
        </p:txBody>
      </p:sp>
      <p:sp>
        <p:nvSpPr>
          <p:cNvPr id="1536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新课导入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073944" y="976313"/>
            <a:ext cx="115014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zh-CN" altLang="en-US" sz="1800" b="1" dirty="0">
                <a:solidFill>
                  <a:srgbClr val="0070C0"/>
                </a:solidFill>
                <a:latin typeface="+mn-ea"/>
                <a:ea typeface="+mn-ea"/>
              </a:rPr>
              <a:t>回顾旧知</a:t>
            </a:r>
            <a:endParaRPr lang="en-US" altLang="zh-CN" sz="180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096816" y="1826419"/>
            <a:ext cx="642938" cy="622697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kumimoji="1" lang="zh-CN" altLang="en-US" dirty="0">
                <a:solidFill>
                  <a:srgbClr val="FF0000"/>
                </a:solidFill>
                <a:latin typeface="+mn-ea"/>
                <a:ea typeface="+mn-ea"/>
              </a:rPr>
              <a:t>变量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877866" y="2380059"/>
            <a:ext cx="851297" cy="62388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kumimoji="1" lang="zh-CN" altLang="en-US" dirty="0">
                <a:solidFill>
                  <a:srgbClr val="FF0000"/>
                </a:solidFill>
                <a:latin typeface="+mn-ea"/>
                <a:ea typeface="+mn-ea"/>
              </a:rPr>
              <a:t>自变量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946107" y="2380059"/>
            <a:ext cx="826294" cy="62388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kumimoji="1" lang="zh-CN" altLang="en-US" dirty="0">
                <a:solidFill>
                  <a:srgbClr val="FF0000"/>
                </a:solidFill>
                <a:latin typeface="+mn-ea"/>
                <a:ea typeface="+mn-ea"/>
              </a:rPr>
              <a:t>因变量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129903" y="3024187"/>
            <a:ext cx="7347347" cy="117633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  <a:defRPr/>
            </a:pPr>
            <a:r>
              <a:rPr lang="en-US" altLang="zh-CN" sz="1800" dirty="0">
                <a:latin typeface="+mn-ea"/>
                <a:ea typeface="+mn-ea"/>
              </a:rPr>
              <a:t>       </a:t>
            </a:r>
            <a:r>
              <a:rPr lang="zh-CN" altLang="en-US" sz="1800" dirty="0">
                <a:latin typeface="+mn-ea"/>
                <a:ea typeface="+mn-ea"/>
              </a:rPr>
              <a:t>在变化过程中，我们把变化着的量叫变量，其中一个叫</a:t>
            </a:r>
            <a:r>
              <a:rPr lang="en-US" altLang="zh-CN" sz="1800" dirty="0">
                <a:latin typeface="+mn-ea"/>
                <a:ea typeface="+mn-ea"/>
              </a:rPr>
              <a:t>_____</a:t>
            </a:r>
            <a:r>
              <a:rPr lang="en-US" altLang="zh-CN" sz="1800" dirty="0">
                <a:latin typeface="+mn-ea"/>
              </a:rPr>
              <a:t>____</a:t>
            </a:r>
            <a:r>
              <a:rPr lang="zh-CN" altLang="en-US" sz="1800" dirty="0">
                <a:latin typeface="+mn-ea"/>
                <a:ea typeface="+mn-ea"/>
              </a:rPr>
              <a:t>，另一个叫</a:t>
            </a:r>
            <a:r>
              <a:rPr lang="en-US" altLang="zh-CN" sz="1800" dirty="0">
                <a:latin typeface="+mn-ea"/>
                <a:ea typeface="+mn-ea"/>
              </a:rPr>
              <a:t>______</a:t>
            </a:r>
            <a:r>
              <a:rPr lang="en-US" altLang="zh-CN" sz="1800" dirty="0">
                <a:latin typeface="+mn-ea"/>
              </a:rPr>
              <a:t>____</a:t>
            </a:r>
            <a:r>
              <a:rPr lang="en-US" altLang="zh-CN" sz="1800" dirty="0">
                <a:latin typeface="+mn-ea"/>
                <a:ea typeface="+mn-ea"/>
              </a:rPr>
              <a:t>.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7188994" y="3186113"/>
            <a:ext cx="1079897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自变量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224088" y="3693319"/>
            <a:ext cx="118824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因变量</a:t>
            </a:r>
          </a:p>
        </p:txBody>
      </p:sp>
      <p:grpSp>
        <p:nvGrpSpPr>
          <p:cNvPr id="3" name="组合 18"/>
          <p:cNvGrpSpPr/>
          <p:nvPr/>
        </p:nvGrpSpPr>
        <p:grpSpPr bwMode="auto">
          <a:xfrm>
            <a:off x="1649016" y="4358876"/>
            <a:ext cx="4918472" cy="439579"/>
            <a:chOff x="2198773" y="5811379"/>
            <a:chExt cx="6557962" cy="586719"/>
          </a:xfrm>
        </p:grpSpPr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2198773" y="5905140"/>
              <a:ext cx="6557962" cy="49295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zh-CN" sz="1800" dirty="0">
                  <a:latin typeface="+mn-ea"/>
                  <a:ea typeface="+mn-ea"/>
                </a:rPr>
                <a:t>________</a:t>
              </a:r>
              <a:r>
                <a:rPr lang="en-US" altLang="zh-CN" sz="1800" dirty="0">
                  <a:latin typeface="+mn-ea"/>
                </a:rPr>
                <a:t>____</a:t>
              </a:r>
              <a:r>
                <a:rPr lang="zh-CN" altLang="en-US" sz="1800" dirty="0">
                  <a:latin typeface="+mn-ea"/>
                  <a:ea typeface="+mn-ea"/>
                </a:rPr>
                <a:t>随</a:t>
              </a:r>
              <a:r>
                <a:rPr lang="en-US" altLang="zh-CN" sz="1800" dirty="0">
                  <a:latin typeface="+mn-ea"/>
                  <a:ea typeface="+mn-ea"/>
                </a:rPr>
                <a:t>_______</a:t>
              </a:r>
              <a:r>
                <a:rPr lang="en-US" altLang="zh-CN" sz="1800" dirty="0">
                  <a:latin typeface="+mn-ea"/>
                </a:rPr>
                <a:t>____</a:t>
              </a:r>
              <a:r>
                <a:rPr lang="zh-CN" altLang="en-US" sz="1800" dirty="0">
                  <a:latin typeface="+mn-ea"/>
                  <a:ea typeface="+mn-ea"/>
                </a:rPr>
                <a:t>的变化而变化</a:t>
              </a:r>
              <a:r>
                <a:rPr lang="en-US" altLang="zh-CN" sz="1800" dirty="0">
                  <a:latin typeface="+mn-ea"/>
                  <a:ea typeface="+mn-ea"/>
                </a:rPr>
                <a:t>.</a:t>
              </a:r>
            </a:p>
          </p:txBody>
        </p:sp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4384759" y="5811379"/>
              <a:ext cx="1439863" cy="49295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zh-CN" altLang="en-US" sz="1800" dirty="0">
                  <a:solidFill>
                    <a:srgbClr val="FF0000"/>
                  </a:solidFill>
                  <a:latin typeface="+mn-ea"/>
                  <a:ea typeface="+mn-ea"/>
                </a:rPr>
                <a:t>自变量</a:t>
              </a:r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2571836" y="5811379"/>
              <a:ext cx="1441451" cy="49295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zh-CN" altLang="en-US" sz="1800" dirty="0">
                  <a:solidFill>
                    <a:srgbClr val="FF0000"/>
                  </a:solidFill>
                  <a:latin typeface="+mn-ea"/>
                  <a:ea typeface="+mn-ea"/>
                </a:rPr>
                <a:t>因变量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971550" y="2464594"/>
            <a:ext cx="3228975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</a:rPr>
              <a:t>积，则面积 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y </a:t>
            </a:r>
            <a:r>
              <a:rPr lang="en-US" altLang="zh-CN" dirty="0">
                <a:ea typeface="宋体" panose="02010600030101010101" pitchFamily="2" charset="-122"/>
              </a:rPr>
              <a:t>=____________.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71550" y="1284685"/>
            <a:ext cx="7304485" cy="44172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  <a:defRPr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三角形</a:t>
            </a:r>
            <a:r>
              <a:rPr lang="en-US" altLang="zh-CN" i="1" dirty="0">
                <a:latin typeface="Times New Roman" panose="02020603050405020304" pitchFamily="18" charset="0"/>
              </a:rPr>
              <a:t>ABC</a:t>
            </a:r>
            <a:r>
              <a:rPr lang="zh-CN" altLang="en-US" dirty="0">
                <a:latin typeface="+mn-ea"/>
                <a:ea typeface="+mn-ea"/>
              </a:rPr>
              <a:t>的底边</a:t>
            </a:r>
            <a:r>
              <a:rPr lang="en-US" altLang="zh-CN" i="1" dirty="0">
                <a:latin typeface="Times New Roman" panose="02020603050405020304" pitchFamily="18" charset="0"/>
              </a:rPr>
              <a:t>BC</a:t>
            </a:r>
            <a:r>
              <a:rPr lang="en-US" altLang="zh-CN" dirty="0"/>
              <a:t>= 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dirty="0">
                <a:latin typeface="+mn-ea"/>
                <a:ea typeface="+mn-ea"/>
              </a:rPr>
              <a:t> ,  </a:t>
            </a:r>
            <a:r>
              <a:rPr lang="en-US" altLang="zh-CN" i="1" dirty="0">
                <a:latin typeface="Times New Roman" panose="02020603050405020304" pitchFamily="18" charset="0"/>
              </a:rPr>
              <a:t>BC</a:t>
            </a:r>
            <a:r>
              <a:rPr lang="zh-CN" altLang="en-US" dirty="0">
                <a:latin typeface="+mn-ea"/>
                <a:ea typeface="+mn-ea"/>
              </a:rPr>
              <a:t>边上的高为</a:t>
            </a:r>
            <a:r>
              <a:rPr lang="en-US" altLang="zh-CN" i="1" dirty="0">
                <a:latin typeface="Times New Roman" panose="02020603050405020304" pitchFamily="18" charset="0"/>
              </a:rPr>
              <a:t>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dirty="0">
                <a:latin typeface="+mn-ea"/>
                <a:ea typeface="+mn-ea"/>
              </a:rPr>
              <a:t>若用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r>
              <a:rPr lang="en-US" altLang="zh-CN" i="1" dirty="0">
                <a:latin typeface="Times New Roman" panose="02020603050405020304" pitchFamily="18" charset="0"/>
              </a:rPr>
              <a:t>y</a:t>
            </a:r>
            <a:r>
              <a:rPr lang="en-US" altLang="zh-CN" dirty="0">
                <a:latin typeface="Times New Roman" panose="02020603050405020304" pitchFamily="18" charset="0"/>
              </a:rPr>
              <a:t> </a:t>
            </a:r>
            <a:r>
              <a:rPr lang="zh-CN" altLang="en-US" dirty="0">
                <a:latin typeface="+mn-ea"/>
                <a:ea typeface="+mn-ea"/>
              </a:rPr>
              <a:t>表示三角形</a:t>
            </a:r>
            <a:r>
              <a:rPr lang="en-US" altLang="zh-CN" i="1" dirty="0">
                <a:latin typeface="Times New Roman" panose="02020603050405020304" pitchFamily="18" charset="0"/>
                <a:sym typeface="+mn-ea"/>
              </a:rPr>
              <a:t>ABC</a:t>
            </a:r>
            <a:r>
              <a:rPr lang="zh-CN" altLang="en-US" dirty="0">
                <a:latin typeface="+mn-ea"/>
                <a:ea typeface="+mn-ea"/>
              </a:rPr>
              <a:t>的面</a:t>
            </a:r>
          </a:p>
        </p:txBody>
      </p:sp>
      <p:sp>
        <p:nvSpPr>
          <p:cNvPr id="16389" name="Freeform 5"/>
          <p:cNvSpPr>
            <a:spLocks noChangeArrowheads="1"/>
          </p:cNvSpPr>
          <p:nvPr/>
        </p:nvSpPr>
        <p:spPr bwMode="auto">
          <a:xfrm>
            <a:off x="6272213" y="2407444"/>
            <a:ext cx="1990725" cy="1332310"/>
          </a:xfrm>
          <a:custGeom>
            <a:avLst/>
            <a:gdLst>
              <a:gd name="T0" fmla="*/ 2642 w 3616"/>
              <a:gd name="T1" fmla="*/ 0 h 1662"/>
              <a:gd name="T2" fmla="*/ 0 w 3616"/>
              <a:gd name="T3" fmla="*/ 1662 h 1662"/>
              <a:gd name="T4" fmla="*/ 3616 w 3616"/>
              <a:gd name="T5" fmla="*/ 1662 h 1662"/>
              <a:gd name="T6" fmla="*/ 2642 w 3616"/>
              <a:gd name="T7" fmla="*/ 0 h 1662"/>
              <a:gd name="T8" fmla="*/ 0 60000 65536"/>
              <a:gd name="T9" fmla="*/ 0 60000 65536"/>
              <a:gd name="T10" fmla="*/ 0 60000 65536"/>
              <a:gd name="T11" fmla="*/ 0 60000 65536"/>
              <a:gd name="T12" fmla="*/ 0 w 3616"/>
              <a:gd name="T13" fmla="*/ 0 h 1662"/>
              <a:gd name="T14" fmla="*/ 3616 w 3616"/>
              <a:gd name="T15" fmla="*/ 1662 h 16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16" h="1662">
                <a:moveTo>
                  <a:pt x="2642" y="0"/>
                </a:moveTo>
                <a:lnTo>
                  <a:pt x="0" y="1662"/>
                </a:lnTo>
                <a:lnTo>
                  <a:pt x="3616" y="1662"/>
                </a:lnTo>
                <a:lnTo>
                  <a:pt x="2642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pPr eaLnBrk="0" hangingPunct="0"/>
            <a:endParaRPr lang="zh-CN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7580710" y="2887267"/>
            <a:ext cx="134540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endParaRPr lang="en-US" altLang="zh-CN" b="1" i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194822" y="3717131"/>
            <a:ext cx="727472" cy="27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b="1" i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8191500" y="3712369"/>
            <a:ext cx="163116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b="1" i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6393" name="Group 9"/>
          <p:cNvGrpSpPr/>
          <p:nvPr/>
        </p:nvGrpSpPr>
        <p:grpSpPr bwMode="auto">
          <a:xfrm>
            <a:off x="6276975" y="2412206"/>
            <a:ext cx="1999060" cy="1339454"/>
            <a:chOff x="1826" y="1525"/>
            <a:chExt cx="3643" cy="1682"/>
          </a:xfrm>
        </p:grpSpPr>
        <p:sp>
          <p:nvSpPr>
            <p:cNvPr id="16399" name="Line 10"/>
            <p:cNvSpPr>
              <a:spLocks noChangeShapeType="1"/>
            </p:cNvSpPr>
            <p:nvPr/>
          </p:nvSpPr>
          <p:spPr bwMode="auto">
            <a:xfrm>
              <a:off x="4479" y="3195"/>
              <a:ext cx="974" cy="0"/>
            </a:xfrm>
            <a:prstGeom prst="line">
              <a:avLst/>
            </a:prstGeom>
            <a:noFill/>
            <a:ln w="0">
              <a:solidFill>
                <a:srgbClr val="00008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0" name="Line 11"/>
            <p:cNvSpPr>
              <a:spLocks noChangeShapeType="1"/>
            </p:cNvSpPr>
            <p:nvPr/>
          </p:nvSpPr>
          <p:spPr bwMode="auto">
            <a:xfrm>
              <a:off x="1837" y="3195"/>
              <a:ext cx="3616" cy="0"/>
            </a:xfrm>
            <a:prstGeom prst="line">
              <a:avLst/>
            </a:prstGeom>
            <a:noFill/>
            <a:ln w="7938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1" name="Line 12"/>
            <p:cNvSpPr>
              <a:spLocks noChangeShapeType="1"/>
            </p:cNvSpPr>
            <p:nvPr/>
          </p:nvSpPr>
          <p:spPr bwMode="auto">
            <a:xfrm>
              <a:off x="4382" y="3123"/>
              <a:ext cx="97" cy="0"/>
            </a:xfrm>
            <a:prstGeom prst="line">
              <a:avLst/>
            </a:prstGeom>
            <a:noFill/>
            <a:ln w="7938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2" name="Line 13"/>
            <p:cNvSpPr>
              <a:spLocks noChangeShapeType="1"/>
            </p:cNvSpPr>
            <p:nvPr/>
          </p:nvSpPr>
          <p:spPr bwMode="auto">
            <a:xfrm>
              <a:off x="4382" y="3123"/>
              <a:ext cx="0" cy="72"/>
            </a:xfrm>
            <a:prstGeom prst="line">
              <a:avLst/>
            </a:prstGeom>
            <a:noFill/>
            <a:ln w="7938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3" name="Line 14"/>
            <p:cNvSpPr>
              <a:spLocks noChangeShapeType="1"/>
            </p:cNvSpPr>
            <p:nvPr/>
          </p:nvSpPr>
          <p:spPr bwMode="auto">
            <a:xfrm flipH="1">
              <a:off x="1837" y="1533"/>
              <a:ext cx="2642" cy="1662"/>
            </a:xfrm>
            <a:prstGeom prst="line">
              <a:avLst/>
            </a:prstGeom>
            <a:noFill/>
            <a:ln w="7938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4" name="Line 15"/>
            <p:cNvSpPr>
              <a:spLocks noChangeShapeType="1"/>
            </p:cNvSpPr>
            <p:nvPr/>
          </p:nvSpPr>
          <p:spPr bwMode="auto">
            <a:xfrm>
              <a:off x="4479" y="1533"/>
              <a:ext cx="974" cy="1662"/>
            </a:xfrm>
            <a:prstGeom prst="line">
              <a:avLst/>
            </a:prstGeom>
            <a:noFill/>
            <a:ln w="7938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5" name="Line 16"/>
            <p:cNvSpPr>
              <a:spLocks noChangeShapeType="1"/>
            </p:cNvSpPr>
            <p:nvPr/>
          </p:nvSpPr>
          <p:spPr bwMode="auto">
            <a:xfrm>
              <a:off x="4479" y="1533"/>
              <a:ext cx="0" cy="1662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6" name="Oval 17"/>
            <p:cNvSpPr>
              <a:spLocks noChangeArrowheads="1"/>
            </p:cNvSpPr>
            <p:nvPr/>
          </p:nvSpPr>
          <p:spPr bwMode="auto">
            <a:xfrm>
              <a:off x="4468" y="3187"/>
              <a:ext cx="27" cy="2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zh-CN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407" name="Oval 18"/>
            <p:cNvSpPr>
              <a:spLocks noChangeArrowheads="1"/>
            </p:cNvSpPr>
            <p:nvPr/>
          </p:nvSpPr>
          <p:spPr bwMode="auto">
            <a:xfrm>
              <a:off x="1826" y="3187"/>
              <a:ext cx="27" cy="2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zh-CN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408" name="Oval 19"/>
            <p:cNvSpPr>
              <a:spLocks noChangeArrowheads="1"/>
            </p:cNvSpPr>
            <p:nvPr/>
          </p:nvSpPr>
          <p:spPr bwMode="auto">
            <a:xfrm>
              <a:off x="5442" y="3187"/>
              <a:ext cx="27" cy="2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zh-CN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409" name="Oval 20"/>
            <p:cNvSpPr>
              <a:spLocks noChangeArrowheads="1"/>
            </p:cNvSpPr>
            <p:nvPr/>
          </p:nvSpPr>
          <p:spPr bwMode="auto">
            <a:xfrm>
              <a:off x="4468" y="1525"/>
              <a:ext cx="27" cy="2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zh-CN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6394" name="Rectangle 21"/>
          <p:cNvSpPr>
            <a:spLocks noChangeArrowheads="1"/>
          </p:cNvSpPr>
          <p:nvPr/>
        </p:nvSpPr>
        <p:spPr bwMode="auto">
          <a:xfrm>
            <a:off x="7679532" y="2090738"/>
            <a:ext cx="164306" cy="27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b="1" i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971550" y="3504010"/>
            <a:ext cx="577810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  <a:defRPr/>
            </a:pPr>
            <a:r>
              <a:rPr lang="zh-CN" altLang="en-US" dirty="0">
                <a:latin typeface="+mn-ea"/>
                <a:ea typeface="+mn-ea"/>
              </a:rPr>
              <a:t>决定一个三角形面积的因素有哪些？</a:t>
            </a:r>
          </a:p>
        </p:txBody>
      </p:sp>
      <p:sp>
        <p:nvSpPr>
          <p:cNvPr id="24" name="Rectangle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760107" y="2183550"/>
            <a:ext cx="583535" cy="563135"/>
          </a:xfrm>
          <a:prstGeom prst="rect">
            <a:avLst/>
          </a:prstGeom>
          <a:blipFill rotWithShape="0">
            <a:blip r:embed="rId3" cstate="email"/>
            <a:stretch>
              <a:fillRect/>
            </a:stretch>
          </a:blipFill>
          <a:ln>
            <a:noFill/>
          </a:ln>
        </p:spPr>
        <p:txBody>
          <a:bodyPr lIns="68580" tIns="34290" rIns="68580" bIns="34290"/>
          <a:lstStyle/>
          <a:p>
            <a:pPr eaLnBrk="0" hangingPunct="0">
              <a:defRPr/>
            </a:pPr>
            <a:r>
              <a:rPr lang="zh-CN" altLang="en-US" noProof="1">
                <a:noFill/>
              </a:rPr>
              <a:t> </a:t>
            </a: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1913335" y="4182666"/>
            <a:ext cx="915590" cy="44410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  <a:defRPr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底和高</a:t>
            </a:r>
            <a:endParaRPr lang="zh-CN" altLang="en-US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6398" name="Rectangle 6"/>
          <p:cNvSpPr>
            <a:spLocks noChangeArrowheads="1"/>
          </p:cNvSpPr>
          <p:nvPr/>
        </p:nvSpPr>
        <p:spPr bwMode="auto">
          <a:xfrm>
            <a:off x="7279481" y="3768329"/>
            <a:ext cx="134541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新知探究</a:t>
            </a:r>
          </a:p>
        </p:txBody>
      </p:sp>
      <p:grpSp>
        <p:nvGrpSpPr>
          <p:cNvPr id="2" name="Group 16"/>
          <p:cNvGrpSpPr/>
          <p:nvPr/>
        </p:nvGrpSpPr>
        <p:grpSpPr bwMode="auto">
          <a:xfrm>
            <a:off x="5547122" y="859632"/>
            <a:ext cx="3405188" cy="2996802"/>
            <a:chOff x="2880" y="-88"/>
            <a:chExt cx="2860" cy="2517"/>
          </a:xfrm>
        </p:grpSpPr>
        <p:graphicFrame>
          <p:nvGraphicFramePr>
            <p:cNvPr id="1026" name="Object 17"/>
            <p:cNvGraphicFramePr>
              <a:graphicFrameLocks noChangeAspect="1"/>
            </p:cNvGraphicFramePr>
            <p:nvPr/>
          </p:nvGraphicFramePr>
          <p:xfrm>
            <a:off x="2971" y="164"/>
            <a:ext cx="2622" cy="19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" r:id="rId4" imgW="4162425" imgH="3162300" progId="Paint.Picture">
                    <p:embed/>
                  </p:oleObj>
                </mc:Choice>
                <mc:Fallback>
                  <p:oleObj r:id="rId4" imgW="4162425" imgH="3162300" progId="Paint.Picture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164"/>
                          <a:ext cx="2622" cy="19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1" name="Text Box 18"/>
            <p:cNvSpPr txBox="1">
              <a:spLocks noChangeArrowheads="1"/>
            </p:cNvSpPr>
            <p:nvPr/>
          </p:nvSpPr>
          <p:spPr bwMode="auto">
            <a:xfrm>
              <a:off x="4591" y="-88"/>
              <a:ext cx="40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042" name="Text Box 19"/>
            <p:cNvSpPr txBox="1">
              <a:spLocks noChangeArrowheads="1"/>
            </p:cNvSpPr>
            <p:nvPr/>
          </p:nvSpPr>
          <p:spPr bwMode="auto">
            <a:xfrm>
              <a:off x="2880" y="2115"/>
              <a:ext cx="27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043" name="Text Box 20"/>
            <p:cNvSpPr txBox="1">
              <a:spLocks noChangeArrowheads="1"/>
            </p:cNvSpPr>
            <p:nvPr/>
          </p:nvSpPr>
          <p:spPr bwMode="auto">
            <a:xfrm>
              <a:off x="5442" y="2119"/>
              <a:ext cx="29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 </a:t>
              </a:r>
            </a:p>
          </p:txBody>
        </p:sp>
      </p:grp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1059656" y="859631"/>
            <a:ext cx="4968479" cy="172997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</a:rPr>
              <a:t>例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kumimoji="1" lang="zh-CN" altLang="en-US" dirty="0">
                <a:latin typeface="+mn-ea"/>
                <a:ea typeface="+mn-ea"/>
              </a:rPr>
              <a:t>如图，三角形</a:t>
            </a:r>
            <a:r>
              <a:rPr lang="en-US" altLang="zh-CN" i="1" dirty="0">
                <a:latin typeface="Times New Roman" panose="02020603050405020304" pitchFamily="18" charset="0"/>
              </a:rPr>
              <a:t>ABC</a:t>
            </a:r>
            <a:r>
              <a:rPr kumimoji="1" lang="zh-CN" altLang="en-US" dirty="0">
                <a:latin typeface="+mn-ea"/>
                <a:ea typeface="+mn-ea"/>
              </a:rPr>
              <a:t>底边</a:t>
            </a:r>
            <a:r>
              <a:rPr lang="en-US" altLang="zh-CN" i="1" dirty="0">
                <a:latin typeface="Times New Roman" panose="02020603050405020304" pitchFamily="18" charset="0"/>
              </a:rPr>
              <a:t>BC</a:t>
            </a:r>
            <a:r>
              <a:rPr kumimoji="1" lang="zh-CN" altLang="en-US" dirty="0">
                <a:latin typeface="+mn-ea"/>
                <a:ea typeface="+mn-ea"/>
              </a:rPr>
              <a:t>上的高是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kumimoji="1" lang="zh-CN" altLang="en-US" dirty="0">
                <a:latin typeface="+mn-ea"/>
                <a:ea typeface="+mn-ea"/>
              </a:rPr>
              <a:t>厘米</a:t>
            </a:r>
            <a:r>
              <a:rPr kumimoji="1" lang="en-US" altLang="zh-CN" dirty="0">
                <a:latin typeface="+mn-ea"/>
                <a:ea typeface="+mn-ea"/>
              </a:rPr>
              <a:t>. </a:t>
            </a:r>
            <a:r>
              <a:rPr kumimoji="1" lang="zh-CN" altLang="en-US" dirty="0">
                <a:latin typeface="+mn-ea"/>
                <a:ea typeface="+mn-ea"/>
              </a:rPr>
              <a:t>当三角形的顶点</a:t>
            </a:r>
            <a:r>
              <a:rPr lang="en-US" altLang="zh-CN" i="1" dirty="0">
                <a:latin typeface="Times New Roman" panose="02020603050405020304" pitchFamily="18" charset="0"/>
              </a:rPr>
              <a:t>C</a:t>
            </a:r>
            <a:r>
              <a:rPr kumimoji="1" lang="zh-CN" altLang="en-US" dirty="0">
                <a:latin typeface="+mn-ea"/>
                <a:ea typeface="+mn-ea"/>
              </a:rPr>
              <a:t>沿底边所在的直线向</a:t>
            </a:r>
            <a:r>
              <a:rPr lang="en-US" altLang="zh-CN" i="1" dirty="0">
                <a:latin typeface="Times New Roman" panose="02020603050405020304" pitchFamily="18" charset="0"/>
              </a:rPr>
              <a:t>B</a:t>
            </a:r>
            <a:r>
              <a:rPr kumimoji="1" lang="zh-CN" altLang="en-US" dirty="0">
                <a:latin typeface="+mn-ea"/>
                <a:ea typeface="+mn-ea"/>
              </a:rPr>
              <a:t>运动时，三角形的面积发生了怎样的变化？</a:t>
            </a:r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8152210" y="3488531"/>
            <a:ext cx="27027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7516416" y="3494485"/>
            <a:ext cx="4000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grpSp>
        <p:nvGrpSpPr>
          <p:cNvPr id="3" name="Group 24"/>
          <p:cNvGrpSpPr/>
          <p:nvPr/>
        </p:nvGrpSpPr>
        <p:grpSpPr bwMode="auto">
          <a:xfrm>
            <a:off x="1073944" y="2725342"/>
            <a:ext cx="4158854" cy="790575"/>
            <a:chOff x="363" y="3216"/>
            <a:chExt cx="3360" cy="664"/>
          </a:xfrm>
        </p:grpSpPr>
        <p:sp>
          <p:nvSpPr>
            <p:cNvPr id="1037" name="Text Box 25"/>
            <p:cNvSpPr txBox="1">
              <a:spLocks noChangeArrowheads="1"/>
            </p:cNvSpPr>
            <p:nvPr/>
          </p:nvSpPr>
          <p:spPr bwMode="auto">
            <a:xfrm>
              <a:off x="363" y="3360"/>
              <a:ext cx="3360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1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S</a:t>
              </a:r>
              <a:r>
                <a:rPr kumimoji="1" lang="zh-CN" altLang="en-US" sz="2100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三角形</a:t>
              </a:r>
              <a:r>
                <a:rPr kumimoji="1" lang="en-US" altLang="zh-CN" sz="2100" i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rPr>
                <a:t>ABC</a:t>
              </a:r>
              <a:r>
                <a:rPr kumimoji="1" lang="en-US" altLang="zh-CN" sz="2100" dirty="0">
                  <a:solidFill>
                    <a:srgbClr val="FF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rPr>
                <a:t>=  ― </a:t>
              </a:r>
              <a:r>
                <a:rPr kumimoji="1" lang="en-US" altLang="zh-CN" sz="2100" i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rPr>
                <a:t>BC</a:t>
              </a:r>
              <a:r>
                <a:rPr kumimoji="1" lang="en-US" altLang="zh-CN" sz="2100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·</a:t>
              </a:r>
              <a:r>
                <a:rPr kumimoji="1" lang="en-US" altLang="zh-CN" sz="2100" i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h</a:t>
              </a:r>
              <a:r>
                <a:rPr kumimoji="1" lang="en-US" altLang="zh-CN" sz="21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=3</a:t>
              </a:r>
              <a:r>
                <a:rPr kumimoji="1" lang="en-US" altLang="zh-CN" sz="21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BC</a:t>
              </a:r>
              <a:endParaRPr kumimoji="1" lang="en-US" altLang="zh-CN" sz="2100" i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1038" name="Group 26"/>
            <p:cNvGrpSpPr/>
            <p:nvPr/>
          </p:nvGrpSpPr>
          <p:grpSpPr bwMode="auto">
            <a:xfrm>
              <a:off x="1422" y="3216"/>
              <a:ext cx="240" cy="664"/>
              <a:chOff x="1518" y="2823"/>
              <a:chExt cx="240" cy="664"/>
            </a:xfrm>
          </p:grpSpPr>
          <p:sp>
            <p:nvSpPr>
              <p:cNvPr id="1039" name="Text Box 27"/>
              <p:cNvSpPr txBox="1">
                <a:spLocks noChangeArrowheads="1"/>
              </p:cNvSpPr>
              <p:nvPr/>
            </p:nvSpPr>
            <p:spPr bwMode="auto">
              <a:xfrm>
                <a:off x="1518" y="2823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1040" name="Text Box 28"/>
              <p:cNvSpPr txBox="1">
                <a:spLocks noChangeArrowheads="1"/>
              </p:cNvSpPr>
              <p:nvPr/>
            </p:nvSpPr>
            <p:spPr bwMode="auto">
              <a:xfrm>
                <a:off x="1533" y="3138"/>
                <a:ext cx="192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</a:p>
            </p:txBody>
          </p:sp>
        </p:grpSp>
      </p:grpSp>
      <p:sp>
        <p:nvSpPr>
          <p:cNvPr id="45" name="Text Box 29"/>
          <p:cNvSpPr txBox="1">
            <a:spLocks noChangeArrowheads="1"/>
          </p:cNvSpPr>
          <p:nvPr/>
        </p:nvSpPr>
        <p:spPr bwMode="auto">
          <a:xfrm>
            <a:off x="6293644" y="3487341"/>
            <a:ext cx="27027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46" name="Text Box 30"/>
          <p:cNvSpPr txBox="1">
            <a:spLocks noChangeArrowheads="1"/>
          </p:cNvSpPr>
          <p:nvPr/>
        </p:nvSpPr>
        <p:spPr bwMode="auto">
          <a:xfrm>
            <a:off x="954882" y="3843338"/>
            <a:ext cx="5609035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dirty="0">
                <a:latin typeface="+mn-ea"/>
                <a:ea typeface="+mn-ea"/>
              </a:rPr>
              <a:t>（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zh-CN" altLang="en-US" dirty="0">
                <a:latin typeface="+mn-ea"/>
                <a:ea typeface="+mn-ea"/>
              </a:rPr>
              <a:t>）在这个变化过程中，自变量、因变量各是什么？</a:t>
            </a:r>
          </a:p>
        </p:txBody>
      </p:sp>
      <p:sp>
        <p:nvSpPr>
          <p:cNvPr id="53" name="Text Box 30"/>
          <p:cNvSpPr txBox="1">
            <a:spLocks noChangeArrowheads="1"/>
          </p:cNvSpPr>
          <p:nvPr/>
        </p:nvSpPr>
        <p:spPr bwMode="auto">
          <a:xfrm>
            <a:off x="4068366" y="2918222"/>
            <a:ext cx="1090613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dirty="0">
                <a:solidFill>
                  <a:srgbClr val="FF0000"/>
                </a:solidFill>
                <a:latin typeface="+mn-ea"/>
                <a:ea typeface="+mn-ea"/>
              </a:rPr>
              <a:t>逐渐缩小</a:t>
            </a:r>
          </a:p>
        </p:txBody>
      </p:sp>
      <p:sp>
        <p:nvSpPr>
          <p:cNvPr id="54" name="Text Box 30"/>
          <p:cNvSpPr txBox="1">
            <a:spLocks noChangeArrowheads="1"/>
          </p:cNvSpPr>
          <p:nvPr/>
        </p:nvSpPr>
        <p:spPr bwMode="auto">
          <a:xfrm>
            <a:off x="1025129" y="4400551"/>
            <a:ext cx="503753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dirty="0">
                <a:solidFill>
                  <a:srgbClr val="FF0000"/>
                </a:solidFill>
                <a:latin typeface="+mn-ea"/>
                <a:ea typeface="+mn-ea"/>
              </a:rPr>
              <a:t>自变量是三角形的底，因变量是三角形的面积 </a:t>
            </a:r>
            <a:r>
              <a:rPr kumimoji="1" lang="en-US" altLang="zh-CN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endParaRPr kumimoji="1" lang="zh-CN" altLang="en-US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5" grpId="0"/>
      <p:bldP spid="46" grpId="0"/>
      <p:bldP spid="53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073944" y="3608785"/>
            <a:ext cx="5162550" cy="117633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  <a:ea typeface="+mn-ea"/>
              </a:rPr>
              <a:t>（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zh-CN" altLang="en-US" dirty="0">
                <a:latin typeface="+mn-ea"/>
                <a:ea typeface="+mn-ea"/>
              </a:rPr>
              <a:t>）如果三角形的底边长为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zh-CN" altLang="en-US" dirty="0">
                <a:latin typeface="+mn-ea"/>
                <a:ea typeface="+mn-ea"/>
              </a:rPr>
              <a:t>（厘米），那么三角形的面积 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1" lang="zh-CN" altLang="en-US" dirty="0">
                <a:latin typeface="+mn-ea"/>
                <a:ea typeface="+mn-ea"/>
              </a:rPr>
              <a:t>（平方厘米）可以表示为</a:t>
            </a:r>
            <a:r>
              <a:rPr kumimoji="1" lang="zh-CN" altLang="en-US" u="sng" dirty="0">
                <a:latin typeface="+mn-ea"/>
                <a:ea typeface="+mn-ea"/>
              </a:rPr>
              <a:t>              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  <a:r>
              <a:rPr kumimoji="1" lang="zh-CN" altLang="en-US" u="sng" dirty="0">
                <a:latin typeface="+mn-ea"/>
                <a:ea typeface="+mn-ea"/>
              </a:rPr>
              <a:t>　　</a:t>
            </a:r>
            <a:endParaRPr kumimoji="1" lang="zh-CN" altLang="en-US" u="sng" baseline="30000" dirty="0">
              <a:latin typeface="+mn-ea"/>
              <a:ea typeface="+mn-ea"/>
            </a:endParaRPr>
          </a:p>
        </p:txBody>
      </p:sp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4877992" y="4307682"/>
            <a:ext cx="65841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y=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grpSp>
        <p:nvGrpSpPr>
          <p:cNvPr id="2054" name="Group 16"/>
          <p:cNvGrpSpPr/>
          <p:nvPr/>
        </p:nvGrpSpPr>
        <p:grpSpPr bwMode="auto">
          <a:xfrm>
            <a:off x="5547122" y="859632"/>
            <a:ext cx="3405188" cy="2996802"/>
            <a:chOff x="2880" y="-88"/>
            <a:chExt cx="2860" cy="2517"/>
          </a:xfrm>
        </p:grpSpPr>
        <p:graphicFrame>
          <p:nvGraphicFramePr>
            <p:cNvPr id="2050" name="Object 17"/>
            <p:cNvGraphicFramePr>
              <a:graphicFrameLocks noChangeAspect="1"/>
            </p:cNvGraphicFramePr>
            <p:nvPr/>
          </p:nvGraphicFramePr>
          <p:xfrm>
            <a:off x="2971" y="164"/>
            <a:ext cx="2622" cy="19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3" r:id="rId4" imgW="4162425" imgH="3162300" progId="Paint.Picture">
                    <p:embed/>
                  </p:oleObj>
                </mc:Choice>
                <mc:Fallback>
                  <p:oleObj r:id="rId4" imgW="4162425" imgH="3162300" progId="Paint.Picture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164"/>
                          <a:ext cx="2622" cy="19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5" name="Text Box 18"/>
            <p:cNvSpPr txBox="1">
              <a:spLocks noChangeArrowheads="1"/>
            </p:cNvSpPr>
            <p:nvPr/>
          </p:nvSpPr>
          <p:spPr bwMode="auto">
            <a:xfrm>
              <a:off x="4591" y="-88"/>
              <a:ext cx="40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2066" name="Text Box 19"/>
            <p:cNvSpPr txBox="1">
              <a:spLocks noChangeArrowheads="1"/>
            </p:cNvSpPr>
            <p:nvPr/>
          </p:nvSpPr>
          <p:spPr bwMode="auto">
            <a:xfrm>
              <a:off x="2880" y="2115"/>
              <a:ext cx="27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2067" name="Text Box 20"/>
            <p:cNvSpPr txBox="1">
              <a:spLocks noChangeArrowheads="1"/>
            </p:cNvSpPr>
            <p:nvPr/>
          </p:nvSpPr>
          <p:spPr bwMode="auto">
            <a:xfrm>
              <a:off x="5442" y="2119"/>
              <a:ext cx="29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 </a:t>
              </a:r>
            </a:p>
          </p:txBody>
        </p:sp>
      </p:grp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059656" y="859631"/>
            <a:ext cx="4968479" cy="172997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</a:rPr>
              <a:t>例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en-US" altLang="zh-CN" dirty="0">
                <a:latin typeface="+mn-ea"/>
              </a:rPr>
              <a:t>.</a:t>
            </a:r>
            <a:r>
              <a:rPr kumimoji="1" lang="zh-CN" altLang="en-US" dirty="0">
                <a:latin typeface="+mn-ea"/>
                <a:ea typeface="+mn-ea"/>
              </a:rPr>
              <a:t>如图，三角形</a:t>
            </a:r>
            <a:r>
              <a:rPr lang="en-US" altLang="zh-CN" i="1" dirty="0">
                <a:latin typeface="Times New Roman" panose="02020603050405020304" pitchFamily="18" charset="0"/>
              </a:rPr>
              <a:t>ABC</a:t>
            </a:r>
            <a:r>
              <a:rPr kumimoji="1" lang="zh-CN" altLang="en-US" dirty="0">
                <a:latin typeface="+mn-ea"/>
                <a:ea typeface="+mn-ea"/>
              </a:rPr>
              <a:t>底边</a:t>
            </a:r>
            <a:r>
              <a:rPr lang="en-US" altLang="zh-CN" i="1" dirty="0">
                <a:latin typeface="Times New Roman" panose="02020603050405020304" pitchFamily="18" charset="0"/>
              </a:rPr>
              <a:t>BC</a:t>
            </a:r>
            <a:r>
              <a:rPr kumimoji="1" lang="zh-CN" altLang="en-US" dirty="0">
                <a:latin typeface="+mn-ea"/>
                <a:ea typeface="+mn-ea"/>
              </a:rPr>
              <a:t>上的高是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kumimoji="1" lang="zh-CN" altLang="en-US" dirty="0">
                <a:latin typeface="+mn-ea"/>
                <a:ea typeface="+mn-ea"/>
              </a:rPr>
              <a:t>厘米</a:t>
            </a:r>
            <a:r>
              <a:rPr kumimoji="1" lang="en-US" altLang="zh-CN" dirty="0">
                <a:latin typeface="+mn-ea"/>
                <a:ea typeface="+mn-ea"/>
              </a:rPr>
              <a:t>. </a:t>
            </a:r>
            <a:r>
              <a:rPr kumimoji="1" lang="zh-CN" altLang="en-US" dirty="0">
                <a:latin typeface="+mn-ea"/>
                <a:ea typeface="+mn-ea"/>
              </a:rPr>
              <a:t>当三角形的顶点</a:t>
            </a:r>
            <a:r>
              <a:rPr lang="en-US" altLang="zh-CN" i="1" dirty="0">
                <a:latin typeface="Times New Roman" panose="02020603050405020304" pitchFamily="18" charset="0"/>
              </a:rPr>
              <a:t>C</a:t>
            </a:r>
            <a:r>
              <a:rPr kumimoji="1" lang="zh-CN" altLang="en-US" dirty="0">
                <a:latin typeface="+mn-ea"/>
                <a:ea typeface="+mn-ea"/>
              </a:rPr>
              <a:t>沿底边所在的直线向</a:t>
            </a:r>
            <a:r>
              <a:rPr lang="en-US" altLang="zh-CN" i="1" dirty="0">
                <a:latin typeface="Times New Roman" panose="02020603050405020304" pitchFamily="18" charset="0"/>
              </a:rPr>
              <a:t>B</a:t>
            </a:r>
            <a:r>
              <a:rPr kumimoji="1" lang="zh-CN" altLang="en-US" dirty="0">
                <a:latin typeface="+mn-ea"/>
                <a:ea typeface="+mn-ea"/>
              </a:rPr>
              <a:t>运动时，三角形的面积发生了怎样的变化？</a:t>
            </a:r>
          </a:p>
        </p:txBody>
      </p:sp>
      <p:sp>
        <p:nvSpPr>
          <p:cNvPr id="2056" name="Text Box 22"/>
          <p:cNvSpPr txBox="1">
            <a:spLocks noChangeArrowheads="1"/>
          </p:cNvSpPr>
          <p:nvPr/>
        </p:nvSpPr>
        <p:spPr bwMode="auto">
          <a:xfrm>
            <a:off x="8152210" y="3488531"/>
            <a:ext cx="27027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2057" name="Text Box 23"/>
          <p:cNvSpPr txBox="1">
            <a:spLocks noChangeArrowheads="1"/>
          </p:cNvSpPr>
          <p:nvPr/>
        </p:nvSpPr>
        <p:spPr bwMode="auto">
          <a:xfrm>
            <a:off x="7516416" y="3494485"/>
            <a:ext cx="4000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grpSp>
        <p:nvGrpSpPr>
          <p:cNvPr id="2058" name="Group 24"/>
          <p:cNvGrpSpPr/>
          <p:nvPr/>
        </p:nvGrpSpPr>
        <p:grpSpPr bwMode="auto">
          <a:xfrm>
            <a:off x="1073944" y="2725342"/>
            <a:ext cx="4158854" cy="795338"/>
            <a:chOff x="363" y="3216"/>
            <a:chExt cx="3360" cy="668"/>
          </a:xfrm>
        </p:grpSpPr>
        <p:sp>
          <p:nvSpPr>
            <p:cNvPr id="2061" name="Text Box 25"/>
            <p:cNvSpPr txBox="1">
              <a:spLocks noChangeArrowheads="1"/>
            </p:cNvSpPr>
            <p:nvPr/>
          </p:nvSpPr>
          <p:spPr bwMode="auto">
            <a:xfrm>
              <a:off x="363" y="3360"/>
              <a:ext cx="3360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S</a:t>
              </a:r>
              <a:r>
                <a:rPr kumimoji="1" lang="zh-CN" altLang="en-US" sz="2100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三角形</a:t>
              </a:r>
              <a:r>
                <a:rPr kumimoji="1" lang="en-US" altLang="zh-CN" sz="2100" i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rPr>
                <a:t>ABC</a:t>
              </a:r>
              <a:r>
                <a:rPr kumimoji="1"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rPr>
                <a:t>=  ― </a:t>
              </a:r>
              <a:r>
                <a:rPr kumimoji="1"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rPr>
                <a:t>BC</a:t>
              </a:r>
              <a:r>
                <a:rPr kumimoji="1"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·</a:t>
              </a:r>
              <a:r>
                <a:rPr kumimoji="1"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h</a:t>
              </a:r>
              <a:r>
                <a:rPr kumimoji="1"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=3</a:t>
              </a:r>
              <a:r>
                <a:rPr kumimoji="1"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BC</a:t>
              </a:r>
              <a:endParaRPr kumimoji="1" lang="en-US" altLang="zh-CN" sz="2100" i="1" baseline="-25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2062" name="Group 26"/>
            <p:cNvGrpSpPr/>
            <p:nvPr/>
          </p:nvGrpSpPr>
          <p:grpSpPr bwMode="auto">
            <a:xfrm>
              <a:off x="1427" y="3216"/>
              <a:ext cx="240" cy="668"/>
              <a:chOff x="1523" y="2823"/>
              <a:chExt cx="240" cy="668"/>
            </a:xfrm>
          </p:grpSpPr>
          <p:sp>
            <p:nvSpPr>
              <p:cNvPr id="2063" name="Text Box 27"/>
              <p:cNvSpPr txBox="1">
                <a:spLocks noChangeArrowheads="1"/>
              </p:cNvSpPr>
              <p:nvPr/>
            </p:nvSpPr>
            <p:spPr bwMode="auto">
              <a:xfrm>
                <a:off x="1523" y="2823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2064" name="Text Box 28"/>
              <p:cNvSpPr txBox="1">
                <a:spLocks noChangeArrowheads="1"/>
              </p:cNvSpPr>
              <p:nvPr/>
            </p:nvSpPr>
            <p:spPr bwMode="auto">
              <a:xfrm>
                <a:off x="1523" y="3142"/>
                <a:ext cx="192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</a:p>
            </p:txBody>
          </p:sp>
        </p:grpSp>
      </p:grpSp>
      <p:sp>
        <p:nvSpPr>
          <p:cNvPr id="2059" name="Text Box 29"/>
          <p:cNvSpPr txBox="1">
            <a:spLocks noChangeArrowheads="1"/>
          </p:cNvSpPr>
          <p:nvPr/>
        </p:nvSpPr>
        <p:spPr bwMode="auto">
          <a:xfrm>
            <a:off x="6293644" y="3487341"/>
            <a:ext cx="27027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4068366" y="2918222"/>
            <a:ext cx="1090613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dirty="0">
                <a:solidFill>
                  <a:srgbClr val="FF0000"/>
                </a:solidFill>
                <a:latin typeface="+mn-ea"/>
                <a:ea typeface="+mn-ea"/>
              </a:rPr>
              <a:t>逐渐缩小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33"/>
          <p:cNvSpPr txBox="1">
            <a:spLocks noChangeArrowheads="1"/>
          </p:cNvSpPr>
          <p:nvPr/>
        </p:nvSpPr>
        <p:spPr bwMode="auto">
          <a:xfrm>
            <a:off x="1059656" y="3630216"/>
            <a:ext cx="5138738" cy="117633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  <a:ea typeface="+mn-ea"/>
              </a:rPr>
              <a:t>（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zh-CN" altLang="en-US" dirty="0">
                <a:latin typeface="+mn-ea"/>
                <a:ea typeface="+mn-ea"/>
              </a:rPr>
              <a:t>）当底边长从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</a:t>
            </a:r>
            <a:r>
              <a:rPr kumimoji="1" lang="zh-CN" altLang="en-US" dirty="0">
                <a:latin typeface="+mn-ea"/>
                <a:ea typeface="+mn-ea"/>
              </a:rPr>
              <a:t>厘米变化到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zh-CN" altLang="en-US" dirty="0">
                <a:latin typeface="+mn-ea"/>
                <a:ea typeface="+mn-ea"/>
              </a:rPr>
              <a:t>厘米时，三角形的面积从</a:t>
            </a:r>
            <a:r>
              <a:rPr kumimoji="1" lang="en-US" altLang="zh-CN" dirty="0">
                <a:latin typeface="+mn-ea"/>
                <a:ea typeface="+mn-ea"/>
              </a:rPr>
              <a:t>______</a:t>
            </a:r>
            <a:r>
              <a:rPr kumimoji="1" lang="zh-CN" altLang="en-US" dirty="0">
                <a:latin typeface="+mn-ea"/>
                <a:ea typeface="+mn-ea"/>
              </a:rPr>
              <a:t>平方厘米变化到</a:t>
            </a:r>
            <a:r>
              <a:rPr kumimoji="1" lang="en-US" altLang="zh-CN" dirty="0">
                <a:latin typeface="+mn-ea"/>
                <a:ea typeface="+mn-ea"/>
              </a:rPr>
              <a:t>_______</a:t>
            </a:r>
            <a:r>
              <a:rPr kumimoji="1" lang="zh-CN" altLang="en-US" dirty="0">
                <a:latin typeface="+mn-ea"/>
                <a:ea typeface="+mn-ea"/>
              </a:rPr>
              <a:t>平方厘米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</a:p>
        </p:txBody>
      </p:sp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2169319" y="4344591"/>
            <a:ext cx="55126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36</a:t>
            </a: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auto">
          <a:xfrm>
            <a:off x="4458891" y="4361260"/>
            <a:ext cx="3083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r>
          </a:p>
        </p:txBody>
      </p:sp>
      <p:grpSp>
        <p:nvGrpSpPr>
          <p:cNvPr id="3079" name="Group 16"/>
          <p:cNvGrpSpPr/>
          <p:nvPr/>
        </p:nvGrpSpPr>
        <p:grpSpPr bwMode="auto">
          <a:xfrm>
            <a:off x="5547122" y="859632"/>
            <a:ext cx="3405188" cy="2996802"/>
            <a:chOff x="2880" y="-88"/>
            <a:chExt cx="2860" cy="2517"/>
          </a:xfrm>
        </p:grpSpPr>
        <p:graphicFrame>
          <p:nvGraphicFramePr>
            <p:cNvPr id="3074" name="Object 17"/>
            <p:cNvGraphicFramePr>
              <a:graphicFrameLocks noChangeAspect="1"/>
            </p:cNvGraphicFramePr>
            <p:nvPr/>
          </p:nvGraphicFramePr>
          <p:xfrm>
            <a:off x="2971" y="164"/>
            <a:ext cx="2622" cy="19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r:id="rId4" imgW="4162425" imgH="3162300" progId="Paint.Picture">
                    <p:embed/>
                  </p:oleObj>
                </mc:Choice>
                <mc:Fallback>
                  <p:oleObj r:id="rId4" imgW="4162425" imgH="3162300" progId="Paint.Picture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164"/>
                          <a:ext cx="2622" cy="19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0" name="Text Box 18"/>
            <p:cNvSpPr txBox="1">
              <a:spLocks noChangeArrowheads="1"/>
            </p:cNvSpPr>
            <p:nvPr/>
          </p:nvSpPr>
          <p:spPr bwMode="auto">
            <a:xfrm>
              <a:off x="4591" y="-88"/>
              <a:ext cx="40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3091" name="Text Box 19"/>
            <p:cNvSpPr txBox="1">
              <a:spLocks noChangeArrowheads="1"/>
            </p:cNvSpPr>
            <p:nvPr/>
          </p:nvSpPr>
          <p:spPr bwMode="auto">
            <a:xfrm>
              <a:off x="2880" y="2115"/>
              <a:ext cx="27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5442" y="2119"/>
              <a:ext cx="29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 </a:t>
              </a:r>
            </a:p>
          </p:txBody>
        </p:sp>
      </p:grp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1059656" y="859631"/>
            <a:ext cx="4968479" cy="172997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kumimoji="1" lang="zh-CN" altLang="en-US" dirty="0">
                <a:latin typeface="+mn-ea"/>
              </a:rPr>
              <a:t>例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en-US" altLang="zh-CN" dirty="0">
                <a:latin typeface="+mn-ea"/>
              </a:rPr>
              <a:t>.</a:t>
            </a:r>
            <a:r>
              <a:rPr kumimoji="1" lang="zh-CN" altLang="en-US" dirty="0">
                <a:latin typeface="+mn-ea"/>
                <a:ea typeface="+mn-ea"/>
              </a:rPr>
              <a:t>如图，三角形</a:t>
            </a:r>
            <a:r>
              <a:rPr lang="en-US" altLang="zh-CN" i="1" dirty="0">
                <a:latin typeface="Times New Roman" panose="02020603050405020304" pitchFamily="18" charset="0"/>
              </a:rPr>
              <a:t>ABC</a:t>
            </a:r>
            <a:r>
              <a:rPr kumimoji="1" lang="zh-CN" altLang="en-US" dirty="0">
                <a:latin typeface="+mn-ea"/>
                <a:ea typeface="+mn-ea"/>
              </a:rPr>
              <a:t>底边</a:t>
            </a:r>
            <a:r>
              <a:rPr lang="en-US" altLang="zh-CN" i="1" dirty="0">
                <a:latin typeface="Times New Roman" panose="02020603050405020304" pitchFamily="18" charset="0"/>
              </a:rPr>
              <a:t>BC</a:t>
            </a:r>
            <a:r>
              <a:rPr kumimoji="1" lang="zh-CN" altLang="en-US" dirty="0">
                <a:latin typeface="+mn-ea"/>
                <a:ea typeface="+mn-ea"/>
              </a:rPr>
              <a:t>上的高是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kumimoji="1" lang="zh-CN" altLang="en-US" dirty="0">
                <a:latin typeface="+mn-ea"/>
                <a:ea typeface="+mn-ea"/>
              </a:rPr>
              <a:t>厘米</a:t>
            </a:r>
            <a:r>
              <a:rPr kumimoji="1" lang="en-US" altLang="zh-CN" dirty="0">
                <a:latin typeface="+mn-ea"/>
                <a:ea typeface="+mn-ea"/>
              </a:rPr>
              <a:t>. </a:t>
            </a:r>
            <a:r>
              <a:rPr kumimoji="1" lang="zh-CN" altLang="en-US" dirty="0">
                <a:latin typeface="+mn-ea"/>
                <a:ea typeface="+mn-ea"/>
              </a:rPr>
              <a:t>当三角形的顶点</a:t>
            </a:r>
            <a:r>
              <a:rPr lang="en-US" altLang="zh-CN" i="1" dirty="0">
                <a:latin typeface="Times New Roman" panose="02020603050405020304" pitchFamily="18" charset="0"/>
              </a:rPr>
              <a:t>C</a:t>
            </a:r>
            <a:r>
              <a:rPr kumimoji="1" lang="zh-CN" altLang="en-US" dirty="0">
                <a:latin typeface="+mn-ea"/>
                <a:ea typeface="+mn-ea"/>
              </a:rPr>
              <a:t>沿底边所在的直线向</a:t>
            </a:r>
            <a:r>
              <a:rPr lang="en-US" altLang="zh-CN" i="1" dirty="0">
                <a:latin typeface="Times New Roman" panose="02020603050405020304" pitchFamily="18" charset="0"/>
              </a:rPr>
              <a:t>B</a:t>
            </a:r>
            <a:r>
              <a:rPr kumimoji="1" lang="zh-CN" altLang="en-US" dirty="0">
                <a:latin typeface="+mn-ea"/>
                <a:ea typeface="+mn-ea"/>
              </a:rPr>
              <a:t>运动时，三角形的面积发生了怎样的变化？</a:t>
            </a:r>
          </a:p>
        </p:txBody>
      </p:sp>
      <p:sp>
        <p:nvSpPr>
          <p:cNvPr id="3081" name="Text Box 22"/>
          <p:cNvSpPr txBox="1">
            <a:spLocks noChangeArrowheads="1"/>
          </p:cNvSpPr>
          <p:nvPr/>
        </p:nvSpPr>
        <p:spPr bwMode="auto">
          <a:xfrm>
            <a:off x="8152210" y="3488531"/>
            <a:ext cx="27027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3082" name="Text Box 23"/>
          <p:cNvSpPr txBox="1">
            <a:spLocks noChangeArrowheads="1"/>
          </p:cNvSpPr>
          <p:nvPr/>
        </p:nvSpPr>
        <p:spPr bwMode="auto">
          <a:xfrm>
            <a:off x="7516416" y="3494485"/>
            <a:ext cx="4000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grpSp>
        <p:nvGrpSpPr>
          <p:cNvPr id="3083" name="Group 24"/>
          <p:cNvGrpSpPr/>
          <p:nvPr/>
        </p:nvGrpSpPr>
        <p:grpSpPr bwMode="auto">
          <a:xfrm>
            <a:off x="1073944" y="2725342"/>
            <a:ext cx="4158854" cy="790575"/>
            <a:chOff x="363" y="3216"/>
            <a:chExt cx="3360" cy="664"/>
          </a:xfrm>
        </p:grpSpPr>
        <p:sp>
          <p:nvSpPr>
            <p:cNvPr id="3086" name="Text Box 25"/>
            <p:cNvSpPr txBox="1">
              <a:spLocks noChangeArrowheads="1"/>
            </p:cNvSpPr>
            <p:nvPr/>
          </p:nvSpPr>
          <p:spPr bwMode="auto">
            <a:xfrm>
              <a:off x="363" y="3360"/>
              <a:ext cx="3360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S</a:t>
              </a:r>
              <a:r>
                <a:rPr kumimoji="1" lang="zh-CN" altLang="en-US" sz="2100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三角形</a:t>
              </a:r>
              <a:r>
                <a:rPr kumimoji="1" lang="en-US" altLang="zh-CN" sz="2100" i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rPr>
                <a:t>ABC</a:t>
              </a:r>
              <a:r>
                <a:rPr kumimoji="1"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rPr>
                <a:t>=  ― </a:t>
              </a:r>
              <a:r>
                <a:rPr kumimoji="1"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rPr>
                <a:t>BC</a:t>
              </a:r>
              <a:r>
                <a:rPr kumimoji="1"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·</a:t>
              </a:r>
              <a:r>
                <a:rPr kumimoji="1"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h</a:t>
              </a:r>
              <a:r>
                <a:rPr kumimoji="1"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=3</a:t>
              </a:r>
              <a:r>
                <a:rPr kumimoji="1"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BC</a:t>
              </a:r>
              <a:endParaRPr kumimoji="1" lang="en-US" altLang="zh-CN" sz="2100" i="1" baseline="-25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3087" name="Group 26"/>
            <p:cNvGrpSpPr/>
            <p:nvPr/>
          </p:nvGrpSpPr>
          <p:grpSpPr bwMode="auto">
            <a:xfrm>
              <a:off x="1417" y="3216"/>
              <a:ext cx="240" cy="664"/>
              <a:chOff x="1513" y="2823"/>
              <a:chExt cx="240" cy="664"/>
            </a:xfrm>
          </p:grpSpPr>
          <p:sp>
            <p:nvSpPr>
              <p:cNvPr id="3088" name="Text Box 27"/>
              <p:cNvSpPr txBox="1">
                <a:spLocks noChangeArrowheads="1"/>
              </p:cNvSpPr>
              <p:nvPr/>
            </p:nvSpPr>
            <p:spPr bwMode="auto">
              <a:xfrm>
                <a:off x="1513" y="2823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3089" name="Text Box 28"/>
              <p:cNvSpPr txBox="1">
                <a:spLocks noChangeArrowheads="1"/>
              </p:cNvSpPr>
              <p:nvPr/>
            </p:nvSpPr>
            <p:spPr bwMode="auto">
              <a:xfrm>
                <a:off x="1518" y="3138"/>
                <a:ext cx="192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1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</a:p>
            </p:txBody>
          </p:sp>
        </p:grpSp>
      </p:grpSp>
      <p:sp>
        <p:nvSpPr>
          <p:cNvPr id="3084" name="Text Box 29"/>
          <p:cNvSpPr txBox="1">
            <a:spLocks noChangeArrowheads="1"/>
          </p:cNvSpPr>
          <p:nvPr/>
        </p:nvSpPr>
        <p:spPr bwMode="auto">
          <a:xfrm>
            <a:off x="6293644" y="3487341"/>
            <a:ext cx="27027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4068366" y="2918222"/>
            <a:ext cx="1090613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dirty="0">
                <a:solidFill>
                  <a:srgbClr val="FF0000"/>
                </a:solidFill>
                <a:latin typeface="+mn-ea"/>
                <a:ea typeface="+mn-ea"/>
              </a:rPr>
              <a:t>逐渐缩小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pic>
        <p:nvPicPr>
          <p:cNvPr id="17411" name="Picture 8" descr="QQ截图2012081012570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53288" y="1700213"/>
            <a:ext cx="1365647" cy="195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73944" y="935831"/>
            <a:ext cx="6399610" cy="90011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1" lang="en-US" altLang="zh-CN" dirty="0">
                <a:latin typeface="+mn-ea"/>
                <a:ea typeface="+mn-ea"/>
              </a:rPr>
              <a:t>=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zh-CN" altLang="en-US" dirty="0">
                <a:latin typeface="+mn-ea"/>
                <a:ea typeface="+mn-ea"/>
              </a:rPr>
              <a:t>表示了</a:t>
            </a:r>
            <a:r>
              <a:rPr kumimoji="1" lang="zh-CN" altLang="en-US" u="sng" dirty="0">
                <a:latin typeface="+mn-ea"/>
                <a:ea typeface="+mn-ea"/>
              </a:rPr>
              <a:t>                         </a:t>
            </a:r>
            <a:r>
              <a:rPr kumimoji="1" lang="zh-CN" altLang="en-US" dirty="0">
                <a:latin typeface="+mn-ea"/>
                <a:ea typeface="+mn-ea"/>
              </a:rPr>
              <a:t>和</a:t>
            </a:r>
            <a:r>
              <a:rPr kumimoji="1" lang="zh-CN" altLang="en-US" u="sng" dirty="0">
                <a:latin typeface="+mn-ea"/>
                <a:ea typeface="+mn-ea"/>
              </a:rPr>
              <a:t>        　  </a:t>
            </a:r>
            <a:r>
              <a:rPr kumimoji="1" lang="zh-CN" altLang="en-US" dirty="0">
                <a:latin typeface="+mn-ea"/>
                <a:ea typeface="+mn-ea"/>
              </a:rPr>
              <a:t>之间的关系，它是变量</a:t>
            </a:r>
            <a:r>
              <a:rPr kumimoji="1" lang="zh-CN" altLang="en-US" i="1" u="sng" dirty="0">
                <a:latin typeface="+mn-ea"/>
                <a:ea typeface="+mn-ea"/>
              </a:rPr>
              <a:t>       </a:t>
            </a:r>
            <a:r>
              <a:rPr kumimoji="1" lang="zh-CN" altLang="en-US" dirty="0">
                <a:latin typeface="+mn-ea"/>
                <a:ea typeface="+mn-ea"/>
              </a:rPr>
              <a:t>随</a:t>
            </a:r>
            <a:r>
              <a:rPr kumimoji="1" lang="zh-CN" altLang="en-US" u="sng" dirty="0">
                <a:latin typeface="+mn-ea"/>
                <a:ea typeface="+mn-ea"/>
              </a:rPr>
              <a:t>      </a:t>
            </a:r>
            <a:r>
              <a:rPr kumimoji="1" lang="zh-CN" altLang="en-US" dirty="0">
                <a:latin typeface="+mn-ea"/>
                <a:ea typeface="+mn-ea"/>
              </a:rPr>
              <a:t>变化的关系式</a:t>
            </a:r>
            <a:r>
              <a:rPr kumimoji="1" lang="en-US" altLang="zh-CN" dirty="0">
                <a:latin typeface="+mn-ea"/>
                <a:ea typeface="+mn-ea"/>
              </a:rPr>
              <a:t>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361010" y="963217"/>
            <a:ext cx="2160984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dirty="0">
                <a:solidFill>
                  <a:srgbClr val="FF0000"/>
                </a:solidFill>
                <a:latin typeface="+mn-ea"/>
                <a:ea typeface="+mn-ea"/>
              </a:rPr>
              <a:t>三角形底边长 </a:t>
            </a:r>
            <a:r>
              <a:rPr kumimoji="1"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77928" y="981076"/>
            <a:ext cx="1079897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dirty="0">
                <a:solidFill>
                  <a:srgbClr val="FF0000"/>
                </a:solidFill>
                <a:latin typeface="+mn-ea"/>
                <a:ea typeface="+mn-ea"/>
              </a:rPr>
              <a:t>面积 </a:t>
            </a:r>
            <a:r>
              <a:rPr kumimoji="1"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55232" y="1695451"/>
            <a:ext cx="1102519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kumimoji="1"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057525" y="2562226"/>
            <a:ext cx="3294460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dirty="0">
                <a:latin typeface="+mn-ea"/>
                <a:ea typeface="+mn-ea"/>
              </a:rPr>
              <a:t>含自变量的代数式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193131" y="2539603"/>
            <a:ext cx="151090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>
                <a:latin typeface="+mn-ea"/>
                <a:ea typeface="+mn-ea"/>
              </a:rPr>
              <a:t>因变量</a:t>
            </a: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306491" y="2053829"/>
            <a:ext cx="0" cy="54054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</p:spPr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endParaRPr lang="zh-CN" altLang="en-US">
              <a:latin typeface="+mn-ea"/>
              <a:ea typeface="+mn-ea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3003947" y="2053829"/>
            <a:ext cx="0" cy="4857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</p:spPr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endParaRPr lang="zh-CN" altLang="en-US">
              <a:latin typeface="+mn-ea"/>
              <a:ea typeface="+mn-ea"/>
            </a:endParaRP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945357" y="2536032"/>
            <a:ext cx="1322785" cy="432197"/>
          </a:xfrm>
          <a:prstGeom prst="wedgeRoundRectCallout">
            <a:avLst>
              <a:gd name="adj1" fmla="val 110935"/>
              <a:gd name="adj2" fmla="val -199861"/>
              <a:gd name="adj3" fmla="val 16667"/>
            </a:avLst>
          </a:prstGeom>
          <a:noFill/>
          <a:ln>
            <a:noFill/>
          </a:ln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dirty="0">
                <a:latin typeface="+mn-ea"/>
                <a:ea typeface="+mn-ea"/>
              </a:rPr>
              <a:t>系数为</a:t>
            </a:r>
            <a:r>
              <a:rPr kumimoji="1"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487092" y="1360885"/>
            <a:ext cx="240506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2140744" y="1395413"/>
            <a:ext cx="241697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442097" y="1697832"/>
            <a:ext cx="36075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870598" y="1701403"/>
            <a:ext cx="24050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1185863" y="3290888"/>
            <a:ext cx="2702719" cy="432197"/>
          </a:xfrm>
          <a:prstGeom prst="wedgeRoundRectCallout">
            <a:avLst>
              <a:gd name="adj1" fmla="val 58236"/>
              <a:gd name="adj2" fmla="val -122170"/>
              <a:gd name="adj3" fmla="val 16667"/>
            </a:avLst>
          </a:prstGeom>
          <a:solidFill>
            <a:srgbClr val="92D050"/>
          </a:solidFill>
          <a:ln>
            <a:noFill/>
          </a:ln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dirty="0">
                <a:latin typeface="+mn-ea"/>
                <a:ea typeface="+mn-ea"/>
              </a:rPr>
              <a:t>自变量的取值要符合实际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1138237" y="3908822"/>
            <a:ext cx="6986588" cy="89892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0070C0"/>
                </a:solidFill>
                <a:latin typeface="+mn-ea"/>
                <a:ea typeface="+mn-ea"/>
              </a:rPr>
              <a:t>注意：关系式是我们表示变量之间关系的另一种方法，利用关系式，如 </a:t>
            </a:r>
            <a:r>
              <a:rPr kumimoji="1" lang="en-US" altLang="zh-CN" i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y=</a:t>
            </a:r>
            <a:r>
              <a:rPr kumimoji="1"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en-US" altLang="zh-CN" i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0070C0"/>
                </a:solidFill>
                <a:latin typeface="+mn-ea"/>
                <a:ea typeface="+mn-ea"/>
              </a:rPr>
              <a:t>，我们可以根据任何一个自变量值求出相应的因变量的值</a:t>
            </a:r>
            <a:r>
              <a:rPr lang="en-US" altLang="zh-CN" dirty="0">
                <a:solidFill>
                  <a:srgbClr val="0070C0"/>
                </a:solidFill>
                <a:latin typeface="+mn-ea"/>
                <a:ea typeface="+mn-ea"/>
              </a:rPr>
              <a:t>.</a:t>
            </a:r>
            <a:endParaRPr lang="zh-CN" altLang="en-US" dirty="0">
              <a:solidFill>
                <a:srgbClr val="0070C0"/>
              </a:solidFill>
              <a:latin typeface="+mn-ea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2" grpId="0" animBg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1073944" y="908448"/>
            <a:ext cx="6766322" cy="339209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400000"/>
              </a:lnSpc>
              <a:defRPr/>
            </a:pPr>
            <a:r>
              <a:rPr lang="zh-CN" altLang="en-US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练习：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en-US" altLang="zh-CN" dirty="0">
                <a:latin typeface="+mn-ea"/>
                <a:ea typeface="+mn-ea"/>
              </a:rPr>
              <a:t>.</a:t>
            </a:r>
            <a:r>
              <a:rPr lang="zh-CN" altLang="en-US" dirty="0">
                <a:latin typeface="+mn-ea"/>
                <a:ea typeface="+mn-ea"/>
              </a:rPr>
              <a:t>将一个长为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20cm</a:t>
            </a:r>
            <a:r>
              <a:rPr lang="zh-CN" altLang="en-US" dirty="0">
                <a:latin typeface="+mn-ea"/>
                <a:ea typeface="+mn-ea"/>
              </a:rPr>
              <a:t>，宽为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10cm</a:t>
            </a:r>
            <a:r>
              <a:rPr lang="zh-CN" altLang="en-US" dirty="0">
                <a:latin typeface="+mn-ea"/>
                <a:ea typeface="+mn-ea"/>
              </a:rPr>
              <a:t>的长方形的四个角，分别剪去大小相等的正方形，若被剪去正方形的边长为 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latin typeface="+mn-ea"/>
                <a:ea typeface="+mn-ea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</a:t>
            </a:r>
            <a:r>
              <a:rPr lang="en-US" altLang="zh-CN" dirty="0">
                <a:latin typeface="+mn-ea"/>
                <a:ea typeface="+mn-ea"/>
              </a:rPr>
              <a:t> , </a:t>
            </a:r>
            <a:r>
              <a:rPr lang="zh-CN" altLang="en-US" dirty="0">
                <a:latin typeface="+mn-ea"/>
                <a:ea typeface="+mn-ea"/>
              </a:rPr>
              <a:t>阴影部分的面积为 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dirty="0">
                <a:latin typeface="+mn-ea"/>
                <a:ea typeface="+mn-ea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</a:t>
            </a:r>
            <a:r>
              <a:rPr lang="en-US" altLang="zh-CN" baseline="30000" dirty="0">
                <a:latin typeface="+mn-ea"/>
                <a:ea typeface="+mn-ea"/>
              </a:rPr>
              <a:t>2</a:t>
            </a:r>
            <a:r>
              <a:rPr lang="en-US" altLang="zh-CN" dirty="0">
                <a:latin typeface="+mn-ea"/>
                <a:ea typeface="+mn-ea"/>
              </a:rPr>
              <a:t>) ,</a:t>
            </a:r>
            <a:r>
              <a:rPr lang="zh-CN" altLang="en-US" dirty="0">
                <a:latin typeface="+mn-ea"/>
                <a:ea typeface="+mn-ea"/>
              </a:rPr>
              <a:t>则  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i="1" dirty="0">
                <a:latin typeface="+mn-ea"/>
                <a:ea typeface="+mn-ea"/>
              </a:rPr>
              <a:t> </a:t>
            </a:r>
            <a:r>
              <a:rPr lang="en-US" altLang="zh-CN" dirty="0">
                <a:latin typeface="+mn-ea"/>
                <a:ea typeface="+mn-ea"/>
              </a:rPr>
              <a:t> </a:t>
            </a:r>
            <a:r>
              <a:rPr lang="zh-CN" altLang="en-US" dirty="0">
                <a:latin typeface="+mn-ea"/>
                <a:ea typeface="+mn-ea"/>
              </a:rPr>
              <a:t>与 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latin typeface="+mn-ea"/>
                <a:ea typeface="+mn-ea"/>
              </a:rPr>
              <a:t> </a:t>
            </a:r>
            <a:r>
              <a:rPr lang="zh-CN" altLang="en-US" dirty="0">
                <a:latin typeface="+mn-ea"/>
                <a:ea typeface="+mn-ea"/>
              </a:rPr>
              <a:t>的关系式是</a:t>
            </a:r>
            <a:r>
              <a:rPr lang="zh-CN" altLang="en-US" u="sng" dirty="0">
                <a:latin typeface="+mn-ea"/>
                <a:ea typeface="+mn-ea"/>
              </a:rPr>
              <a:t>                             </a:t>
            </a:r>
            <a:r>
              <a:rPr lang="en-US" altLang="zh-CN" dirty="0">
                <a:latin typeface="+mn-ea"/>
                <a:ea typeface="+mn-ea"/>
              </a:rPr>
              <a:t>.</a:t>
            </a: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5244704" y="3708797"/>
            <a:ext cx="1335881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=200 - 4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b="1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d279f7c-1440-422d-97fa-7b36f2281a4d}"/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a"/>
  <p:tag name="KSO_WM_UNIT_INDEX" val="1"/>
  <p:tag name="KSO_WM_UNIT_ID" val="custom596_12*a*1"/>
  <p:tag name="KSO_WM_UNIT_CLEAR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1566</Words>
  <Application>Microsoft Office PowerPoint</Application>
  <PresentationFormat>全屏显示(16:9)</PresentationFormat>
  <Paragraphs>207</Paragraphs>
  <Slides>22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3" baseType="lpstr">
      <vt:lpstr>MS Gothic</vt:lpstr>
      <vt:lpstr>黑体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Bitmap Image</vt:lpstr>
      <vt:lpstr>Equation.3</vt:lpstr>
      <vt:lpstr>第三章  变量之间的关系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2018-03-01T02:03:00Z</dcterms:created>
  <dcterms:modified xsi:type="dcterms:W3CDTF">2023-01-16T15:46:30Z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DF347B7BB4444E67B9DC029A038820A8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