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0" r:id="rId2"/>
    <p:sldId id="277" r:id="rId3"/>
    <p:sldId id="302" r:id="rId4"/>
    <p:sldId id="307" r:id="rId5"/>
    <p:sldId id="306" r:id="rId6"/>
    <p:sldId id="279" r:id="rId7"/>
    <p:sldId id="280" r:id="rId8"/>
    <p:sldId id="281" r:id="rId9"/>
    <p:sldId id="312" r:id="rId10"/>
    <p:sldId id="303" r:id="rId11"/>
    <p:sldId id="311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6">
          <p15:clr>
            <a:srgbClr val="A4A3A4"/>
          </p15:clr>
        </p15:guide>
        <p15:guide id="2" orient="horz" pos="164">
          <p15:clr>
            <a:srgbClr val="A4A3A4"/>
          </p15:clr>
        </p15:guide>
        <p15:guide id="3" orient="horz" pos="4068">
          <p15:clr>
            <a:srgbClr val="A4A3A4"/>
          </p15:clr>
        </p15:guide>
        <p15:guide id="4" pos="2869">
          <p15:clr>
            <a:srgbClr val="A4A3A4"/>
          </p15:clr>
        </p15:guide>
        <p15:guide id="5" pos="162">
          <p15:clr>
            <a:srgbClr val="A4A3A4"/>
          </p15:clr>
        </p15:guide>
        <p15:guide id="6" pos="55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175"/>
    <a:srgbClr val="70C833"/>
    <a:srgbClr val="FBAF2D"/>
    <a:srgbClr val="EC566B"/>
    <a:srgbClr val="306A9B"/>
    <a:srgbClr val="DA2757"/>
    <a:srgbClr val="00A5E7"/>
    <a:srgbClr val="A9C3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318" y="-264"/>
      </p:cViewPr>
      <p:guideLst>
        <p:guide orient="horz" pos="2226"/>
        <p:guide orient="horz" pos="164"/>
        <p:guide orient="horz" pos="4068"/>
        <p:guide pos="2869"/>
        <p:guide pos="162"/>
        <p:guide pos="55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0C9A6-A866-4E1F-AA03-0C8FADF415DF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63590F-9B14-4BE4-8A11-DDFAC24FD0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五边形 7"/>
          <p:cNvSpPr>
            <a:spLocks noChangeArrowheads="1"/>
          </p:cNvSpPr>
          <p:nvPr/>
        </p:nvSpPr>
        <p:spPr bwMode="auto">
          <a:xfrm>
            <a:off x="0" y="501650"/>
            <a:ext cx="262771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endParaRPr lang="zh-CN" altLang="en-US" smtClean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slow">
    <p:cover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13160" y="584201"/>
            <a:ext cx="152400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Unit 5 </a:t>
            </a:r>
          </a:p>
        </p:txBody>
      </p:sp>
      <p:sp>
        <p:nvSpPr>
          <p:cNvPr id="4099" name="文本框 3"/>
          <p:cNvSpPr txBox="1">
            <a:spLocks noChangeArrowheads="1"/>
          </p:cNvSpPr>
          <p:nvPr/>
        </p:nvSpPr>
        <p:spPr bwMode="auto">
          <a:xfrm>
            <a:off x="2230362" y="1283298"/>
            <a:ext cx="607337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6000" b="1" dirty="0">
                <a:ea typeface="微软雅黑" panose="020B0503020204020204" pitchFamily="34" charset="-122"/>
              </a:rPr>
              <a:t> </a:t>
            </a:r>
            <a:r>
              <a:rPr lang="en-US" altLang="zh-CN" sz="8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A party</a:t>
            </a:r>
            <a:endParaRPr lang="zh-CN" altLang="zh-CN" sz="88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2051" name="图片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7308" y="2762276"/>
            <a:ext cx="4566045" cy="2996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0" y="6029837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36306" y="3163853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第二课时</a:t>
            </a:r>
            <a:endParaRPr lang="zh-CN" altLang="en-US" sz="3200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899904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1266" name="矩形 1"/>
          <p:cNvSpPr>
            <a:spLocks noChangeArrowheads="1"/>
          </p:cNvSpPr>
          <p:nvPr/>
        </p:nvSpPr>
        <p:spPr bwMode="auto">
          <a:xfrm>
            <a:off x="247650" y="1225551"/>
            <a:ext cx="48013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3600">
                <a:latin typeface="Times New Roman" panose="02020603050405020304" pitchFamily="18" charset="0"/>
                <a:ea typeface="微软雅黑" panose="020B0503020204020204" pitchFamily="34" charset="-122"/>
              </a:rPr>
              <a:t>把下列各句译成英语。</a:t>
            </a:r>
          </a:p>
        </p:txBody>
      </p:sp>
      <p:sp>
        <p:nvSpPr>
          <p:cNvPr id="14340" name="矩形 3"/>
          <p:cNvSpPr>
            <a:spLocks noChangeArrowheads="1"/>
          </p:cNvSpPr>
          <p:nvPr/>
        </p:nvSpPr>
        <p:spPr bwMode="auto">
          <a:xfrm>
            <a:off x="482204" y="1779588"/>
            <a:ext cx="9078515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dirty="0" smtClean="0">
                <a:ea typeface="微软雅黑" panose="020B0503020204020204" pitchFamily="34" charset="-122"/>
              </a:rPr>
              <a:t>1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我叔叔今晚要来。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  </a:t>
            </a:r>
            <a:endParaRPr lang="zh-CN" altLang="zh-CN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My uncle </a:t>
            </a:r>
            <a:r>
              <a:rPr lang="en-US" altLang="zh-CN" sz="24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__________________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 </a:t>
            </a:r>
            <a:endParaRPr lang="zh-CN" altLang="zh-CN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2.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他没有打算住那座小屋。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  </a:t>
            </a:r>
            <a:endParaRPr lang="zh-CN" altLang="zh-CN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He </a:t>
            </a:r>
            <a:r>
              <a:rPr lang="en-US" altLang="zh-CN" sz="24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_________________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 in the small house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 </a:t>
            </a:r>
            <a:endParaRPr lang="zh-CN" altLang="zh-CN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 3.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我们要阅读这本书。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  </a:t>
            </a:r>
            <a:endParaRPr lang="zh-CN" altLang="zh-CN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We </a:t>
            </a:r>
            <a:r>
              <a:rPr lang="en-US" altLang="zh-CN" sz="24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__________________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 this book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．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  </a:t>
            </a:r>
            <a:endParaRPr lang="zh-CN" altLang="zh-CN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4.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你爸爸要去钓鱼吗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?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不，他要去游泳。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  </a:t>
            </a:r>
            <a:endParaRPr lang="zh-CN" altLang="zh-CN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--______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 your father </a:t>
            </a:r>
            <a:r>
              <a:rPr lang="en-US" altLang="zh-CN" sz="24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___________________________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？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  </a:t>
            </a:r>
            <a:endParaRPr lang="zh-CN" altLang="zh-CN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--No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，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he is </a:t>
            </a:r>
            <a:r>
              <a:rPr lang="en-US" altLang="zh-CN" sz="24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________________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．</a:t>
            </a:r>
          </a:p>
        </p:txBody>
      </p:sp>
      <p:sp>
        <p:nvSpPr>
          <p:cNvPr id="14341" name="矩形 4"/>
          <p:cNvSpPr>
            <a:spLocks noChangeArrowheads="1"/>
          </p:cNvSpPr>
          <p:nvPr/>
        </p:nvSpPr>
        <p:spPr bwMode="auto">
          <a:xfrm>
            <a:off x="1862138" y="2437790"/>
            <a:ext cx="22252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is going to come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4342" name="矩形 5"/>
          <p:cNvSpPr>
            <a:spLocks noChangeArrowheads="1"/>
          </p:cNvSpPr>
          <p:nvPr/>
        </p:nvSpPr>
        <p:spPr bwMode="auto">
          <a:xfrm>
            <a:off x="1175428" y="3506668"/>
            <a:ext cx="23559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isn’t going to live</a:t>
            </a:r>
            <a:endParaRPr lang="zh-CN" altLang="en-US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4343" name="矩形 6"/>
          <p:cNvSpPr>
            <a:spLocks noChangeArrowheads="1"/>
          </p:cNvSpPr>
          <p:nvPr/>
        </p:nvSpPr>
        <p:spPr bwMode="auto">
          <a:xfrm>
            <a:off x="1109240" y="4559545"/>
            <a:ext cx="22589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are going to read</a:t>
            </a:r>
            <a:endParaRPr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4344" name="矩形 8"/>
          <p:cNvSpPr>
            <a:spLocks noChangeArrowheads="1"/>
          </p:cNvSpPr>
          <p:nvPr/>
        </p:nvSpPr>
        <p:spPr bwMode="auto">
          <a:xfrm>
            <a:off x="2408635" y="6235701"/>
            <a:ext cx="19191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going</a:t>
            </a:r>
            <a:r>
              <a:rPr lang="en-US" altLang="zh-CN">
                <a:ea typeface="微软雅黑" panose="020B0503020204020204" pitchFamily="34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to</a:t>
            </a:r>
            <a:r>
              <a:rPr lang="en-US" altLang="zh-CN">
                <a:ea typeface="微软雅黑" panose="020B0503020204020204" pitchFamily="34" charset="-122"/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swim</a:t>
            </a:r>
            <a:endParaRPr lang="zh-CN" altLang="zh-CN" sz="240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971686" y="5663103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Is</a:t>
            </a:r>
            <a:endParaRPr lang="zh-CN" altLang="zh-CN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0" name="矩形 8"/>
          <p:cNvSpPr>
            <a:spLocks noChangeArrowheads="1"/>
          </p:cNvSpPr>
          <p:nvPr/>
        </p:nvSpPr>
        <p:spPr bwMode="auto">
          <a:xfrm>
            <a:off x="3179701" y="5663102"/>
            <a:ext cx="44310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going to go fishing, going to swim</a:t>
            </a:r>
            <a:endParaRPr lang="zh-CN" altLang="zh-CN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2" grpId="0"/>
      <p:bldP spid="14343" grpId="0"/>
      <p:bldP spid="14344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3403996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Homework</a:t>
            </a:r>
          </a:p>
        </p:txBody>
      </p:sp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2884885" y="1073150"/>
            <a:ext cx="447794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8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Go to a part</a:t>
            </a:r>
            <a:r>
              <a:rPr lang="en-US" altLang="zh-CN" sz="4800" b="1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! </a:t>
            </a:r>
            <a:endParaRPr lang="zh-CN" altLang="en-US" sz="48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12291" name="图片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0126" y="2044701"/>
            <a:ext cx="5960269" cy="442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958519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Introduce</a:t>
            </a:r>
          </a:p>
        </p:txBody>
      </p:sp>
      <p:sp>
        <p:nvSpPr>
          <p:cNvPr id="3074" name="矩形 1"/>
          <p:cNvSpPr>
            <a:spLocks noChangeArrowheads="1"/>
          </p:cNvSpPr>
          <p:nvPr/>
        </p:nvSpPr>
        <p:spPr bwMode="auto">
          <a:xfrm>
            <a:off x="4208584" y="1476375"/>
            <a:ext cx="4852255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30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T</a:t>
            </a:r>
            <a:r>
              <a:rPr lang="zh-CN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Hello, boys and girls!</a:t>
            </a:r>
            <a:endParaRPr lang="zh-CN" altLang="zh-CN" sz="28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ct val="300000"/>
              </a:lnSpc>
            </a:pPr>
            <a:r>
              <a:rPr lang="en-US" altLang="zh-CN" sz="28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Ss</a:t>
            </a:r>
            <a:r>
              <a:rPr lang="en-US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: Hello, Miss Tang.</a:t>
            </a:r>
            <a:endParaRPr lang="zh-CN" altLang="zh-CN" sz="28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ct val="30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T: Nice to see you.</a:t>
            </a:r>
            <a:endParaRPr lang="zh-CN" altLang="zh-CN" sz="28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ct val="300000"/>
              </a:lnSpc>
            </a:pPr>
            <a:r>
              <a:rPr lang="en-US" altLang="zh-CN" sz="28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Ss</a:t>
            </a:r>
            <a:r>
              <a:rPr lang="en-US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: Nice to see you, too.  </a:t>
            </a:r>
            <a:endParaRPr lang="zh-CN" altLang="zh-CN" sz="28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3075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1692" y="2274277"/>
            <a:ext cx="3505200" cy="431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66705" y="1269674"/>
            <a:ext cx="2497931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2" name="矩形 2"/>
          <p:cNvSpPr>
            <a:spLocks noChangeArrowheads="1"/>
          </p:cNvSpPr>
          <p:nvPr/>
        </p:nvSpPr>
        <p:spPr bwMode="auto">
          <a:xfrm>
            <a:off x="327423" y="1662113"/>
            <a:ext cx="29931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600" b="1">
                <a:latin typeface="Times New Roman" panose="02020603050405020304" pitchFamily="18" charset="0"/>
                <a:ea typeface="微软雅黑" panose="020B0503020204020204" pitchFamily="34" charset="-122"/>
              </a:rPr>
              <a:t>lovely  [ˈlʌvli] </a:t>
            </a:r>
            <a:endParaRPr lang="zh-CN" altLang="zh-CN" sz="36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7172" name="矩形 3"/>
          <p:cNvSpPr>
            <a:spLocks noChangeArrowheads="1"/>
          </p:cNvSpPr>
          <p:nvPr/>
        </p:nvSpPr>
        <p:spPr bwMode="auto">
          <a:xfrm>
            <a:off x="760810" y="2640014"/>
            <a:ext cx="48333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800">
                <a:ea typeface="微软雅黑" panose="020B0503020204020204" pitchFamily="34" charset="-122"/>
              </a:rPr>
              <a:t>基本意思是</a:t>
            </a:r>
            <a:r>
              <a:rPr lang="en-US" altLang="zh-CN" sz="2800">
                <a:ea typeface="微软雅黑" panose="020B0503020204020204" pitchFamily="34" charset="-122"/>
              </a:rPr>
              <a:t>“</a:t>
            </a:r>
            <a:r>
              <a:rPr lang="zh-CN" altLang="zh-CN" sz="2800">
                <a:ea typeface="微软雅黑" panose="020B0503020204020204" pitchFamily="34" charset="-122"/>
              </a:rPr>
              <a:t>可爱的</a:t>
            </a:r>
            <a:r>
              <a:rPr lang="en-US" altLang="zh-CN" sz="2800">
                <a:ea typeface="微软雅黑" panose="020B0503020204020204" pitchFamily="34" charset="-122"/>
              </a:rPr>
              <a:t>,</a:t>
            </a:r>
            <a:r>
              <a:rPr lang="zh-CN" altLang="zh-CN" sz="2800">
                <a:ea typeface="微软雅黑" panose="020B0503020204020204" pitchFamily="34" charset="-122"/>
              </a:rPr>
              <a:t>吸引人的</a:t>
            </a:r>
            <a:r>
              <a:rPr lang="en-US" altLang="zh-CN" sz="2800">
                <a:ea typeface="微软雅黑" panose="020B0503020204020204" pitchFamily="34" charset="-122"/>
              </a:rPr>
              <a:t>”</a:t>
            </a:r>
            <a:endParaRPr lang="zh-CN" altLang="zh-CN" sz="2800">
              <a:ea typeface="微软雅黑" panose="020B0503020204020204" pitchFamily="34" charset="-122"/>
            </a:endParaRPr>
          </a:p>
        </p:txBody>
      </p:sp>
      <p:sp>
        <p:nvSpPr>
          <p:cNvPr id="7173" name="矩形 4"/>
          <p:cNvSpPr>
            <a:spLocks noChangeArrowheads="1"/>
          </p:cNvSpPr>
          <p:nvPr/>
        </p:nvSpPr>
        <p:spPr bwMode="auto">
          <a:xfrm>
            <a:off x="756047" y="3232150"/>
            <a:ext cx="449353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  <a:ea typeface="微软雅黑" panose="020B0503020204020204" pitchFamily="34" charset="-122"/>
              </a:rPr>
              <a:t>eg</a:t>
            </a:r>
            <a:r>
              <a:rPr lang="zh-CN" altLang="en-US" sz="2800">
                <a:latin typeface="Times New Roman" panose="02020603050405020304" pitchFamily="18" charset="0"/>
                <a:ea typeface="微软雅黑" panose="020B0503020204020204" pitchFamily="34" charset="-122"/>
              </a:rPr>
              <a:t>：</a:t>
            </a:r>
            <a:r>
              <a:rPr lang="en-US" altLang="zh-CN" sz="2800">
                <a:latin typeface="Times New Roman" panose="02020603050405020304" pitchFamily="18" charset="0"/>
                <a:ea typeface="微软雅黑" panose="020B0503020204020204" pitchFamily="34" charset="-122"/>
              </a:rPr>
              <a:t>She is a lovely girl.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  <a:ea typeface="微软雅黑" panose="020B0503020204020204" pitchFamily="34" charset="-122"/>
              </a:rPr>
              <a:t>        </a:t>
            </a:r>
            <a:r>
              <a:rPr lang="zh-CN" altLang="zh-CN" sz="2800">
                <a:latin typeface="Times New Roman" panose="02020603050405020304" pitchFamily="18" charset="0"/>
                <a:ea typeface="微软雅黑" panose="020B0503020204020204" pitchFamily="34" charset="-122"/>
              </a:rPr>
              <a:t>她是一个漂亮的女孩。</a:t>
            </a:r>
          </a:p>
        </p:txBody>
      </p:sp>
      <p:sp>
        <p:nvSpPr>
          <p:cNvPr id="7174" name="矩形 5"/>
          <p:cNvSpPr>
            <a:spLocks noChangeArrowheads="1"/>
          </p:cNvSpPr>
          <p:nvPr/>
        </p:nvSpPr>
        <p:spPr bwMode="auto">
          <a:xfrm>
            <a:off x="283369" y="4597401"/>
            <a:ext cx="8860631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小练习：</a:t>
            </a:r>
            <a:r>
              <a:rPr lang="zh-CN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汉译英：</a:t>
            </a:r>
            <a:endParaRPr lang="en-US" altLang="zh-CN" sz="28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   </a:t>
            </a:r>
            <a:r>
              <a:rPr lang="zh-CN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这个可爱的小男孩长着漂亮的金黄色卷发。</a:t>
            </a:r>
            <a:endParaRPr lang="en-US" altLang="zh-CN" sz="28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   ____________</a:t>
            </a:r>
            <a:endParaRPr lang="zh-CN" altLang="zh-CN" sz="28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7175" name="矩形 6"/>
          <p:cNvSpPr>
            <a:spLocks noChangeArrowheads="1"/>
          </p:cNvSpPr>
          <p:nvPr/>
        </p:nvSpPr>
        <p:spPr bwMode="auto">
          <a:xfrm>
            <a:off x="1291829" y="5911851"/>
            <a:ext cx="5367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The lovely boy has beautiful blonde curls.</a:t>
            </a:r>
            <a:endParaRPr lang="zh-CN" altLang="zh-CN" sz="240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172" grpId="0"/>
      <p:bldP spid="7173" grpId="0"/>
      <p:bldP spid="7174" grpId="0"/>
      <p:bldP spid="71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29437" y="1"/>
            <a:ext cx="2214563" cy="3329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45269" y="1319213"/>
            <a:ext cx="27655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600" b="1">
                <a:latin typeface="Times New Roman" panose="02020603050405020304" pitchFamily="18" charset="0"/>
                <a:ea typeface="微软雅黑" panose="020B0503020204020204" pitchFamily="34" charset="-122"/>
              </a:rPr>
              <a:t>snow  [snəʊ] </a:t>
            </a:r>
            <a:endParaRPr lang="zh-CN" altLang="zh-CN" sz="3600" b="1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8196" name="矩形 2"/>
          <p:cNvSpPr>
            <a:spLocks noChangeArrowheads="1"/>
          </p:cNvSpPr>
          <p:nvPr/>
        </p:nvSpPr>
        <p:spPr bwMode="auto">
          <a:xfrm>
            <a:off x="520304" y="2047875"/>
            <a:ext cx="7841456" cy="113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名词，通常是不可数，意为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“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雪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”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；</a:t>
            </a:r>
            <a:endParaRPr lang="en-US" altLang="zh-CN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形容词形式为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snowy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8197" name="矩形 3"/>
          <p:cNvSpPr>
            <a:spLocks noChangeArrowheads="1"/>
          </p:cNvSpPr>
          <p:nvPr/>
        </p:nvSpPr>
        <p:spPr bwMode="auto">
          <a:xfrm>
            <a:off x="232173" y="3438526"/>
            <a:ext cx="8911828" cy="2242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</a:t>
            </a:r>
            <a:r>
              <a:rPr lang="en-US" altLang="zh-CN" sz="24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eg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We had a heavy snow last night. 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昨晚下了场大雪。</a:t>
            </a:r>
            <a:endParaRPr lang="en-US" altLang="zh-CN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In Canada, it often snows in March. 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在加拿大，经常是在三月下雪。</a:t>
            </a:r>
          </a:p>
        </p:txBody>
      </p:sp>
      <p:sp>
        <p:nvSpPr>
          <p:cNvPr id="8198" name="矩形 4"/>
          <p:cNvSpPr>
            <a:spLocks noChangeArrowheads="1"/>
          </p:cNvSpPr>
          <p:nvPr/>
        </p:nvSpPr>
        <p:spPr bwMode="auto">
          <a:xfrm>
            <a:off x="232173" y="6116639"/>
            <a:ext cx="74558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【实践】汉译英：冬天有很多雪 </a:t>
            </a:r>
            <a:r>
              <a:rPr lang="en-US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____________</a:t>
            </a:r>
            <a:endParaRPr lang="zh-CN" altLang="zh-CN" sz="28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8199" name="矩形 5"/>
          <p:cNvSpPr>
            <a:spLocks noChangeArrowheads="1"/>
          </p:cNvSpPr>
          <p:nvPr/>
        </p:nvSpPr>
        <p:spPr bwMode="auto">
          <a:xfrm>
            <a:off x="5140340" y="6102108"/>
            <a:ext cx="40036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There is lots of snow in winter.</a:t>
            </a:r>
            <a:endParaRPr lang="zh-CN" altLang="zh-CN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196" grpId="0"/>
      <p:bldP spid="8197" grpId="0"/>
      <p:bldP spid="8198" grpId="0"/>
      <p:bldP spid="819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7404" y="574675"/>
            <a:ext cx="3093334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9219" name="矩形 1"/>
          <p:cNvSpPr>
            <a:spLocks noChangeArrowheads="1"/>
          </p:cNvSpPr>
          <p:nvPr/>
        </p:nvSpPr>
        <p:spPr bwMode="auto">
          <a:xfrm>
            <a:off x="265510" y="1254126"/>
            <a:ext cx="70200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6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Look out of the window.  </a:t>
            </a:r>
            <a:r>
              <a:rPr lang="zh-CN" altLang="zh-CN" sz="36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看窗外。</a:t>
            </a:r>
            <a:endParaRPr lang="zh-CN" altLang="zh-CN" sz="36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9220" name="矩形 2"/>
          <p:cNvSpPr>
            <a:spLocks noChangeArrowheads="1"/>
          </p:cNvSpPr>
          <p:nvPr/>
        </p:nvSpPr>
        <p:spPr bwMode="auto">
          <a:xfrm>
            <a:off x="766763" y="1954214"/>
            <a:ext cx="32864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latin typeface="Times New Roman" panose="02020603050405020304" pitchFamily="18" charset="0"/>
                <a:ea typeface="微软雅黑" panose="020B0503020204020204" pitchFamily="34" charset="-122"/>
              </a:rPr>
              <a:t>look out of </a:t>
            </a:r>
            <a:r>
              <a:rPr lang="zh-CN" altLang="zh-CN" sz="2800">
                <a:latin typeface="Times New Roman" panose="02020603050405020304" pitchFamily="18" charset="0"/>
                <a:ea typeface="微软雅黑" panose="020B0503020204020204" pitchFamily="34" charset="-122"/>
              </a:rPr>
              <a:t>意为：看</a:t>
            </a:r>
          </a:p>
        </p:txBody>
      </p:sp>
      <p:sp>
        <p:nvSpPr>
          <p:cNvPr id="9221" name="矩形 3"/>
          <p:cNvSpPr>
            <a:spLocks noChangeArrowheads="1"/>
          </p:cNvSpPr>
          <p:nvPr/>
        </p:nvSpPr>
        <p:spPr bwMode="auto">
          <a:xfrm>
            <a:off x="766763" y="2513014"/>
            <a:ext cx="6518810" cy="112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en-US" altLang="zh-CN" sz="28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Don't look out of the window in class. </a:t>
            </a:r>
          </a:p>
          <a:p>
            <a:pPr eaLnBrk="0" hangingPunct="0">
              <a:lnSpc>
                <a:spcPct val="12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</a:t>
            </a:r>
            <a:r>
              <a:rPr lang="zh-CN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上课时别往窗外看。</a:t>
            </a:r>
          </a:p>
        </p:txBody>
      </p:sp>
      <p:sp>
        <p:nvSpPr>
          <p:cNvPr id="9222" name="矩形 4"/>
          <p:cNvSpPr>
            <a:spLocks noChangeArrowheads="1"/>
          </p:cNvSpPr>
          <p:nvPr/>
        </p:nvSpPr>
        <p:spPr bwMode="auto">
          <a:xfrm>
            <a:off x="265510" y="3595688"/>
            <a:ext cx="785858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小练习：</a:t>
            </a:r>
            <a:r>
              <a:rPr lang="zh-CN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汉译英：我从窗口往外张望时，</a:t>
            </a:r>
            <a:endParaRPr lang="en-US" altLang="zh-CN" sz="28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   </a:t>
            </a:r>
            <a:r>
              <a:rPr lang="zh-CN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看到许多小孩一面玩耍一面叫嚷。</a:t>
            </a:r>
          </a:p>
        </p:txBody>
      </p:sp>
      <p:sp>
        <p:nvSpPr>
          <p:cNvPr id="9223" name="矩形 5"/>
          <p:cNvSpPr>
            <a:spLocks noChangeArrowheads="1"/>
          </p:cNvSpPr>
          <p:nvPr/>
        </p:nvSpPr>
        <p:spPr bwMode="auto">
          <a:xfrm>
            <a:off x="762000" y="4908848"/>
            <a:ext cx="77604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Look out of the window, I see a lot of children play and yell.</a:t>
            </a:r>
            <a:endParaRPr lang="zh-CN" altLang="zh-CN" sz="2400" dirty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9224" name="矩形 6"/>
          <p:cNvSpPr>
            <a:spLocks noChangeArrowheads="1"/>
          </p:cNvSpPr>
          <p:nvPr/>
        </p:nvSpPr>
        <p:spPr bwMode="auto">
          <a:xfrm>
            <a:off x="265510" y="5370513"/>
            <a:ext cx="887849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拓展：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同义词组：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look out at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。</a:t>
            </a:r>
            <a:endParaRPr lang="en-US" altLang="zh-CN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look 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out of 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意思是透过什么往外看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；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look out at,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是看外面的什么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。</a:t>
            </a:r>
            <a:endParaRPr lang="zh-CN" altLang="zh-CN" sz="24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6152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74769" y="523875"/>
            <a:ext cx="1344216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20" grpId="0"/>
      <p:bldP spid="9221" grpId="0"/>
      <p:bldP spid="9222" grpId="0"/>
      <p:bldP spid="9223" grpId="0"/>
      <p:bldP spid="92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712334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Dialogue</a:t>
            </a:r>
          </a:p>
        </p:txBody>
      </p:sp>
      <p:sp>
        <p:nvSpPr>
          <p:cNvPr id="11267" name="矩形 1"/>
          <p:cNvSpPr>
            <a:spLocks noChangeArrowheads="1"/>
          </p:cNvSpPr>
          <p:nvPr/>
        </p:nvSpPr>
        <p:spPr bwMode="auto">
          <a:xfrm>
            <a:off x="3902869" y="1943957"/>
            <a:ext cx="4689872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Look out of the window. At the lovely snow. Does anybody know why we have snow?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zh-CN" sz="28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看窗外可爱的雪，有人知道为什么会下雪吗？</a:t>
            </a:r>
          </a:p>
        </p:txBody>
      </p:sp>
      <p:pic>
        <p:nvPicPr>
          <p:cNvPr id="7171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1957" y="1801814"/>
            <a:ext cx="3183731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6"/>
          <p:cNvPicPr>
            <a:picLocks noChangeAspect="1" noChangeArrowheads="1"/>
          </p:cNvPicPr>
          <p:nvPr/>
        </p:nvPicPr>
        <p:blipFill>
          <a:blip r:embed="rId2" cstate="email"/>
          <a:srcRect l="2991" t="7024" r="2748" b="6274"/>
          <a:stretch>
            <a:fillRect/>
          </a:stretch>
        </p:blipFill>
        <p:spPr bwMode="auto">
          <a:xfrm>
            <a:off x="1007269" y="1462088"/>
            <a:ext cx="5575697" cy="397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307575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Summary</a:t>
            </a: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16329" y="2779713"/>
            <a:ext cx="2031206" cy="351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矩形 1"/>
          <p:cNvSpPr>
            <a:spLocks noChangeArrowheads="1"/>
          </p:cNvSpPr>
          <p:nvPr/>
        </p:nvSpPr>
        <p:spPr bwMode="auto">
          <a:xfrm>
            <a:off x="1960960" y="2303464"/>
            <a:ext cx="10470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b="1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Look</a:t>
            </a:r>
            <a:endParaRPr lang="zh-CN" altLang="en-US" sz="280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8197" name="矩形 2"/>
          <p:cNvSpPr>
            <a:spLocks noChangeArrowheads="1"/>
          </p:cNvSpPr>
          <p:nvPr/>
        </p:nvSpPr>
        <p:spPr bwMode="auto">
          <a:xfrm>
            <a:off x="3188494" y="2303464"/>
            <a:ext cx="12202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Lovely</a:t>
            </a:r>
            <a:endParaRPr lang="zh-CN" altLang="en-US" sz="2800" b="1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8198" name="矩形 3"/>
          <p:cNvSpPr>
            <a:spLocks noChangeArrowheads="1"/>
          </p:cNvSpPr>
          <p:nvPr/>
        </p:nvSpPr>
        <p:spPr bwMode="auto">
          <a:xfrm>
            <a:off x="4685110" y="2303464"/>
            <a:ext cx="10246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Snow</a:t>
            </a:r>
            <a:endParaRPr lang="zh-CN" altLang="zh-CN" sz="2800" b="1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8199" name="矩形 4"/>
          <p:cNvSpPr>
            <a:spLocks noChangeArrowheads="1"/>
          </p:cNvSpPr>
          <p:nvPr/>
        </p:nvSpPr>
        <p:spPr bwMode="auto">
          <a:xfrm>
            <a:off x="1960960" y="3302001"/>
            <a:ext cx="39196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Look out of the window</a:t>
            </a:r>
            <a:r>
              <a:rPr lang="en-US" altLang="zh-CN" sz="2800" b="1">
                <a:solidFill>
                  <a:schemeClr val="bg1"/>
                </a:solidFill>
                <a:ea typeface="微软雅黑" panose="020B0503020204020204" pitchFamily="34" charset="-122"/>
              </a:rPr>
              <a:t>.</a:t>
            </a:r>
            <a:endParaRPr lang="zh-CN" altLang="en-US" sz="280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8200" name="矩形 5"/>
          <p:cNvSpPr>
            <a:spLocks noChangeArrowheads="1"/>
          </p:cNvSpPr>
          <p:nvPr/>
        </p:nvSpPr>
        <p:spPr bwMode="auto">
          <a:xfrm>
            <a:off x="2000250" y="4165601"/>
            <a:ext cx="35301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Does anybody know ?</a:t>
            </a:r>
            <a:endParaRPr lang="zh-CN" altLang="zh-CN" sz="280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302027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9218" name="矩形 9"/>
          <p:cNvSpPr>
            <a:spLocks noChangeArrowheads="1"/>
          </p:cNvSpPr>
          <p:nvPr/>
        </p:nvSpPr>
        <p:spPr bwMode="auto">
          <a:xfrm>
            <a:off x="155972" y="1466851"/>
            <a:ext cx="20313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3600">
                <a:ea typeface="微软雅黑" panose="020B0503020204020204" pitchFamily="34" charset="-122"/>
              </a:rPr>
              <a:t>单项选择</a:t>
            </a:r>
          </a:p>
        </p:txBody>
      </p:sp>
      <p:sp>
        <p:nvSpPr>
          <p:cNvPr id="13316" name="矩形 10"/>
          <p:cNvSpPr>
            <a:spLocks noChangeArrowheads="1"/>
          </p:cNvSpPr>
          <p:nvPr/>
        </p:nvSpPr>
        <p:spPr bwMode="auto">
          <a:xfrm>
            <a:off x="4124" y="1995733"/>
            <a:ext cx="9257108" cy="4745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latinLnBrk="1" hangingPunct="0">
              <a:lnSpc>
                <a:spcPct val="180000"/>
              </a:lnSpc>
            </a:pP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）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1. There </a:t>
            </a:r>
            <a:r>
              <a:rPr lang="en-US" altLang="zh-CN" sz="24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______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 a meeting tomorrow afternoon.         </a:t>
            </a:r>
            <a:endParaRPr lang="zh-CN" altLang="zh-CN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latinLnBrk="1" hangingPunct="0">
              <a:lnSpc>
                <a:spcPct val="18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 A. will be going to  </a:t>
            </a:r>
            <a:r>
              <a:rPr lang="en-US" altLang="zh-CN" sz="24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B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. will going to be  </a:t>
            </a:r>
            <a:r>
              <a:rPr lang="en-US" altLang="zh-CN" sz="24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C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. is going to be  </a:t>
            </a:r>
            <a:r>
              <a:rPr lang="en-US" altLang="zh-CN" sz="24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D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. will go to be</a:t>
            </a:r>
            <a:endParaRPr lang="zh-CN" altLang="zh-CN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latinLnBrk="1" hangingPunct="0">
              <a:lnSpc>
                <a:spcPct val="180000"/>
              </a:lnSpc>
            </a:pP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）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 2.  Charlie </a:t>
            </a:r>
            <a:r>
              <a:rPr lang="en-US" altLang="zh-CN" sz="24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______here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 next month.   </a:t>
            </a:r>
            <a:endParaRPr lang="zh-CN" altLang="zh-CN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latinLnBrk="1" hangingPunct="0">
              <a:lnSpc>
                <a:spcPct val="18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A. isn’t working   </a:t>
            </a:r>
            <a:r>
              <a:rPr lang="en-US" altLang="zh-CN" sz="24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B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. doesn’t </a:t>
            </a:r>
            <a:r>
              <a:rPr lang="en-US" altLang="zh-CN" sz="24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working</a:t>
            </a:r>
          </a:p>
          <a:p>
            <a:pPr eaLnBrk="0" latinLnBrk="1" hangingPunct="0">
              <a:lnSpc>
                <a:spcPct val="180000"/>
              </a:lnSpc>
            </a:pPr>
            <a:r>
              <a:rPr lang="en-US" altLang="zh-CN" sz="24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C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. Isn’t going to working  </a:t>
            </a:r>
            <a:r>
              <a:rPr lang="en-US" altLang="zh-CN" sz="24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D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. won’t work </a:t>
            </a:r>
            <a:endParaRPr lang="zh-CN" altLang="zh-CN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latinLnBrk="1" hangingPunct="0">
              <a:lnSpc>
                <a:spcPct val="180000"/>
              </a:lnSpc>
            </a:pP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）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 3. He </a:t>
            </a:r>
            <a:r>
              <a:rPr lang="en-US" altLang="zh-CN" sz="24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____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 very busy this week, he </a:t>
            </a:r>
            <a:r>
              <a:rPr lang="en-US" altLang="zh-CN" sz="24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_____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 free next week.           </a:t>
            </a:r>
            <a:endParaRPr lang="zh-CN" altLang="zh-CN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latinLnBrk="1" hangingPunct="0">
              <a:lnSpc>
                <a:spcPct val="18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A. will be; is         </a:t>
            </a:r>
            <a:r>
              <a:rPr lang="en-US" altLang="zh-CN" sz="24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B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. is; is          </a:t>
            </a:r>
            <a:r>
              <a:rPr lang="en-US" altLang="zh-CN" sz="24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C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. will be; will be      </a:t>
            </a:r>
            <a:r>
              <a:rPr lang="en-US" altLang="zh-CN" sz="24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D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. is; will be   </a:t>
            </a:r>
            <a:endParaRPr lang="zh-CN" altLang="zh-CN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62488" y="2224334"/>
            <a:ext cx="43705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</a:t>
            </a:r>
            <a:endParaRPr lang="zh-CN" altLang="en-US" sz="260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62488" y="3675309"/>
            <a:ext cx="43705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</a:t>
            </a:r>
            <a:endParaRPr lang="zh-CN" altLang="en-US" sz="260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62488" y="5078659"/>
            <a:ext cx="43705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</a:t>
            </a:r>
            <a:endParaRPr lang="zh-CN" altLang="en-US" sz="260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2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1793081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3316" name="矩形 10"/>
          <p:cNvSpPr>
            <a:spLocks noChangeArrowheads="1"/>
          </p:cNvSpPr>
          <p:nvPr/>
        </p:nvSpPr>
        <p:spPr bwMode="auto">
          <a:xfrm>
            <a:off x="140677" y="1209676"/>
            <a:ext cx="9003323" cy="4939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endParaRPr lang="zh-CN" altLang="zh-CN" b="1" dirty="0">
              <a:ea typeface="微软雅黑" panose="020B0503020204020204" pitchFamily="34" charset="-122"/>
            </a:endParaRPr>
          </a:p>
          <a:p>
            <a:pPr eaLnBrk="0" latinLnBrk="1" hangingPunct="0">
              <a:lnSpc>
                <a:spcPct val="200000"/>
              </a:lnSpc>
            </a:pP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（ 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 4. There </a:t>
            </a:r>
            <a:r>
              <a:rPr lang="en-US" altLang="zh-CN" sz="24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__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 a dolphin show in the zoo tomorrow evening. </a:t>
            </a:r>
            <a:endParaRPr lang="zh-CN" altLang="zh-CN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latinLnBrk="1" hangingPunct="0">
              <a:lnSpc>
                <a:spcPct val="20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A. was         </a:t>
            </a:r>
            <a:r>
              <a:rPr lang="en-US" altLang="zh-CN" sz="24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B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. is going to have   </a:t>
            </a:r>
            <a:r>
              <a:rPr lang="en-US" altLang="zh-CN" sz="24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C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. will have      </a:t>
            </a:r>
            <a:r>
              <a:rPr lang="en-US" altLang="zh-CN" sz="24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D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. is going to be </a:t>
            </a:r>
            <a:endParaRPr lang="zh-CN" altLang="zh-CN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latinLnBrk="1" hangingPunct="0">
              <a:lnSpc>
                <a:spcPct val="200000"/>
              </a:lnSpc>
            </a:pP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</a:t>
            </a:r>
            <a:r>
              <a:rPr lang="zh-CN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）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5. ________ you ________ free tomorrow?  </a:t>
            </a:r>
            <a:endParaRPr lang="zh-CN" altLang="zh-CN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latinLnBrk="1" hangingPunct="0">
              <a:lnSpc>
                <a:spcPct val="20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   </a:t>
            </a:r>
            <a:r>
              <a:rPr lang="en-US" altLang="zh-CN" sz="24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No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. I ________ free the day after tomorrow.  </a:t>
            </a:r>
            <a:endParaRPr lang="zh-CN" altLang="zh-CN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eaLnBrk="0" latinLnBrk="1" hangingPunct="0">
              <a:lnSpc>
                <a:spcPct val="20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           A. Are; going to; will        </a:t>
            </a:r>
            <a:r>
              <a:rPr lang="en-US" altLang="zh-CN" sz="24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B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. Are; going to be; will  </a:t>
            </a:r>
          </a:p>
          <a:p>
            <a:pPr eaLnBrk="0" latinLnBrk="1" hangingPunct="0">
              <a:lnSpc>
                <a:spcPct val="20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  C. Are; going to; will be    </a:t>
            </a:r>
            <a:r>
              <a:rPr lang="en-US" altLang="zh-CN" sz="2400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D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. Are; going to be; will be  </a:t>
            </a:r>
            <a:endParaRPr lang="zh-CN" altLang="zh-CN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19125" y="1900239"/>
            <a:ext cx="467916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</a:t>
            </a:r>
            <a:endParaRPr lang="zh-CN" altLang="en-US" sz="260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28650" y="3317876"/>
            <a:ext cx="46672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</a:t>
            </a:r>
            <a:endParaRPr lang="zh-CN" altLang="en-US" sz="260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WWW.2PPT.COM&#10;">
  <a:themeElements>
    <a:clrScheme name="3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3_Office 主题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3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310</Words>
  <Application>Microsoft Office PowerPoint</Application>
  <PresentationFormat>全屏显示(4:3)</PresentationFormat>
  <Paragraphs>88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宋体</vt:lpstr>
      <vt:lpstr>微软雅黑</vt:lpstr>
      <vt:lpstr>Arial</vt:lpstr>
      <vt:lpstr>Calibri</vt:lpstr>
      <vt:lpstr>Times New Roman</vt:lpstr>
      <vt:lpstr>WWW.2PPT.COM
</vt:lpstr>
      <vt:lpstr>Unit 5 </vt:lpstr>
      <vt:lpstr>Introduce</vt:lpstr>
      <vt:lpstr>Words</vt:lpstr>
      <vt:lpstr>Words</vt:lpstr>
      <vt:lpstr>Expressions</vt:lpstr>
      <vt:lpstr>Dialogue</vt:lpstr>
      <vt:lpstr>Summary</vt:lpstr>
      <vt:lpstr>Exercise</vt:lpstr>
      <vt:lpstr>Exercise</vt:lpstr>
      <vt:lpstr>Exercise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2014-11-28T08:03:00Z</dcterms:created>
  <dcterms:modified xsi:type="dcterms:W3CDTF">2023-01-16T15:46:36Z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46527D041673410E945411526F5ABB29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