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56" r:id="rId2"/>
    <p:sldId id="457" r:id="rId3"/>
    <p:sldId id="458" r:id="rId4"/>
    <p:sldId id="460" r:id="rId5"/>
    <p:sldId id="461" r:id="rId6"/>
    <p:sldId id="463" r:id="rId7"/>
    <p:sldId id="464" r:id="rId8"/>
    <p:sldId id="465" r:id="rId9"/>
    <p:sldId id="466" r:id="rId10"/>
    <p:sldId id="480" r:id="rId11"/>
    <p:sldId id="467" r:id="rId12"/>
    <p:sldId id="468" r:id="rId13"/>
    <p:sldId id="469" r:id="rId14"/>
    <p:sldId id="470" r:id="rId15"/>
    <p:sldId id="471" r:id="rId16"/>
    <p:sldId id="472" r:id="rId17"/>
    <p:sldId id="473" r:id="rId18"/>
    <p:sldId id="474" r:id="rId19"/>
    <p:sldId id="475" r:id="rId20"/>
    <p:sldId id="476" r:id="rId21"/>
    <p:sldId id="477" r:id="rId22"/>
    <p:sldId id="478" r:id="rId23"/>
    <p:sldId id="479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3">
          <p15:clr>
            <a:srgbClr val="A4A3A4"/>
          </p15:clr>
        </p15:guide>
        <p15:guide id="2" pos="28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5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0A9F"/>
    <a:srgbClr val="902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91" autoAdjust="0"/>
    <p:restoredTop sz="94660"/>
  </p:normalViewPr>
  <p:slideViewPr>
    <p:cSldViewPr>
      <p:cViewPr>
        <p:scale>
          <a:sx n="100" d="100"/>
          <a:sy n="100" d="100"/>
        </p:scale>
        <p:origin x="-558" y="-264"/>
      </p:cViewPr>
      <p:guideLst>
        <p:guide orient="horz" pos="1993"/>
        <p:guide pos="28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65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haroni" panose="02010803020104030203" charset="0"/>
              </a:defRPr>
            </a:lvl1pPr>
          </a:lstStyle>
          <a:p>
            <a:fld id="{126FEB5E-BC6D-41BE-BB09-784541D8D4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ctr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48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zh-CN" sz="1200" dirty="0"/>
              <a:t>2</a:t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ctr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58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zh-CN" sz="1200" dirty="0"/>
              <a:t>3</a:t>
            </a:fld>
            <a:endParaRPr lang="en-US" altLang="zh-CN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3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audio" Target="file:///F:\&#35838;&#20214;\&#12298;&#35299;&#35835;&#12299;&#25945;&#24072;&#29992;&#20070;\&#20864;&#25945;\&#20061;&#19979;\&#20864;&#25945;&#33521;&#35821;&#20061;&#24180;&#32423;&#19979;&#20876;&#31532;&#20843;&#21333;&#20803;\&#20864;&#25945;&#33521;&#35821;&#20061;&#24180;&#32423;&#19979;&#20876;&#31532;&#20843;&#21333;&#20803;&#31532;&#20108;&#35838;&#26102;\Lesson44_&#35838;&#25991;&#24405;&#38899;_128k.mp3" TargetMode="External"/><Relationship Id="rId1" Type="http://schemas.microsoft.com/office/2007/relationships/media" Target="file:///F:\&#35838;&#20214;\&#12298;&#35299;&#35835;&#12299;&#25945;&#24072;&#29992;&#20070;\&#20864;&#25945;\&#20061;&#19979;\&#20864;&#25945;&#33521;&#35821;&#20061;&#24180;&#32423;&#19979;&#20876;&#31532;&#20843;&#21333;&#20803;\&#20864;&#25945;&#33521;&#35821;&#20061;&#24180;&#32423;&#19979;&#20876;&#31532;&#20843;&#21333;&#20803;&#31532;&#20108;&#35838;&#26102;\Lesson44_&#35838;&#25991;&#24405;&#38899;_128k.mp3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" y="476672"/>
            <a:ext cx="9144000" cy="117856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b"/>
          <a:lstStyle/>
          <a:p>
            <a:pPr algn="ctr"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Unit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8  Culture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Shapes Us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" y="1772816"/>
            <a:ext cx="9144000" cy="144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60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Popular </a:t>
            </a:r>
            <a:r>
              <a:rPr kumimoji="1" lang="en-US" altLang="zh-CN" sz="6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Sayings</a:t>
            </a:r>
            <a:r>
              <a:rPr kumimoji="1" lang="en-US" altLang="zh-CN" sz="8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矩形 5"/>
          <p:cNvSpPr/>
          <p:nvPr/>
        </p:nvSpPr>
        <p:spPr>
          <a:xfrm>
            <a:off x="2924756" y="494116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1245" y="691515"/>
            <a:ext cx="6500495" cy="440120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 indent="0" algn="l" fontAlgn="auto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·Well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begun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half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done.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·Don’t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penny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wise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pound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foolish.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·Actions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speak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louder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than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words.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·These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sayings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help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people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understand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world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form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good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habits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encourage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people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work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hard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team.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·Whether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sayings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are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Chinese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</a:p>
          <a:p>
            <a:r>
              <a:rPr lang="en-US" altLang="zh-C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English</a:t>
            </a:r>
            <a:r>
              <a:rPr lang="en-US" altLang="zh-C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or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other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language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share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something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common.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03350" y="376238"/>
            <a:ext cx="5080000" cy="523811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marL="0" indent="0"/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教材解读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☆</a:t>
            </a:r>
          </a:p>
          <a:p>
            <a:pPr marL="0" indent="0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1.Seeing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is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believing.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本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句中的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Seeing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与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believing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都是动名词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Seeing在句中作主语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believing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在句中作表语。动名词还可在句中作宾语。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【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拓展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Seeing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believing.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也可以表达为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believe.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但是主语与表语的形式要一致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要么都用动名词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要么都用动词不定式。</a:t>
            </a:r>
          </a:p>
          <a:p>
            <a:pPr marL="0" indent="0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2.An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apple a day keeps the doctor away.</a:t>
            </a:r>
          </a:p>
          <a:p>
            <a:pPr marL="0" indent="0"/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keep</a:t>
            </a:r>
            <a:r>
              <a:rPr lang="en-US" altLang="zh-CN" sz="2400" b="1" u="none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</a:t>
            </a:r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away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意为“使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……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远离”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   </a:t>
            </a:r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keep</a:t>
            </a:r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away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意为“远离”。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3005" y="4323715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99592" y="476672"/>
            <a:ext cx="6744242" cy="5262979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algn="l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3.Although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sayings are usually simple and easy to remember,they are full of deep meaning.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短语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be full of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与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be filled with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同义,意为“充满,装满”。</a:t>
            </a:r>
          </a:p>
          <a:p>
            <a:pPr marL="0" algn="l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4.They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come from the experience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of generations </a:t>
            </a:r>
          </a:p>
          <a:p>
            <a:pPr marL="0" algn="l"/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of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people,and from different walks of life.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walk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在本句中意为“活动领域,地位;职业”,people from/in different/all walks of life的意思是“各界人士”。</a:t>
            </a:r>
          </a:p>
          <a:p>
            <a:pPr marL="0" indent="0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5.Early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to bed and early to rise makes a man healthy,wealthy and wise.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本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句的主语是由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and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连接的两个动词不定式短语,被视为一个概念,所以谓语动词用单数形式,如果表示两个概念,谓语动词要用复数形式。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49490" y="4768850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796415" y="1199198"/>
            <a:ext cx="5080000" cy="30175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marL="0" algn="l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6.A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journey of a thousand miles begins with a single step.</a:t>
            </a:r>
          </a:p>
          <a:p>
            <a:pPr marL="0" algn="l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begin 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with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意为“以……开始;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以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……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为起点”,其反义短语为end in,意为“结束于……,以……告终”。</a:t>
            </a:r>
          </a:p>
          <a:p>
            <a:pPr marL="0" algn="l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7.Well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begun is half done.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本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句是省略句,补全后是:That it is well begun is that it is half done.。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3571876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69390" y="511493"/>
            <a:ext cx="5406866" cy="452431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algn="l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8.Don’t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be penny wise and pound foolish.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penny wise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还可以写成penny-wise,意为“小事上精明的;小数目上节约的”;同样,pound foolish也可以写成pound-foolish,意为“大事上糊涂的;大数目上马虎的”,它们都属于合成形容词。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pound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为名词,意为“磅”,作重量单位;pound还是英国的货币单位,意为“英镑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”。1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英镑=100便士(pence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)。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foolish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为形容词,意为“愚蠢的;傻的”。由名词fool(傻瓜,笨蛋)加后缀-ish而成。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4293096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43608" y="260648"/>
            <a:ext cx="7512685" cy="572068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algn="l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9.Actions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speak louder than words.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action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在此处为可数名词,意为“所做之事,行动”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  【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拓展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action(</a:t>
            </a:r>
            <a:r>
              <a:rPr lang="zh-CN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.行动,活动)　↑actor(</a:t>
            </a:r>
            <a:r>
              <a:rPr lang="zh-CN" altLang="en-US" sz="24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.男演员)←act(</a:t>
            </a:r>
            <a:r>
              <a:rPr lang="zh-CN" altLang="en-US" sz="24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v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.行动,扮演)→actress(</a:t>
            </a:r>
            <a:r>
              <a:rPr lang="zh-CN" altLang="en-US" sz="24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.女演员)↓active(</a:t>
            </a:r>
            <a:r>
              <a:rPr lang="zh-CN" altLang="en-US" sz="24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adj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.活泼的,积极的)→activity(</a:t>
            </a:r>
            <a:r>
              <a:rPr lang="zh-CN" altLang="en-US" sz="24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.活动,行动)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loud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为副词,意为“高声地,大声地”;loud还可用作形容词,意为“高声的,大声的”,此处用loud的比较级louder。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【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辨析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loud,aloud,loudly </a:t>
            </a:r>
          </a:p>
          <a:p>
            <a:pPr marL="0" algn="l"/>
            <a:r>
              <a:rPr lang="zh-CN" altLang="en-US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loud</a:t>
            </a:r>
            <a:r>
              <a:rPr lang="zh-CN" altLang="en-US" sz="2400" b="1" u="none" dirty="0">
                <a:solidFill>
                  <a:schemeClr val="tx1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,aloud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与loudly用作副词时区别如下: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1)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loud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响亮地,高声地,侧重发出的音量大,传得远,常与动词speak,talk,say,laugh等连用。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2)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aloud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出声地,大声地,强调发出的声音能被听见,常与动词read,call等连用。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3)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loudly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高声地,有时可与loud通用,但含有“喧闹”或“嘈杂”的意味。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6055" y="1067753"/>
            <a:ext cx="5080000" cy="265176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marL="0" algn="l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10.These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sayings help people understand the world and form good habits,or encourage people to work hard and as a team.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◆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encourage sb.to do sth.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意为“鼓励某人做某事”。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◆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as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前省略了work。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81115" y="3499485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12545" y="678815"/>
            <a:ext cx="5746750" cy="5262979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algn="l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11.Whether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 sayings are in Chinese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,</a:t>
            </a:r>
          </a:p>
          <a:p>
            <a:pPr marL="0" algn="l"/>
            <a:r>
              <a:rPr lang="en-US" altLang="zh-CN" sz="2400" b="1" u="sng" dirty="0" err="1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English,or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any other language,they share something in common.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◆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本句中由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whether…or…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引导的分句作状语,意为“无论……,还是……”。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【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辨析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whether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if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1)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whether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意为“是否”,可用来引导宾语从句,可与or not连用;当从句置于句首或引导主语从句、表语从句时,只能用whether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   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algn="l"/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2)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if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意为“是否”,用来引导宾语从句,不直接与or not连用。if意为“如果”,用来引导条件状语从句。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in common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意为“共同(做)的;共用的;公有的”。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65620" y="4716780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6054" y="1011872"/>
            <a:ext cx="5902028" cy="378565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algn="l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12.And“Every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dog has his </a:t>
            </a:r>
            <a:r>
              <a:rPr lang="en-US" altLang="zh-CN" sz="2400" b="1" u="sng" dirty="0" err="1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day”is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similar </a:t>
            </a:r>
          </a:p>
          <a:p>
            <a:pPr marL="0" algn="l"/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to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 Chinese saying“shi nian he dong,shi nian he xi”.</a:t>
            </a:r>
          </a:p>
          <a:p>
            <a:pPr marL="0" algn="l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be 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similar to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意为“与……相似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”。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algn="l"/>
            <a:endParaRPr lang="en-US" altLang="zh-CN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algn="l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13.Human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beings share similar hopes and fears.</a:t>
            </a:r>
          </a:p>
          <a:p>
            <a:pPr marL="0" algn="l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human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为名词时,意为“人,人类”,也可表示为human being;作形容词,意为“人性的,人类的”。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3645024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90600" y="753110"/>
            <a:ext cx="6951345" cy="3505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/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Work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err="1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pairs.Discuss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meanings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following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err="1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sayings.Can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find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matching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Chinese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err="1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sayings</a:t>
            </a:r>
            <a:r>
              <a:rPr lang="en-US" altLang="zh-CN" sz="2800" b="1" u="none" dirty="0" err="1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  <a:r>
              <a:rPr lang="en-US" altLang="zh-CN" sz="2800" b="1" u="none" dirty="0" err="1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Then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make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sentences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with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sayings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have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learned.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·When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Rome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Romans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·First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come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first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served.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·It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never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late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mend.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·No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pain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gain.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741160" y="2462530"/>
            <a:ext cx="197040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入乡随俗。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770755" y="2854960"/>
            <a:ext cx="197040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先到先得。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5379720" y="3373120"/>
            <a:ext cx="348932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亡羊补牢,为时未晚。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766820" y="3891280"/>
            <a:ext cx="375793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没有付出就没有收获。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圆角矩形 5"/>
          <p:cNvSpPr>
            <a:spLocks noChangeArrowheads="1"/>
          </p:cNvSpPr>
          <p:nvPr/>
        </p:nvSpPr>
        <p:spPr bwMode="auto">
          <a:xfrm>
            <a:off x="838200" y="728345"/>
            <a:ext cx="4419600" cy="5334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chemeClr val="accent6">
                <a:lumMod val="40000"/>
                <a:lumOff val="60000"/>
              </a:schemeClr>
            </a:solidFill>
            <a:rou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definition of the saying:</a:t>
            </a:r>
          </a:p>
        </p:txBody>
      </p:sp>
      <p:sp>
        <p:nvSpPr>
          <p:cNvPr id="19460" name="矩形 4"/>
          <p:cNvSpPr/>
          <p:nvPr/>
        </p:nvSpPr>
        <p:spPr>
          <a:xfrm>
            <a:off x="384810" y="1681480"/>
            <a:ext cx="8375015" cy="944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They are short sentences that describe something </a:t>
            </a:r>
          </a:p>
          <a:p>
            <a:pPr lvl="0" eaLnBrk="1" hangingPunct="1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people believe to be true about life.</a:t>
            </a:r>
          </a:p>
        </p:txBody>
      </p:sp>
      <p:pic>
        <p:nvPicPr>
          <p:cNvPr id="19461" name="Picture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92885" y="3109595"/>
            <a:ext cx="2743200" cy="26114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15695" y="1917065"/>
            <a:ext cx="7199630" cy="39319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Western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culture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same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</a:p>
          <a:p>
            <a:pPr marL="0" indent="0"/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one.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2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.The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work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happier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will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3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.Smoking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bad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our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4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.Have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goodbye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grandparents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5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.There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    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between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two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sentences.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72820" y="331470"/>
            <a:ext cx="7198995" cy="944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 dirty="0" err="1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Ⅰ.Fill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in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blanks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with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correct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forms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of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words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in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box.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221105" y="1276350"/>
            <a:ext cx="6282690" cy="57422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say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difference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China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hard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health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221105" y="2292985"/>
            <a:ext cx="138811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Chinese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084705" y="2725420"/>
            <a:ext cx="122999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harder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5079365" y="3536315"/>
            <a:ext cx="113093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health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314700" y="4054475"/>
            <a:ext cx="79565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said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178175" y="4871085"/>
            <a:ext cx="206375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228600"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differences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83945" y="332740"/>
            <a:ext cx="6976745" cy="56388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800" b="1" u="none" dirty="0" err="1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Ⅱ.Choose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correct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answers.</a:t>
            </a: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6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apple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day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keeps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doctor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away. </a:t>
            </a:r>
          </a:p>
          <a:p>
            <a:pPr marL="0" indent="0"/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A.A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B.An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C.The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  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./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7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.They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filled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meanings. </a:t>
            </a:r>
          </a:p>
          <a:p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A.of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B.in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C.from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D.with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8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.Parents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often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encourage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us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hard. </a:t>
            </a:r>
          </a:p>
          <a:p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work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B.working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C.works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D.worked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9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.Could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tell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Jim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lives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here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 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A.unless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B.whether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C.weather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D.of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10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—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Tom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careful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not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drive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fast.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—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Thank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advice.</a:t>
            </a:r>
          </a:p>
          <a:p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A.It’s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better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safe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than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sorry</a:t>
            </a:r>
          </a:p>
          <a:p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B.Too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many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cooks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spoil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broth</a:t>
            </a:r>
          </a:p>
          <a:p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C.Many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hands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make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light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work</a:t>
            </a:r>
          </a:p>
          <a:p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D.Every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dog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his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day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48155" y="726440"/>
            <a:ext cx="3860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B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636645" y="1485900"/>
            <a:ext cx="40322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D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5220970" y="2179955"/>
            <a:ext cx="40322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A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039870" y="2923540"/>
            <a:ext cx="3860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B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804025" y="3671570"/>
            <a:ext cx="40322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A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28040" y="506095"/>
            <a:ext cx="8024495" cy="47853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800" b="1" u="none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Ⅲ.Put</a:t>
            </a:r>
            <a:r>
              <a:rPr lang="en-US" altLang="zh-CN" sz="2800" b="1" u="none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800" b="1" u="none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words</a:t>
            </a:r>
            <a:r>
              <a:rPr lang="en-US" altLang="zh-CN" sz="2800" b="1" u="none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in</a:t>
            </a:r>
            <a:r>
              <a:rPr lang="en-US" altLang="zh-CN" sz="2800" b="1" u="none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800" b="1" u="none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correct</a:t>
            </a:r>
            <a:r>
              <a:rPr lang="en-US" altLang="zh-CN" sz="2800" b="1" u="none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order.</a:t>
            </a:r>
          </a:p>
          <a:p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11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.similar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hopes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fears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beings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human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share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800" b="1" u="sng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sng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endParaRPr lang="en-US" altLang="zh-CN" sz="2800" b="1" u="none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12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.common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share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they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something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800" b="1" u="sng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sng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endParaRPr lang="en-US" altLang="zh-CN" sz="2800" b="1" u="none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13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.sayings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world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help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these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understand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people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800" b="1" u="sng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sng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endParaRPr lang="en-US" altLang="zh-CN" sz="2800" b="1" u="none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14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.full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meanings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they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deep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800" b="1" u="sng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sng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endParaRPr lang="en-US" altLang="zh-CN" sz="2800" b="1" u="none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15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.old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ever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those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have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heard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sayings</a:t>
            </a:r>
            <a:r>
              <a:rPr lang="en-US" altLang="zh-CN" sz="28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(?)</a:t>
            </a:r>
            <a:endParaRPr lang="en-US" altLang="zh-CN" sz="2800" b="1" u="sng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sng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69035" y="1345565"/>
            <a:ext cx="7211695" cy="518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Human beings share similar hopes and fears.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169035" y="2202180"/>
            <a:ext cx="538099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They share something in common.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003300" y="3048635"/>
            <a:ext cx="754253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These sayings help people understand the world.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169035" y="3929380"/>
            <a:ext cx="493712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They are full of deep meanings.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169035" y="4773295"/>
            <a:ext cx="6290440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Have you ever heard those old sayings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? 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15695" y="660400"/>
            <a:ext cx="7003415" cy="27127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6000" b="1" u="none" dirty="0">
                <a:solidFill>
                  <a:srgbClr val="FF00FF"/>
                </a:solidFill>
                <a:latin typeface="Times New Roman" panose="02020603050405020304" pitchFamily="18" charset="0"/>
                <a:ea typeface="NEU-F5-S92" charset="0"/>
                <a:cs typeface="NEU-F5-S92" charset="0"/>
              </a:rPr>
              <a:t>Homework</a:t>
            </a:r>
            <a:endParaRPr lang="en-US" altLang="zh-CN" sz="60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1.Finish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remaining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exercises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activity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book.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2.The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students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required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next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text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student’s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book.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2" name="图片 1" descr="图片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4170" y="3583940"/>
            <a:ext cx="2066925" cy="2124075"/>
          </a:xfrm>
          <a:prstGeom prst="rect">
            <a:avLst/>
          </a:prstGeom>
        </p:spPr>
      </p:pic>
      <p:sp>
        <p:nvSpPr>
          <p:cNvPr id="3" name="动作按钮: 后退或前一项 2">
            <a:hlinkClick r:id="" action="ppaction://hlinkshowjump?jump=firstslide"/>
          </p:cNvPr>
          <p:cNvSpPr/>
          <p:nvPr/>
        </p:nvSpPr>
        <p:spPr>
          <a:xfrm>
            <a:off x="6804660" y="5085080"/>
            <a:ext cx="503555" cy="504190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圆角矩形 5"/>
          <p:cNvSpPr>
            <a:spLocks noChangeArrowheads="1"/>
          </p:cNvSpPr>
          <p:nvPr/>
        </p:nvSpPr>
        <p:spPr bwMode="auto">
          <a:xfrm>
            <a:off x="876300" y="919480"/>
            <a:ext cx="7391400" cy="9144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chemeClr val="accent6">
                <a:lumMod val="40000"/>
                <a:lumOff val="60000"/>
              </a:schemeClr>
            </a:solidFill>
            <a:rou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you know any English or Chinese sayings?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are they?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15540" y="2416810"/>
            <a:ext cx="4664075" cy="2675255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235571" y="836712"/>
            <a:ext cx="6705600" cy="52120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1. society  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n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 </a:t>
            </a: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社会</a:t>
            </a:r>
            <a:endParaRPr kumimoji="0" lang="en-US" altLang="zh-CN" sz="2800" b="1" kern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2. generation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n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 </a:t>
            </a: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一代（人）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3. wealthy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adj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 </a:t>
            </a: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富有的；富裕的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4. penny 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n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 </a:t>
            </a: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便士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5. pound  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n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 </a:t>
            </a: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镑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6. foolish  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adj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 </a:t>
            </a: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愚蠢的；傻的</a:t>
            </a:r>
            <a:endParaRPr kumimoji="0" lang="en-US" altLang="zh-CN" sz="2800" b="1" kern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7. whether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conj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 </a:t>
            </a: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是否；无论</a:t>
            </a:r>
            <a:endParaRPr kumimoji="0" lang="en-US" altLang="zh-CN" sz="2800" b="1" kern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8. human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n./adj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  </a:t>
            </a: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人类（的）</a:t>
            </a:r>
          </a:p>
        </p:txBody>
      </p:sp>
      <p:sp>
        <p:nvSpPr>
          <p:cNvPr id="3" name="文本占位符 1"/>
          <p:cNvSpPr txBox="1"/>
          <p:nvPr/>
        </p:nvSpPr>
        <p:spPr bwMode="auto">
          <a:xfrm>
            <a:off x="2236331" y="252512"/>
            <a:ext cx="3429000" cy="584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4000" b="1" kern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Calibri" panose="020F0502020204030204" pitchFamily="34" charset="0"/>
              </a:rPr>
              <a:t>New words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339754" y="908721"/>
          <a:ext cx="8375650" cy="3024337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609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6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12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爱屋及乌</a:t>
                      </a:r>
                      <a:r>
                        <a:rPr lang="zh-CN" altLang="en-US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。</a:t>
                      </a:r>
                      <a:endParaRPr lang="zh-CN" sz="1800" b="1" kern="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800" b="1" kern="0" dirty="0">
                        <a:latin typeface="+mn-lt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529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眼见为实</a:t>
                      </a:r>
                      <a:r>
                        <a:rPr lang="zh-CN" altLang="en-US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。</a:t>
                      </a:r>
                      <a:endParaRPr lang="zh-CN" sz="1800" b="1" kern="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800" b="1" kern="0" dirty="0">
                        <a:latin typeface="+mn-lt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89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十年河东，</a:t>
                      </a:r>
                      <a:r>
                        <a:rPr lang="zh-CN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十年河西</a:t>
                      </a:r>
                      <a:r>
                        <a:rPr lang="zh-CN" altLang="en-US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。</a:t>
                      </a:r>
                      <a:endParaRPr lang="zh-CN" sz="1800" b="1" kern="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800" b="1" kern="0" dirty="0">
                        <a:latin typeface="+mn-lt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106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行动重于</a:t>
                      </a:r>
                      <a:r>
                        <a:rPr lang="zh-CN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言辞</a:t>
                      </a:r>
                      <a:r>
                        <a:rPr lang="zh-CN" altLang="en-US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。</a:t>
                      </a:r>
                      <a:endParaRPr lang="zh-CN" sz="1800" b="1" kern="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800" b="1" kern="0" dirty="0">
                        <a:latin typeface="+mn-lt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968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千里之行，</a:t>
                      </a:r>
                      <a:r>
                        <a:rPr lang="zh-CN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始于足下</a:t>
                      </a:r>
                      <a:r>
                        <a:rPr lang="zh-CN" altLang="en-US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。</a:t>
                      </a:r>
                      <a:endParaRPr lang="zh-CN" sz="1800" b="1" kern="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800" b="1" kern="0" dirty="0">
                        <a:latin typeface="+mn-lt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30168" y="116632"/>
            <a:ext cx="8418295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A7D559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kern="0" baseline="0" noProof="0" dirty="0">
                <a:ln>
                  <a:noFill/>
                </a:ln>
                <a:solidFill>
                  <a:srgbClr val="902086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Read the Chinese sayings below and find the matching English expressions from the lesson.</a:t>
            </a:r>
          </a:p>
        </p:txBody>
      </p:sp>
      <p:sp>
        <p:nvSpPr>
          <p:cNvPr id="10" name="矩形 9"/>
          <p:cNvSpPr/>
          <p:nvPr/>
        </p:nvSpPr>
        <p:spPr>
          <a:xfrm>
            <a:off x="4017291" y="1003381"/>
            <a:ext cx="36576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20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Love me, love my dog.</a:t>
            </a:r>
          </a:p>
        </p:txBody>
      </p:sp>
      <p:sp>
        <p:nvSpPr>
          <p:cNvPr id="8" name="矩形 7"/>
          <p:cNvSpPr/>
          <p:nvPr/>
        </p:nvSpPr>
        <p:spPr>
          <a:xfrm>
            <a:off x="4017291" y="1484784"/>
            <a:ext cx="36576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20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Seeing is believing.</a:t>
            </a:r>
          </a:p>
        </p:txBody>
      </p:sp>
      <p:sp>
        <p:nvSpPr>
          <p:cNvPr id="11" name="矩形 10"/>
          <p:cNvSpPr/>
          <p:nvPr/>
        </p:nvSpPr>
        <p:spPr>
          <a:xfrm>
            <a:off x="4017291" y="1980873"/>
            <a:ext cx="3857653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20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Every dog has his day.</a:t>
            </a:r>
          </a:p>
        </p:txBody>
      </p:sp>
      <p:sp>
        <p:nvSpPr>
          <p:cNvPr id="12" name="矩形 11"/>
          <p:cNvSpPr/>
          <p:nvPr/>
        </p:nvSpPr>
        <p:spPr>
          <a:xfrm>
            <a:off x="4067944" y="2636912"/>
            <a:ext cx="4194815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20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Actions speak louder than words.</a:t>
            </a:r>
          </a:p>
        </p:txBody>
      </p:sp>
      <p:sp>
        <p:nvSpPr>
          <p:cNvPr id="13" name="矩形 12"/>
          <p:cNvSpPr/>
          <p:nvPr/>
        </p:nvSpPr>
        <p:spPr>
          <a:xfrm>
            <a:off x="4017291" y="3140968"/>
            <a:ext cx="485778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20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journey of a thousand miles begins with a single step.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323528" y="4034749"/>
          <a:ext cx="8410308" cy="1666569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94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5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3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众人拾</a:t>
                      </a:r>
                      <a:r>
                        <a:rPr lang="zh-CN" altLang="en-US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柴</a:t>
                      </a:r>
                      <a:r>
                        <a:rPr lang="zh-CN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火焰高</a:t>
                      </a:r>
                      <a:r>
                        <a:rPr lang="zh-CN" altLang="en-US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。</a:t>
                      </a:r>
                      <a:endParaRPr lang="zh-CN" sz="1800" b="1" kern="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800" b="1" kern="0" dirty="0">
                        <a:latin typeface="+mn-lt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7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不要小事聪明，大事</a:t>
                      </a:r>
                      <a:r>
                        <a:rPr lang="zh-CN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糊涂</a:t>
                      </a:r>
                      <a:r>
                        <a:rPr lang="zh-CN" altLang="en-US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。</a:t>
                      </a:r>
                      <a:endParaRPr lang="zh-CN" sz="1800" b="1" kern="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800" b="1" kern="0" dirty="0">
                        <a:latin typeface="+mn-lt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4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有志者事竟成</a:t>
                      </a:r>
                      <a:r>
                        <a:rPr lang="zh-CN" altLang="en-US" sz="1800" b="1" kern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。</a:t>
                      </a:r>
                      <a:endParaRPr lang="zh-CN" sz="1800" b="1" kern="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800" b="1" kern="0" dirty="0">
                        <a:latin typeface="+mn-lt"/>
                        <a:ea typeface="黑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3595651" y="4067735"/>
            <a:ext cx="5066178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20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Many hands make light work.</a:t>
            </a:r>
          </a:p>
        </p:txBody>
      </p:sp>
      <p:sp>
        <p:nvSpPr>
          <p:cNvPr id="15" name="矩形 14"/>
          <p:cNvSpPr/>
          <p:nvPr/>
        </p:nvSpPr>
        <p:spPr>
          <a:xfrm>
            <a:off x="3581829" y="4685074"/>
            <a:ext cx="5137789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20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Don’t be penny wise and pound foolish.</a:t>
            </a:r>
          </a:p>
        </p:txBody>
      </p:sp>
      <p:sp>
        <p:nvSpPr>
          <p:cNvPr id="16" name="矩形 15"/>
          <p:cNvSpPr/>
          <p:nvPr/>
        </p:nvSpPr>
        <p:spPr>
          <a:xfrm>
            <a:off x="3594285" y="5301208"/>
            <a:ext cx="4887978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20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 there is a will, there is a way.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45515" y="499110"/>
            <a:ext cx="7735570" cy="56388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228600"/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Fill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blanks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using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sayings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lesson.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Seeing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believing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.We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warmly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welcome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visit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our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factory.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                              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.It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very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important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make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good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start.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3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Cleaning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room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will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take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long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all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help.You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know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                                        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4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                                        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We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should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more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speak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less.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5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Although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failed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exam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shouldn’t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give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up.</a:t>
            </a:r>
          </a:p>
          <a:p>
            <a:pPr marL="0" indent="228600"/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Remember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                                              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</a:t>
            </a:r>
            <a:endParaRPr lang="en-US" altLang="zh-CN" sz="2800" b="1" u="none" dirty="0">
              <a:solidFill>
                <a:srgbClr val="FF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31010" y="2149475"/>
            <a:ext cx="371983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Well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begun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half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done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3750310" y="3444240"/>
            <a:ext cx="460692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many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hands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make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light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work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376045" y="3884295"/>
            <a:ext cx="516064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Actions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speak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louder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than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words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750820" y="5616575"/>
            <a:ext cx="560641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228600"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where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there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will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there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way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11555" y="314325"/>
            <a:ext cx="6179185" cy="5262979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教材解读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☆</a:t>
            </a:r>
          </a:p>
          <a:p>
            <a:pPr marL="0" indent="0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1.It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is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very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important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to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make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a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good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start. </a:t>
            </a:r>
          </a:p>
          <a:p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It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在句中作形式主语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真正的主语是后面的动词不定式短语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make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good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start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  <a:endParaRPr lang="zh-CN" altLang="en-US" sz="2400" b="1" u="sng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pPr marL="0" indent="0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2.Cleaning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the room will not take long if we all help. </a:t>
            </a:r>
          </a:p>
          <a:p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◆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take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在此处为及物动词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意为“花费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时间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)”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  <a:endParaRPr lang="zh-CN" altLang="en-US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/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◆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help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在此处为不及物动词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意为“帮助”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</a:p>
          <a:p>
            <a:pPr marL="0" indent="0"/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help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意为“帮助”时也可用作及物动词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常用于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help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sb.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(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sth.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或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help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sb.with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sth.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结构。</a:t>
            </a:r>
            <a:endParaRPr lang="zh-CN" altLang="en-US" sz="2400" b="1" u="sng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pPr marL="0" indent="0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3.Although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you failed the </a:t>
            </a:r>
            <a:r>
              <a:rPr lang="en-US" altLang="zh-CN" sz="2400" b="1" u="sng" dirty="0" err="1" smtClean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exam,you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shouldn’t give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up. </a:t>
            </a:r>
          </a:p>
          <a:p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give</a:t>
            </a:r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up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意为“放弃”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后接动词时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要用</a:t>
            </a:r>
            <a:r>
              <a:rPr lang="en-US" altLang="zh-CN" sz="24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v.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-ing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形式。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1200" y="4638040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51280" y="846455"/>
            <a:ext cx="7017385" cy="35052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228600"/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text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find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out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phrases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sentences.</a:t>
            </a:r>
          </a:p>
          <a:p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phrases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·walks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life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common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·be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similar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·other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than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·human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being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3" name="Lesson44_课文录音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7812360" y="1484784"/>
            <a:ext cx="656456" cy="656456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1245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17320" y="614680"/>
            <a:ext cx="6689725" cy="48463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228600"/>
            <a:r>
              <a:rPr lang="en-US" altLang="zh-CN" sz="32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32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32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sentences</a:t>
            </a:r>
            <a:r>
              <a:rPr lang="en-US" altLang="zh-CN" sz="32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·Seeing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believing.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·An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apple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day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keeps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doctor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away.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·Although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sayings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usually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simple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easy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remember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full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deep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meaning.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·Early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early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rise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makes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healthy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wealthy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wise.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journey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thousand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miles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begins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with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single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step.</a:t>
            </a:r>
          </a:p>
          <a:p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1353</Words>
  <Application>Microsoft Office PowerPoint</Application>
  <PresentationFormat>全屏显示(4:3)</PresentationFormat>
  <Paragraphs>182</Paragraphs>
  <Slides>23</Slides>
  <Notes>2</Notes>
  <HiddenSlides>0</HiddenSlides>
  <MMClips>1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Aharoni</vt:lpstr>
      <vt:lpstr>MS PGothic</vt:lpstr>
      <vt:lpstr>NEU-BZ-S92</vt:lpstr>
      <vt:lpstr>NEU-F5-S92</vt:lpstr>
      <vt:lpstr>NEU-HZ-S92</vt:lpstr>
      <vt:lpstr>方正黑体_GBK</vt:lpstr>
      <vt:lpstr>方正书宋_GBK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2023-01-16T15:46:50Z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74E79AF0FD58443A92323F96CDD022D0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