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0CAE-6579-412A-B97F-6479FA83DC7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70006-A006-4F5C-B9A4-ED66CE9E4C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0006-A006-4F5C-B9A4-ED66CE9E4C8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324-23A2-4002-A0E4-94C77DF69E0F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2BC-55E7-4BB1-9904-A0FEC440DFA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3F8B-882D-4D3A-A4EA-1E7CC13359A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E0A8-4A7F-49C7-8B5D-C6A6F7C96FB7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7C46-9737-4C8B-943A-04450E51562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5347-B9A5-45CF-9E23-5DEB599FA97A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D8259-E83B-4371-9679-78E21C89D3C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B8A5-80C9-467E-A1B7-E256CFFDF7A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ED98-731B-4498-9F13-45B4E878BB78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A3D2-070D-49D5-B84B-8C8DF9DD75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7424E08-EA96-4063-B254-AF0108010A9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.baidu.com/i?ct=503316480&amp;z=1199206551&amp;tn=baiduimagedetail&amp;word=&#27700;&#26524;&#27801;&#25289;&amp;in=2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hyperlink" Target="http://detail.china.alibaba.com/buyer/productdetail/2-210-6004394.html" TargetMode="External"/><Relationship Id="rId17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GI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4.png"/><Relationship Id="rId1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.baidu.com/i?ct=503316480&amp;z=1278071051&amp;tn=baiduimagedetail&amp;word=turkey&amp;in=1036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8.jpeg"/><Relationship Id="rId5" Type="http://schemas.openxmlformats.org/officeDocument/2006/relationships/image" Target="../media/image13.jpeg"/><Relationship Id="rId10" Type="http://schemas.openxmlformats.org/officeDocument/2006/relationships/image" Target="../media/image17.jpeg"/><Relationship Id="rId4" Type="http://schemas.openxmlformats.org/officeDocument/2006/relationships/image" Target="../media/image12.GIF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828675"/>
            <a:ext cx="9144000" cy="2428875"/>
          </a:xfrm>
          <a:prstGeom prst="rect">
            <a:avLst/>
          </a:prstGeom>
          <a:noFill/>
        </p:spPr>
        <p:txBody>
          <a:bodyPr vert="horz" lIns="91418" tIns="45710" rIns="91418" bIns="4571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8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make a banana</a:t>
            </a:r>
            <a:b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 shake?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ctangle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3505200"/>
            <a:ext cx="42354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855235" y="55626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480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  then   next    first</a:t>
            </a: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468313" y="3573463"/>
            <a:ext cx="82296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A: How do you make fruit salad?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B: ________ cut up three bananas ,three  apples and a watermelon. _________put  the fruit in a bowl. ________ put in two teaspoons of honey and a cup of yogurt. _______ mix it all up.</a:t>
            </a: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1143000" y="41910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3200400" y="46577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838200" y="5114925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1752600" y="54864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</a:p>
        </p:txBody>
      </p:sp>
      <p:pic>
        <p:nvPicPr>
          <p:cNvPr id="81928" name="Picture 11" descr="u=3603068828,3556342211&amp;gp=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762000"/>
            <a:ext cx="33528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5" grpId="0" autoUpdateAnimBg="0"/>
      <p:bldP spid="81926" grpId="0" autoUpdateAnimBg="0"/>
      <p:bldP spid="819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09600"/>
            <a:ext cx="4030663" cy="1223963"/>
          </a:xfrm>
        </p:spPr>
        <p:txBody>
          <a:bodyPr/>
          <a:lstStyle/>
          <a:p>
            <a:pPr algn="l"/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一、选词填空。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89000" y="1662113"/>
            <a:ext cx="8255000" cy="792162"/>
          </a:xfrm>
          <a:noFill/>
          <a:extLst>
            <a:ext uri="{91240B29-F687-4F45-9708-019B960494DF}">
              <a14:hiddenLine xmlns:a14="http://schemas.microsoft.com/office/drawing/2010/main" w="412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</a:rPr>
              <a:t>put    turn on    cut up    pour    mix up</a:t>
            </a: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539750" y="2724150"/>
            <a:ext cx="825658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/>
          <a:lstStyle>
            <a:lvl1pPr marL="443230" indent="-44323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  <a:buFont typeface="Arial" panose="020B0604020202020204" pitchFamily="34" charset="0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</a:rPr>
              <a:t>I need some help. Can you _______ 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the tomatoes, please?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2. Next you need to _______ the 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ingredients into a blender.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3. Then _______ hot water into the 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blender.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6492875" y="272415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cut up</a:t>
            </a:r>
          </a:p>
        </p:txBody>
      </p:sp>
      <p:sp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4956175" y="38925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put</a:t>
            </a:r>
          </a:p>
        </p:txBody>
      </p:sp>
      <p:sp>
        <p:nvSpPr>
          <p:cNvPr id="82951" name="Text Box 8"/>
          <p:cNvSpPr txBox="1">
            <a:spLocks noChangeArrowheads="1"/>
          </p:cNvSpPr>
          <p:nvPr/>
        </p:nvSpPr>
        <p:spPr bwMode="auto">
          <a:xfrm>
            <a:off x="2460625" y="506412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  <p:bldP spid="82950" grpId="0" autoUpdateAnimBg="0"/>
      <p:bldP spid="829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6"/>
          <p:cNvSpPr txBox="1">
            <a:spLocks noChangeArrowheads="1"/>
          </p:cNvSpPr>
          <p:nvPr/>
        </p:nvSpPr>
        <p:spPr bwMode="auto">
          <a:xfrm>
            <a:off x="444500" y="819150"/>
            <a:ext cx="7872413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4. Add some honey and ________ </a:t>
            </a:r>
            <a:br>
              <a:rPr lang="en-US" sz="3600" b="1" dirty="0">
                <a:latin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</a:rPr>
              <a:t>    the ingredients.</a:t>
            </a:r>
            <a:br>
              <a:rPr lang="en-US" sz="3600" b="1" dirty="0">
                <a:latin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</a:rPr>
              <a:t>5.  __________ the blender for </a:t>
            </a:r>
            <a:br>
              <a:rPr lang="en-US" sz="3600" b="1" dirty="0">
                <a:latin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</a:rPr>
              <a:t>    about two minutes.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5532438" y="1089025"/>
            <a:ext cx="1555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mix up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404938" y="2978150"/>
            <a:ext cx="1771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Turn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8"/>
          <p:cNvSpPr txBox="1">
            <a:spLocks noChangeArrowheads="1"/>
          </p:cNvSpPr>
          <p:nvPr/>
        </p:nvSpPr>
        <p:spPr bwMode="auto">
          <a:xfrm>
            <a:off x="539750" y="1809750"/>
            <a:ext cx="8064500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___________ hours are there in a  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day?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--____________ is the shirt?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--$ 30.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____________ pens do you have ?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____________ butter do you need?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08100" y="1898650"/>
            <a:ext cx="2424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692275" y="3159125"/>
            <a:ext cx="2449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500188" y="4419600"/>
            <a:ext cx="2782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500188" y="5138738"/>
            <a:ext cx="2425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44500" y="819150"/>
            <a:ext cx="806291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二、用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utoUpdateAnimBg="0"/>
      <p:bldP spid="84997" grpId="0" autoUpdateAnimBg="0"/>
      <p:bldP spid="849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0"/>
          <p:cNvSpPr txBox="1">
            <a:spLocks noChangeArrowheads="1"/>
          </p:cNvSpPr>
          <p:nvPr/>
        </p:nvSpPr>
        <p:spPr bwMode="auto">
          <a:xfrm>
            <a:off x="444500" y="728663"/>
            <a:ext cx="7931150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三、将下列名词归类</a:t>
            </a:r>
            <a:br>
              <a:rPr lang="zh-CN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yogurt, teaspoon, watermelon, popcorn,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bread, banana, hamburger, strawberry,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tomato, carrot, water </a:t>
            </a:r>
            <a:b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countable nouns</a:t>
            </a:r>
            <a:b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b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b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uncountable nouns</a:t>
            </a:r>
            <a:b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020763" y="5287963"/>
            <a:ext cx="14208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yogurt</a:t>
            </a:r>
          </a:p>
        </p:txBody>
      </p:sp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31838" y="3486150"/>
            <a:ext cx="23907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watermelon</a:t>
            </a:r>
          </a:p>
        </p:txBody>
      </p:sp>
      <p:sp>
        <p:nvSpPr>
          <p:cNvPr id="86021" name="Rectangle 6"/>
          <p:cNvSpPr>
            <a:spLocks noChangeArrowheads="1"/>
          </p:cNvSpPr>
          <p:nvPr/>
        </p:nvSpPr>
        <p:spPr bwMode="auto">
          <a:xfrm>
            <a:off x="2555875" y="5287963"/>
            <a:ext cx="17351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</a:p>
        </p:txBody>
      </p:sp>
      <p:sp>
        <p:nvSpPr>
          <p:cNvPr id="86022" name="Rectangle 8"/>
          <p:cNvSpPr>
            <a:spLocks noChangeArrowheads="1"/>
          </p:cNvSpPr>
          <p:nvPr/>
        </p:nvSpPr>
        <p:spPr bwMode="auto">
          <a:xfrm>
            <a:off x="4379913" y="5287963"/>
            <a:ext cx="12827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</a:p>
        </p:txBody>
      </p:sp>
      <p:sp>
        <p:nvSpPr>
          <p:cNvPr id="86023" name="Rectangle 9"/>
          <p:cNvSpPr>
            <a:spLocks noChangeArrowheads="1"/>
          </p:cNvSpPr>
          <p:nvPr/>
        </p:nvSpPr>
        <p:spPr bwMode="auto">
          <a:xfrm>
            <a:off x="3132138" y="3486150"/>
            <a:ext cx="15652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banana</a:t>
            </a:r>
          </a:p>
        </p:txBody>
      </p:sp>
      <p:sp>
        <p:nvSpPr>
          <p:cNvPr id="86024" name="Rectangle 11"/>
          <p:cNvSpPr>
            <a:spLocks noChangeArrowheads="1"/>
          </p:cNvSpPr>
          <p:nvPr/>
        </p:nvSpPr>
        <p:spPr bwMode="auto">
          <a:xfrm>
            <a:off x="4764088" y="3486150"/>
            <a:ext cx="229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hamburger</a:t>
            </a:r>
          </a:p>
        </p:txBody>
      </p:sp>
      <p:sp>
        <p:nvSpPr>
          <p:cNvPr id="86025" name="Rectangle 12"/>
          <p:cNvSpPr>
            <a:spLocks noChangeArrowheads="1"/>
          </p:cNvSpPr>
          <p:nvPr/>
        </p:nvSpPr>
        <p:spPr bwMode="auto">
          <a:xfrm>
            <a:off x="731838" y="4029075"/>
            <a:ext cx="22685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strawberry</a:t>
            </a:r>
          </a:p>
        </p:txBody>
      </p:sp>
      <p:sp>
        <p:nvSpPr>
          <p:cNvPr id="86026" name="Rectangle 13"/>
          <p:cNvSpPr>
            <a:spLocks noChangeArrowheads="1"/>
          </p:cNvSpPr>
          <p:nvPr/>
        </p:nvSpPr>
        <p:spPr bwMode="auto">
          <a:xfrm>
            <a:off x="3132138" y="4029075"/>
            <a:ext cx="149383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</a:p>
        </p:txBody>
      </p:sp>
      <p:sp>
        <p:nvSpPr>
          <p:cNvPr id="86027" name="Rectangle 14"/>
          <p:cNvSpPr>
            <a:spLocks noChangeArrowheads="1"/>
          </p:cNvSpPr>
          <p:nvPr/>
        </p:nvSpPr>
        <p:spPr bwMode="auto">
          <a:xfrm>
            <a:off x="4956175" y="4029075"/>
            <a:ext cx="13398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carrot</a:t>
            </a:r>
          </a:p>
        </p:txBody>
      </p:sp>
      <p:sp>
        <p:nvSpPr>
          <p:cNvPr id="86028" name="Rectangle 15"/>
          <p:cNvSpPr>
            <a:spLocks noChangeArrowheads="1"/>
          </p:cNvSpPr>
          <p:nvPr/>
        </p:nvSpPr>
        <p:spPr bwMode="auto">
          <a:xfrm>
            <a:off x="6011863" y="5287963"/>
            <a:ext cx="12827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 defTabSz="913130">
              <a:buFont typeface="Arial" panose="020B0604020202020204" pitchFamily="34" charset="0"/>
              <a:buNone/>
            </a:pP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  <p:bldP spid="86021" grpId="0" autoUpdateAnimBg="0"/>
      <p:bldP spid="86022" grpId="0" autoUpdateAnimBg="0"/>
      <p:bldP spid="86023" grpId="0" autoUpdateAnimBg="0"/>
      <p:bldP spid="86024" grpId="0" autoUpdateAnimBg="0"/>
      <p:bldP spid="86025" grpId="0" autoUpdateAnimBg="0"/>
      <p:bldP spid="86026" grpId="0" autoUpdateAnimBg="0"/>
      <p:bldP spid="86027" grpId="0" autoUpdateAnimBg="0"/>
      <p:bldP spid="860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0"/>
          <p:cNvSpPr txBox="1">
            <a:spLocks noChangeArrowheads="1"/>
          </p:cNvSpPr>
          <p:nvPr/>
        </p:nvSpPr>
        <p:spPr bwMode="auto">
          <a:xfrm>
            <a:off x="444500" y="1268413"/>
            <a:ext cx="835025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1. How does he  ______ milk shake?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A. make		       B. made      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C. makes		       D. do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2. _______ milk do you need?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 A. How many        B. How much  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 C. How often         D. How long  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3. Turn on the blender _____ about  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 two minutes.</a:t>
            </a:r>
            <a:b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    A. in       B. at      C. for        D. to</a:t>
            </a:r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4187825" y="1268413"/>
            <a:ext cx="51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1595438" y="2889250"/>
            <a:ext cx="49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45" name="Text Box 6"/>
          <p:cNvSpPr txBox="1">
            <a:spLocks noChangeArrowheads="1"/>
          </p:cNvSpPr>
          <p:nvPr/>
        </p:nvSpPr>
        <p:spPr bwMode="auto">
          <a:xfrm>
            <a:off x="5627688" y="4508500"/>
            <a:ext cx="51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7046" name="Text Box 11"/>
          <p:cNvSpPr txBox="1">
            <a:spLocks noChangeArrowheads="1"/>
          </p:cNvSpPr>
          <p:nvPr/>
        </p:nvSpPr>
        <p:spPr bwMode="auto">
          <a:xfrm>
            <a:off x="444500" y="458788"/>
            <a:ext cx="48942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100" b="1">
                <a:solidFill>
                  <a:srgbClr val="0000CC"/>
                </a:solidFill>
                <a:latin typeface="宋体" panose="02010600030101010101" pitchFamily="2" charset="-122"/>
              </a:rPr>
              <a:t>四、单项选择。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utoUpdateAnimBg="0"/>
      <p:bldP spid="8704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39763"/>
            <a:ext cx="8445500" cy="5670550"/>
          </a:xfrm>
          <a:noFill/>
        </p:spPr>
        <p:txBody>
          <a:bodyPr wrap="none">
            <a:normAutofit fontScale="90000"/>
          </a:bodyPr>
          <a:lstStyle/>
          <a:p>
            <a:pPr algn="l">
              <a:lnSpc>
                <a:spcPct val="110000"/>
              </a:lnSpc>
              <a:spcBef>
                <a:spcPct val="15000"/>
              </a:spcBef>
            </a:pPr>
            <a:r>
              <a:rPr lang="en-US" sz="3600" b="1">
                <a:latin typeface="Times New Roman" panose="02020603050405020304" pitchFamily="18" charset="0"/>
              </a:rPr>
              <a:t>4. Please ___the blender. Let’s taste it.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     A. turn on               B. turn off  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 C. turn up              D. turn down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5. Then ____ peppers and ____on the cheese.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 A. cut up: put them  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 B. cut up; put it          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 C. cut in; put them   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 D. cuts up; put it 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6. Pour water ____ the blender.</a:t>
            </a:r>
            <a:br>
              <a:rPr lang="en-US" sz="3600" b="1">
                <a:latin typeface="Times New Roman" panose="02020603050405020304" pitchFamily="18" charset="0"/>
              </a:rPr>
            </a:br>
            <a:r>
              <a:rPr lang="en-US" sz="3600" b="1">
                <a:latin typeface="Times New Roman" panose="02020603050405020304" pitchFamily="18" charset="0"/>
              </a:rPr>
              <a:t>    A. of        B. into      C. on       D. up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173288" y="533400"/>
            <a:ext cx="60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73288" y="2301875"/>
            <a:ext cx="51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324225" y="5138738"/>
            <a:ext cx="5254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8" grpId="0" autoUpdateAnimBg="0"/>
      <p:bldP spid="8806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66838" y="728663"/>
            <a:ext cx="7777162" cy="5400675"/>
          </a:xfrm>
          <a:noFill/>
        </p:spPr>
        <p:txBody>
          <a:bodyPr wrap="none"/>
          <a:lstStyle/>
          <a:p>
            <a:pPr algn="l">
              <a:lnSpc>
                <a:spcPct val="120000"/>
              </a:lnSpc>
            </a:pPr>
            <a:r>
              <a:rPr lang="en-US" sz="3200" b="1">
                <a:latin typeface="Times New Roman" panose="02020603050405020304" pitchFamily="18" charset="0"/>
              </a:rPr>
              <a:t>7. How ____ bread do we need?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   A. many			 B. long      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   C. often			 D. much  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8.There are ___ and a cup of yogurt.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  A. two teaspoons of honey 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  B. a teaspoon of honey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  C. two teaspoon of honey</a:t>
            </a:r>
            <a:br>
              <a:rPr lang="en-US" sz="3200" b="1">
                <a:latin typeface="Times New Roman" panose="02020603050405020304" pitchFamily="18" charset="0"/>
              </a:rPr>
            </a:br>
            <a:r>
              <a:rPr lang="en-US" sz="3200" b="1">
                <a:latin typeface="Times New Roman" panose="02020603050405020304" pitchFamily="18" charset="0"/>
              </a:rPr>
              <a:t> D. a teaspoons of honey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68538" y="935038"/>
            <a:ext cx="51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132138" y="2798763"/>
            <a:ext cx="577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3"/>
          <p:cNvSpPr txBox="1">
            <a:spLocks noChangeArrowheads="1"/>
          </p:cNvSpPr>
          <p:nvPr/>
        </p:nvSpPr>
        <p:spPr bwMode="auto">
          <a:xfrm>
            <a:off x="252413" y="1268413"/>
            <a:ext cx="8639175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 need some help.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（否定句）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 _____ ______ _____ help.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2.We need </a:t>
            </a: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 teaspoons of honey.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（划线提问）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  ______ teaspoons of honey 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 we need?</a:t>
            </a: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Put the pizza on the table.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（否定句）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 ______  the pizza on the table.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49250" y="3609975"/>
            <a:ext cx="2687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lang="en-US" sz="31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many</a:t>
            </a: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539750" y="4238625"/>
            <a:ext cx="671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349250" y="5408613"/>
            <a:ext cx="2782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Don’t</a:t>
            </a:r>
            <a:r>
              <a:rPr lang="en-US" sz="3100" b="1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put</a:t>
            </a:r>
            <a:r>
              <a:rPr lang="en-US" sz="31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0118" name="Text Box 8"/>
          <p:cNvSpPr txBox="1">
            <a:spLocks noChangeArrowheads="1"/>
          </p:cNvSpPr>
          <p:nvPr/>
        </p:nvSpPr>
        <p:spPr bwMode="auto">
          <a:xfrm>
            <a:off x="731838" y="1809750"/>
            <a:ext cx="403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need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any</a:t>
            </a:r>
          </a:p>
        </p:txBody>
      </p:sp>
      <p:sp>
        <p:nvSpPr>
          <p:cNvPr id="90119" name="Text Box 12"/>
          <p:cNvSpPr txBox="1">
            <a:spLocks noChangeArrowheads="1"/>
          </p:cNvSpPr>
          <p:nvPr/>
        </p:nvSpPr>
        <p:spPr bwMode="auto">
          <a:xfrm>
            <a:off x="444500" y="458788"/>
            <a:ext cx="405923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4100" b="1" dirty="0">
                <a:solidFill>
                  <a:srgbClr val="0000CC"/>
                </a:solidFill>
                <a:latin typeface="宋体" panose="02010600030101010101" pitchFamily="2" charset="-122"/>
              </a:rPr>
              <a:t>五、句型转换。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  <p:bldP spid="901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63675" y="862013"/>
            <a:ext cx="7680325" cy="5310187"/>
          </a:xfrm>
          <a:noFill/>
        </p:spPr>
        <p:txBody>
          <a:bodyPr wrap="none"/>
          <a:lstStyle/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4. There is 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only a little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 water in the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bottle.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划线部分提问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_____ _____ water ___ _____ in the 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bottle?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5. There are some sandwiches on 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the plate.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_____  _____  ____ sandwiches 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on the plate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?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827088" y="4689475"/>
            <a:ext cx="393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    there    any</a:t>
            </a:r>
          </a:p>
        </p:txBody>
      </p:sp>
      <p:sp>
        <p:nvSpPr>
          <p:cNvPr id="91140" name="Text Box 6"/>
          <p:cNvSpPr txBox="1">
            <a:spLocks noChangeArrowheads="1"/>
          </p:cNvSpPr>
          <p:nvPr/>
        </p:nvSpPr>
        <p:spPr bwMode="auto">
          <a:xfrm>
            <a:off x="731838" y="2168525"/>
            <a:ext cx="307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How</a:t>
            </a: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</a:p>
        </p:txBody>
      </p:sp>
      <p:sp>
        <p:nvSpPr>
          <p:cNvPr id="91141" name="Text Box 9"/>
          <p:cNvSpPr txBox="1">
            <a:spLocks noChangeArrowheads="1"/>
          </p:cNvSpPr>
          <p:nvPr/>
        </p:nvSpPr>
        <p:spPr bwMode="auto">
          <a:xfrm>
            <a:off x="4343400" y="228600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  there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  <p:bldP spid="911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文本框 3"/>
          <p:cNvSpPr txBox="1">
            <a:spLocks noChangeArrowheads="1"/>
          </p:cNvSpPr>
          <p:nvPr/>
        </p:nvSpPr>
        <p:spPr bwMode="auto">
          <a:xfrm>
            <a:off x="685800" y="2514600"/>
            <a:ext cx="723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apples/oranges/bananas…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need?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need three apples/oranges/bananas...</a:t>
            </a:r>
          </a:p>
        </p:txBody>
      </p:sp>
      <p:sp>
        <p:nvSpPr>
          <p:cNvPr id="73731" name="文本框 4"/>
          <p:cNvSpPr txBox="1">
            <a:spLocks noChangeArrowheads="1"/>
          </p:cNvSpPr>
          <p:nvPr/>
        </p:nvSpPr>
        <p:spPr bwMode="auto">
          <a:xfrm>
            <a:off x="685800" y="4800600"/>
            <a:ext cx="7848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yogurt/water… do you need?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need one teaspoon/cup of it.</a:t>
            </a:r>
          </a:p>
        </p:txBody>
      </p:sp>
      <p:sp>
        <p:nvSpPr>
          <p:cNvPr id="73732" name="文本框 6"/>
          <p:cNvSpPr txBox="1">
            <a:spLocks noChangeArrowheads="1"/>
          </p:cNvSpPr>
          <p:nvPr/>
        </p:nvSpPr>
        <p:spPr bwMode="auto">
          <a:xfrm>
            <a:off x="1600200" y="3317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3" name="文本框 8"/>
          <p:cNvSpPr txBox="1">
            <a:spLocks noChangeArrowheads="1"/>
          </p:cNvSpPr>
          <p:nvPr/>
        </p:nvSpPr>
        <p:spPr bwMode="auto">
          <a:xfrm>
            <a:off x="581025" y="1600200"/>
            <a:ext cx="622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alt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endParaRPr lang="en-US" sz="4800" b="1" dirty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4" name="TextBox 6"/>
          <p:cNvSpPr txBox="1">
            <a:spLocks noChangeArrowheads="1"/>
          </p:cNvSpPr>
          <p:nvPr/>
        </p:nvSpPr>
        <p:spPr bwMode="auto">
          <a:xfrm>
            <a:off x="2286000" y="609599"/>
            <a:ext cx="525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a  review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9763"/>
            <a:ext cx="5554663" cy="957262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Homework</a:t>
            </a:r>
            <a:r>
              <a:rPr lang="en-US" sz="6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8229600" cy="2011362"/>
          </a:xfrm>
          <a:noFill/>
        </p:spPr>
        <p:txBody>
          <a:bodyPr wrap="none"/>
          <a:lstStyle/>
          <a:p>
            <a:pPr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What is the correct way to eat Beijing Duck?</a:t>
            </a:r>
          </a:p>
          <a:p>
            <a:pPr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Look at the pictures for ideas and then write </a:t>
            </a:r>
          </a:p>
          <a:p>
            <a:pPr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down the instructions.</a:t>
            </a:r>
          </a:p>
        </p:txBody>
      </p:sp>
      <p:pic>
        <p:nvPicPr>
          <p:cNvPr id="146436" name="Picture 4" descr="self check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4800" y="3787775"/>
            <a:ext cx="191928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7" name="Picture 5" descr="self check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70713" y="3787775"/>
            <a:ext cx="1735137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6" descr="self check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6175" y="3787775"/>
            <a:ext cx="191928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9" name="Picture 7" descr="self check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0" y="3787775"/>
            <a:ext cx="24574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4" name="WordArt 19"/>
          <p:cNvSpPr>
            <a:spLocks noChangeArrowheads="1" noChangeShapeType="1"/>
          </p:cNvSpPr>
          <p:nvPr/>
        </p:nvSpPr>
        <p:spPr bwMode="auto">
          <a:xfrm>
            <a:off x="838200" y="2276475"/>
            <a:ext cx="7380288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9933FF"/>
                  </a:solidFill>
                  <a:round/>
                </a:ln>
                <a:solidFill>
                  <a:srgbClr val="9933FF"/>
                </a:soli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Thank you for your listening!</a:t>
            </a:r>
            <a:endParaRPr lang="zh-CN" altLang="en-US" sz="3600" b="1" kern="10" dirty="0">
              <a:ln w="9525">
                <a:solidFill>
                  <a:srgbClr val="9933FF"/>
                </a:solidFill>
                <a:round/>
              </a:ln>
              <a:solidFill>
                <a:srgbClr val="9933FF"/>
              </a:solidFill>
              <a:effectLst>
                <a:outerShdw dist="53882" dir="2700000" algn="ctr" rotWithShape="0">
                  <a:srgbClr val="9999FF">
                    <a:alpha val="78998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本框 24"/>
          <p:cNvSpPr txBox="1">
            <a:spLocks noChangeArrowheads="1"/>
          </p:cNvSpPr>
          <p:nvPr/>
        </p:nvSpPr>
        <p:spPr bwMode="auto">
          <a:xfrm>
            <a:off x="152400" y="164366"/>
            <a:ext cx="88392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+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可数名词复数形式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-------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 are there in our class?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sixty one./ sixty one.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+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不可数名词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-------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water do you drink every day?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drink five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./Five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注：回答不可数名词量多少时，数词后一定要有容器量词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cup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tea                                                                               two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glasses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water                                                                      three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paper                                                              four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teaspoons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cinnamon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5" name="文本框 14"/>
          <p:cNvSpPr txBox="1">
            <a:spLocks noChangeArrowheads="1"/>
          </p:cNvSpPr>
          <p:nvPr/>
        </p:nvSpPr>
        <p:spPr bwMode="auto">
          <a:xfrm>
            <a:off x="1066800" y="16764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6" name="文本框 15"/>
          <p:cNvSpPr txBox="1">
            <a:spLocks noChangeArrowheads="1"/>
          </p:cNvSpPr>
          <p:nvPr/>
        </p:nvSpPr>
        <p:spPr bwMode="auto">
          <a:xfrm>
            <a:off x="1752600" y="17526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7" name="文本框 18"/>
          <p:cNvSpPr txBox="1">
            <a:spLocks noChangeArrowheads="1"/>
          </p:cNvSpPr>
          <p:nvPr/>
        </p:nvSpPr>
        <p:spPr bwMode="auto">
          <a:xfrm>
            <a:off x="974725" y="4135438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9" name="自选图形 25"/>
          <p:cNvSpPr>
            <a:spLocks noChangeArrowheads="1"/>
          </p:cNvSpPr>
          <p:nvPr/>
        </p:nvSpPr>
        <p:spPr bwMode="auto">
          <a:xfrm>
            <a:off x="838200" y="1295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60" name="自选图形 26"/>
          <p:cNvSpPr>
            <a:spLocks noChangeArrowheads="1"/>
          </p:cNvSpPr>
          <p:nvPr/>
        </p:nvSpPr>
        <p:spPr bwMode="auto">
          <a:xfrm>
            <a:off x="914400" y="3124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文本框 2"/>
          <p:cNvSpPr txBox="1">
            <a:spLocks noChangeArrowheads="1"/>
          </p:cNvSpPr>
          <p:nvPr/>
        </p:nvSpPr>
        <p:spPr bwMode="auto">
          <a:xfrm>
            <a:off x="839788" y="57912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79" name="文本框 5"/>
          <p:cNvSpPr txBox="1">
            <a:spLocks noChangeArrowheads="1"/>
          </p:cNvSpPr>
          <p:nvPr/>
        </p:nvSpPr>
        <p:spPr bwMode="auto">
          <a:xfrm>
            <a:off x="106363" y="4211638"/>
            <a:ext cx="4283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780" name="对象 9"/>
          <p:cNvGraphicFramePr>
            <a:graphicFrameLocks noChangeAspect="1"/>
          </p:cNvGraphicFramePr>
          <p:nvPr/>
        </p:nvGraphicFramePr>
        <p:xfrm>
          <a:off x="1133475" y="381000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7" r:id="rId4" imgW="695325" imgH="685800" progId="Paint.Picture">
                  <p:embed/>
                </p:oleObj>
              </mc:Choice>
              <mc:Fallback>
                <p:oleObj r:id="rId4" imgW="695325" imgH="685800" progId="Paint.Picture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810000"/>
                        <a:ext cx="695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对象 10"/>
          <p:cNvGraphicFramePr>
            <a:graphicFrameLocks noChangeAspect="1"/>
          </p:cNvGraphicFramePr>
          <p:nvPr/>
        </p:nvGraphicFramePr>
        <p:xfrm>
          <a:off x="1133475" y="449580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8" r:id="rId6" imgW="695325" imgH="685800" progId="Paint.Picture">
                  <p:embed/>
                </p:oleObj>
              </mc:Choice>
              <mc:Fallback>
                <p:oleObj r:id="rId6" imgW="695325" imgH="685800" progId="Paint.Picture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495800"/>
                        <a:ext cx="695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对象 11"/>
          <p:cNvGraphicFramePr>
            <a:graphicFrameLocks noChangeAspect="1"/>
          </p:cNvGraphicFramePr>
          <p:nvPr/>
        </p:nvGraphicFramePr>
        <p:xfrm>
          <a:off x="447675" y="381000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9" r:id="rId7" imgW="695325" imgH="685800" progId="Paint.Picture">
                  <p:embed/>
                </p:oleObj>
              </mc:Choice>
              <mc:Fallback>
                <p:oleObj r:id="rId7" imgW="695325" imgH="685800" progId="Paint.Picture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10000"/>
                        <a:ext cx="695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对象 12"/>
          <p:cNvGraphicFramePr>
            <a:graphicFrameLocks noChangeAspect="1"/>
          </p:cNvGraphicFramePr>
          <p:nvPr/>
        </p:nvGraphicFramePr>
        <p:xfrm>
          <a:off x="447675" y="449580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0" r:id="rId8" imgW="695325" imgH="685800" progId="Paint.Picture">
                  <p:embed/>
                </p:oleObj>
              </mc:Choice>
              <mc:Fallback>
                <p:oleObj r:id="rId8" imgW="695325" imgH="685800" progId="Paint.Picture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4495800"/>
                        <a:ext cx="695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对象 13"/>
          <p:cNvGraphicFramePr>
            <a:graphicFrameLocks noChangeAspect="1"/>
          </p:cNvGraphicFramePr>
          <p:nvPr/>
        </p:nvGraphicFramePr>
        <p:xfrm>
          <a:off x="1450975" y="2411413"/>
          <a:ext cx="7588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1" r:id="rId9" imgW="600075" imgH="361950" progId="Paint.Picture">
                  <p:embed/>
                </p:oleObj>
              </mc:Choice>
              <mc:Fallback>
                <p:oleObj r:id="rId9" imgW="600075" imgH="361950" progId="Paint.Picture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2411413"/>
                        <a:ext cx="7588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对象 14"/>
          <p:cNvGraphicFramePr>
            <a:graphicFrameLocks noChangeAspect="1"/>
          </p:cNvGraphicFramePr>
          <p:nvPr/>
        </p:nvGraphicFramePr>
        <p:xfrm>
          <a:off x="1449388" y="2944813"/>
          <a:ext cx="7604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2" r:id="rId11" imgW="600075" imgH="361950" progId="Paint.Picture">
                  <p:embed/>
                </p:oleObj>
              </mc:Choice>
              <mc:Fallback>
                <p:oleObj r:id="rId11" imgW="600075" imgH="361950" progId="Paint.Picture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2944813"/>
                        <a:ext cx="76041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786" name="图片 15" descr="荔枝蜜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5326063"/>
            <a:ext cx="1433513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5787" name="对象 16"/>
          <p:cNvGraphicFramePr>
            <a:graphicFrameLocks noChangeAspect="1"/>
          </p:cNvGraphicFramePr>
          <p:nvPr/>
        </p:nvGraphicFramePr>
        <p:xfrm>
          <a:off x="1373188" y="5334000"/>
          <a:ext cx="5778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3" r:id="rId14" imgW="1104900" imgH="2705100" progId="Paint.Picture">
                  <p:embed/>
                </p:oleObj>
              </mc:Choice>
              <mc:Fallback>
                <p:oleObj r:id="rId14" imgW="1104900" imgH="2705100" progId="Paint.Picture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5334000"/>
                        <a:ext cx="5778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788" name="图片 17" descr="D:\图片\SP_045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2057400"/>
            <a:ext cx="140811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9" name="文本框 18"/>
          <p:cNvSpPr txBox="1">
            <a:spLocks noChangeArrowheads="1"/>
          </p:cNvSpPr>
          <p:nvPr/>
        </p:nvSpPr>
        <p:spPr bwMode="auto">
          <a:xfrm>
            <a:off x="2179638" y="1128713"/>
            <a:ext cx="73453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bananas are there in the picture?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three ./Three.</a:t>
            </a:r>
          </a:p>
        </p:txBody>
      </p:sp>
      <p:sp>
        <p:nvSpPr>
          <p:cNvPr id="75790" name="文本框 20"/>
          <p:cNvSpPr txBox="1">
            <a:spLocks noChangeArrowheads="1"/>
          </p:cNvSpPr>
          <p:nvPr/>
        </p:nvSpPr>
        <p:spPr bwMode="auto">
          <a:xfrm>
            <a:off x="2179638" y="2424113"/>
            <a:ext cx="5867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 are there in the picture?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two 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./Two  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91" name="文本框 21"/>
          <p:cNvSpPr txBox="1">
            <a:spLocks noChangeArrowheads="1"/>
          </p:cNvSpPr>
          <p:nvPr/>
        </p:nvSpPr>
        <p:spPr bwMode="auto">
          <a:xfrm>
            <a:off x="2179638" y="3860800"/>
            <a:ext cx="68119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watermelons do you eat every day?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 eat four./Four.</a:t>
            </a:r>
          </a:p>
        </p:txBody>
      </p:sp>
      <p:sp>
        <p:nvSpPr>
          <p:cNvPr id="75792" name="文本框 22"/>
          <p:cNvSpPr txBox="1">
            <a:spLocks noChangeArrowheads="1"/>
          </p:cNvSpPr>
          <p:nvPr/>
        </p:nvSpPr>
        <p:spPr bwMode="auto">
          <a:xfrm>
            <a:off x="2179638" y="5461000"/>
            <a:ext cx="67357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honey do you drink every day?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 drink four </a:t>
            </a:r>
            <a:r>
              <a:rPr lang="en-US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teaspoons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./Four </a:t>
            </a:r>
            <a:r>
              <a:rPr lang="en-US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teaspoons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93" name="文本框 27"/>
          <p:cNvSpPr txBox="1">
            <a:spLocks noChangeArrowheads="1"/>
          </p:cNvSpPr>
          <p:nvPr/>
        </p:nvSpPr>
        <p:spPr bwMode="auto">
          <a:xfrm>
            <a:off x="533400" y="228600"/>
            <a:ext cx="297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Practice:</a:t>
            </a:r>
          </a:p>
        </p:txBody>
      </p:sp>
      <p:pic>
        <p:nvPicPr>
          <p:cNvPr id="75794" name="图片 74" descr="http://hisen.myrice.com/anibase/food/fruit/fruit032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38200" y="1066800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5" name="图片 76" descr="http://hisen.myrice.com/anibase/food/fruit/fruit032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1066800"/>
            <a:ext cx="854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6" name="图片 78" descr="http://hisen.myrice.com/anibase/food/fruit/fruit032.gif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304800" y="1066800"/>
            <a:ext cx="7318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9" grpId="0" build="p" autoUpdateAnimBg="0"/>
      <p:bldP spid="75790" grpId="0" build="p" autoUpdateAnimBg="0"/>
      <p:bldP spid="75791" grpId="0" build="p" autoUpdateAnimBg="0"/>
      <p:bldP spid="7579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6"/>
          <p:cNvSpPr txBox="1">
            <a:spLocks noChangeArrowheads="1"/>
          </p:cNvSpPr>
          <p:nvPr/>
        </p:nvSpPr>
        <p:spPr bwMode="auto">
          <a:xfrm>
            <a:off x="2362200" y="533400"/>
            <a:ext cx="381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sp>
        <p:nvSpPr>
          <p:cNvPr id="76803" name="Text Box 7"/>
          <p:cNvSpPr txBox="1">
            <a:spLocks noChangeArrowheads="1"/>
          </p:cNvSpPr>
          <p:nvPr/>
        </p:nvSpPr>
        <p:spPr bwMode="auto">
          <a:xfrm>
            <a:off x="1187450" y="1703388"/>
            <a:ext cx="269875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First ….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Next…      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Next…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Then …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Finally…</a:t>
            </a:r>
          </a:p>
        </p:txBody>
      </p:sp>
      <p:pic>
        <p:nvPicPr>
          <p:cNvPr id="76804" name="Picture 8" descr="面包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1919288"/>
            <a:ext cx="12239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9" descr="FP071_L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AE8EB"/>
              </a:clrFrom>
              <a:clrTo>
                <a:srgbClr val="EAE8EB">
                  <a:alpha val="0"/>
                </a:srgbClr>
              </a:clrTo>
            </a:clrChange>
          </a:blip>
          <a:srcRect b="-70"/>
          <a:stretch>
            <a:fillRect/>
          </a:stretch>
        </p:blipFill>
        <p:spPr bwMode="auto">
          <a:xfrm>
            <a:off x="2987675" y="278288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10" descr="箭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4102894" y="2820194"/>
            <a:ext cx="3619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7" name="Picture 11" descr="番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463" y="2844800"/>
            <a:ext cx="8636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8" name="Picture 12" descr="u=1085264102,359808746&amp;gp=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2566988"/>
            <a:ext cx="8032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9" name="Picture 13" descr="箭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831682" y="2820194"/>
            <a:ext cx="3619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0" name="Picture 15" descr="洋葱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6463" y="3719513"/>
            <a:ext cx="936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1" name="Picture 16" descr="箭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960019" y="3683794"/>
            <a:ext cx="3619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2" name="Picture 17" descr="u=3948370284,291894526&amp;gp=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916238" y="4440238"/>
            <a:ext cx="10795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3" name="Picture 18" descr="箭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4318794" y="4404519"/>
            <a:ext cx="3619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4" name="Picture 20" descr="u=1189655048,930201792&amp;gp=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32363" y="4511675"/>
            <a:ext cx="10795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5" name="Picture 23" descr="箭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336507" y="4404519"/>
            <a:ext cx="3619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6" name="Picture 2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92950" y="4367213"/>
            <a:ext cx="1081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7" name="Picture 25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348038" y="52324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8" name="Picture 2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771775" y="364807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649288" y="3389313"/>
            <a:ext cx="77327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____ butter on two slices of bread.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cut up one ________. Put the tomato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bread. Next, add two slices of ______.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put two teaspoons of 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turkey.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6400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         finally       relish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        then           put </a:t>
            </a: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649288" y="2339975"/>
            <a:ext cx="737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a recipe for a great turkey sandwich!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9" name="Freeform 7"/>
          <p:cNvSpPr/>
          <p:nvPr/>
        </p:nvSpPr>
        <p:spPr bwMode="auto">
          <a:xfrm>
            <a:off x="304800" y="2895600"/>
            <a:ext cx="8559800" cy="3429000"/>
          </a:xfrm>
          <a:custGeom>
            <a:avLst/>
            <a:gdLst>
              <a:gd name="T0" fmla="*/ 2147483647 w 5584"/>
              <a:gd name="T1" fmla="*/ 2147483647 h 2400"/>
              <a:gd name="T2" fmla="*/ 2147483647 w 5584"/>
              <a:gd name="T3" fmla="*/ 2147483647 h 2400"/>
              <a:gd name="T4" fmla="*/ 2147483647 w 5584"/>
              <a:gd name="T5" fmla="*/ 2147483647 h 2400"/>
              <a:gd name="T6" fmla="*/ 2147483647 w 5584"/>
              <a:gd name="T7" fmla="*/ 2147483647 h 2400"/>
              <a:gd name="T8" fmla="*/ 2147483647 w 5584"/>
              <a:gd name="T9" fmla="*/ 2147483647 h 2400"/>
              <a:gd name="T10" fmla="*/ 2147483647 w 5584"/>
              <a:gd name="T11" fmla="*/ 0 h 2400"/>
              <a:gd name="T12" fmla="*/ 2147483647 w 5584"/>
              <a:gd name="T13" fmla="*/ 2147483647 h 2400"/>
              <a:gd name="T14" fmla="*/ 2147483647 w 5584"/>
              <a:gd name="T15" fmla="*/ 2147483647 h 2400"/>
              <a:gd name="T16" fmla="*/ 2147483647 w 5584"/>
              <a:gd name="T17" fmla="*/ 2147483647 h 2400"/>
              <a:gd name="T18" fmla="*/ 2147483647 w 5584"/>
              <a:gd name="T19" fmla="*/ 2147483647 h 2400"/>
              <a:gd name="T20" fmla="*/ 2147483647 w 5584"/>
              <a:gd name="T21" fmla="*/ 2147483647 h 2400"/>
              <a:gd name="T22" fmla="*/ 2147483647 w 5584"/>
              <a:gd name="T23" fmla="*/ 2147483647 h 2400"/>
              <a:gd name="T24" fmla="*/ 2147483647 w 5584"/>
              <a:gd name="T25" fmla="*/ 2147483647 h 2400"/>
              <a:gd name="T26" fmla="*/ 2147483647 w 5584"/>
              <a:gd name="T27" fmla="*/ 2147483647 h 2400"/>
              <a:gd name="T28" fmla="*/ 2147483647 w 5584"/>
              <a:gd name="T29" fmla="*/ 2147483647 h 2400"/>
              <a:gd name="T30" fmla="*/ 2147483647 w 5584"/>
              <a:gd name="T31" fmla="*/ 2147483647 h 2400"/>
              <a:gd name="T32" fmla="*/ 2147483647 w 5584"/>
              <a:gd name="T33" fmla="*/ 2147483647 h 2400"/>
              <a:gd name="T34" fmla="*/ 2147483647 w 5584"/>
              <a:gd name="T35" fmla="*/ 2147483647 h 2400"/>
              <a:gd name="T36" fmla="*/ 2147483647 w 5584"/>
              <a:gd name="T37" fmla="*/ 2147483647 h 2400"/>
              <a:gd name="T38" fmla="*/ 2147483647 w 5584"/>
              <a:gd name="T39" fmla="*/ 2147483647 h 2400"/>
              <a:gd name="T40" fmla="*/ 2147483647 w 5584"/>
              <a:gd name="T41" fmla="*/ 2147483647 h 2400"/>
              <a:gd name="T42" fmla="*/ 2147483647 w 5584"/>
              <a:gd name="T43" fmla="*/ 2147483647 h 2400"/>
              <a:gd name="T44" fmla="*/ 2147483647 w 5584"/>
              <a:gd name="T45" fmla="*/ 2147483647 h 2400"/>
              <a:gd name="T46" fmla="*/ 2147483647 w 5584"/>
              <a:gd name="T47" fmla="*/ 2147483647 h 2400"/>
              <a:gd name="T48" fmla="*/ 2147483647 w 5584"/>
              <a:gd name="T49" fmla="*/ 2147483647 h 2400"/>
              <a:gd name="T50" fmla="*/ 2147483647 w 5584"/>
              <a:gd name="T51" fmla="*/ 2147483647 h 2400"/>
              <a:gd name="T52" fmla="*/ 2147483647 w 5584"/>
              <a:gd name="T53" fmla="*/ 2147483647 h 2400"/>
              <a:gd name="T54" fmla="*/ 2147483647 w 5584"/>
              <a:gd name="T55" fmla="*/ 2147483647 h 2400"/>
              <a:gd name="T56" fmla="*/ 2147483647 w 5584"/>
              <a:gd name="T57" fmla="*/ 2147483647 h 2400"/>
              <a:gd name="T58" fmla="*/ 2147483647 w 5584"/>
              <a:gd name="T59" fmla="*/ 2147483647 h 2400"/>
              <a:gd name="T60" fmla="*/ 2147483647 w 5584"/>
              <a:gd name="T61" fmla="*/ 2147483647 h 2400"/>
              <a:gd name="T62" fmla="*/ 2147483647 w 5584"/>
              <a:gd name="T63" fmla="*/ 2147483647 h 24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584"/>
              <a:gd name="T97" fmla="*/ 0 h 2400"/>
              <a:gd name="T98" fmla="*/ 5584 w 5584"/>
              <a:gd name="T99" fmla="*/ 2400 h 240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584" h="2400">
                <a:moveTo>
                  <a:pt x="131" y="221"/>
                </a:moveTo>
                <a:cubicBezTo>
                  <a:pt x="167" y="184"/>
                  <a:pt x="180" y="188"/>
                  <a:pt x="227" y="173"/>
                </a:cubicBezTo>
                <a:cubicBezTo>
                  <a:pt x="288" y="132"/>
                  <a:pt x="376" y="121"/>
                  <a:pt x="447" y="96"/>
                </a:cubicBezTo>
                <a:cubicBezTo>
                  <a:pt x="479" y="117"/>
                  <a:pt x="492" y="142"/>
                  <a:pt x="524" y="163"/>
                </a:cubicBezTo>
                <a:cubicBezTo>
                  <a:pt x="761" y="147"/>
                  <a:pt x="1008" y="121"/>
                  <a:pt x="1225" y="230"/>
                </a:cubicBezTo>
                <a:cubicBezTo>
                  <a:pt x="1341" y="224"/>
                  <a:pt x="1464" y="217"/>
                  <a:pt x="1571" y="163"/>
                </a:cubicBezTo>
                <a:cubicBezTo>
                  <a:pt x="1613" y="142"/>
                  <a:pt x="1641" y="137"/>
                  <a:pt x="1686" y="125"/>
                </a:cubicBezTo>
                <a:cubicBezTo>
                  <a:pt x="1705" y="120"/>
                  <a:pt x="1743" y="106"/>
                  <a:pt x="1743" y="106"/>
                </a:cubicBezTo>
                <a:cubicBezTo>
                  <a:pt x="1788" y="109"/>
                  <a:pt x="1835" y="103"/>
                  <a:pt x="1878" y="115"/>
                </a:cubicBezTo>
                <a:cubicBezTo>
                  <a:pt x="1895" y="120"/>
                  <a:pt x="1901" y="143"/>
                  <a:pt x="1916" y="154"/>
                </a:cubicBezTo>
                <a:cubicBezTo>
                  <a:pt x="1924" y="160"/>
                  <a:pt x="1935" y="160"/>
                  <a:pt x="1945" y="163"/>
                </a:cubicBezTo>
                <a:cubicBezTo>
                  <a:pt x="2122" y="131"/>
                  <a:pt x="2285" y="58"/>
                  <a:pt x="2454" y="0"/>
                </a:cubicBezTo>
                <a:cubicBezTo>
                  <a:pt x="2545" y="32"/>
                  <a:pt x="2622" y="94"/>
                  <a:pt x="2713" y="125"/>
                </a:cubicBezTo>
                <a:cubicBezTo>
                  <a:pt x="2771" y="122"/>
                  <a:pt x="2829" y="109"/>
                  <a:pt x="2886" y="115"/>
                </a:cubicBezTo>
                <a:cubicBezTo>
                  <a:pt x="2980" y="125"/>
                  <a:pt x="2957" y="153"/>
                  <a:pt x="3020" y="173"/>
                </a:cubicBezTo>
                <a:cubicBezTo>
                  <a:pt x="3100" y="199"/>
                  <a:pt x="3187" y="211"/>
                  <a:pt x="3270" y="230"/>
                </a:cubicBezTo>
                <a:cubicBezTo>
                  <a:pt x="3340" y="267"/>
                  <a:pt x="3346" y="225"/>
                  <a:pt x="3414" y="221"/>
                </a:cubicBezTo>
                <a:cubicBezTo>
                  <a:pt x="3500" y="216"/>
                  <a:pt x="3587" y="214"/>
                  <a:pt x="3673" y="211"/>
                </a:cubicBezTo>
                <a:cubicBezTo>
                  <a:pt x="3721" y="180"/>
                  <a:pt x="3745" y="180"/>
                  <a:pt x="3807" y="173"/>
                </a:cubicBezTo>
                <a:cubicBezTo>
                  <a:pt x="3844" y="164"/>
                  <a:pt x="3868" y="162"/>
                  <a:pt x="3894" y="134"/>
                </a:cubicBezTo>
                <a:cubicBezTo>
                  <a:pt x="3916" y="137"/>
                  <a:pt x="3940" y="136"/>
                  <a:pt x="3961" y="144"/>
                </a:cubicBezTo>
                <a:cubicBezTo>
                  <a:pt x="3976" y="150"/>
                  <a:pt x="3985" y="165"/>
                  <a:pt x="3999" y="173"/>
                </a:cubicBezTo>
                <a:cubicBezTo>
                  <a:pt x="4008" y="178"/>
                  <a:pt x="4018" y="179"/>
                  <a:pt x="4028" y="182"/>
                </a:cubicBezTo>
                <a:cubicBezTo>
                  <a:pt x="4060" y="179"/>
                  <a:pt x="4093" y="180"/>
                  <a:pt x="4124" y="173"/>
                </a:cubicBezTo>
                <a:cubicBezTo>
                  <a:pt x="4181" y="160"/>
                  <a:pt x="4243" y="109"/>
                  <a:pt x="4307" y="106"/>
                </a:cubicBezTo>
                <a:cubicBezTo>
                  <a:pt x="4438" y="100"/>
                  <a:pt x="4569" y="99"/>
                  <a:pt x="4700" y="96"/>
                </a:cubicBezTo>
                <a:cubicBezTo>
                  <a:pt x="4735" y="84"/>
                  <a:pt x="4765" y="79"/>
                  <a:pt x="4796" y="58"/>
                </a:cubicBezTo>
                <a:cubicBezTo>
                  <a:pt x="4829" y="66"/>
                  <a:pt x="4860" y="76"/>
                  <a:pt x="4892" y="86"/>
                </a:cubicBezTo>
                <a:cubicBezTo>
                  <a:pt x="4895" y="96"/>
                  <a:pt x="4896" y="107"/>
                  <a:pt x="4902" y="115"/>
                </a:cubicBezTo>
                <a:cubicBezTo>
                  <a:pt x="4919" y="136"/>
                  <a:pt x="4937" y="133"/>
                  <a:pt x="4959" y="144"/>
                </a:cubicBezTo>
                <a:cubicBezTo>
                  <a:pt x="5006" y="168"/>
                  <a:pt x="5041" y="191"/>
                  <a:pt x="5094" y="202"/>
                </a:cubicBezTo>
                <a:cubicBezTo>
                  <a:pt x="5210" y="260"/>
                  <a:pt x="5283" y="261"/>
                  <a:pt x="5420" y="269"/>
                </a:cubicBezTo>
                <a:cubicBezTo>
                  <a:pt x="5473" y="304"/>
                  <a:pt x="5452" y="333"/>
                  <a:pt x="5478" y="384"/>
                </a:cubicBezTo>
                <a:cubicBezTo>
                  <a:pt x="5496" y="420"/>
                  <a:pt x="5517" y="452"/>
                  <a:pt x="5545" y="480"/>
                </a:cubicBezTo>
                <a:cubicBezTo>
                  <a:pt x="5559" y="670"/>
                  <a:pt x="5584" y="870"/>
                  <a:pt x="5535" y="1056"/>
                </a:cubicBezTo>
                <a:cubicBezTo>
                  <a:pt x="5516" y="1332"/>
                  <a:pt x="5504" y="1108"/>
                  <a:pt x="5516" y="1517"/>
                </a:cubicBezTo>
                <a:cubicBezTo>
                  <a:pt x="5502" y="1620"/>
                  <a:pt x="5464" y="1649"/>
                  <a:pt x="5420" y="1738"/>
                </a:cubicBezTo>
                <a:cubicBezTo>
                  <a:pt x="5414" y="1771"/>
                  <a:pt x="5394" y="1801"/>
                  <a:pt x="5391" y="1834"/>
                </a:cubicBezTo>
                <a:cubicBezTo>
                  <a:pt x="5361" y="2127"/>
                  <a:pt x="5415" y="2007"/>
                  <a:pt x="5334" y="2170"/>
                </a:cubicBezTo>
                <a:cubicBezTo>
                  <a:pt x="5329" y="2180"/>
                  <a:pt x="5300" y="2281"/>
                  <a:pt x="5295" y="2285"/>
                </a:cubicBezTo>
                <a:cubicBezTo>
                  <a:pt x="5275" y="2301"/>
                  <a:pt x="5192" y="2310"/>
                  <a:pt x="5171" y="2314"/>
                </a:cubicBezTo>
                <a:cubicBezTo>
                  <a:pt x="4835" y="2282"/>
                  <a:pt x="5046" y="2294"/>
                  <a:pt x="4383" y="2304"/>
                </a:cubicBezTo>
                <a:cubicBezTo>
                  <a:pt x="4345" y="2318"/>
                  <a:pt x="4268" y="2342"/>
                  <a:pt x="4268" y="2342"/>
                </a:cubicBezTo>
                <a:cubicBezTo>
                  <a:pt x="3913" y="2339"/>
                  <a:pt x="3558" y="2339"/>
                  <a:pt x="3203" y="2333"/>
                </a:cubicBezTo>
                <a:cubicBezTo>
                  <a:pt x="3163" y="2332"/>
                  <a:pt x="3131" y="2300"/>
                  <a:pt x="3097" y="2285"/>
                </a:cubicBezTo>
                <a:cubicBezTo>
                  <a:pt x="3056" y="2267"/>
                  <a:pt x="3036" y="2272"/>
                  <a:pt x="2982" y="2266"/>
                </a:cubicBezTo>
                <a:cubicBezTo>
                  <a:pt x="2596" y="2167"/>
                  <a:pt x="2089" y="2279"/>
                  <a:pt x="1667" y="2294"/>
                </a:cubicBezTo>
                <a:cubicBezTo>
                  <a:pt x="1657" y="2297"/>
                  <a:pt x="1647" y="2299"/>
                  <a:pt x="1638" y="2304"/>
                </a:cubicBezTo>
                <a:cubicBezTo>
                  <a:pt x="1628" y="2309"/>
                  <a:pt x="1620" y="2319"/>
                  <a:pt x="1609" y="2323"/>
                </a:cubicBezTo>
                <a:cubicBezTo>
                  <a:pt x="1574" y="2336"/>
                  <a:pt x="1474" y="2340"/>
                  <a:pt x="1455" y="2342"/>
                </a:cubicBezTo>
                <a:cubicBezTo>
                  <a:pt x="1333" y="2367"/>
                  <a:pt x="1400" y="2358"/>
                  <a:pt x="1167" y="2333"/>
                </a:cubicBezTo>
                <a:cubicBezTo>
                  <a:pt x="1132" y="2329"/>
                  <a:pt x="1099" y="2302"/>
                  <a:pt x="1062" y="2294"/>
                </a:cubicBezTo>
                <a:cubicBezTo>
                  <a:pt x="1052" y="2288"/>
                  <a:pt x="1042" y="2282"/>
                  <a:pt x="1033" y="2275"/>
                </a:cubicBezTo>
                <a:cubicBezTo>
                  <a:pt x="1022" y="2266"/>
                  <a:pt x="1017" y="2249"/>
                  <a:pt x="1004" y="2246"/>
                </a:cubicBezTo>
                <a:cubicBezTo>
                  <a:pt x="988" y="2242"/>
                  <a:pt x="972" y="2253"/>
                  <a:pt x="956" y="2256"/>
                </a:cubicBezTo>
                <a:cubicBezTo>
                  <a:pt x="869" y="2313"/>
                  <a:pt x="759" y="2299"/>
                  <a:pt x="659" y="2304"/>
                </a:cubicBezTo>
                <a:cubicBezTo>
                  <a:pt x="543" y="2360"/>
                  <a:pt x="438" y="2346"/>
                  <a:pt x="303" y="2352"/>
                </a:cubicBezTo>
                <a:cubicBezTo>
                  <a:pt x="256" y="2400"/>
                  <a:pt x="232" y="2388"/>
                  <a:pt x="179" y="2352"/>
                </a:cubicBezTo>
                <a:cubicBezTo>
                  <a:pt x="158" y="2270"/>
                  <a:pt x="120" y="2192"/>
                  <a:pt x="73" y="2122"/>
                </a:cubicBezTo>
                <a:cubicBezTo>
                  <a:pt x="61" y="2051"/>
                  <a:pt x="39" y="1997"/>
                  <a:pt x="15" y="1930"/>
                </a:cubicBezTo>
                <a:cubicBezTo>
                  <a:pt x="0" y="1783"/>
                  <a:pt x="0" y="1828"/>
                  <a:pt x="15" y="1613"/>
                </a:cubicBezTo>
                <a:cubicBezTo>
                  <a:pt x="19" y="1558"/>
                  <a:pt x="50" y="1504"/>
                  <a:pt x="63" y="1450"/>
                </a:cubicBezTo>
                <a:cubicBezTo>
                  <a:pt x="95" y="1141"/>
                  <a:pt x="6" y="788"/>
                  <a:pt x="102" y="509"/>
                </a:cubicBezTo>
                <a:cubicBezTo>
                  <a:pt x="111" y="223"/>
                  <a:pt x="26" y="268"/>
                  <a:pt x="131" y="221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99CC00"/>
                </a:solidFill>
                <a:bevel/>
              </a14:hiddenLine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30" name="Text Box 8"/>
          <p:cNvSpPr txBox="1">
            <a:spLocks noChangeArrowheads="1"/>
          </p:cNvSpPr>
          <p:nvPr/>
        </p:nvSpPr>
        <p:spPr bwMode="auto">
          <a:xfrm>
            <a:off x="1600200" y="3378200"/>
            <a:ext cx="77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</a:p>
        </p:txBody>
      </p:sp>
      <p:sp>
        <p:nvSpPr>
          <p:cNvPr id="77831" name="Text Box 9"/>
          <p:cNvSpPr txBox="1">
            <a:spLocks noChangeArrowheads="1"/>
          </p:cNvSpPr>
          <p:nvPr/>
        </p:nvSpPr>
        <p:spPr bwMode="auto">
          <a:xfrm>
            <a:off x="762000" y="3916363"/>
            <a:ext cx="120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4038600" y="3911600"/>
            <a:ext cx="1414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</a:p>
        </p:txBody>
      </p:sp>
      <p:sp>
        <p:nvSpPr>
          <p:cNvPr id="77833" name="Text Box 11"/>
          <p:cNvSpPr txBox="1">
            <a:spLocks noChangeArrowheads="1"/>
          </p:cNvSpPr>
          <p:nvPr/>
        </p:nvSpPr>
        <p:spPr bwMode="auto">
          <a:xfrm>
            <a:off x="6781800" y="4419600"/>
            <a:ext cx="134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</a:p>
        </p:txBody>
      </p:sp>
      <p:sp>
        <p:nvSpPr>
          <p:cNvPr id="77834" name="Text Box 12"/>
          <p:cNvSpPr txBox="1">
            <a:spLocks noChangeArrowheads="1"/>
          </p:cNvSpPr>
          <p:nvPr/>
        </p:nvSpPr>
        <p:spPr bwMode="auto">
          <a:xfrm>
            <a:off x="762000" y="4876800"/>
            <a:ext cx="151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</a:p>
        </p:txBody>
      </p:sp>
      <p:sp>
        <p:nvSpPr>
          <p:cNvPr id="77835" name="Text Box 13"/>
          <p:cNvSpPr txBox="1">
            <a:spLocks noChangeArrowheads="1"/>
          </p:cNvSpPr>
          <p:nvPr/>
        </p:nvSpPr>
        <p:spPr bwMode="auto">
          <a:xfrm>
            <a:off x="5791200" y="4876800"/>
            <a:ext cx="115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relish</a:t>
            </a:r>
          </a:p>
        </p:txBody>
      </p:sp>
      <p:pic>
        <p:nvPicPr>
          <p:cNvPr id="132108" name="Picture 14" descr="s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43800" y="5486400"/>
            <a:ext cx="14605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9" grpId="0"/>
      <p:bldP spid="77830" grpId="0" autoUpdateAnimBg="0"/>
      <p:bldP spid="77831" grpId="0" build="allAtOnce" autoUpdateAnimBg="0"/>
      <p:bldP spid="77832" grpId="0" build="allAtOnce" autoUpdateAnimBg="0"/>
      <p:bldP spid="77833" grpId="0" build="allAtOnce" autoUpdateAnimBg="0"/>
      <p:bldP spid="77834" grpId="0" build="allAtOnce" autoUpdateAnimBg="0"/>
      <p:bldP spid="77835" grpId="0" build="allAtOnce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28600" y="947738"/>
            <a:ext cx="914400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根据首字母填空。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1.Please p____ me an orange 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2.P____the bananas and ice cream into the b_______.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3.C____ up the vegetables and then put them in the bowl.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4.Please  t_____ on the blender.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5.How do you make a banana milk s_______?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752600" y="1725613"/>
            <a:ext cx="14398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eel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54063" y="2335213"/>
            <a:ext cx="11509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015957" y="2305845"/>
            <a:ext cx="158353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lender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762000" y="2944813"/>
            <a:ext cx="10810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806575" y="3636963"/>
            <a:ext cx="1622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urn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791200" y="4216400"/>
            <a:ext cx="140414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  <p:bldP spid="78853" grpId="0" autoUpdateAnimBg="0"/>
      <p:bldP spid="78854" grpId="0" autoUpdateAnimBg="0"/>
      <p:bldP spid="78855" grpId="0" autoUpdateAnimBg="0"/>
      <p:bldP spid="788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3"/>
          <p:cNvSpPr txBox="1">
            <a:spLocks noChangeArrowheads="1"/>
          </p:cNvSpPr>
          <p:nvPr/>
        </p:nvSpPr>
        <p:spPr bwMode="auto">
          <a:xfrm>
            <a:off x="152400" y="685800"/>
            <a:ext cx="10058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Number these instructions for making tomato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eggs soup in the correct order. Then complete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instructions with the words in the box.</a:t>
            </a:r>
            <a:endParaRPr lang="en-US" altLang="zh-CN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5" name="TextBox 4"/>
          <p:cNvSpPr txBox="1">
            <a:spLocks noChangeArrowheads="1"/>
          </p:cNvSpPr>
          <p:nvPr/>
        </p:nvSpPr>
        <p:spPr bwMode="auto">
          <a:xfrm>
            <a:off x="914400" y="2286000"/>
            <a:ext cx="838200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  Next   Then     Finally</a:t>
            </a: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mix everything together and serve it.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cook for five minutes and add two eggs.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cut up three tomatoes and put them into a pot.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add some water, sugar and salt.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381000" y="3530600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81000" y="4143375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81000" y="4724400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381000" y="5334000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9880" name="Text Box 5"/>
          <p:cNvSpPr txBox="1">
            <a:spLocks noChangeArrowheads="1"/>
          </p:cNvSpPr>
          <p:nvPr/>
        </p:nvSpPr>
        <p:spPr bwMode="auto">
          <a:xfrm>
            <a:off x="914400" y="3590925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</a:p>
        </p:txBody>
      </p:sp>
      <p:sp>
        <p:nvSpPr>
          <p:cNvPr id="79881" name="Text Box 5"/>
          <p:cNvSpPr txBox="1">
            <a:spLocks noChangeArrowheads="1"/>
          </p:cNvSpPr>
          <p:nvPr/>
        </p:nvSpPr>
        <p:spPr bwMode="auto">
          <a:xfrm>
            <a:off x="790575" y="4200525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Finally </a:t>
            </a:r>
          </a:p>
        </p:txBody>
      </p:sp>
      <p:sp>
        <p:nvSpPr>
          <p:cNvPr id="79882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</a:p>
        </p:txBody>
      </p:sp>
      <p:sp>
        <p:nvSpPr>
          <p:cNvPr id="79883" name="Text Box 5"/>
          <p:cNvSpPr txBox="1">
            <a:spLocks noChangeArrowheads="1"/>
          </p:cNvSpPr>
          <p:nvPr/>
        </p:nvSpPr>
        <p:spPr bwMode="auto">
          <a:xfrm>
            <a:off x="762000" y="5410200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3"/>
          <p:cNvSpPr txBox="1">
            <a:spLocks noChangeArrowheads="1"/>
          </p:cNvSpPr>
          <p:nvPr/>
        </p:nvSpPr>
        <p:spPr bwMode="auto">
          <a:xfrm>
            <a:off x="685800" y="609600"/>
            <a:ext cx="7696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Write questions and answers using the words in brackets.</a:t>
            </a:r>
            <a:endParaRPr lang="en-US" altLang="zh-CN" sz="32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899" name="Text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Q: _______________________________________ 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(how many / eggs / we / need / make /cake)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A: _____________________________________ (two)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Q: _______________________________________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( how much / milk / we / need)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A: ______________________________ (three cups)                                                              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Q: _______________________________________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(have to / add / sugar or honey)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A: _______________________________________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(can / add / two spoons)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1071563" y="1833563"/>
            <a:ext cx="7920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eggs do we need to make cake?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90600" y="2676525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two.</a:t>
            </a:r>
          </a:p>
        </p:txBody>
      </p:sp>
      <p:sp>
        <p:nvSpPr>
          <p:cNvPr id="80902" name="Text Box 5"/>
          <p:cNvSpPr txBox="1">
            <a:spLocks noChangeArrowheads="1"/>
          </p:cNvSpPr>
          <p:nvPr/>
        </p:nvSpPr>
        <p:spPr bwMode="auto">
          <a:xfrm>
            <a:off x="914400" y="3124200"/>
            <a:ext cx="4953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mild do we need?</a:t>
            </a:r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838200" y="3973513"/>
            <a:ext cx="4724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three cups of milk.</a:t>
            </a:r>
          </a:p>
        </p:txBody>
      </p:sp>
      <p:sp>
        <p:nvSpPr>
          <p:cNvPr id="80904" name="Text Box 5"/>
          <p:cNvSpPr txBox="1">
            <a:spLocks noChangeArrowheads="1"/>
          </p:cNvSpPr>
          <p:nvPr/>
        </p:nvSpPr>
        <p:spPr bwMode="auto">
          <a:xfrm>
            <a:off x="838200" y="4343400"/>
            <a:ext cx="792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have to add sugar or honey?</a:t>
            </a:r>
          </a:p>
        </p:txBody>
      </p:sp>
      <p:sp>
        <p:nvSpPr>
          <p:cNvPr id="80905" name="Text Box 5"/>
          <p:cNvSpPr txBox="1">
            <a:spLocks noChangeArrowheads="1"/>
          </p:cNvSpPr>
          <p:nvPr/>
        </p:nvSpPr>
        <p:spPr bwMode="auto">
          <a:xfrm>
            <a:off x="685800" y="5257800"/>
            <a:ext cx="6324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we can add two spoons of honey.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2" grpId="0" autoUpdateAnimBg="0"/>
      <p:bldP spid="80903" grpId="0" autoUpdateAnimBg="0"/>
      <p:bldP spid="80904" grpId="0" autoUpdateAnimBg="0"/>
      <p:bldP spid="8090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818</Words>
  <Application>Microsoft Office PowerPoint</Application>
  <PresentationFormat>全屏显示(4:3)</PresentationFormat>
  <Paragraphs>166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方正舒体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一、选词填空。</vt:lpstr>
      <vt:lpstr>PowerPoint 演示文稿</vt:lpstr>
      <vt:lpstr>PowerPoint 演示文稿</vt:lpstr>
      <vt:lpstr>PowerPoint 演示文稿</vt:lpstr>
      <vt:lpstr>PowerPoint 演示文稿</vt:lpstr>
      <vt:lpstr>4. Please ___the blender. Let’s taste it.      A. turn on               B. turn off        C. turn up              D. turn down 5. Then ____ peppers and ____on the cheese.      A. cut up: put them        B. cut up; put it                C. cut in; put them         D. cuts up; put it  6. Pour water ____ the blender.     A. of        B. into      C. on       D. up</vt:lpstr>
      <vt:lpstr>7. How ____ bread do we need?    A. many    B. long          C. often    D. much   8.There are ___ and a cup of yogurt.   A. two teaspoons of honey    B. a teaspoon of honey   C. two teaspoon of honey  D. a teaspoons of honey</vt:lpstr>
      <vt:lpstr>PowerPoint 演示文稿</vt:lpstr>
      <vt:lpstr>4. There is only a little water in the  bottle.（划线部分提问） _____ _____ water ___ _____ in the   bottle? 5. There are some sandwiches on   the plate.（改为一般疑问句） _____  _____  ____ sandwiches  on the plate? </vt:lpstr>
      <vt:lpstr>Homework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9EFB38AEE9484DA9A3A0914D8822CF14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