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3" r:id="rId2"/>
    <p:sldId id="259" r:id="rId3"/>
    <p:sldId id="301" r:id="rId4"/>
    <p:sldId id="312" r:id="rId5"/>
    <p:sldId id="302" r:id="rId6"/>
    <p:sldId id="303" r:id="rId7"/>
    <p:sldId id="304" r:id="rId8"/>
    <p:sldId id="299" r:id="rId9"/>
    <p:sldId id="305" r:id="rId10"/>
    <p:sldId id="307" r:id="rId11"/>
    <p:sldId id="306" r:id="rId12"/>
    <p:sldId id="308" r:id="rId13"/>
    <p:sldId id="309" r:id="rId14"/>
    <p:sldId id="310" r:id="rId15"/>
    <p:sldId id="311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00"/>
    <a:srgbClr val="008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5056" autoAdjust="0"/>
  </p:normalViewPr>
  <p:slideViewPr>
    <p:cSldViewPr snapToGrid="0">
      <p:cViewPr>
        <p:scale>
          <a:sx n="100" d="100"/>
          <a:sy n="100" d="100"/>
        </p:scale>
        <p:origin x="-288" y="-264"/>
      </p:cViewPr>
      <p:guideLst>
        <p:guide orient="horz" pos="317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3" d="100"/>
        <a:sy n="123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页眉占位符 3686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867" name="日期占位符 3686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868" name="页脚占位符 3686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869" name="灯片编号占位符 3686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fld id="{A4A24D58-3D5B-4E8D-85E1-99D7CAC8AFC2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271C6-C25F-4BBD-91CA-02D4E0A5054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730C4-3752-4BCE-987E-08FE7E1AE2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dirty="0">
              <a:solidFill>
                <a:srgbClr val="EEECE1">
                  <a:lumMod val="2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730C4-3752-4BCE-987E-08FE7E1AE26F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2147" y="0"/>
            <a:ext cx="917614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-1922462" y="17491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E006FFF7-1B12-4430-83E7-E8BB4ECDB427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845755FE-9E3D-412C-A638-4A5634D4B092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25439"/>
            <a:ext cx="2057400" cy="58007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25439"/>
            <a:ext cx="6019800" cy="580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BFD16AB3-45C0-4860-88EC-2A30A3E7DBE0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表占位符 2"/>
          <p:cNvSpPr>
            <a:spLocks noGrp="1"/>
          </p:cNvSpPr>
          <p:nvPr>
            <p:ph type="chart" idx="1" hasCustomPrompt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zh-CN" altLang="en-US" noProof="0" smtClean="0"/>
              <a:t>单击图标添加图表</a:t>
            </a:r>
            <a:endParaRPr lang="zh-CN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BFD16AB3-45C0-4860-88EC-2A30A3E7DBE0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9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8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6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8C937AB-5291-48FC-9075-9F29944D13C7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FD16AB3-45C0-4860-88EC-2A30A3E7DBE0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6876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221089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021388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44BE2315-7D8F-4C46-AABE-2B82A1B3A59B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21388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76988" y="5992813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87706282-3B5C-475B-9264-BDC2FFF1707D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A7CC5BF2-357F-490B-8713-DAECFDA5E8F5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F2CE54DD-338A-472B-AAC6-6C79F178CD1B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6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8B90DF9A-A1F2-4D46-AE2A-9FB5512F2A35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9EBA3864-F3A2-493A-8102-EAD98BCBAD85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67A98AC3-6EEF-41DF-8E83-9043ACA54BDA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B13A048C-CE18-4ADF-A3C9-06C117764838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9871290F-EFE7-42B0-9C44-035A0B1F5F32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9858857A-D749-4DD9-96F3-058B3CA1D93B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5413131B-04F3-46B5-8181-60DD4A820B3B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38AF6D8A-191B-4051-A0EC-2A30C6AF0FC2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6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3B18D459-3C3F-4B33-8C8B-689D8E48BA4E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9AFDC851-165A-4C4E-AFE8-8C7D44380640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917575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5123" name="文本占位符 5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2030414"/>
            <a:ext cx="78867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just" rtl="0" eaLnBrk="1" fontAlgn="base" hangingPunct="1">
        <a:lnSpc>
          <a:spcPct val="150000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文本框 9219"/>
          <p:cNvSpPr txBox="1">
            <a:spLocks noChangeArrowheads="1"/>
          </p:cNvSpPr>
          <p:nvPr/>
        </p:nvSpPr>
        <p:spPr bwMode="auto">
          <a:xfrm>
            <a:off x="539750" y="1144588"/>
            <a:ext cx="7920038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4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Unit 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  </a:t>
            </a:r>
            <a:r>
              <a:rPr lang="en-US" altLang="zh-CN" sz="4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Family 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and Home</a:t>
            </a:r>
          </a:p>
          <a:p>
            <a:pPr algn="ctr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Lesson 28  </a:t>
            </a:r>
            <a:r>
              <a:rPr lang="en-US" altLang="zh-CN" sz="4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 </a:t>
            </a:r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Family Picnic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5601945"/>
            <a:ext cx="9143999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75" name="表格 78874"/>
          <p:cNvGraphicFramePr/>
          <p:nvPr/>
        </p:nvGraphicFramePr>
        <p:xfrm>
          <a:off x="142875" y="1292225"/>
          <a:ext cx="8867775" cy="3771900"/>
        </p:xfrm>
        <a:graphic>
          <a:graphicData uri="http://schemas.openxmlformats.org/drawingml/2006/table">
            <a:tbl>
              <a:tblPr/>
              <a:tblGrid>
                <a:gridCol w="11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62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859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b="1">
                          <a:latin typeface="Times New Roman" panose="02020603050405020304" pitchFamily="18" charset="0"/>
                        </a:rPr>
                        <a:t>take</a:t>
                      </a:r>
                      <a:endParaRPr lang="zh-CN" altLang="en-US" b="1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</a:rPr>
                        <a:t>意为“带走，拿走”，指把东西带到或拿到远离说话人的地方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b="1" dirty="0">
                          <a:latin typeface="Times New Roman" panose="02020603050405020304" pitchFamily="18" charset="0"/>
                        </a:rPr>
                        <a:t>May I take this book home? </a:t>
                      </a:r>
                      <a:r>
                        <a:rPr lang="zh-CN" altLang="en-US" b="1" dirty="0">
                          <a:latin typeface="Times New Roman" panose="02020603050405020304" pitchFamily="18" charset="0"/>
                        </a:rPr>
                        <a:t>我可以把这本书带回家吗？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59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b="1">
                          <a:latin typeface="Times New Roman" panose="02020603050405020304" pitchFamily="18" charset="0"/>
                        </a:rPr>
                        <a:t>bring</a:t>
                      </a:r>
                      <a:endParaRPr lang="zh-CN" altLang="en-US" b="1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</a:rPr>
                        <a:t>意为“拿来，带来”，指把东西带来或拿来</a:t>
                      </a:r>
                      <a:r>
                        <a:rPr lang="en-US" altLang="zh-CN" b="1" dirty="0"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zh-CN" altLang="en-US" b="1" dirty="0">
                          <a:latin typeface="Times New Roman" panose="02020603050405020304" pitchFamily="18" charset="0"/>
                        </a:rPr>
                        <a:t>强调靠近说话人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b="1" dirty="0">
                          <a:latin typeface="Times New Roman" panose="02020603050405020304" pitchFamily="18" charset="0"/>
                        </a:rPr>
                        <a:t>Please bring your homework here. </a:t>
                      </a:r>
                      <a:r>
                        <a:rPr lang="zh-CN" altLang="en-US" b="1" dirty="0">
                          <a:latin typeface="Times New Roman" panose="02020603050405020304" pitchFamily="18" charset="0"/>
                        </a:rPr>
                        <a:t>请把你的家庭作业带到这儿来。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文本框 77825"/>
          <p:cNvSpPr txBox="1">
            <a:spLocks noChangeArrowheads="1"/>
          </p:cNvSpPr>
          <p:nvPr/>
        </p:nvSpPr>
        <p:spPr bwMode="auto">
          <a:xfrm>
            <a:off x="123825" y="685800"/>
            <a:ext cx="8801100" cy="547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03</a:t>
            </a:r>
            <a:r>
              <a:rPr lang="en-US" altLang="zh-CN" sz="2800" b="1" dirty="0">
                <a:latin typeface="Times New Roman" panose="02020603050405020304" pitchFamily="18" charset="0"/>
              </a:rPr>
              <a:t>There are lots of fruits and vegetables for us.</a:t>
            </a:r>
            <a:r>
              <a:rPr lang="zh-CN" altLang="en-US" sz="2800" b="1" dirty="0">
                <a:latin typeface="Times New Roman" panose="02020603050405020304" pitchFamily="18" charset="0"/>
              </a:rPr>
              <a:t>我们有很多水果和蔬菜。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800" b="1" dirty="0">
                <a:latin typeface="Times New Roman" panose="02020603050405020304" pitchFamily="18" charset="0"/>
              </a:rPr>
              <a:t>P72)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endParaRPr lang="en-US" altLang="zh-CN" sz="28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【析句式】</a:t>
            </a:r>
            <a:r>
              <a:rPr lang="zh-CN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</a:rPr>
              <a:t>There are lots of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fruits and vegetables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for us</a:t>
            </a:r>
            <a:r>
              <a:rPr lang="en-US" altLang="zh-CN" sz="2800" b="1" dirty="0">
                <a:latin typeface="Times New Roman" panose="02020603050405020304" pitchFamily="18" charset="0"/>
              </a:rPr>
              <a:t>.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there be</a:t>
            </a:r>
            <a:r>
              <a:rPr lang="zh-CN" altLang="en-US" sz="2800" b="1" dirty="0">
                <a:latin typeface="Times New Roman" panose="02020603050405020304" pitchFamily="18" charset="0"/>
              </a:rPr>
              <a:t>句型的用法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there be</a:t>
            </a:r>
            <a:r>
              <a:rPr lang="zh-CN" altLang="en-US" sz="2800" b="1" dirty="0">
                <a:latin typeface="Times New Roman" panose="02020603050405020304" pitchFamily="18" charset="0"/>
              </a:rPr>
              <a:t>句型表示“某地有某物”，常用句式“</a:t>
            </a:r>
            <a:r>
              <a:rPr lang="en-US" altLang="zh-CN" sz="2800" b="1" dirty="0">
                <a:latin typeface="Times New Roman" panose="02020603050405020304" pitchFamily="18" charset="0"/>
              </a:rPr>
              <a:t>There be</a:t>
            </a:r>
            <a:r>
              <a:rPr lang="zh-CN" altLang="en-US" sz="2800" b="1" dirty="0">
                <a:latin typeface="Times New Roman" panose="02020603050405020304" pitchFamily="18" charset="0"/>
              </a:rPr>
              <a:t>＋主语＋地点状语</a:t>
            </a:r>
            <a:r>
              <a:rPr lang="en-US" altLang="zh-CN" sz="2800" b="1" dirty="0">
                <a:latin typeface="Times New Roman" panose="02020603050405020304" pitchFamily="18" charset="0"/>
              </a:rPr>
              <a:t>.”</a:t>
            </a:r>
            <a:r>
              <a:rPr lang="zh-CN" altLang="en-US" sz="2800" b="1" dirty="0">
                <a:latin typeface="Times New Roman" panose="02020603050405020304" pitchFamily="18" charset="0"/>
              </a:rPr>
              <a:t>。当其后所接的名词是单数可数名词或不可数名词时，</a:t>
            </a:r>
            <a:r>
              <a:rPr lang="en-US" altLang="zh-CN" sz="2800" b="1" dirty="0">
                <a:latin typeface="Times New Roman" panose="02020603050405020304" pitchFamily="18" charset="0"/>
              </a:rPr>
              <a:t>be</a:t>
            </a:r>
            <a:r>
              <a:rPr lang="zh-CN" altLang="en-US" sz="2800" b="1" dirty="0">
                <a:latin typeface="Times New Roman" panose="02020603050405020304" pitchFamily="18" charset="0"/>
              </a:rPr>
              <a:t>动词用单数</a:t>
            </a:r>
            <a:r>
              <a:rPr lang="en-US" altLang="zh-CN" sz="2800" b="1" dirty="0">
                <a:latin typeface="Times New Roman" panose="02020603050405020304" pitchFamily="18" charset="0"/>
              </a:rPr>
              <a:t>is</a:t>
            </a:r>
            <a:r>
              <a:rPr lang="zh-CN" altLang="en-US" sz="2800" b="1" dirty="0">
                <a:latin typeface="Times New Roman" panose="02020603050405020304" pitchFamily="18" charset="0"/>
              </a:rPr>
              <a:t>；当其后所接的名词是可数名词的复数形式时，</a:t>
            </a:r>
            <a:r>
              <a:rPr lang="en-US" altLang="zh-CN" sz="2800" b="1" dirty="0">
                <a:latin typeface="Times New Roman" panose="02020603050405020304" pitchFamily="18" charset="0"/>
              </a:rPr>
              <a:t>be</a:t>
            </a:r>
            <a:r>
              <a:rPr lang="zh-CN" altLang="en-US" sz="2800" b="1" dirty="0">
                <a:latin typeface="Times New Roman" panose="02020603050405020304" pitchFamily="18" charset="0"/>
              </a:rPr>
              <a:t>动词用复数</a:t>
            </a:r>
            <a:r>
              <a:rPr lang="en-US" altLang="zh-CN" sz="2800" b="1" dirty="0">
                <a:latin typeface="Times New Roman" panose="02020603050405020304" pitchFamily="18" charset="0"/>
              </a:rPr>
              <a:t>are</a:t>
            </a:r>
            <a:r>
              <a:rPr lang="zh-CN" altLang="en-US" sz="2800" b="1" dirty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2290" name="矩形 77828"/>
          <p:cNvSpPr>
            <a:spLocks noChangeArrowheads="1"/>
          </p:cNvSpPr>
          <p:nvPr/>
        </p:nvSpPr>
        <p:spPr bwMode="auto">
          <a:xfrm>
            <a:off x="4487863" y="1589088"/>
            <a:ext cx="2132012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there be</a:t>
            </a:r>
            <a:r>
              <a:rPr lang="zh-CN" altLang="en-US" sz="2800" b="1">
                <a:latin typeface="Times New Roman" panose="02020603050405020304" pitchFamily="18" charset="0"/>
              </a:rPr>
              <a:t>句型</a:t>
            </a:r>
          </a:p>
        </p:txBody>
      </p:sp>
      <p:pic>
        <p:nvPicPr>
          <p:cNvPr id="12291" name="图片 7782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03975" y="3092450"/>
            <a:ext cx="401638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矩形 77830"/>
          <p:cNvSpPr>
            <a:spLocks noChangeArrowheads="1"/>
          </p:cNvSpPr>
          <p:nvPr/>
        </p:nvSpPr>
        <p:spPr bwMode="auto">
          <a:xfrm>
            <a:off x="7885113" y="2960688"/>
            <a:ext cx="8985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状语</a:t>
            </a:r>
          </a:p>
        </p:txBody>
      </p:sp>
      <p:sp>
        <p:nvSpPr>
          <p:cNvPr id="12293" name="左大括号 77831"/>
          <p:cNvSpPr/>
          <p:nvPr/>
        </p:nvSpPr>
        <p:spPr bwMode="auto">
          <a:xfrm rot="5400000">
            <a:off x="5272088" y="-461962"/>
            <a:ext cx="666750" cy="5886450"/>
          </a:xfrm>
          <a:prstGeom prst="leftBrace">
            <a:avLst>
              <a:gd name="adj1" fmla="val 73531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pic>
        <p:nvPicPr>
          <p:cNvPr id="12294" name="图片 77832" descr="point标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613" y="3362325"/>
            <a:ext cx="9032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框 79873"/>
          <p:cNvSpPr txBox="1">
            <a:spLocks noChangeArrowheads="1"/>
          </p:cNvSpPr>
          <p:nvPr/>
        </p:nvSpPr>
        <p:spPr bwMode="auto">
          <a:xfrm>
            <a:off x="123825" y="609600"/>
            <a:ext cx="8801100" cy="547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        There is a book on the desk. </a:t>
            </a:r>
            <a:r>
              <a:rPr lang="zh-CN" altLang="en-US" sz="2800" b="1">
                <a:latin typeface="Times New Roman" panose="02020603050405020304" pitchFamily="18" charset="0"/>
              </a:rPr>
              <a:t>桌子上有一本书。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        </a:t>
            </a:r>
            <a:r>
              <a:rPr lang="en-US" altLang="zh-CN" sz="2800" b="1">
                <a:latin typeface="Times New Roman" panose="02020603050405020304" pitchFamily="18" charset="0"/>
              </a:rPr>
              <a:t>There are two pears in the bag. </a:t>
            </a:r>
            <a:r>
              <a:rPr lang="zh-CN" altLang="en-US" sz="2800" b="1">
                <a:latin typeface="Times New Roman" panose="02020603050405020304" pitchFamily="18" charset="0"/>
              </a:rPr>
              <a:t>包里有两个梨。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【拓展】</a:t>
            </a:r>
            <a:r>
              <a:rPr lang="zh-CN" altLang="en-US" sz="2800" b="1">
                <a:latin typeface="Times New Roman" panose="02020603050405020304" pitchFamily="18" charset="0"/>
              </a:rPr>
              <a:t> 如果</a:t>
            </a:r>
            <a:r>
              <a:rPr lang="en-US" altLang="zh-CN" sz="2800" b="1">
                <a:latin typeface="Times New Roman" panose="02020603050405020304" pitchFamily="18" charset="0"/>
              </a:rPr>
              <a:t>there be</a:t>
            </a:r>
            <a:r>
              <a:rPr lang="zh-CN" altLang="en-US" sz="2800" b="1">
                <a:latin typeface="Times New Roman" panose="02020603050405020304" pitchFamily="18" charset="0"/>
              </a:rPr>
              <a:t>后面是几个并列名词作主语时，</a:t>
            </a:r>
            <a:r>
              <a:rPr lang="en-US" altLang="zh-CN" sz="2800" b="1">
                <a:latin typeface="Times New Roman" panose="02020603050405020304" pitchFamily="18" charset="0"/>
              </a:rPr>
              <a:t>be</a:t>
            </a:r>
            <a:r>
              <a:rPr lang="zh-CN" altLang="en-US" sz="2800" b="1">
                <a:latin typeface="Times New Roman" panose="02020603050405020304" pitchFamily="18" charset="0"/>
              </a:rPr>
              <a:t>动词的形式随离它最近的主语的变化而变化，即遵循“就近一致原则”。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        </a:t>
            </a:r>
            <a:r>
              <a:rPr lang="en-US" altLang="zh-CN" sz="2800" b="1">
                <a:latin typeface="Times New Roman" panose="02020603050405020304" pitchFamily="18" charset="0"/>
              </a:rPr>
              <a:t>There is an apple and two pears on the desk.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         </a:t>
            </a:r>
            <a:r>
              <a:rPr lang="zh-CN" altLang="en-US" sz="2800" b="1">
                <a:latin typeface="Times New Roman" panose="02020603050405020304" pitchFamily="18" charset="0"/>
              </a:rPr>
              <a:t>桌子上有一个苹果和两个梨。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         </a:t>
            </a:r>
            <a:r>
              <a:rPr lang="en-US" altLang="zh-CN" sz="2800" b="1">
                <a:latin typeface="Times New Roman" panose="02020603050405020304" pitchFamily="18" charset="0"/>
              </a:rPr>
              <a:t>There are two pears and an apple on the desk.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         </a:t>
            </a:r>
            <a:r>
              <a:rPr lang="zh-CN" altLang="en-US" sz="2800" b="1">
                <a:latin typeface="Times New Roman" panose="02020603050405020304" pitchFamily="18" charset="0"/>
              </a:rPr>
              <a:t>桌子上有两个梨和一个苹果。</a:t>
            </a:r>
          </a:p>
        </p:txBody>
      </p:sp>
      <p:sp>
        <p:nvSpPr>
          <p:cNvPr id="13314" name="矩形 79874"/>
          <p:cNvSpPr>
            <a:spLocks noChangeArrowheads="1"/>
          </p:cNvSpPr>
          <p:nvPr/>
        </p:nvSpPr>
        <p:spPr bwMode="auto">
          <a:xfrm>
            <a:off x="434975" y="3741738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矩形 79875"/>
          <p:cNvSpPr>
            <a:spLocks noChangeArrowheads="1"/>
          </p:cNvSpPr>
          <p:nvPr/>
        </p:nvSpPr>
        <p:spPr bwMode="auto">
          <a:xfrm>
            <a:off x="461963" y="1311275"/>
            <a:ext cx="5413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6" name="矩形 79876"/>
          <p:cNvSpPr>
            <a:spLocks noChangeArrowheads="1"/>
          </p:cNvSpPr>
          <p:nvPr/>
        </p:nvSpPr>
        <p:spPr bwMode="auto">
          <a:xfrm>
            <a:off x="403225" y="728663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7" name="矩形 79879"/>
          <p:cNvSpPr>
            <a:spLocks noChangeArrowheads="1"/>
          </p:cNvSpPr>
          <p:nvPr/>
        </p:nvSpPr>
        <p:spPr bwMode="auto">
          <a:xfrm>
            <a:off x="528638" y="4968875"/>
            <a:ext cx="5413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80899"/>
          <p:cNvSpPr txBox="1">
            <a:spLocks noChangeArrowheads="1"/>
          </p:cNvSpPr>
          <p:nvPr/>
        </p:nvSpPr>
        <p:spPr bwMode="auto">
          <a:xfrm>
            <a:off x="1504950" y="2286000"/>
            <a:ext cx="6696075" cy="188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ea typeface="楷体" panose="02010609060101010101" pitchFamily="49" charset="-122"/>
              </a:rPr>
              <a:t>there be</a:t>
            </a:r>
            <a:r>
              <a:rPr lang="zh-CN" altLang="en-US" sz="2800" b="1">
                <a:latin typeface="Times New Roman" panose="02020603050405020304" pitchFamily="18" charset="0"/>
                <a:ea typeface="楷体" panose="02010609060101010101" pitchFamily="49" charset="-122"/>
              </a:rPr>
              <a:t>不一般，主语跟在</a:t>
            </a:r>
            <a:r>
              <a:rPr lang="en-US" altLang="zh-CN" sz="2800" b="1">
                <a:latin typeface="Times New Roman" panose="02020603050405020304" pitchFamily="18" charset="0"/>
                <a:ea typeface="楷体" panose="02010609060101010101" pitchFamily="49" charset="-122"/>
              </a:rPr>
              <a:t>be</a:t>
            </a:r>
            <a:r>
              <a:rPr lang="zh-CN" altLang="en-US" sz="2800" b="1">
                <a:latin typeface="Times New Roman" panose="02020603050405020304" pitchFamily="18" charset="0"/>
                <a:ea typeface="楷体" panose="02010609060101010101" pitchFamily="49" charset="-122"/>
              </a:rPr>
              <a:t>后边。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ea typeface="楷体" panose="02010609060101010101" pitchFamily="49" charset="-122"/>
              </a:rPr>
              <a:t>单数主语用</a:t>
            </a:r>
            <a:r>
              <a:rPr lang="en-US" altLang="zh-CN" sz="2800" b="1">
                <a:latin typeface="Times New Roman" panose="02020603050405020304" pitchFamily="18" charset="0"/>
                <a:ea typeface="楷体" panose="02010609060101010101" pitchFamily="49" charset="-122"/>
              </a:rPr>
              <a:t>is</a:t>
            </a:r>
            <a:r>
              <a:rPr lang="zh-CN" altLang="en-US" sz="2800" b="1">
                <a:latin typeface="Times New Roman" panose="02020603050405020304" pitchFamily="18" charset="0"/>
                <a:ea typeface="楷体" panose="02010609060101010101" pitchFamily="49" charset="-122"/>
              </a:rPr>
              <a:t>，复数主语它用</a:t>
            </a:r>
            <a:r>
              <a:rPr lang="en-US" altLang="zh-CN" sz="2800" b="1">
                <a:latin typeface="Times New Roman" panose="02020603050405020304" pitchFamily="18" charset="0"/>
                <a:ea typeface="楷体" panose="02010609060101010101" pitchFamily="49" charset="-122"/>
              </a:rPr>
              <a:t>are</a:t>
            </a:r>
            <a:r>
              <a:rPr lang="zh-CN" altLang="en-US" sz="2800" b="1">
                <a:latin typeface="Times New Roman" panose="02020603050405020304" pitchFamily="18" charset="0"/>
                <a:ea typeface="楷体" panose="02010609060101010101" pitchFamily="49" charset="-122"/>
              </a:rPr>
              <a:t>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ea typeface="楷体" panose="02010609060101010101" pitchFamily="49" charset="-122"/>
              </a:rPr>
              <a:t>时间</a:t>
            </a:r>
            <a:r>
              <a:rPr lang="en-US" altLang="zh-CN" sz="2800" b="1">
                <a:latin typeface="Times New Roman" panose="02020603050405020304" pitchFamily="18" charset="0"/>
                <a:ea typeface="楷体" panose="02010609060101010101" pitchFamily="49" charset="-122"/>
              </a:rPr>
              <a:t>/</a:t>
            </a:r>
            <a:r>
              <a:rPr lang="zh-CN" altLang="en-US" sz="2800" b="1">
                <a:latin typeface="Times New Roman" panose="02020603050405020304" pitchFamily="18" charset="0"/>
                <a:ea typeface="楷体" panose="02010609060101010101" pitchFamily="49" charset="-122"/>
              </a:rPr>
              <a:t>地点是状语，句子首尾任你选。</a:t>
            </a:r>
          </a:p>
        </p:txBody>
      </p:sp>
      <p:sp>
        <p:nvSpPr>
          <p:cNvPr id="14338" name="文本框 80900"/>
          <p:cNvSpPr txBox="1">
            <a:spLocks noChangeArrowheads="1"/>
          </p:cNvSpPr>
          <p:nvPr/>
        </p:nvSpPr>
        <p:spPr bwMode="auto">
          <a:xfrm>
            <a:off x="352425" y="1352550"/>
            <a:ext cx="1781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巧记乐背</a:t>
            </a: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框 81923"/>
          <p:cNvSpPr txBox="1">
            <a:spLocks noChangeArrowheads="1"/>
          </p:cNvSpPr>
          <p:nvPr/>
        </p:nvSpPr>
        <p:spPr bwMode="auto">
          <a:xfrm>
            <a:off x="219075" y="885825"/>
            <a:ext cx="8658225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lots of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lots of=a lot of</a:t>
            </a:r>
            <a:r>
              <a:rPr lang="zh-CN" altLang="en-US" sz="2800" b="1" dirty="0">
                <a:latin typeface="Times New Roman" panose="02020603050405020304" pitchFamily="18" charset="0"/>
              </a:rPr>
              <a:t>，意为“许多，大量的”，其后既可以接可数名词复数形式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此时相当于</a:t>
            </a:r>
            <a:r>
              <a:rPr lang="en-US" altLang="zh-CN" sz="2800" b="1" dirty="0">
                <a:latin typeface="Times New Roman" panose="02020603050405020304" pitchFamily="18" charset="0"/>
              </a:rPr>
              <a:t>many)</a:t>
            </a:r>
            <a:r>
              <a:rPr lang="zh-CN" altLang="en-US" sz="2800" b="1" dirty="0">
                <a:latin typeface="Times New Roman" panose="02020603050405020304" pitchFamily="18" charset="0"/>
              </a:rPr>
              <a:t>，也可以接不可数名词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此时相当于</a:t>
            </a:r>
            <a:r>
              <a:rPr lang="en-US" altLang="zh-CN" sz="2800" b="1" dirty="0">
                <a:latin typeface="Times New Roman" panose="02020603050405020304" pitchFamily="18" charset="0"/>
              </a:rPr>
              <a:t>much)</a:t>
            </a:r>
            <a:r>
              <a:rPr lang="zh-CN" altLang="en-US" sz="2800" b="1" dirty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My teacher has a lot of/lots of books.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我的老师有许多书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。 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pic>
        <p:nvPicPr>
          <p:cNvPr id="15362" name="图片 81924" descr="point标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4025" y="1204913"/>
            <a:ext cx="884238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矩形 81925"/>
          <p:cNvSpPr>
            <a:spLocks noChangeArrowheads="1"/>
          </p:cNvSpPr>
          <p:nvPr/>
        </p:nvSpPr>
        <p:spPr bwMode="auto">
          <a:xfrm>
            <a:off x="358775" y="3417888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51425" y="4083050"/>
            <a:ext cx="312420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82945"/>
          <p:cNvSpPr txBox="1">
            <a:spLocks noChangeArrowheads="1"/>
          </p:cNvSpPr>
          <p:nvPr/>
        </p:nvSpPr>
        <p:spPr bwMode="auto">
          <a:xfrm>
            <a:off x="219075" y="523875"/>
            <a:ext cx="8658225" cy="607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04</a:t>
            </a:r>
            <a:r>
              <a:rPr lang="en-US" altLang="zh-CN" sz="2800" b="1">
                <a:latin typeface="Times New Roman" panose="02020603050405020304" pitchFamily="18" charset="0"/>
              </a:rPr>
              <a:t>Look out, Dad!</a:t>
            </a:r>
            <a:r>
              <a:rPr lang="zh-CN" altLang="en-US" sz="2800" b="1">
                <a:latin typeface="Times New Roman" panose="02020603050405020304" pitchFamily="18" charset="0"/>
              </a:rPr>
              <a:t>小心，爸爸！</a:t>
            </a:r>
            <a:r>
              <a:rPr lang="en-US" altLang="zh-CN" sz="2800" b="1">
                <a:latin typeface="Times New Roman" panose="02020603050405020304" pitchFamily="18" charset="0"/>
              </a:rPr>
              <a:t>(</a:t>
            </a:r>
            <a:r>
              <a:rPr lang="zh-CN" altLang="en-US" sz="2800" b="1">
                <a:latin typeface="Times New Roman" panose="02020603050405020304" pitchFamily="18" charset="0"/>
              </a:rPr>
              <a:t>教材</a:t>
            </a:r>
            <a:r>
              <a:rPr lang="en-US" altLang="zh-CN" sz="2800" b="1">
                <a:latin typeface="Times New Roman" panose="02020603050405020304" pitchFamily="18" charset="0"/>
              </a:rPr>
              <a:t>P72)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          look out</a:t>
            </a:r>
            <a:r>
              <a:rPr lang="zh-CN" altLang="en-US" sz="2800" b="1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look out</a:t>
            </a:r>
            <a:r>
              <a:rPr lang="zh-CN" altLang="en-US" sz="2800" b="1">
                <a:latin typeface="Times New Roman" panose="02020603050405020304" pitchFamily="18" charset="0"/>
              </a:rPr>
              <a:t>为固定短语，意为“小心；注意”，常用来提醒别人小心、留神，相当于</a:t>
            </a:r>
            <a:r>
              <a:rPr lang="en-US" altLang="zh-CN" sz="2800" b="1">
                <a:latin typeface="Times New Roman" panose="02020603050405020304" pitchFamily="18" charset="0"/>
              </a:rPr>
              <a:t>be careful</a:t>
            </a:r>
            <a:r>
              <a:rPr lang="zh-CN" altLang="en-US" sz="2800" b="1">
                <a:latin typeface="Times New Roman" panose="02020603050405020304" pitchFamily="18" charset="0"/>
              </a:rPr>
              <a:t>或</a:t>
            </a:r>
            <a:r>
              <a:rPr lang="en-US" altLang="zh-CN" sz="2800" b="1">
                <a:latin typeface="Times New Roman" panose="02020603050405020304" pitchFamily="18" charset="0"/>
              </a:rPr>
              <a:t>take care</a:t>
            </a:r>
            <a:r>
              <a:rPr lang="zh-CN" altLang="en-US" sz="2800" b="1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       </a:t>
            </a:r>
            <a:r>
              <a:rPr lang="en-US" altLang="zh-CN" sz="2800" b="1">
                <a:latin typeface="Times New Roman" panose="02020603050405020304" pitchFamily="18" charset="0"/>
              </a:rPr>
              <a:t>If you don</a:t>
            </a:r>
            <a:r>
              <a:rPr lang="zh-CN" altLang="en-US" sz="2800" b="1">
                <a:latin typeface="Times New Roman" panose="02020603050405020304" pitchFamily="18" charset="0"/>
              </a:rPr>
              <a:t></a:t>
            </a:r>
            <a:r>
              <a:rPr lang="en-US" altLang="zh-CN" sz="2800" b="1">
                <a:latin typeface="Times New Roman" panose="02020603050405020304" pitchFamily="18" charset="0"/>
              </a:rPr>
              <a:t>t look out, you may fall on the ice.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       </a:t>
            </a:r>
            <a:r>
              <a:rPr lang="zh-CN" altLang="en-US" sz="2800" b="1">
                <a:latin typeface="Times New Roman" panose="02020603050405020304" pitchFamily="18" charset="0"/>
              </a:rPr>
              <a:t>如果你不小心的话</a:t>
            </a:r>
            <a:r>
              <a:rPr lang="en-US" altLang="zh-CN" sz="2800" b="1">
                <a:latin typeface="Times New Roman" panose="02020603050405020304" pitchFamily="18" charset="0"/>
              </a:rPr>
              <a:t>, </a:t>
            </a:r>
            <a:r>
              <a:rPr lang="zh-CN" altLang="en-US" sz="2800" b="1">
                <a:latin typeface="Times New Roman" panose="02020603050405020304" pitchFamily="18" charset="0"/>
              </a:rPr>
              <a:t>你会在冰上摔倒的。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【拓展】</a:t>
            </a:r>
            <a:r>
              <a:rPr lang="zh-CN" altLang="en-US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</a:rPr>
              <a:t>look out of</a:t>
            </a:r>
            <a:r>
              <a:rPr lang="zh-CN" altLang="en-US" sz="2800" b="1">
                <a:latin typeface="Times New Roman" panose="02020603050405020304" pitchFamily="18" charset="0"/>
              </a:rPr>
              <a:t>表示从一个位置向外看，意为“向</a:t>
            </a:r>
            <a:r>
              <a:rPr lang="en-US" altLang="zh-CN" sz="2800" b="1">
                <a:latin typeface="Times New Roman" panose="02020603050405020304" pitchFamily="18" charset="0"/>
              </a:rPr>
              <a:t>……</a:t>
            </a:r>
            <a:r>
              <a:rPr lang="zh-CN" altLang="en-US" sz="2800" b="1">
                <a:latin typeface="Times New Roman" panose="02020603050405020304" pitchFamily="18" charset="0"/>
              </a:rPr>
              <a:t>外面看”。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       </a:t>
            </a:r>
            <a:r>
              <a:rPr lang="en-US" altLang="zh-CN" sz="2800" b="1">
                <a:latin typeface="Times New Roman" panose="02020603050405020304" pitchFamily="18" charset="0"/>
              </a:rPr>
              <a:t>Don’t look out of the window.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       </a:t>
            </a:r>
            <a:r>
              <a:rPr lang="zh-CN" altLang="en-US" sz="2800" b="1">
                <a:latin typeface="Times New Roman" panose="02020603050405020304" pitchFamily="18" charset="0"/>
              </a:rPr>
              <a:t>不要朝窗户外面看。</a:t>
            </a:r>
          </a:p>
        </p:txBody>
      </p:sp>
      <p:pic>
        <p:nvPicPr>
          <p:cNvPr id="16386" name="图片 82946" descr="point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1408113"/>
            <a:ext cx="903288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矩形 82947"/>
          <p:cNvSpPr>
            <a:spLocks noChangeArrowheads="1"/>
          </p:cNvSpPr>
          <p:nvPr/>
        </p:nvSpPr>
        <p:spPr bwMode="auto">
          <a:xfrm>
            <a:off x="387350" y="3017838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8" name="矩形 82948"/>
          <p:cNvSpPr>
            <a:spLocks noChangeArrowheads="1"/>
          </p:cNvSpPr>
          <p:nvPr/>
        </p:nvSpPr>
        <p:spPr bwMode="auto">
          <a:xfrm>
            <a:off x="387350" y="5446713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16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5850" y="841375"/>
            <a:ext cx="413702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98" name="组合 5170"/>
          <p:cNvGrpSpPr/>
          <p:nvPr/>
        </p:nvGrpSpPr>
        <p:grpSpPr bwMode="auto">
          <a:xfrm>
            <a:off x="180975" y="1387475"/>
            <a:ext cx="1984375" cy="600075"/>
            <a:chOff x="114" y="874"/>
            <a:chExt cx="1250" cy="378"/>
          </a:xfrm>
        </p:grpSpPr>
        <p:pic>
          <p:nvPicPr>
            <p:cNvPr id="4099" name="图片 5164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14" y="874"/>
              <a:ext cx="1162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0" name="文本框 5165"/>
            <p:cNvSpPr txBox="1">
              <a:spLocks noChangeArrowheads="1"/>
            </p:cNvSpPr>
            <p:nvPr/>
          </p:nvSpPr>
          <p:spPr bwMode="auto">
            <a:xfrm>
              <a:off x="191" y="924"/>
              <a:ext cx="1173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教材原文</a:t>
              </a:r>
            </a:p>
          </p:txBody>
        </p:sp>
      </p:grpSp>
      <p:sp>
        <p:nvSpPr>
          <p:cNvPr id="4101" name="文本框 5171"/>
          <p:cNvSpPr txBox="1">
            <a:spLocks noChangeArrowheads="1"/>
          </p:cNvSpPr>
          <p:nvPr/>
        </p:nvSpPr>
        <p:spPr bwMode="auto">
          <a:xfrm>
            <a:off x="171450" y="1962150"/>
            <a:ext cx="8858250" cy="428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800" b="1" dirty="0">
                <a:latin typeface="Times New Roman" panose="02020603050405020304" pitchFamily="18" charset="0"/>
              </a:rPr>
              <a:t> It is sunny today. </a:t>
            </a:r>
            <a:r>
              <a:rPr lang="en-US" altLang="zh-CN" sz="2800" b="1" baseline="30000" dirty="0">
                <a:latin typeface="Times New Roman" panose="02020603050405020304" pitchFamily="18" charset="0"/>
              </a:rPr>
              <a:t>①</a:t>
            </a:r>
            <a:r>
              <a:rPr lang="en-US" altLang="zh-CN" sz="2800" b="1" dirty="0">
                <a:latin typeface="Times New Roman" panose="02020603050405020304" pitchFamily="18" charset="0"/>
              </a:rPr>
              <a:t>My family and I are going on a picnic near the lake. </a:t>
            </a:r>
            <a:r>
              <a:rPr lang="en-US" altLang="zh-CN" sz="2800" b="1" baseline="30000" dirty="0">
                <a:latin typeface="Times New Roman" panose="02020603050405020304" pitchFamily="18" charset="0"/>
              </a:rPr>
              <a:t>②</a:t>
            </a:r>
            <a:r>
              <a:rPr lang="en-US" altLang="zh-CN" sz="2800" b="1" dirty="0">
                <a:latin typeface="Times New Roman" panose="02020603050405020304" pitchFamily="18" charset="0"/>
              </a:rPr>
              <a:t>Bob is carrying  a big basket of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food.My</a:t>
            </a:r>
            <a:r>
              <a:rPr lang="en-US" altLang="zh-CN" sz="2800" b="1" dirty="0">
                <a:latin typeface="Times New Roman" panose="02020603050405020304" pitchFamily="18" charset="0"/>
              </a:rPr>
              <a:t> dog Rover is with us, too.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</a:rPr>
              <a:t> What is my mum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doing?She</a:t>
            </a:r>
            <a:r>
              <a:rPr lang="en-US" altLang="zh-CN" sz="2800" b="1" dirty="0">
                <a:latin typeface="Times New Roman" panose="02020603050405020304" pitchFamily="18" charset="0"/>
              </a:rPr>
              <a:t> is making a salad.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800" b="1" dirty="0">
                <a:latin typeface="Times New Roman" panose="02020603050405020304" pitchFamily="18" charset="0"/>
              </a:rPr>
              <a:t> I’m putting the food and drinks on a tablecloth. </a:t>
            </a:r>
            <a:r>
              <a:rPr lang="en-US" altLang="zh-CN" sz="2800" b="1" baseline="30000" dirty="0">
                <a:latin typeface="Times New Roman" panose="02020603050405020304" pitchFamily="18" charset="0"/>
              </a:rPr>
              <a:t>③</a:t>
            </a:r>
            <a:r>
              <a:rPr lang="en-US" altLang="zh-CN" sz="2800" b="1" dirty="0">
                <a:latin typeface="Times New Roman" panose="02020603050405020304" pitchFamily="18" charset="0"/>
              </a:rPr>
              <a:t>There are lots of fruits and vegetables for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us.I</a:t>
            </a:r>
            <a:r>
              <a:rPr lang="en-US" altLang="zh-CN" sz="2800" b="1" dirty="0">
                <a:latin typeface="Times New Roman" panose="02020603050405020304" pitchFamily="18" charset="0"/>
              </a:rPr>
              <a:t> have some cookies for Rover, too.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文本框 71683"/>
          <p:cNvSpPr txBox="1">
            <a:spLocks noChangeArrowheads="1"/>
          </p:cNvSpPr>
          <p:nvPr/>
        </p:nvSpPr>
        <p:spPr bwMode="auto">
          <a:xfrm>
            <a:off x="152400" y="781050"/>
            <a:ext cx="8858250" cy="2438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2800" b="1" dirty="0">
                <a:latin typeface="Times New Roman" panose="02020603050405020304" pitchFamily="18" charset="0"/>
              </a:rPr>
              <a:t> My dad is making sandwiches. </a:t>
            </a:r>
            <a:r>
              <a:rPr lang="en-US" altLang="zh-CN" sz="2800" b="1" baseline="30000" dirty="0">
                <a:latin typeface="Times New Roman" panose="02020603050405020304" pitchFamily="18" charset="0"/>
              </a:rPr>
              <a:t>④</a:t>
            </a:r>
            <a:r>
              <a:rPr lang="en-US" altLang="zh-CN" sz="2800" b="1" dirty="0">
                <a:latin typeface="Times New Roman" panose="02020603050405020304" pitchFamily="18" charset="0"/>
              </a:rPr>
              <a:t>Look out,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Dad!Rover</a:t>
            </a:r>
            <a:r>
              <a:rPr lang="en-US" altLang="zh-CN" sz="2800" b="1" dirty="0">
                <a:latin typeface="Times New Roman" panose="02020603050405020304" pitchFamily="18" charset="0"/>
              </a:rPr>
              <a:t> is eating the meat.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2800" b="1" dirty="0">
                <a:latin typeface="Times New Roman" panose="02020603050405020304" pitchFamily="18" charset="0"/>
              </a:rPr>
              <a:t> What are Bob and Lynn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doing?They</a:t>
            </a:r>
            <a:r>
              <a:rPr lang="en-US" altLang="zh-CN" sz="2800" b="1" dirty="0">
                <a:latin typeface="Times New Roman" panose="02020603050405020304" pitchFamily="18" charset="0"/>
              </a:rPr>
              <a:t> are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painting.They</a:t>
            </a:r>
            <a:r>
              <a:rPr lang="en-US" altLang="zh-CN" sz="2800" b="1" dirty="0">
                <a:latin typeface="Times New Roman" panose="02020603050405020304" pitchFamily="18" charset="0"/>
              </a:rPr>
              <a:t> are quiet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.</a:t>
            </a:r>
            <a:endParaRPr lang="en-US" altLang="zh-CN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3819" y="779110"/>
            <a:ext cx="2704779" cy="8588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4000" b="1" dirty="0" smtClean="0">
                <a:latin typeface="Times New Roman" panose="02020603050405020304" pitchFamily="18" charset="0"/>
              </a:rPr>
              <a:t>Let’s Do It!</a:t>
            </a:r>
            <a:endParaRPr lang="en-US" altLang="zh-CN" sz="4000" b="1" dirty="0">
              <a:latin typeface="Times New Roman" panose="02020603050405020304" pitchFamily="18" charset="0"/>
            </a:endParaRPr>
          </a:p>
        </p:txBody>
      </p:sp>
      <p:sp>
        <p:nvSpPr>
          <p:cNvPr id="3" name="文本框 71684"/>
          <p:cNvSpPr txBox="1">
            <a:spLocks noChangeArrowheads="1"/>
          </p:cNvSpPr>
          <p:nvPr/>
        </p:nvSpPr>
        <p:spPr bwMode="auto">
          <a:xfrm>
            <a:off x="304800" y="2505075"/>
            <a:ext cx="8743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800" b="1" dirty="0">
                <a:latin typeface="Times New Roman" panose="02020603050405020304" pitchFamily="18" charset="0"/>
              </a:rPr>
              <a:t> Listen and number the pictures.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882650" y="3475038"/>
            <a:ext cx="3206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3     1       5     4       2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72707"/>
          <p:cNvSpPr txBox="1">
            <a:spLocks noChangeArrowheads="1"/>
          </p:cNvSpPr>
          <p:nvPr/>
        </p:nvSpPr>
        <p:spPr bwMode="auto">
          <a:xfrm>
            <a:off x="219075" y="542925"/>
            <a:ext cx="8648700" cy="428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</a:rPr>
              <a:t> Read the lesson and match the people with the actions.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making a salad.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painting.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eating meat.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making sandwiches.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putting things on a tablecloth.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Can you think of other verbs with-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ing</a:t>
            </a:r>
            <a:r>
              <a:rPr lang="en-US" altLang="zh-CN" sz="2800" b="1" dirty="0">
                <a:latin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文本框 73731"/>
          <p:cNvSpPr txBox="1">
            <a:spLocks noChangeArrowheads="1"/>
          </p:cNvSpPr>
          <p:nvPr/>
        </p:nvSpPr>
        <p:spPr bwMode="auto">
          <a:xfrm>
            <a:off x="276225" y="895350"/>
            <a:ext cx="8867775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Jenny (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图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1) is putting things on a tablecloth.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Her mother (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图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2) is making a salad.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Her father (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图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3) is making sandwiches.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Bob and Lynn (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图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4) are painting.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Rover (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图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5) is eating meat.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文本框 74755"/>
          <p:cNvSpPr txBox="1">
            <a:spLocks noChangeArrowheads="1"/>
          </p:cNvSpPr>
          <p:nvPr/>
        </p:nvSpPr>
        <p:spPr bwMode="auto">
          <a:xfrm>
            <a:off x="142875" y="600075"/>
            <a:ext cx="8772525" cy="428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800" b="1" dirty="0">
                <a:latin typeface="Times New Roman" panose="02020603050405020304" pitchFamily="18" charset="0"/>
              </a:rPr>
              <a:t> Work in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pairs.Look</a:t>
            </a:r>
            <a:r>
              <a:rPr lang="en-US" altLang="zh-CN" sz="2800" b="1" dirty="0">
                <a:latin typeface="Times New Roman" panose="02020603050405020304" pitchFamily="18" charset="0"/>
              </a:rPr>
              <a:t> at the pictures in this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lesson.What</a:t>
            </a:r>
            <a:r>
              <a:rPr lang="en-US" altLang="zh-CN" sz="2800" b="1" dirty="0">
                <a:latin typeface="Times New Roman" panose="02020603050405020304" pitchFamily="18" charset="0"/>
              </a:rPr>
              <a:t> are Jenny and her family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doing?Talk</a:t>
            </a:r>
            <a:r>
              <a:rPr lang="en-US" altLang="zh-CN" sz="2800" b="1" dirty="0">
                <a:latin typeface="Times New Roman" panose="02020603050405020304" pitchFamily="18" charset="0"/>
              </a:rPr>
              <a:t> about it.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Example: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A:What is Jenny’s mother doing?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B:She is…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A:What is Jenny doing?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B:She is…</a:t>
            </a:r>
          </a:p>
        </p:txBody>
      </p:sp>
      <p:sp>
        <p:nvSpPr>
          <p:cNvPr id="8194" name="文本框 74756"/>
          <p:cNvSpPr txBox="1">
            <a:spLocks noChangeArrowheads="1"/>
          </p:cNvSpPr>
          <p:nvPr/>
        </p:nvSpPr>
        <p:spPr bwMode="auto">
          <a:xfrm>
            <a:off x="133350" y="4705350"/>
            <a:ext cx="8610600" cy="188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2800" b="1">
                <a:latin typeface="Times New Roman" panose="02020603050405020304" pitchFamily="18" charset="0"/>
              </a:rPr>
              <a:t> What do you and your family like to do together? Draw or bring a picture of your family.Talk about it in groups and write a short passage. 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4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3925" y="733425"/>
            <a:ext cx="46355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文本框 69667"/>
          <p:cNvSpPr txBox="1">
            <a:spLocks noChangeArrowheads="1"/>
          </p:cNvSpPr>
          <p:nvPr/>
        </p:nvSpPr>
        <p:spPr bwMode="auto">
          <a:xfrm>
            <a:off x="209550" y="1409700"/>
            <a:ext cx="8782050" cy="48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01</a:t>
            </a:r>
            <a:r>
              <a:rPr lang="en-US" altLang="zh-CN" sz="2800" b="1" dirty="0">
                <a:latin typeface="Times New Roman" panose="02020603050405020304" pitchFamily="18" charset="0"/>
              </a:rPr>
              <a:t>My family and I are going on a picnic near the lake.</a:t>
            </a:r>
            <a:r>
              <a:rPr lang="zh-CN" altLang="en-US" sz="2800" b="1" dirty="0">
                <a:latin typeface="Times New Roman" panose="02020603050405020304" pitchFamily="18" charset="0"/>
              </a:rPr>
              <a:t>我和我的家人将去湖边野餐。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800" b="1" dirty="0">
                <a:latin typeface="Times New Roman" panose="02020603050405020304" pitchFamily="18" charset="0"/>
              </a:rPr>
              <a:t>P72)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go on a picnic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go on a picnic</a:t>
            </a:r>
            <a:r>
              <a:rPr lang="zh-CN" altLang="en-US" sz="2800" b="1" dirty="0">
                <a:latin typeface="Times New Roman" panose="02020603050405020304" pitchFamily="18" charset="0"/>
              </a:rPr>
              <a:t>意为“去野餐”，其同义表达为</a:t>
            </a:r>
            <a:r>
              <a:rPr lang="en-US" altLang="zh-CN" sz="2800" b="1" dirty="0">
                <a:latin typeface="Times New Roman" panose="02020603050405020304" pitchFamily="18" charset="0"/>
              </a:rPr>
              <a:t>go for a picnic</a:t>
            </a:r>
            <a:r>
              <a:rPr lang="zh-CN" altLang="en-US" sz="2800" b="1" dirty="0">
                <a:latin typeface="Times New Roman" panose="02020603050405020304" pitchFamily="18" charset="0"/>
              </a:rPr>
              <a:t>和</a:t>
            </a:r>
            <a:r>
              <a:rPr lang="en-US" altLang="zh-CN" sz="2800" b="1" dirty="0">
                <a:latin typeface="Times New Roman" panose="02020603050405020304" pitchFamily="18" charset="0"/>
              </a:rPr>
              <a:t>have a picnic</a:t>
            </a:r>
            <a:r>
              <a:rPr lang="zh-CN" altLang="en-US" sz="2800" b="1" dirty="0">
                <a:latin typeface="Times New Roman" panose="02020603050405020304" pitchFamily="18" charset="0"/>
              </a:rPr>
              <a:t>等。其中</a:t>
            </a:r>
            <a:r>
              <a:rPr lang="en-US" altLang="zh-CN" sz="2800" b="1" dirty="0">
                <a:latin typeface="Times New Roman" panose="02020603050405020304" pitchFamily="18" charset="0"/>
              </a:rPr>
              <a:t>picnic</a:t>
            </a:r>
            <a:r>
              <a:rPr lang="zh-CN" altLang="en-US" sz="2800" b="1" dirty="0">
                <a:latin typeface="Times New Roman" panose="02020603050405020304" pitchFamily="18" charset="0"/>
              </a:rPr>
              <a:t>为可数名词，意为“野餐”。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They are going on a picnic on Sunday.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周日他们将要去野餐。</a:t>
            </a:r>
          </a:p>
        </p:txBody>
      </p:sp>
      <p:pic>
        <p:nvPicPr>
          <p:cNvPr id="9219" name="图片 69668" descr="point标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4813" y="2962275"/>
            <a:ext cx="9032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矩形 69669"/>
          <p:cNvSpPr>
            <a:spLocks noChangeArrowheads="1"/>
          </p:cNvSpPr>
          <p:nvPr/>
        </p:nvSpPr>
        <p:spPr bwMode="auto">
          <a:xfrm>
            <a:off x="330200" y="5160963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221" name="图片 6967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3725" y="4652963"/>
            <a:ext cx="180975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文本框 76803"/>
          <p:cNvSpPr txBox="1">
            <a:spLocks noChangeArrowheads="1"/>
          </p:cNvSpPr>
          <p:nvPr/>
        </p:nvSpPr>
        <p:spPr bwMode="auto">
          <a:xfrm>
            <a:off x="123825" y="831850"/>
            <a:ext cx="8801100" cy="324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02 </a:t>
            </a:r>
            <a:r>
              <a:rPr lang="en-US" altLang="zh-CN" sz="2400" b="1" dirty="0">
                <a:latin typeface="Times New Roman" panose="02020603050405020304" pitchFamily="18" charset="0"/>
              </a:rPr>
              <a:t>Bob is carrying a big basket of food.</a:t>
            </a:r>
            <a:r>
              <a:rPr lang="zh-CN" altLang="en-US" sz="2400" b="1" dirty="0">
                <a:latin typeface="Times New Roman" panose="02020603050405020304" pitchFamily="18" charset="0"/>
              </a:rPr>
              <a:t>鲍勃正提着一大篮子食物。</a:t>
            </a:r>
            <a:r>
              <a:rPr lang="en-US" altLang="zh-CN" sz="2400" b="1" dirty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400" b="1" dirty="0">
                <a:latin typeface="Times New Roman" panose="02020603050405020304" pitchFamily="18" charset="0"/>
              </a:rPr>
              <a:t>P72)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   carry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carry</a:t>
            </a:r>
            <a:r>
              <a:rPr lang="zh-CN" altLang="en-US" sz="2400" b="1" dirty="0">
                <a:latin typeface="Times New Roman" panose="02020603050405020304" pitchFamily="18" charset="0"/>
              </a:rPr>
              <a:t>作动词，意为“携带；搬运”。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</a:rPr>
              <a:t>           </a:t>
            </a:r>
            <a:r>
              <a:rPr lang="en-US" altLang="zh-CN" sz="2400" b="1" dirty="0">
                <a:latin typeface="Times New Roman" panose="02020603050405020304" pitchFamily="18" charset="0"/>
              </a:rPr>
              <a:t>I can carry this box. </a:t>
            </a:r>
            <a:r>
              <a:rPr lang="zh-CN" altLang="en-US" sz="2400" b="1" dirty="0">
                <a:latin typeface="Times New Roman" panose="02020603050405020304" pitchFamily="18" charset="0"/>
              </a:rPr>
              <a:t>我能搬动这个箱子。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【易混辨析】</a:t>
            </a:r>
            <a:r>
              <a:rPr lang="zh-CN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carry</a:t>
            </a:r>
            <a:r>
              <a:rPr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lang="en-US" altLang="zh-CN" sz="2400" b="1" dirty="0">
                <a:latin typeface="Times New Roman" panose="02020603050405020304" pitchFamily="18" charset="0"/>
              </a:rPr>
              <a:t>bring</a:t>
            </a:r>
            <a:r>
              <a:rPr lang="zh-CN" altLang="en-US" sz="2400" b="1" dirty="0">
                <a:latin typeface="Times New Roman" panose="02020603050405020304" pitchFamily="18" charset="0"/>
              </a:rPr>
              <a:t>和</a:t>
            </a:r>
            <a:r>
              <a:rPr lang="en-US" altLang="zh-CN" sz="2400" b="1" dirty="0">
                <a:latin typeface="Times New Roman" panose="02020603050405020304" pitchFamily="18" charset="0"/>
              </a:rPr>
              <a:t>take</a:t>
            </a:r>
          </a:p>
        </p:txBody>
      </p:sp>
      <p:sp>
        <p:nvSpPr>
          <p:cNvPr id="10242" name="矩形 76804"/>
          <p:cNvSpPr>
            <a:spLocks noChangeArrowheads="1"/>
          </p:cNvSpPr>
          <p:nvPr/>
        </p:nvSpPr>
        <p:spPr bwMode="auto">
          <a:xfrm>
            <a:off x="357188" y="3070225"/>
            <a:ext cx="5413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243" name="图片 76805" descr="point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8138" y="2089150"/>
            <a:ext cx="11271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6867" name="表格 76866"/>
          <p:cNvGraphicFramePr/>
          <p:nvPr/>
        </p:nvGraphicFramePr>
        <p:xfrm>
          <a:off x="204788" y="4348163"/>
          <a:ext cx="8734425" cy="1885950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8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596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859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</a:rPr>
                        <a:t>carry</a:t>
                      </a: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Times New Roman" panose="02020603050405020304" pitchFamily="18" charset="0"/>
                        </a:rPr>
                        <a:t>意为“携带；搬运”</a:t>
                      </a:r>
                      <a:r>
                        <a:rPr lang="en-US" altLang="zh-CN" sz="2400" b="1" dirty="0"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zh-CN" altLang="en-US" sz="2400" b="1" dirty="0">
                          <a:latin typeface="Times New Roman" panose="02020603050405020304" pitchFamily="18" charset="0"/>
                        </a:rPr>
                        <a:t>指搬运较重的东西</a:t>
                      </a:r>
                      <a:r>
                        <a:rPr lang="en-US" altLang="zh-CN" sz="2400" b="1" dirty="0"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zh-CN" altLang="en-US" sz="2400" b="1" dirty="0">
                          <a:latin typeface="Times New Roman" panose="02020603050405020304" pitchFamily="18" charset="0"/>
                        </a:rPr>
                        <a:t>不强调动作的方向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b="1" dirty="0">
                          <a:latin typeface="Times New Roman" panose="02020603050405020304" pitchFamily="18" charset="0"/>
                        </a:rPr>
                        <a:t>The boy is strong enough to carry the box. </a:t>
                      </a:r>
                      <a:r>
                        <a:rPr lang="zh-CN" altLang="en-US" sz="2400" b="1" dirty="0">
                          <a:latin typeface="Times New Roman" panose="02020603050405020304" pitchFamily="18" charset="0"/>
                        </a:rPr>
                        <a:t>这个男孩很强壮，能够搬动这个箱子。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55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75" y="1787525"/>
            <a:ext cx="2124075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WWW.2PPT.COM&#10;">
  <a:themeElements>
    <a:clrScheme name="Default Design 1">
      <a:dk1>
        <a:srgbClr val="000000"/>
      </a:dk1>
      <a:lt1>
        <a:srgbClr val="FFFFFF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FFFFF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自定义 6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>
        <a:noFill/>
        <a:ln w="25400" cmpd="sng">
          <a:solidFill>
            <a:srgbClr val="C00000"/>
          </a:solidFill>
          <a:round/>
        </a:ln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FFFFF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6666"/>
        </a:dk2>
        <a:lt2>
          <a:srgbClr val="808080"/>
        </a:lt2>
        <a:accent1>
          <a:srgbClr val="F8A230"/>
        </a:accent1>
        <a:accent2>
          <a:srgbClr val="5CACE2"/>
        </a:accent2>
        <a:accent3>
          <a:srgbClr val="FFFFFF"/>
        </a:accent3>
        <a:accent4>
          <a:srgbClr val="000000"/>
        </a:accent4>
        <a:accent5>
          <a:srgbClr val="FBCEAD"/>
        </a:accent5>
        <a:accent6>
          <a:srgbClr val="539BCD"/>
        </a:accent6>
        <a:hlink>
          <a:srgbClr val="E569A7"/>
        </a:hlink>
        <a:folHlink>
          <a:srgbClr val="95D8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8EEA3A"/>
        </a:accent1>
        <a:accent2>
          <a:srgbClr val="F97B90"/>
        </a:accent2>
        <a:accent3>
          <a:srgbClr val="FFFFFF"/>
        </a:accent3>
        <a:accent4>
          <a:srgbClr val="000000"/>
        </a:accent4>
        <a:accent5>
          <a:srgbClr val="C6F3AE"/>
        </a:accent5>
        <a:accent6>
          <a:srgbClr val="E26F82"/>
        </a:accent6>
        <a:hlink>
          <a:srgbClr val="5DC2F5"/>
        </a:hlink>
        <a:folHlink>
          <a:srgbClr val="FFA4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主题23</Template>
  <TotalTime>0</TotalTime>
  <Words>972</Words>
  <Application>Microsoft Office PowerPoint</Application>
  <PresentationFormat>全屏显示(4:3)</PresentationFormat>
  <Paragraphs>90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黑体</vt:lpstr>
      <vt:lpstr>楷体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72</cp:revision>
  <dcterms:created xsi:type="dcterms:W3CDTF">2017-07-08T03:13:00Z</dcterms:created>
  <dcterms:modified xsi:type="dcterms:W3CDTF">2023-01-16T15:47:08Z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FA3CF4124A6D4A99B2828DDBEFF0942F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