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820" r:id="rId2"/>
    <p:sldId id="777" r:id="rId3"/>
    <p:sldId id="778" r:id="rId4"/>
    <p:sldId id="779" r:id="rId5"/>
    <p:sldId id="783" r:id="rId6"/>
    <p:sldId id="780" r:id="rId7"/>
    <p:sldId id="781" r:id="rId8"/>
    <p:sldId id="782" r:id="rId9"/>
    <p:sldId id="784" r:id="rId10"/>
    <p:sldId id="807" r:id="rId11"/>
    <p:sldId id="803" r:id="rId12"/>
    <p:sldId id="804" r:id="rId13"/>
    <p:sldId id="805" r:id="rId14"/>
    <p:sldId id="806" r:id="rId15"/>
    <p:sldId id="808" r:id="rId16"/>
    <p:sldId id="809" r:id="rId17"/>
    <p:sldId id="810" r:id="rId18"/>
    <p:sldId id="811" r:id="rId19"/>
    <p:sldId id="812" r:id="rId20"/>
    <p:sldId id="813" r:id="rId21"/>
    <p:sldId id="814" r:id="rId22"/>
    <p:sldId id="815" r:id="rId23"/>
    <p:sldId id="816" r:id="rId24"/>
    <p:sldId id="817" r:id="rId25"/>
    <p:sldId id="818" r:id="rId26"/>
    <p:sldId id="819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49EF15-5EBC-44E2-8428-93267FEAD47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EC29902-3AD0-4FAC-930F-4573B61352B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CB191A2-0148-49EE-8397-D3399007579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07B11F2-D752-4700-8FC1-E69DE578383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DF2C4A7-8A15-468F-A040-27CFE059DD65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B2EC6E9-68F0-4196-BA70-16840CB527A7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06B66D1-71A2-444E-BD6D-C063F829619A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B9AF14-0E5D-416E-ABEA-DEEA1459C3B7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8C67950-9EBF-4B76-81B3-05397006DD6E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6FF412E-1EA7-4E45-A344-24671FFC9D7E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0A344DB-1E64-43B4-841A-308B1C4460AB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8FBFE-854F-432E-9FD1-7CCFE7196CB5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177AA28-DAE8-409B-8A09-D35C9B3A330B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6B08AC9-B413-4CE3-BF7C-CD134D3F06C1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5D5058E-9F6F-4A51-897C-8E0420292F2F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AC26D13-4601-48A2-A584-A5B18D96879B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ABFD52E-2FC7-4CDA-A09F-D5B28B774124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F83CCAE-47EC-431F-A2FD-1884E9AE218D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CCF0982-82E5-4FAE-86F7-EA27DA18AC2D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8729B0E-C927-4F31-91B4-9E3C90C3BBE2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B36F7B2-E80F-445F-B828-636AAA9C908F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A6A5493-8A2A-42FD-87EB-3D97A0A8B783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637986A-1D1E-45B6-B7FC-A9077D499E8E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8AECD14-3FBC-4C7C-88B9-333F779CA369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9E461F-9240-4922-971B-335BB71F5DDF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3B67143-9EBC-48B8-8A4C-48FBE141B44D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320380-BABA-4CEE-8F2B-FD9D81BD922B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B63A186-6ED6-4F46-B04A-386874F55AD2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3910928"/>
            <a:ext cx="6773636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/>
            </a:lvl1pPr>
          </a:lstStyle>
          <a:p>
            <a:fld id="{367BDC09-818F-4D4A-9804-C29EA7CAEC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6505576"/>
            <a:ext cx="1563290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6505576"/>
            <a:ext cx="1563291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8CDF0C-C7AE-40C7-8F6F-D4BFCAB11AE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DA6038F-DDDE-419A-B3A0-C9D1351CE63F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980175F3-D16D-4C09-9461-995008BA49C7}" type="slidenum"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59540" y="4365130"/>
            <a:ext cx="6552910" cy="73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defRPr/>
            </a:pP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ea typeface="黑体" panose="02010609060101010101" charset="-122"/>
              </a:rPr>
              <a:t>Ⅵ</a:t>
            </a:r>
            <a:r>
              <a:rPr lang="en-US" altLang="zh-CN" sz="2400" b="1" kern="100" dirty="0" smtClean="0">
                <a:latin typeface="Cambria" panose="02040503050406030204"/>
                <a:ea typeface="黑体" panose="02010609060101010101" charset="-122"/>
              </a:rPr>
              <a:t> The 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</a:rPr>
              <a:t>Rest Parts of the Unit(P</a:t>
            </a:r>
            <a:r>
              <a:rPr lang="en-US" altLang="zh-CN" sz="2400" b="1" kern="100" baseline="-25000" dirty="0">
                <a:latin typeface="Cambria" panose="02040503050406030204"/>
                <a:ea typeface="黑体" panose="02010609060101010101" charset="-122"/>
              </a:rPr>
              <a:t>6</a:t>
            </a:r>
            <a:r>
              <a:rPr lang="zh-CN" altLang="zh-CN" sz="2400" b="1" kern="100" baseline="-25000" dirty="0">
                <a:latin typeface="Cambria" panose="02040503050406030204"/>
                <a:ea typeface="黑体" panose="02010609060101010101" charset="-122"/>
              </a:rPr>
              <a:t>～</a:t>
            </a:r>
            <a:r>
              <a:rPr lang="en-US" altLang="zh-CN" sz="2400" b="1" kern="100" baseline="-25000" dirty="0">
                <a:latin typeface="Cambria" panose="02040503050406030204"/>
                <a:ea typeface="黑体" panose="02010609060101010101" charset="-122"/>
              </a:rPr>
              <a:t>10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</a:rPr>
              <a:t>)</a:t>
            </a:r>
            <a:endParaRPr lang="zh-CN" altLang="zh-CN" sz="2400" b="1" kern="100" dirty="0">
              <a:latin typeface="Cambria" panose="02040503050406030204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021995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2952" y="2060810"/>
            <a:ext cx="5529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/>
              <a:t>Welcome Unit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15504" y="104616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look forward to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 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盼望，期待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378619" y="1550989"/>
            <a:ext cx="8428435" cy="53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Tom is </a:t>
            </a:r>
            <a:r>
              <a:rPr lang="en-US" altLang="zh-CN" sz="24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looking forward to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 meeting the new exchange student.(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教材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6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汤姆盼望着见到新的交换生。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短语记牢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记牢下列短语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look into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　调查；向</a:t>
            </a: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……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里面看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look through 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浏览，仔细看，翻阅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look around/round 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环视；环顾；四下查看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look back on 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回忆，回顾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look up 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向上看，查找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look down on/upon 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轻视；瞧不起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look up to 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尊敬，敬仰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628" name="Picture 5" descr="课时要点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" y="468313"/>
            <a:ext cx="855940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It’s our traditional virtue that the young should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look up to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the old.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年轻人应该尊重老年人，这是我们的传统美德。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We shouldn’t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look down upon/on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the disabled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on the contrary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we should help them.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我们不应该瞧不起残疾人，相反我们应该帮助他们。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like to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look back on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my high-school days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which were the happiest in my life.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我喜欢回顾我的中学时代，那是我生命中最快乐的时光。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13147" y="1484313"/>
            <a:ext cx="842843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单句语法填空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Please look ____________ your desk and see if my English dictionary is there.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More and more countries are looking forward to ____________(join) the Belt and Road Project.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I often look ____________ the words I don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 know in the dictionary or on the Internet.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90206" y="1965326"/>
            <a:ext cx="1141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through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04741" y="2528888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joining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95764" y="3584576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up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思考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look forward to 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中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to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为介词，以介词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to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结尾的短语你还能想出几个？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</a:t>
            </a:r>
            <a:r>
              <a:rPr lang="en-US" altLang="zh-CN" sz="2400" kern="100" dirty="0" smtClean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</a:t>
            </a:r>
            <a:r>
              <a:rPr lang="en-US" altLang="zh-CN" sz="2400" kern="100" dirty="0" smtClean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490" y="2420860"/>
            <a:ext cx="2252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get down to</a:t>
            </a: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着手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8156" y="2996940"/>
            <a:ext cx="2550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lead to</a:t>
            </a: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导致；通往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8861" y="3573020"/>
            <a:ext cx="271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pay attention to</a:t>
            </a: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注意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490" y="4077090"/>
            <a:ext cx="2815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be/get used to</a:t>
            </a:r>
            <a:r>
              <a:rPr lang="zh-CN" altLang="zh-CN" sz="2400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习惯于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6921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come true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变成现实，实现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539440" y="1700760"/>
            <a:ext cx="8428435" cy="41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For Tim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that dream has </a:t>
            </a: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come true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.(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教材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P</a:t>
            </a:r>
            <a:r>
              <a:rPr lang="en-US" altLang="zh-CN" sz="20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6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对蒂姆来说，梦想已经实现了。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短语记牢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000" dirty="0">
                <a:latin typeface="+mj-ea"/>
                <a:ea typeface="+mj-ea"/>
                <a:cs typeface="Times New Roman" panose="02020603050405020304" pitchFamily="18" charset="0"/>
              </a:rPr>
              <a:t>记牢下列短语</a:t>
            </a:r>
            <a:endParaRPr lang="zh-CN" altLang="zh-CN" sz="20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come up with 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想出；提出</a:t>
            </a:r>
            <a:endParaRPr lang="zh-CN" altLang="zh-CN" sz="2000" dirty="0"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come up 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走近；上来；发芽；发生；被提出；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太阳、月亮等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升起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come about 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发生；产生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come across  (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偶然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遇到或发现；被理解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come out 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出来；出版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come to 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苏醒；总计；达到；谈到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when it comes to... 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当涉及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/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谈到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59569" y="981076"/>
            <a:ext cx="8428435" cy="371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These ideas will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come true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if technology continues to develop.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如果技术不断发展，这些想法将会成真。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 hope you can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come up with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a better plan than this.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我希望你能提出比这更好的计划。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That magazine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comes out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once a month.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那个杂志每月出一期。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When it comes to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students’ surfing the Internet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some people think students can benefit from it.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当谈到学生上网，有些人认为学生可以从中获益。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443830" y="1484313"/>
            <a:ext cx="842843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介副词填空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How did it come ____________ that he knew where we were?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When it comes ____________ physics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he is a complete stranger.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When walking down the street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I came ____________ David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whom I hadn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 seen for years.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70771" y="2025651"/>
            <a:ext cx="867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about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5389" y="2601913"/>
            <a:ext cx="423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59899" y="3140076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across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33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名师提醒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come up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come up with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的区别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come up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的主语是物，表示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计划、建议、议题等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被提出；而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come up with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主语是人或团体组织，表示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某人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提出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计划、建议等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come true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与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realize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有何不同？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1907" y="4221110"/>
            <a:ext cx="8294258" cy="495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come true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是不及物动词短语，不能用于被动语态；而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realize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是及物动词。</a:t>
            </a:r>
            <a:endParaRPr lang="zh-CN" altLang="zh-CN" sz="100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take notes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记笔记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listen to the teacher and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take notes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7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听老师讲和记笔记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短语记牢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记牢下列短语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take in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吸收；理解；欺骗；收容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take on  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具有，呈现；担任，承担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take up  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举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拿、捡、拔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起；占据；从事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take over  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接管；接任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take off  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脱下；起飞；成功，腾飞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454819" y="1341438"/>
            <a:ext cx="84284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 should know how to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take notes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at a meeting.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你要懂得怎样做会议记录。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Internet shopping will really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take off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when people make sure that it is safe.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当人们确信了网购的安全性时，它就真的成功了。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Technology is here to help us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but we should not allow it to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take over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our lives.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技术是用来帮助我们的，但我们不应让它来接管我们的生活。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1223" y="1484730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单词语境记忆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根据英汉提示写出单词的适当形式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6" descr="课时基础过关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291" y="620610"/>
            <a:ext cx="859988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03023" y="2352963"/>
            <a:ext cx="88335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1.I am tired of the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同伴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I have been working with because he is hard to get along with.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2.Only in this way can you have a chance to achieve your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目标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3.It must be a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策略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to make me let him go on holiday alone.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4.Don’t be too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好奇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about things you are not supposed to know.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5.The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公司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has connections with a number of Japanese firms.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27730" y="2266732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partner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80389" y="3246183"/>
            <a:ext cx="713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goal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5457" y="3955478"/>
            <a:ext cx="146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strategy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64915" y="4452508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curious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15202" y="5408395"/>
            <a:ext cx="1311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company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41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000" dirty="0">
                <a:latin typeface="+mj-ea"/>
                <a:ea typeface="+mj-ea"/>
                <a:cs typeface="Times New Roman" panose="02020603050405020304" pitchFamily="18" charset="0"/>
              </a:rPr>
              <a:t>介副词填空</a:t>
            </a:r>
            <a:endParaRPr lang="zh-CN" altLang="zh-CN" sz="20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  <a:cs typeface="Courier New" panose="02070309020205020404" pitchFamily="49" charset="0"/>
              </a:rPr>
              <a:t>①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Some insects take ____________ the </a:t>
            </a:r>
            <a:r>
              <a:rPr lang="en-US" altLang="zh-CN" sz="2000" dirty="0" err="1">
                <a:latin typeface="Times New Roman" panose="02020603050405020304" pitchFamily="18" charset="0"/>
                <a:ea typeface="楷体_GB2312" pitchFamily="49" charset="-122"/>
              </a:rPr>
              <a:t>colour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 of their surroundings to protect themselves.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He didn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t take ____________ what he read because his mind was on something else.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We tried to find a table for seven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but they were all taken ____________.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When </a:t>
            </a:r>
            <a:r>
              <a:rPr lang="en-US" altLang="zh-CN" sz="2000" dirty="0" err="1">
                <a:latin typeface="Times New Roman" panose="02020603050405020304" pitchFamily="18" charset="0"/>
                <a:ea typeface="楷体_GB2312" pitchFamily="49" charset="-122"/>
              </a:rPr>
              <a:t>Mr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 Green passed away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his son took ____________ the business from him.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⑤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Peter likes seeing the planes taking ____________ from the airport.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6795" y="2035176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2286" y="2601913"/>
            <a:ext cx="423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19688" y="3578765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1474" y="4015691"/>
            <a:ext cx="731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over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00454" y="4880194"/>
            <a:ext cx="538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off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251222" y="620610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4.I take notes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while listening and reading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7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当听课和读书时我记笔记。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395420" y="1988800"/>
            <a:ext cx="8428435" cy="371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【句式解读】　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while listening and reading</a:t>
            </a:r>
            <a:r>
              <a:rPr lang="zh-CN" altLang="zh-CN" sz="2000" dirty="0">
                <a:latin typeface="+mj-ea"/>
                <a:ea typeface="+mj-ea"/>
                <a:cs typeface="Times New Roman" panose="02020603050405020304" pitchFamily="18" charset="0"/>
              </a:rPr>
              <a:t>是状语从句的省略，其完整形式是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“while I am listening and reading”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000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【用法总结】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在时间、地点、条件、方式或让步状语从句中，如果主从句的主语一致，且从句谓语中含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be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，从句主语和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be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可一同省略；或从句的主语是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it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，且从句谓语中含有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be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it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be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可一同省去。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When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you are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 young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you should work hard.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年轻时你应该努力工作。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it is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 necessary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you can leave a message for him.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如果有必要，你可以给他留个口信。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Even if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I am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 invited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won’t go to such a bad lecture.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即使受到邀请，我也不想听如此糟糕的报告。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名师提醒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状语从句的省略口诀：省略句，真容易，符合两条就可以。从句谓语含有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，两句主语要一致。从句若有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it be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，照样省去莫迟疑。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11"/>
          <p:cNvSpPr>
            <a:spLocks noChangeArrowheads="1"/>
          </p:cNvSpPr>
          <p:nvPr/>
        </p:nvSpPr>
        <p:spPr bwMode="auto">
          <a:xfrm>
            <a:off x="413146" y="1052514"/>
            <a:ext cx="862347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While 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________(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cross) the street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he was knocked over by a car.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When 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________(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ask) by the teacher suddenly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he could not come up with a proper answer.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She stood at the gate as if she was waiting for someone.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She stood at the gate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7693" y="2073276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crossing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90404" y="2708276"/>
            <a:ext cx="885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asked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11457" y="4832351"/>
            <a:ext cx="3310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as if waiting for someone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1"/>
          <p:cNvSpPr>
            <a:spLocks noChangeArrowheads="1"/>
          </p:cNvSpPr>
          <p:nvPr/>
        </p:nvSpPr>
        <p:spPr bwMode="auto">
          <a:xfrm>
            <a:off x="265109" y="692620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5.If I’m not in class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I’m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either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in the library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or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in the computer lab.(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8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0723" name="矩形 11"/>
          <p:cNvSpPr>
            <a:spLocks noChangeArrowheads="1"/>
          </p:cNvSpPr>
          <p:nvPr/>
        </p:nvSpPr>
        <p:spPr bwMode="auto">
          <a:xfrm>
            <a:off x="297849" y="1892949"/>
            <a:ext cx="8428435" cy="417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如果不上课，我要么在图书馆，要么在电脑实验室。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【句式解读】　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either...or...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或者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或者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为并列连词，连接平行结构。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 often go to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either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English Corner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or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gym as my after-class activities.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课外活动时，我通常要么去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英语角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，要么去体育馆。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【用法总结】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either...or...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连接两个并列主语时，谓语动词的数遵循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就近原则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Either he or I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am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to be invited to speak in the hall.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要么是他，要么是我将会被邀请去大厅演讲。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单句语法填空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Either you or one of your students ____________(be) to attend the meeting that is due tomorrow.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思考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遵循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就近原则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的并列连词还有哪些？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96126" y="2049463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87258" y="3621088"/>
            <a:ext cx="6161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not only...but also...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neither...nor...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not...but...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6.I think it is her ____________(personal) rather than her looks that has struck me.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7.The ____________(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organise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is designed to help people who wish to teach abroad.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8.This book has sold a million copies since it was ____________(revise) last year.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87780" y="1332585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personality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560" y="2492870"/>
            <a:ext cx="1698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organisation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460" y="4077090"/>
            <a:ext cx="1072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revised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短语语境填空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267891" y="1412875"/>
            <a:ext cx="8598694" cy="372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1.Thanks for your kind consideration and I 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盼望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your earliest reply.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2.You need to 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记笔记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at the meeting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so make sure to bring a pen and some paper with you.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3.As long as we work hard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I’m sure that our dreams 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实现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4.The price of it 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已下降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but I wonder if it’ll remain so.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5.The sun 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出来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from behind the clouds late in the afternoon.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6.All living things 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依靠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the sun for their growth.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8030" y="1306589"/>
            <a:ext cx="1778051" cy="495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look forward to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35620" y="2202413"/>
            <a:ext cx="1215397" cy="495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take notes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40190" y="3140960"/>
            <a:ext cx="1662635" cy="495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will come true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38810" y="3636545"/>
            <a:ext cx="1723549" cy="495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has gone down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80804" y="4132130"/>
            <a:ext cx="1116011" cy="495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came out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77657" y="4621943"/>
            <a:ext cx="1245854" cy="495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depend on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10604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语境串记同根词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05991" y="1563688"/>
            <a:ext cx="84284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Children are always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curious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about everything they see and </a:t>
            </a:r>
            <a:r>
              <a:rPr lang="en-US" altLang="zh-CN" sz="24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hear.They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will ask all kinds of questions </a:t>
            </a:r>
            <a:r>
              <a:rPr lang="en-US" altLang="zh-CN" sz="2400" b="1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curiously</a:t>
            </a:r>
            <a:r>
              <a:rPr lang="en-US" altLang="zh-CN" sz="24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.To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meet their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curiosity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d better answer them.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8" name="Picture 5" descr="记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485" y="655638"/>
            <a:ext cx="47267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矩形 2"/>
          <p:cNvSpPr>
            <a:spLocks noChangeArrowheads="1"/>
          </p:cNvSpPr>
          <p:nvPr/>
        </p:nvSpPr>
        <p:spPr bwMode="auto">
          <a:xfrm>
            <a:off x="4143018" y="500064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记单词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0773" y="3140960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构词法助记派生词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91" name="矩形 4"/>
          <p:cNvSpPr>
            <a:spLocks noChangeArrowheads="1"/>
          </p:cNvSpPr>
          <p:nvPr/>
        </p:nvSpPr>
        <p:spPr bwMode="auto">
          <a:xfrm>
            <a:off x="539440" y="3645030"/>
            <a:ext cx="562586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名词后缀：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-(a)</a:t>
            </a:r>
            <a:r>
              <a:rPr lang="en-US" altLang="zh-CN" sz="2000" dirty="0" err="1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tion</a:t>
            </a:r>
            <a:endParaRPr lang="zh-CN" altLang="zh-CN" sz="16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0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000" dirty="0" err="1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organise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dirty="0">
                <a:latin typeface="Book Antiqua" panose="02040602050305030304" pitchFamily="18" charset="0"/>
                <a:ea typeface="楷体_GB2312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.)</a:t>
            </a: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dirty="0" err="1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organisation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组织</a:t>
            </a:r>
            <a:endParaRPr lang="zh-CN" altLang="zh-CN" sz="16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prepare(</a:t>
            </a:r>
            <a:r>
              <a:rPr lang="en-US" altLang="zh-CN" sz="2000" i="1" dirty="0">
                <a:latin typeface="Book Antiqua" panose="02040602050305030304" pitchFamily="18" charset="0"/>
                <a:ea typeface="楷体_GB2312" pitchFamily="49" charset="-122"/>
              </a:rPr>
              <a:t>v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.)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preparation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准备</a:t>
            </a:r>
            <a:endParaRPr lang="zh-CN" altLang="zh-CN" sz="16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adapt(</a:t>
            </a:r>
            <a:r>
              <a:rPr lang="en-US" altLang="zh-CN" sz="2000" i="1" dirty="0">
                <a:latin typeface="Book Antiqua" panose="02040602050305030304" pitchFamily="18" charset="0"/>
                <a:ea typeface="楷体_GB2312" pitchFamily="49" charset="-122"/>
              </a:rPr>
              <a:t>v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.)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adaptation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适应</a:t>
            </a:r>
            <a:endParaRPr lang="zh-CN" altLang="zh-CN" sz="16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educate(</a:t>
            </a:r>
            <a:r>
              <a:rPr lang="en-US" altLang="zh-CN" sz="2000" i="1" dirty="0">
                <a:latin typeface="Book Antiqua" panose="02040602050305030304" pitchFamily="18" charset="0"/>
                <a:ea typeface="楷体_GB2312" pitchFamily="49" charset="-122"/>
              </a:rPr>
              <a:t>v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.)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education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教育</a:t>
            </a:r>
            <a:endParaRPr lang="zh-CN" altLang="zh-CN" sz="16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⑤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expect(</a:t>
            </a:r>
            <a:r>
              <a:rPr lang="en-US" altLang="zh-CN" sz="2000" i="1" dirty="0">
                <a:latin typeface="Book Antiqua" panose="02040602050305030304" pitchFamily="18" charset="0"/>
                <a:ea typeface="楷体_GB2312" pitchFamily="49" charset="-122"/>
              </a:rPr>
              <a:t>v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.)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expectation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预料</a:t>
            </a:r>
            <a:endParaRPr lang="zh-CN" altLang="zh-CN" sz="16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1222" y="15303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词族联记一类词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284560" y="2106614"/>
            <a:ext cx="8428434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依靠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一族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depend on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</a:t>
            </a: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rely on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count on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8366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句式语境仿写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39316" y="1354138"/>
            <a:ext cx="859750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1.If I’m not in class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I’m </a:t>
            </a:r>
            <a:r>
              <a:rPr lang="en-US" altLang="zh-CN" sz="24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either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 in the library </a:t>
            </a:r>
            <a:r>
              <a:rPr lang="en-US" altLang="zh-CN" sz="24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or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 in the computer lab.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69875" indent="-457200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如果不上课，我要么在图书馆，要么在电脑实验室。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69875" indent="-457200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	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仿写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那个女孩高兴时，不是唱就是跳。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marL="269875" indent="-457200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	When the girl is happy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she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_______________________.</a:t>
            </a:r>
            <a:endParaRPr lang="zh-CN" altLang="zh-CN" sz="2400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marL="269875" indent="-457200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2.I take notes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while listening and reading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2400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marL="269875" indent="-457200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+mj-ea"/>
                <a:ea typeface="+mj-ea"/>
                <a:cs typeface="Times New Roman" panose="02020603050405020304" pitchFamily="18" charset="0"/>
              </a:rPr>
              <a:t>	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当听课和读书时我记笔记。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marL="269875" indent="-457200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	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仿写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他们在欧洲旅行时结了婚。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69875" indent="-457200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	They got married </a:t>
            </a:r>
            <a:r>
              <a:rPr lang="en-US" altLang="zh-CN" sz="24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_______________________________.  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9940" y="3429000"/>
            <a:ext cx="2840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either sings or dances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37120" y="5589300"/>
            <a:ext cx="3401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while travelling in Europe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02419" y="1484313"/>
            <a:ext cx="84284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No matter what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you want to learn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it is important to decide on your goal before you make a plan.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无论你想学什么，在制定计划前决定目标是很重要的。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不论他是什么人，他必须遵守法律。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 must obey the law.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3925" y="3692526"/>
            <a:ext cx="274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No matter what he is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1481138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句型公式</a:t>
            </a:r>
            <a:endParaRPr lang="zh-CN" altLang="zh-CN" sz="2400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2057401"/>
            <a:ext cx="84284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either...or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意为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不是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就是；或者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或者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，表示两者之一，连接句中两个并列的成分。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2.while listening and reading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是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while I am listening and reading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的省略。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3.no matter what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引导让步状语从句，意为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无论什么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Microsoft Office PowerPoint</Application>
  <PresentationFormat>全屏显示(4:3)</PresentationFormat>
  <Paragraphs>208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2023-01-16T15:47:36Z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7F55ED20D39246BE84FC30DAC9027053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