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2"/>
  </p:sldMasterIdLst>
  <p:notesMasterIdLst>
    <p:notesMasterId r:id="rId19"/>
  </p:notesMasterIdLst>
  <p:handoutMasterIdLst>
    <p:handoutMasterId r:id="rId20"/>
  </p:handoutMasterIdLst>
  <p:sldIdLst>
    <p:sldId id="256" r:id="rId3"/>
    <p:sldId id="257" r:id="rId4"/>
    <p:sldId id="258" r:id="rId5"/>
    <p:sldId id="269" r:id="rId6"/>
    <p:sldId id="260" r:id="rId7"/>
    <p:sldId id="272" r:id="rId8"/>
    <p:sldId id="270" r:id="rId9"/>
    <p:sldId id="261" r:id="rId10"/>
    <p:sldId id="273" r:id="rId11"/>
    <p:sldId id="263" r:id="rId12"/>
    <p:sldId id="271" r:id="rId13"/>
    <p:sldId id="264" r:id="rId14"/>
    <p:sldId id="274" r:id="rId15"/>
    <p:sldId id="265" r:id="rId16"/>
    <p:sldId id="266" r:id="rId17"/>
    <p:sldId id="268" r:id="rId18"/>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163"/>
    <a:srgbClr val="75B2A0"/>
    <a:srgbClr val="47979D"/>
    <a:srgbClr val="5DA08E"/>
    <a:srgbClr val="77702C"/>
    <a:srgbClr val="6F6B2B"/>
    <a:srgbClr val="7D8D2C"/>
    <a:srgbClr val="42421E"/>
    <a:srgbClr val="FDF8E2"/>
    <a:srgbClr val="E3D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914" y="-804"/>
      </p:cViewPr>
      <p:guideLst>
        <p:guide orient="horz" pos="2546"/>
        <p:guide pos="3840"/>
      </p:guideLst>
    </p:cSldViewPr>
  </p:slideViewPr>
  <p:notesTextViewPr>
    <p:cViewPr>
      <p:scale>
        <a:sx n="1" d="1"/>
        <a:sy n="1" d="1"/>
      </p:scale>
      <p:origin x="0" y="0"/>
    </p:cViewPr>
  </p:notesTextViewPr>
  <p:notesViewPr>
    <p:cSldViewPr snapToGrid="0">
      <p:cViewPr varScale="1">
        <p:scale>
          <a:sx n="87" d="100"/>
          <a:sy n="87" d="100"/>
        </p:scale>
        <p:origin x="11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84E6B-92CB-4BAD-994B-1AEB080CBC2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B5031-475C-4B4D-9ADE-7950E5FB936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95A22-C7F4-4C7D-9B29-F7908AB813A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95A22-C7F4-4C7D-9B29-F7908AB813A4}" type="slidenum">
              <a:rPr lang="zh-CN" altLang="en-US" smtClean="0"/>
              <a:t>‹#›</a:t>
            </a:fld>
            <a:endParaRPr lang="zh-CN" altLang="en-US"/>
          </a:p>
        </p:txBody>
      </p:sp>
      <p:sp>
        <p:nvSpPr>
          <p:cNvPr id="7" name="TextBox 6"/>
          <p:cNvSpPr txBox="1"/>
          <p:nvPr userDrawn="1"/>
        </p:nvSpPr>
        <p:spPr>
          <a:xfrm>
            <a:off x="467545" y="6737859"/>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95A22-C7F4-4C7D-9B29-F7908AB813A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95A22-C7F4-4C7D-9B29-F7908AB813A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0" y="978974"/>
            <a:ext cx="12192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495A22-C7F4-4C7D-9B29-F7908AB813A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95A22-C7F4-4C7D-9B29-F7908AB813A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95A22-C7F4-4C7D-9B29-F7908AB813A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95A22-C7F4-4C7D-9B29-F7908AB813A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95A22-C7F4-4C7D-9B29-F7908AB813A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95A22-C7F4-4C7D-9B29-F7908AB813A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B857DF-F2B9-4602-B1F5-BB5CCE374C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95A22-C7F4-4C7D-9B29-F7908AB813A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857DF-F2B9-4602-B1F5-BB5CCE374CB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95A22-C7F4-4C7D-9B29-F7908AB813A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419169" y="1570710"/>
            <a:ext cx="5353663" cy="3563155"/>
          </a:xfrm>
          <a:prstGeom prst="rect">
            <a:avLst/>
          </a:prstGeom>
          <a:noFill/>
        </p:spPr>
        <p:txBody>
          <a:bodyPr wrap="square" rtlCol="0">
            <a:spAutoFit/>
          </a:bodyPr>
          <a:lstStyle/>
          <a:p>
            <a:pPr algn="ctr">
              <a:lnSpc>
                <a:spcPts val="13060"/>
              </a:lnSpc>
            </a:pPr>
            <a:r>
              <a:rPr lang="zh-CN" altLang="en-US" sz="13800" spc="300" dirty="0">
                <a:solidFill>
                  <a:schemeClr val="bg1"/>
                </a:solidFill>
                <a:cs typeface="+mn-ea"/>
                <a:sym typeface="+mn-lt"/>
              </a:rPr>
              <a:t>粽情</a:t>
            </a:r>
            <a:endParaRPr lang="en-US" altLang="zh-CN" sz="13800" spc="300" dirty="0">
              <a:solidFill>
                <a:schemeClr val="bg1"/>
              </a:solidFill>
              <a:cs typeface="+mn-ea"/>
              <a:sym typeface="+mn-lt"/>
            </a:endParaRPr>
          </a:p>
          <a:p>
            <a:pPr algn="ctr">
              <a:lnSpc>
                <a:spcPts val="13060"/>
              </a:lnSpc>
            </a:pPr>
            <a:r>
              <a:rPr lang="zh-CN" altLang="en-US" sz="13800" spc="300" dirty="0">
                <a:solidFill>
                  <a:schemeClr val="bg1"/>
                </a:solidFill>
                <a:cs typeface="+mn-ea"/>
                <a:sym typeface="+mn-lt"/>
              </a:rPr>
              <a:t>端午</a:t>
            </a:r>
          </a:p>
        </p:txBody>
      </p:sp>
      <p:sp>
        <p:nvSpPr>
          <p:cNvPr id="6" name="椭圆 5"/>
          <p:cNvSpPr/>
          <p:nvPr/>
        </p:nvSpPr>
        <p:spPr>
          <a:xfrm>
            <a:off x="449704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农</a:t>
            </a:r>
          </a:p>
        </p:txBody>
      </p:sp>
      <p:sp>
        <p:nvSpPr>
          <p:cNvPr id="7" name="椭圆 6"/>
          <p:cNvSpPr/>
          <p:nvPr/>
        </p:nvSpPr>
        <p:spPr>
          <a:xfrm>
            <a:off x="504273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历</a:t>
            </a:r>
          </a:p>
        </p:txBody>
      </p:sp>
      <p:sp>
        <p:nvSpPr>
          <p:cNvPr id="8" name="椭圆 7"/>
          <p:cNvSpPr/>
          <p:nvPr/>
        </p:nvSpPr>
        <p:spPr>
          <a:xfrm>
            <a:off x="558842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五</a:t>
            </a:r>
          </a:p>
        </p:txBody>
      </p:sp>
      <p:sp>
        <p:nvSpPr>
          <p:cNvPr id="9" name="椭圆 8"/>
          <p:cNvSpPr/>
          <p:nvPr/>
        </p:nvSpPr>
        <p:spPr>
          <a:xfrm>
            <a:off x="613411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月</a:t>
            </a:r>
          </a:p>
        </p:txBody>
      </p:sp>
      <p:sp>
        <p:nvSpPr>
          <p:cNvPr id="10" name="椭圆 9"/>
          <p:cNvSpPr/>
          <p:nvPr/>
        </p:nvSpPr>
        <p:spPr>
          <a:xfrm>
            <a:off x="667980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初</a:t>
            </a:r>
          </a:p>
        </p:txBody>
      </p:sp>
      <p:sp>
        <p:nvSpPr>
          <p:cNvPr id="11" name="椭圆 10"/>
          <p:cNvSpPr/>
          <p:nvPr/>
        </p:nvSpPr>
        <p:spPr>
          <a:xfrm>
            <a:off x="722549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五</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1241323" y="4651273"/>
            <a:ext cx="5073445" cy="840658"/>
          </a:xfrm>
          <a:prstGeom prst="ellipse">
            <a:avLst/>
          </a:prstGeom>
          <a:solidFill>
            <a:srgbClr val="777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idx="4294967295"/>
          </p:nvPr>
        </p:nvSpPr>
        <p:spPr>
          <a:xfrm>
            <a:off x="4038600" y="961205"/>
            <a:ext cx="4114800" cy="873739"/>
          </a:xfrm>
        </p:spPr>
        <p:txBody>
          <a:bodyPr/>
          <a:lstStyle/>
          <a:p>
            <a:r>
              <a:rPr lang="zh-CN" altLang="en-US" dirty="0">
                <a:solidFill>
                  <a:srgbClr val="3F7163"/>
                </a:solidFill>
                <a:latin typeface="+mn-lt"/>
                <a:ea typeface="+mn-ea"/>
                <a:cs typeface="+mn-ea"/>
                <a:sym typeface="+mn-lt"/>
              </a:rPr>
              <a:t>民间习俗</a:t>
            </a:r>
          </a:p>
        </p:txBody>
      </p:sp>
      <p:pic>
        <p:nvPicPr>
          <p:cNvPr id="6" name="图片 5"/>
          <p:cNvPicPr>
            <a:picLocks noChangeAspect="1"/>
          </p:cNvPicPr>
          <p:nvPr/>
        </p:nvPicPr>
        <p:blipFill>
          <a:blip r:embed="rId2" cstate="screen"/>
          <a:srcRect/>
          <a:stretch>
            <a:fillRect/>
          </a:stretch>
        </p:blipFill>
        <p:spPr>
          <a:xfrm>
            <a:off x="191035" y="1485901"/>
            <a:ext cx="7174018" cy="5380512"/>
          </a:xfrm>
          <a:prstGeom prst="rect">
            <a:avLst/>
          </a:prstGeom>
        </p:spPr>
      </p:pic>
      <p:sp>
        <p:nvSpPr>
          <p:cNvPr id="3" name="文本框 2"/>
          <p:cNvSpPr txBox="1"/>
          <p:nvPr/>
        </p:nvSpPr>
        <p:spPr>
          <a:xfrm>
            <a:off x="6894256" y="2200458"/>
            <a:ext cx="1708355" cy="400110"/>
          </a:xfrm>
          <a:prstGeom prst="rect">
            <a:avLst/>
          </a:prstGeom>
          <a:noFill/>
        </p:spPr>
        <p:txBody>
          <a:bodyPr wrap="square" rtlCol="0">
            <a:spAutoFit/>
          </a:bodyPr>
          <a:lstStyle/>
          <a:p>
            <a:r>
              <a:rPr lang="zh-CN" altLang="en-US" sz="2000" spc="300" dirty="0">
                <a:solidFill>
                  <a:srgbClr val="42421E"/>
                </a:solidFill>
                <a:cs typeface="+mn-ea"/>
                <a:sym typeface="+mn-lt"/>
              </a:rPr>
              <a:t>龙舟竞赛</a:t>
            </a:r>
          </a:p>
        </p:txBody>
      </p:sp>
      <p:sp>
        <p:nvSpPr>
          <p:cNvPr id="7" name="文本框 6"/>
          <p:cNvSpPr txBox="1"/>
          <p:nvPr/>
        </p:nvSpPr>
        <p:spPr>
          <a:xfrm>
            <a:off x="6894256" y="2600568"/>
            <a:ext cx="4277033" cy="3000821"/>
          </a:xfrm>
          <a:prstGeom prst="rect">
            <a:avLst/>
          </a:prstGeom>
          <a:noFill/>
        </p:spPr>
        <p:txBody>
          <a:bodyPr wrap="square" rtlCol="0">
            <a:spAutoFit/>
          </a:bodyPr>
          <a:lstStyle/>
          <a:p>
            <a:pPr>
              <a:lnSpc>
                <a:spcPct val="150000"/>
              </a:lnSpc>
            </a:pPr>
            <a:r>
              <a:rPr lang="zh-CN" altLang="en-US" spc="300" dirty="0">
                <a:solidFill>
                  <a:srgbClr val="42421E"/>
                </a:solidFill>
                <a:cs typeface="+mn-ea"/>
                <a:sym typeface="+mn-lt"/>
              </a:rPr>
              <a:t>赛龙舟，是端午节的主要习俗。相传起源于古时楚国人因舍不得贤臣屈原投江死去，许多人划船追赶拯救。他们争先恐后，追至洞庭湖时不见踪迹。之后每年五月五日划龙舟以纪念之。借划龙舟驱散江中之鱼，以免鱼吃掉屈原的身体。</a:t>
            </a:r>
          </a:p>
        </p:txBody>
      </p:sp>
      <p:cxnSp>
        <p:nvCxnSpPr>
          <p:cNvPr id="10" name="直接连接符 9"/>
          <p:cNvCxnSpPr/>
          <p:nvPr/>
        </p:nvCxnSpPr>
        <p:spPr>
          <a:xfrm>
            <a:off x="6997700" y="2612794"/>
            <a:ext cx="1135421" cy="0"/>
          </a:xfrm>
          <a:prstGeom prst="line">
            <a:avLst/>
          </a:prstGeom>
          <a:ln w="38100">
            <a:solidFill>
              <a:srgbClr val="77702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8699719" y="2949674"/>
            <a:ext cx="2020529" cy="566663"/>
          </a:xfrm>
          <a:prstGeom prst="roundRect">
            <a:avLst>
              <a:gd name="adj" fmla="val 27078"/>
            </a:avLst>
          </a:prstGeom>
          <a:gradFill>
            <a:gsLst>
              <a:gs pos="0">
                <a:srgbClr val="75B2A0"/>
              </a:gs>
              <a:gs pos="100000">
                <a:srgbClr val="3F71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1640071" y="2949674"/>
            <a:ext cx="2020529" cy="566663"/>
          </a:xfrm>
          <a:prstGeom prst="roundRect">
            <a:avLst>
              <a:gd name="adj" fmla="val 27078"/>
            </a:avLst>
          </a:prstGeom>
          <a:gradFill>
            <a:gsLst>
              <a:gs pos="0">
                <a:srgbClr val="75B2A0"/>
              </a:gs>
              <a:gs pos="100000">
                <a:srgbClr val="3F71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idx="4294967295"/>
          </p:nvPr>
        </p:nvSpPr>
        <p:spPr>
          <a:xfrm>
            <a:off x="4038600" y="942155"/>
            <a:ext cx="4114800" cy="873739"/>
          </a:xfrm>
        </p:spPr>
        <p:txBody>
          <a:bodyPr/>
          <a:lstStyle/>
          <a:p>
            <a:r>
              <a:rPr lang="zh-CN" altLang="en-US" dirty="0">
                <a:solidFill>
                  <a:srgbClr val="3F7163"/>
                </a:solidFill>
                <a:latin typeface="+mn-lt"/>
                <a:ea typeface="+mn-ea"/>
                <a:cs typeface="+mn-ea"/>
                <a:sym typeface="+mn-lt"/>
              </a:rPr>
              <a:t>民间习俗</a:t>
            </a:r>
          </a:p>
        </p:txBody>
      </p:sp>
      <p:sp>
        <p:nvSpPr>
          <p:cNvPr id="3" name="文本框 2"/>
          <p:cNvSpPr txBox="1"/>
          <p:nvPr/>
        </p:nvSpPr>
        <p:spPr>
          <a:xfrm>
            <a:off x="1499960" y="3048340"/>
            <a:ext cx="2300749" cy="369332"/>
          </a:xfrm>
          <a:prstGeom prst="rect">
            <a:avLst/>
          </a:prstGeom>
          <a:noFill/>
        </p:spPr>
        <p:txBody>
          <a:bodyPr wrap="square" rtlCol="0">
            <a:spAutoFit/>
          </a:bodyPr>
          <a:lstStyle/>
          <a:p>
            <a:pPr algn="ctr"/>
            <a:r>
              <a:rPr lang="zh-CN" altLang="en-US" spc="300" dirty="0">
                <a:solidFill>
                  <a:schemeClr val="bg1"/>
                </a:solidFill>
                <a:cs typeface="+mn-ea"/>
                <a:sym typeface="+mn-lt"/>
              </a:rPr>
              <a:t>挂艾叶、菖蒲</a:t>
            </a:r>
          </a:p>
        </p:txBody>
      </p:sp>
      <p:sp>
        <p:nvSpPr>
          <p:cNvPr id="4" name="文本框 3"/>
          <p:cNvSpPr txBox="1"/>
          <p:nvPr/>
        </p:nvSpPr>
        <p:spPr>
          <a:xfrm>
            <a:off x="8559608" y="3048340"/>
            <a:ext cx="2300749" cy="369332"/>
          </a:xfrm>
          <a:prstGeom prst="rect">
            <a:avLst/>
          </a:prstGeom>
          <a:noFill/>
        </p:spPr>
        <p:txBody>
          <a:bodyPr wrap="square" rtlCol="0">
            <a:spAutoFit/>
          </a:bodyPr>
          <a:lstStyle/>
          <a:p>
            <a:pPr algn="ctr"/>
            <a:r>
              <a:rPr lang="zh-CN" altLang="en-US" spc="300" dirty="0">
                <a:solidFill>
                  <a:schemeClr val="bg1"/>
                </a:solidFill>
                <a:cs typeface="+mn-ea"/>
                <a:sym typeface="+mn-lt"/>
              </a:rPr>
              <a:t>佩香囊</a:t>
            </a:r>
          </a:p>
        </p:txBody>
      </p:sp>
      <p:sp>
        <p:nvSpPr>
          <p:cNvPr id="5" name="文本框 4"/>
          <p:cNvSpPr txBox="1"/>
          <p:nvPr/>
        </p:nvSpPr>
        <p:spPr>
          <a:xfrm>
            <a:off x="1193442" y="3516337"/>
            <a:ext cx="2913788" cy="1938992"/>
          </a:xfrm>
          <a:prstGeom prst="rect">
            <a:avLst/>
          </a:prstGeom>
          <a:noFill/>
        </p:spPr>
        <p:txBody>
          <a:bodyPr wrap="square" rtlCol="0">
            <a:spAutoFit/>
          </a:bodyPr>
          <a:lstStyle/>
          <a:p>
            <a:pPr algn="ctr">
              <a:lnSpc>
                <a:spcPct val="150000"/>
              </a:lnSpc>
            </a:pPr>
            <a:r>
              <a:rPr lang="zh-CN" altLang="en-US" sz="1600" spc="300" dirty="0">
                <a:solidFill>
                  <a:srgbClr val="42421E"/>
                </a:solidFill>
                <a:cs typeface="+mn-ea"/>
                <a:sym typeface="+mn-lt"/>
              </a:rPr>
              <a:t>人们在端午节这一天扫庭院，挂艾叶、菖蒲，杀菌防病。菖蒲叶片呈剑型，象征驱除不详的宝剑，插在门口可以避邪。</a:t>
            </a:r>
          </a:p>
        </p:txBody>
      </p:sp>
      <p:sp>
        <p:nvSpPr>
          <p:cNvPr id="6" name="文本框 5"/>
          <p:cNvSpPr txBox="1"/>
          <p:nvPr/>
        </p:nvSpPr>
        <p:spPr>
          <a:xfrm>
            <a:off x="8084771" y="3516337"/>
            <a:ext cx="3250426" cy="1938992"/>
          </a:xfrm>
          <a:prstGeom prst="rect">
            <a:avLst/>
          </a:prstGeom>
          <a:noFill/>
        </p:spPr>
        <p:txBody>
          <a:bodyPr wrap="square" rtlCol="0">
            <a:spAutoFit/>
          </a:bodyPr>
          <a:lstStyle/>
          <a:p>
            <a:pPr algn="ctr">
              <a:lnSpc>
                <a:spcPct val="150000"/>
              </a:lnSpc>
            </a:pPr>
            <a:r>
              <a:rPr lang="zh-CN" altLang="en-US" sz="1600" spc="300" dirty="0">
                <a:solidFill>
                  <a:srgbClr val="42421E"/>
                </a:solidFill>
                <a:cs typeface="+mn-ea"/>
                <a:sym typeface="+mn-lt"/>
              </a:rPr>
              <a:t>传说小孩在端午节佩戴香囊有避邪驱瘟之意，香囊内有朱砂、硫磺、香药，外包以丝布，再以五色丝线弦扣成索，做成各种不同形状。</a:t>
            </a:r>
          </a:p>
        </p:txBody>
      </p:sp>
      <p:pic>
        <p:nvPicPr>
          <p:cNvPr id="9" name="图片 8"/>
          <p:cNvPicPr>
            <a:picLocks noChangeAspect="1"/>
          </p:cNvPicPr>
          <p:nvPr/>
        </p:nvPicPr>
        <p:blipFill>
          <a:blip r:embed="rId2" cstate="screen"/>
          <a:stretch>
            <a:fillRect/>
          </a:stretch>
        </p:blipFill>
        <p:spPr>
          <a:xfrm>
            <a:off x="4229100" y="2690812"/>
            <a:ext cx="4000500" cy="30003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screen"/>
          <a:stretch>
            <a:fillRect/>
          </a:stretch>
        </p:blipFill>
        <p:spPr>
          <a:xfrm>
            <a:off x="4705350" y="3286125"/>
            <a:ext cx="3124200" cy="2343150"/>
          </a:xfrm>
          <a:prstGeom prst="rect">
            <a:avLst/>
          </a:prstGeom>
        </p:spPr>
      </p:pic>
      <p:sp>
        <p:nvSpPr>
          <p:cNvPr id="2" name="标题 1"/>
          <p:cNvSpPr>
            <a:spLocks noGrp="1"/>
          </p:cNvSpPr>
          <p:nvPr>
            <p:ph type="title" idx="4294967295"/>
          </p:nvPr>
        </p:nvSpPr>
        <p:spPr>
          <a:xfrm>
            <a:off x="4038600" y="1068983"/>
            <a:ext cx="4114800" cy="873739"/>
          </a:xfrm>
        </p:spPr>
        <p:txBody>
          <a:bodyPr/>
          <a:lstStyle/>
          <a:p>
            <a:r>
              <a:rPr lang="zh-CN" altLang="en-US" dirty="0">
                <a:solidFill>
                  <a:srgbClr val="3F7163"/>
                </a:solidFill>
                <a:latin typeface="+mn-lt"/>
                <a:ea typeface="+mn-ea"/>
                <a:cs typeface="+mn-ea"/>
                <a:sym typeface="+mn-lt"/>
              </a:rPr>
              <a:t>民间习俗</a:t>
            </a:r>
          </a:p>
        </p:txBody>
      </p:sp>
      <p:sp>
        <p:nvSpPr>
          <p:cNvPr id="5" name="圆角矩形 4"/>
          <p:cNvSpPr/>
          <p:nvPr/>
        </p:nvSpPr>
        <p:spPr>
          <a:xfrm>
            <a:off x="1592826" y="2682564"/>
            <a:ext cx="1887040" cy="604684"/>
          </a:xfrm>
          <a:prstGeom prst="roundRect">
            <a:avLst>
              <a:gd name="adj" fmla="val 32927"/>
            </a:avLst>
          </a:prstGeom>
          <a:gradFill>
            <a:gsLst>
              <a:gs pos="0">
                <a:srgbClr val="75B2A0"/>
              </a:gs>
              <a:gs pos="100000">
                <a:srgbClr val="3F71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858297" y="2800240"/>
            <a:ext cx="1356098" cy="369332"/>
          </a:xfrm>
          <a:prstGeom prst="rect">
            <a:avLst/>
          </a:prstGeom>
          <a:noFill/>
        </p:spPr>
        <p:txBody>
          <a:bodyPr wrap="square" rtlCol="0">
            <a:spAutoFit/>
          </a:bodyPr>
          <a:lstStyle/>
          <a:p>
            <a:pPr algn="ctr"/>
            <a:r>
              <a:rPr lang="zh-CN" altLang="en-US" spc="300" dirty="0">
                <a:solidFill>
                  <a:schemeClr val="bg1"/>
                </a:solidFill>
                <a:cs typeface="+mn-ea"/>
                <a:sym typeface="+mn-lt"/>
              </a:rPr>
              <a:t>吃粽子</a:t>
            </a:r>
          </a:p>
        </p:txBody>
      </p:sp>
      <p:sp>
        <p:nvSpPr>
          <p:cNvPr id="11" name="圆角矩形 10"/>
          <p:cNvSpPr/>
          <p:nvPr/>
        </p:nvSpPr>
        <p:spPr>
          <a:xfrm>
            <a:off x="5152480" y="2681769"/>
            <a:ext cx="1887040" cy="604684"/>
          </a:xfrm>
          <a:prstGeom prst="roundRect">
            <a:avLst>
              <a:gd name="adj" fmla="val 32927"/>
            </a:avLst>
          </a:prstGeom>
          <a:gradFill>
            <a:gsLst>
              <a:gs pos="0">
                <a:srgbClr val="75B2A0"/>
              </a:gs>
              <a:gs pos="100000">
                <a:srgbClr val="3F71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417950" y="2800240"/>
            <a:ext cx="1356099" cy="369332"/>
          </a:xfrm>
          <a:prstGeom prst="rect">
            <a:avLst/>
          </a:prstGeom>
          <a:noFill/>
        </p:spPr>
        <p:txBody>
          <a:bodyPr wrap="square" rtlCol="0">
            <a:spAutoFit/>
          </a:bodyPr>
          <a:lstStyle/>
          <a:p>
            <a:pPr algn="ctr"/>
            <a:r>
              <a:rPr lang="zh-CN" altLang="en-US" spc="300" dirty="0">
                <a:solidFill>
                  <a:schemeClr val="bg1"/>
                </a:solidFill>
                <a:cs typeface="+mn-ea"/>
                <a:sym typeface="+mn-lt"/>
              </a:rPr>
              <a:t>饮雄黄酒</a:t>
            </a:r>
          </a:p>
        </p:txBody>
      </p:sp>
      <p:sp>
        <p:nvSpPr>
          <p:cNvPr id="12" name="圆角矩形 11"/>
          <p:cNvSpPr/>
          <p:nvPr/>
        </p:nvSpPr>
        <p:spPr>
          <a:xfrm>
            <a:off x="8712134" y="2681050"/>
            <a:ext cx="1887040" cy="604684"/>
          </a:xfrm>
          <a:prstGeom prst="roundRect">
            <a:avLst>
              <a:gd name="adj" fmla="val 32927"/>
            </a:avLst>
          </a:prstGeom>
          <a:gradFill>
            <a:gsLst>
              <a:gs pos="0">
                <a:srgbClr val="75B2A0"/>
              </a:gs>
              <a:gs pos="100000">
                <a:srgbClr val="3F71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8977604" y="2798726"/>
            <a:ext cx="1356099" cy="369332"/>
          </a:xfrm>
          <a:prstGeom prst="rect">
            <a:avLst/>
          </a:prstGeom>
          <a:noFill/>
        </p:spPr>
        <p:txBody>
          <a:bodyPr wrap="square" rtlCol="0">
            <a:spAutoFit/>
          </a:bodyPr>
          <a:lstStyle/>
          <a:p>
            <a:pPr algn="ctr"/>
            <a:r>
              <a:rPr lang="zh-CN" altLang="en-US" spc="300" dirty="0">
                <a:solidFill>
                  <a:schemeClr val="bg1"/>
                </a:solidFill>
                <a:cs typeface="+mn-ea"/>
                <a:sym typeface="+mn-lt"/>
              </a:rPr>
              <a:t>吃茶蛋</a:t>
            </a:r>
          </a:p>
        </p:txBody>
      </p:sp>
      <p:pic>
        <p:nvPicPr>
          <p:cNvPr id="14" name="图片 13"/>
          <p:cNvPicPr>
            <a:picLocks noChangeAspect="1"/>
          </p:cNvPicPr>
          <p:nvPr/>
        </p:nvPicPr>
        <p:blipFill>
          <a:blip r:embed="rId3" cstate="screen"/>
          <a:stretch>
            <a:fillRect/>
          </a:stretch>
        </p:blipFill>
        <p:spPr>
          <a:xfrm>
            <a:off x="8477249" y="3707907"/>
            <a:ext cx="2400300" cy="1800226"/>
          </a:xfrm>
          <a:prstGeom prst="rect">
            <a:avLst/>
          </a:prstGeom>
        </p:spPr>
      </p:pic>
      <p:pic>
        <p:nvPicPr>
          <p:cNvPr id="18" name="图片 17"/>
          <p:cNvPicPr>
            <a:picLocks noChangeAspect="1"/>
          </p:cNvPicPr>
          <p:nvPr/>
        </p:nvPicPr>
        <p:blipFill>
          <a:blip r:embed="rId4" cstate="screen"/>
          <a:stretch>
            <a:fillRect/>
          </a:stretch>
        </p:blipFill>
        <p:spPr>
          <a:xfrm>
            <a:off x="1390650" y="3495675"/>
            <a:ext cx="2819400" cy="21145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4095750" y="1917304"/>
            <a:ext cx="3810000" cy="3563155"/>
          </a:xfrm>
          <a:prstGeom prst="rect">
            <a:avLst/>
          </a:prstGeom>
          <a:noFill/>
        </p:spPr>
        <p:txBody>
          <a:bodyPr wrap="square" rtlCol="0">
            <a:spAutoFit/>
          </a:bodyPr>
          <a:lstStyle/>
          <a:p>
            <a:pPr algn="ctr">
              <a:lnSpc>
                <a:spcPts val="13060"/>
              </a:lnSpc>
            </a:pPr>
            <a:r>
              <a:rPr lang="zh-CN" altLang="en-US" sz="13800" spc="300" dirty="0">
                <a:solidFill>
                  <a:schemeClr val="bg1"/>
                </a:solidFill>
                <a:cs typeface="+mn-ea"/>
                <a:sym typeface="+mn-lt"/>
              </a:rPr>
              <a:t>文化作品</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38600" y="961205"/>
            <a:ext cx="4114800" cy="873739"/>
          </a:xfrm>
        </p:spPr>
        <p:txBody>
          <a:bodyPr/>
          <a:lstStyle/>
          <a:p>
            <a:r>
              <a:rPr lang="zh-CN" altLang="en-US" dirty="0">
                <a:solidFill>
                  <a:srgbClr val="3F7163"/>
                </a:solidFill>
                <a:latin typeface="+mn-lt"/>
                <a:ea typeface="+mn-ea"/>
                <a:cs typeface="+mn-ea"/>
                <a:sym typeface="+mn-lt"/>
              </a:rPr>
              <a:t>相关谚语</a:t>
            </a:r>
          </a:p>
        </p:txBody>
      </p:sp>
      <p:sp>
        <p:nvSpPr>
          <p:cNvPr id="4" name="文本框 3"/>
          <p:cNvSpPr txBox="1"/>
          <p:nvPr/>
        </p:nvSpPr>
        <p:spPr>
          <a:xfrm>
            <a:off x="2673160" y="2698083"/>
            <a:ext cx="1351259" cy="878638"/>
          </a:xfrm>
          <a:prstGeom prst="rect">
            <a:avLst/>
          </a:prstGeom>
          <a:noFill/>
        </p:spPr>
        <p:txBody>
          <a:bodyPr wrap="square" rtlCol="0">
            <a:spAutoFit/>
          </a:bodyPr>
          <a:lstStyle/>
          <a:p>
            <a:pPr algn="r">
              <a:lnSpc>
                <a:spcPct val="150000"/>
              </a:lnSpc>
            </a:pPr>
            <a:r>
              <a:rPr lang="zh-CN" altLang="en-US" spc="300" dirty="0">
                <a:solidFill>
                  <a:srgbClr val="42421E"/>
                </a:solidFill>
                <a:cs typeface="+mn-ea"/>
                <a:sym typeface="+mn-lt"/>
              </a:rPr>
              <a:t>清明插柳，端午插艾。</a:t>
            </a:r>
          </a:p>
        </p:txBody>
      </p:sp>
      <p:sp>
        <p:nvSpPr>
          <p:cNvPr id="5" name="文本框 4"/>
          <p:cNvSpPr txBox="1"/>
          <p:nvPr/>
        </p:nvSpPr>
        <p:spPr>
          <a:xfrm>
            <a:off x="2413842" y="4602234"/>
            <a:ext cx="1610577" cy="878638"/>
          </a:xfrm>
          <a:prstGeom prst="rect">
            <a:avLst/>
          </a:prstGeom>
          <a:noFill/>
        </p:spPr>
        <p:txBody>
          <a:bodyPr wrap="square" rtlCol="0">
            <a:spAutoFit/>
          </a:bodyPr>
          <a:lstStyle/>
          <a:p>
            <a:pPr algn="r">
              <a:lnSpc>
                <a:spcPct val="150000"/>
              </a:lnSpc>
            </a:pPr>
            <a:r>
              <a:rPr lang="zh-CN" altLang="en-US" spc="300" dirty="0">
                <a:solidFill>
                  <a:srgbClr val="42421E"/>
                </a:solidFill>
                <a:cs typeface="+mn-ea"/>
                <a:sym typeface="+mn-lt"/>
              </a:rPr>
              <a:t>喝了雄黄酒，</a:t>
            </a:r>
            <a:endParaRPr lang="en-US" altLang="zh-CN" spc="300" dirty="0">
              <a:solidFill>
                <a:srgbClr val="42421E"/>
              </a:solidFill>
              <a:cs typeface="+mn-ea"/>
              <a:sym typeface="+mn-lt"/>
            </a:endParaRPr>
          </a:p>
          <a:p>
            <a:pPr algn="r">
              <a:lnSpc>
                <a:spcPct val="150000"/>
              </a:lnSpc>
            </a:pPr>
            <a:r>
              <a:rPr lang="zh-CN" altLang="en-US" spc="300" dirty="0">
                <a:solidFill>
                  <a:srgbClr val="42421E"/>
                </a:solidFill>
                <a:cs typeface="+mn-ea"/>
                <a:sym typeface="+mn-lt"/>
              </a:rPr>
              <a:t>百病远远丢。</a:t>
            </a:r>
          </a:p>
        </p:txBody>
      </p:sp>
      <p:sp>
        <p:nvSpPr>
          <p:cNvPr id="6" name="文本框 5"/>
          <p:cNvSpPr txBox="1"/>
          <p:nvPr/>
        </p:nvSpPr>
        <p:spPr>
          <a:xfrm>
            <a:off x="8167581" y="2698083"/>
            <a:ext cx="1569720" cy="878638"/>
          </a:xfrm>
          <a:prstGeom prst="rect">
            <a:avLst/>
          </a:prstGeom>
          <a:noFill/>
        </p:spPr>
        <p:txBody>
          <a:bodyPr wrap="square" rtlCol="0">
            <a:spAutoFit/>
          </a:bodyPr>
          <a:lstStyle/>
          <a:p>
            <a:pPr>
              <a:lnSpc>
                <a:spcPct val="150000"/>
              </a:lnSpc>
            </a:pPr>
            <a:r>
              <a:rPr lang="zh-CN" altLang="en-US" spc="300" dirty="0">
                <a:solidFill>
                  <a:srgbClr val="42421E"/>
                </a:solidFill>
                <a:cs typeface="+mn-ea"/>
                <a:sym typeface="+mn-lt"/>
              </a:rPr>
              <a:t>良辰当五日，偕老祝千年。</a:t>
            </a:r>
          </a:p>
        </p:txBody>
      </p:sp>
      <p:sp>
        <p:nvSpPr>
          <p:cNvPr id="7" name="文本框 6"/>
          <p:cNvSpPr txBox="1"/>
          <p:nvPr/>
        </p:nvSpPr>
        <p:spPr>
          <a:xfrm>
            <a:off x="8167581" y="4602234"/>
            <a:ext cx="2685682" cy="878638"/>
          </a:xfrm>
          <a:prstGeom prst="rect">
            <a:avLst/>
          </a:prstGeom>
          <a:noFill/>
        </p:spPr>
        <p:txBody>
          <a:bodyPr wrap="square" rtlCol="0">
            <a:spAutoFit/>
          </a:bodyPr>
          <a:lstStyle/>
          <a:p>
            <a:pPr>
              <a:lnSpc>
                <a:spcPct val="150000"/>
              </a:lnSpc>
            </a:pPr>
            <a:r>
              <a:rPr lang="zh-CN" altLang="en-US" spc="300" dirty="0">
                <a:solidFill>
                  <a:srgbClr val="42421E"/>
                </a:solidFill>
                <a:cs typeface="+mn-ea"/>
                <a:sym typeface="+mn-lt"/>
              </a:rPr>
              <a:t>端午节，天气热；</a:t>
            </a:r>
            <a:endParaRPr lang="en-US" altLang="zh-CN" spc="300" dirty="0">
              <a:solidFill>
                <a:srgbClr val="42421E"/>
              </a:solidFill>
              <a:cs typeface="+mn-ea"/>
              <a:sym typeface="+mn-lt"/>
            </a:endParaRPr>
          </a:p>
          <a:p>
            <a:pPr>
              <a:lnSpc>
                <a:spcPct val="150000"/>
              </a:lnSpc>
            </a:pPr>
            <a:r>
              <a:rPr lang="zh-CN" altLang="en-US" spc="300" dirty="0">
                <a:solidFill>
                  <a:srgbClr val="42421E"/>
                </a:solidFill>
                <a:cs typeface="+mn-ea"/>
                <a:sym typeface="+mn-lt"/>
              </a:rPr>
              <a:t>五毒醒，不安宁。</a:t>
            </a:r>
          </a:p>
        </p:txBody>
      </p:sp>
      <p:pic>
        <p:nvPicPr>
          <p:cNvPr id="12" name="图片 11"/>
          <p:cNvPicPr>
            <a:picLocks noChangeAspect="1"/>
          </p:cNvPicPr>
          <p:nvPr/>
        </p:nvPicPr>
        <p:blipFill>
          <a:blip r:embed="rId2" cstate="screen"/>
          <a:stretch>
            <a:fillRect/>
          </a:stretch>
        </p:blipFill>
        <p:spPr>
          <a:xfrm>
            <a:off x="4171950" y="2228850"/>
            <a:ext cx="3886200" cy="3886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38600" y="949827"/>
            <a:ext cx="4114800" cy="873739"/>
          </a:xfrm>
        </p:spPr>
        <p:txBody>
          <a:bodyPr/>
          <a:lstStyle/>
          <a:p>
            <a:r>
              <a:rPr lang="zh-CN" altLang="en-US" dirty="0">
                <a:solidFill>
                  <a:srgbClr val="3F7163"/>
                </a:solidFill>
                <a:latin typeface="+mn-lt"/>
                <a:ea typeface="+mn-ea"/>
                <a:cs typeface="+mn-ea"/>
                <a:sym typeface="+mn-lt"/>
              </a:rPr>
              <a:t>相关诗词</a:t>
            </a:r>
          </a:p>
        </p:txBody>
      </p:sp>
      <p:sp>
        <p:nvSpPr>
          <p:cNvPr id="4" name="文本框 3"/>
          <p:cNvSpPr txBox="1"/>
          <p:nvPr/>
        </p:nvSpPr>
        <p:spPr>
          <a:xfrm>
            <a:off x="1994599" y="3586147"/>
            <a:ext cx="2662081" cy="1754326"/>
          </a:xfrm>
          <a:prstGeom prst="rect">
            <a:avLst/>
          </a:prstGeom>
          <a:noFill/>
        </p:spPr>
        <p:txBody>
          <a:bodyPr wrap="square" rtlCol="0">
            <a:spAutoFit/>
          </a:bodyPr>
          <a:lstStyle/>
          <a:p>
            <a:pPr algn="ctr">
              <a:lnSpc>
                <a:spcPct val="150000"/>
              </a:lnSpc>
            </a:pPr>
            <a:r>
              <a:rPr lang="zh-CN" altLang="en-US" spc="300" dirty="0">
                <a:solidFill>
                  <a:srgbClr val="42421E"/>
                </a:solidFill>
                <a:cs typeface="+mn-ea"/>
                <a:sym typeface="+mn-lt"/>
              </a:rPr>
              <a:t>节分端午自谁言，</a:t>
            </a:r>
          </a:p>
          <a:p>
            <a:pPr algn="ctr">
              <a:lnSpc>
                <a:spcPct val="150000"/>
              </a:lnSpc>
            </a:pPr>
            <a:r>
              <a:rPr lang="zh-CN" altLang="en-US" spc="300" dirty="0">
                <a:solidFill>
                  <a:srgbClr val="42421E"/>
                </a:solidFill>
                <a:cs typeface="+mn-ea"/>
                <a:sym typeface="+mn-lt"/>
              </a:rPr>
              <a:t>万古传闻为屈原，</a:t>
            </a:r>
          </a:p>
          <a:p>
            <a:pPr algn="ctr">
              <a:lnSpc>
                <a:spcPct val="150000"/>
              </a:lnSpc>
            </a:pPr>
            <a:r>
              <a:rPr lang="zh-CN" altLang="en-US" spc="300" dirty="0">
                <a:solidFill>
                  <a:srgbClr val="42421E"/>
                </a:solidFill>
                <a:cs typeface="+mn-ea"/>
                <a:sym typeface="+mn-lt"/>
              </a:rPr>
              <a:t>堪笑楚江空渺渺，</a:t>
            </a:r>
          </a:p>
          <a:p>
            <a:pPr algn="ctr">
              <a:lnSpc>
                <a:spcPct val="150000"/>
              </a:lnSpc>
            </a:pPr>
            <a:r>
              <a:rPr lang="zh-CN" altLang="en-US" spc="300" dirty="0">
                <a:solidFill>
                  <a:srgbClr val="42421E"/>
                </a:solidFill>
                <a:cs typeface="+mn-ea"/>
                <a:sym typeface="+mn-lt"/>
              </a:rPr>
              <a:t>不能洗得直臣冤。</a:t>
            </a:r>
          </a:p>
        </p:txBody>
      </p:sp>
      <p:sp>
        <p:nvSpPr>
          <p:cNvPr id="5" name="文本框 4"/>
          <p:cNvSpPr txBox="1"/>
          <p:nvPr/>
        </p:nvSpPr>
        <p:spPr>
          <a:xfrm>
            <a:off x="2792234" y="2851171"/>
            <a:ext cx="825918" cy="400110"/>
          </a:xfrm>
          <a:prstGeom prst="rect">
            <a:avLst/>
          </a:prstGeom>
          <a:noFill/>
        </p:spPr>
        <p:txBody>
          <a:bodyPr wrap="square" rtlCol="0">
            <a:spAutoFit/>
          </a:bodyPr>
          <a:lstStyle/>
          <a:p>
            <a:pPr algn="ctr"/>
            <a:r>
              <a:rPr lang="zh-CN" altLang="en-US" sz="2000" spc="300" dirty="0">
                <a:solidFill>
                  <a:srgbClr val="42421E"/>
                </a:solidFill>
                <a:cs typeface="+mn-ea"/>
                <a:sym typeface="+mn-lt"/>
              </a:rPr>
              <a:t>端午</a:t>
            </a:r>
          </a:p>
        </p:txBody>
      </p:sp>
      <p:sp>
        <p:nvSpPr>
          <p:cNvPr id="6" name="文本框 5"/>
          <p:cNvSpPr txBox="1"/>
          <p:nvPr/>
        </p:nvSpPr>
        <p:spPr>
          <a:xfrm>
            <a:off x="8162823" y="3287914"/>
            <a:ext cx="1696065" cy="369332"/>
          </a:xfrm>
          <a:prstGeom prst="rect">
            <a:avLst/>
          </a:prstGeom>
          <a:noFill/>
        </p:spPr>
        <p:txBody>
          <a:bodyPr wrap="square" rtlCol="0">
            <a:spAutoFit/>
          </a:bodyPr>
          <a:lstStyle/>
          <a:p>
            <a:endParaRPr lang="zh-CN" altLang="en-US" spc="300" dirty="0">
              <a:solidFill>
                <a:srgbClr val="42421E"/>
              </a:solidFill>
              <a:cs typeface="+mn-ea"/>
              <a:sym typeface="+mn-lt"/>
            </a:endParaRPr>
          </a:p>
        </p:txBody>
      </p:sp>
      <p:sp>
        <p:nvSpPr>
          <p:cNvPr id="7" name="文本框 6"/>
          <p:cNvSpPr txBox="1"/>
          <p:nvPr/>
        </p:nvSpPr>
        <p:spPr>
          <a:xfrm>
            <a:off x="2674252" y="3318692"/>
            <a:ext cx="1499419" cy="338554"/>
          </a:xfrm>
          <a:prstGeom prst="rect">
            <a:avLst/>
          </a:prstGeom>
          <a:noFill/>
        </p:spPr>
        <p:txBody>
          <a:bodyPr wrap="square" rtlCol="0">
            <a:spAutoFit/>
          </a:bodyPr>
          <a:lstStyle/>
          <a:p>
            <a:pPr algn="r"/>
            <a:r>
              <a:rPr lang="zh-CN" altLang="en-US" sz="1600" spc="300" dirty="0">
                <a:solidFill>
                  <a:srgbClr val="42421E"/>
                </a:solidFill>
                <a:cs typeface="+mn-ea"/>
                <a:sym typeface="+mn-lt"/>
              </a:rPr>
              <a:t>唐</a:t>
            </a:r>
            <a:r>
              <a:rPr lang="en-US" altLang="zh-CN" sz="1600" spc="300" dirty="0">
                <a:solidFill>
                  <a:srgbClr val="42421E"/>
                </a:solidFill>
                <a:cs typeface="+mn-ea"/>
                <a:sym typeface="+mn-lt"/>
              </a:rPr>
              <a:t>·</a:t>
            </a:r>
            <a:r>
              <a:rPr lang="zh-CN" altLang="en-US" sz="1600" spc="300" dirty="0">
                <a:solidFill>
                  <a:srgbClr val="42421E"/>
                </a:solidFill>
                <a:cs typeface="+mn-ea"/>
                <a:sym typeface="+mn-lt"/>
              </a:rPr>
              <a:t>文秀</a:t>
            </a:r>
          </a:p>
        </p:txBody>
      </p:sp>
      <p:sp>
        <p:nvSpPr>
          <p:cNvPr id="8" name="文本框 7"/>
          <p:cNvSpPr txBox="1"/>
          <p:nvPr/>
        </p:nvSpPr>
        <p:spPr>
          <a:xfrm>
            <a:off x="7679811" y="3582452"/>
            <a:ext cx="2662085" cy="1754326"/>
          </a:xfrm>
          <a:prstGeom prst="rect">
            <a:avLst/>
          </a:prstGeom>
          <a:noFill/>
        </p:spPr>
        <p:txBody>
          <a:bodyPr wrap="square" rtlCol="0">
            <a:spAutoFit/>
          </a:bodyPr>
          <a:lstStyle>
            <a:defPPr>
              <a:defRPr lang="zh-CN"/>
            </a:defPPr>
            <a:lvl1pPr algn="ctr">
              <a:lnSpc>
                <a:spcPct val="150000"/>
              </a:lnSpc>
              <a:defRPr spc="300">
                <a:solidFill>
                  <a:srgbClr val="42421E"/>
                </a:solidFill>
                <a:latin typeface="黑体" panose="02010609060101010101" pitchFamily="49" charset="-122"/>
                <a:ea typeface="黑体" panose="02010609060101010101" pitchFamily="49" charset="-122"/>
              </a:defRPr>
            </a:lvl1pPr>
          </a:lstStyle>
          <a:p>
            <a:r>
              <a:rPr lang="zh-CN" altLang="en-US" dirty="0">
                <a:latin typeface="+mn-lt"/>
                <a:ea typeface="+mn-ea"/>
                <a:cs typeface="+mn-ea"/>
                <a:sym typeface="+mn-lt"/>
              </a:rPr>
              <a:t>五月五日岚气开，</a:t>
            </a:r>
            <a:endParaRPr lang="en-US" altLang="zh-CN" dirty="0">
              <a:latin typeface="+mn-lt"/>
              <a:ea typeface="+mn-ea"/>
              <a:cs typeface="+mn-ea"/>
              <a:sym typeface="+mn-lt"/>
            </a:endParaRPr>
          </a:p>
          <a:p>
            <a:r>
              <a:rPr lang="zh-CN" altLang="en-US" dirty="0">
                <a:latin typeface="+mn-lt"/>
                <a:ea typeface="+mn-ea"/>
                <a:cs typeface="+mn-ea"/>
                <a:sym typeface="+mn-lt"/>
              </a:rPr>
              <a:t>南门竞船争看来。</a:t>
            </a:r>
            <a:endParaRPr lang="en-US" altLang="zh-CN" dirty="0">
              <a:latin typeface="+mn-lt"/>
              <a:ea typeface="+mn-ea"/>
              <a:cs typeface="+mn-ea"/>
              <a:sym typeface="+mn-lt"/>
            </a:endParaRPr>
          </a:p>
          <a:p>
            <a:r>
              <a:rPr lang="zh-CN" altLang="en-US" dirty="0">
                <a:latin typeface="+mn-lt"/>
                <a:ea typeface="+mn-ea"/>
                <a:cs typeface="+mn-ea"/>
                <a:sym typeface="+mn-lt"/>
              </a:rPr>
              <a:t>云安酒浓麴米贱，</a:t>
            </a:r>
            <a:endParaRPr lang="en-US" altLang="zh-CN" dirty="0">
              <a:latin typeface="+mn-lt"/>
              <a:ea typeface="+mn-ea"/>
              <a:cs typeface="+mn-ea"/>
              <a:sym typeface="+mn-lt"/>
            </a:endParaRPr>
          </a:p>
          <a:p>
            <a:r>
              <a:rPr lang="zh-CN" altLang="en-US" dirty="0">
                <a:latin typeface="+mn-lt"/>
                <a:ea typeface="+mn-ea"/>
                <a:cs typeface="+mn-ea"/>
                <a:sym typeface="+mn-lt"/>
              </a:rPr>
              <a:t>家家扶得醉人回。</a:t>
            </a:r>
          </a:p>
        </p:txBody>
      </p:sp>
      <p:sp>
        <p:nvSpPr>
          <p:cNvPr id="9" name="文本框 8"/>
          <p:cNvSpPr txBox="1"/>
          <p:nvPr/>
        </p:nvSpPr>
        <p:spPr>
          <a:xfrm>
            <a:off x="8354547" y="2737604"/>
            <a:ext cx="1165128" cy="400110"/>
          </a:xfrm>
          <a:prstGeom prst="rect">
            <a:avLst/>
          </a:prstGeom>
          <a:noFill/>
        </p:spPr>
        <p:txBody>
          <a:bodyPr wrap="square" rtlCol="0">
            <a:spAutoFit/>
          </a:bodyPr>
          <a:lstStyle/>
          <a:p>
            <a:pPr algn="ctr"/>
            <a:r>
              <a:rPr lang="zh-CN" altLang="en-US" sz="2000" spc="300" dirty="0">
                <a:solidFill>
                  <a:srgbClr val="42421E"/>
                </a:solidFill>
                <a:cs typeface="+mn-ea"/>
                <a:sym typeface="+mn-lt"/>
              </a:rPr>
              <a:t>竹枝歌</a:t>
            </a:r>
          </a:p>
        </p:txBody>
      </p:sp>
      <p:sp>
        <p:nvSpPr>
          <p:cNvPr id="10" name="文本框 9"/>
          <p:cNvSpPr txBox="1"/>
          <p:nvPr/>
        </p:nvSpPr>
        <p:spPr>
          <a:xfrm>
            <a:off x="8384046" y="3205125"/>
            <a:ext cx="1474841" cy="338554"/>
          </a:xfrm>
          <a:prstGeom prst="rect">
            <a:avLst/>
          </a:prstGeom>
          <a:noFill/>
        </p:spPr>
        <p:txBody>
          <a:bodyPr wrap="square" rtlCol="0">
            <a:spAutoFit/>
          </a:bodyPr>
          <a:lstStyle/>
          <a:p>
            <a:pPr algn="r"/>
            <a:r>
              <a:rPr lang="zh-CN" altLang="en-US" sz="1600" dirty="0">
                <a:cs typeface="+mn-ea"/>
                <a:sym typeface="+mn-lt"/>
              </a:rPr>
              <a:t>宋</a:t>
            </a:r>
            <a:r>
              <a:rPr lang="en-US" altLang="zh-CN" sz="1600" dirty="0">
                <a:cs typeface="+mn-ea"/>
                <a:sym typeface="+mn-lt"/>
              </a:rPr>
              <a:t>·</a:t>
            </a:r>
            <a:r>
              <a:rPr lang="zh-CN" altLang="en-US" sz="1600" dirty="0">
                <a:cs typeface="+mn-ea"/>
                <a:sym typeface="+mn-lt"/>
              </a:rPr>
              <a:t>范成大</a:t>
            </a:r>
            <a:endParaRPr lang="zh-CN" altLang="en-US" sz="1600" spc="300" dirty="0">
              <a:solidFill>
                <a:srgbClr val="42421E"/>
              </a:solidFill>
              <a:cs typeface="+mn-ea"/>
              <a:sym typeface="+mn-lt"/>
            </a:endParaRPr>
          </a:p>
        </p:txBody>
      </p:sp>
      <p:sp>
        <p:nvSpPr>
          <p:cNvPr id="13" name="椭圆 12"/>
          <p:cNvSpPr/>
          <p:nvPr/>
        </p:nvSpPr>
        <p:spPr>
          <a:xfrm>
            <a:off x="1389218" y="2195193"/>
            <a:ext cx="3642852" cy="3642852"/>
          </a:xfrm>
          <a:prstGeom prst="ellipse">
            <a:avLst/>
          </a:prstGeom>
          <a:no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7115685" y="2195193"/>
            <a:ext cx="3642852" cy="3642852"/>
          </a:xfrm>
          <a:prstGeom prst="ellipse">
            <a:avLst/>
          </a:prstGeom>
          <a:no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2" cstate="screen"/>
          <a:srcRect/>
          <a:stretch>
            <a:fillRect/>
          </a:stretch>
        </p:blipFill>
        <p:spPr>
          <a:xfrm>
            <a:off x="4234125" y="2686050"/>
            <a:ext cx="3723750" cy="27928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419169" y="1570710"/>
            <a:ext cx="5353663" cy="3563155"/>
          </a:xfrm>
          <a:prstGeom prst="rect">
            <a:avLst/>
          </a:prstGeom>
          <a:noFill/>
        </p:spPr>
        <p:txBody>
          <a:bodyPr wrap="square" rtlCol="0">
            <a:spAutoFit/>
          </a:bodyPr>
          <a:lstStyle/>
          <a:p>
            <a:pPr algn="ctr">
              <a:lnSpc>
                <a:spcPts val="13060"/>
              </a:lnSpc>
            </a:pPr>
            <a:r>
              <a:rPr lang="zh-CN" altLang="en-US" sz="13800" spc="300" dirty="0">
                <a:solidFill>
                  <a:schemeClr val="bg1"/>
                </a:solidFill>
                <a:cs typeface="+mn-ea"/>
                <a:sym typeface="+mn-lt"/>
              </a:rPr>
              <a:t>粽情</a:t>
            </a:r>
            <a:endParaRPr lang="en-US" altLang="zh-CN" sz="13800" spc="300" dirty="0">
              <a:solidFill>
                <a:schemeClr val="bg1"/>
              </a:solidFill>
              <a:cs typeface="+mn-ea"/>
              <a:sym typeface="+mn-lt"/>
            </a:endParaRPr>
          </a:p>
          <a:p>
            <a:pPr algn="ctr">
              <a:lnSpc>
                <a:spcPts val="13060"/>
              </a:lnSpc>
            </a:pPr>
            <a:r>
              <a:rPr lang="zh-CN" altLang="en-US" sz="13800" spc="300" dirty="0">
                <a:solidFill>
                  <a:schemeClr val="bg1"/>
                </a:solidFill>
                <a:cs typeface="+mn-ea"/>
                <a:sym typeface="+mn-lt"/>
              </a:rPr>
              <a:t>端午</a:t>
            </a:r>
          </a:p>
        </p:txBody>
      </p:sp>
      <p:sp>
        <p:nvSpPr>
          <p:cNvPr id="4" name="椭圆 3"/>
          <p:cNvSpPr/>
          <p:nvPr/>
        </p:nvSpPr>
        <p:spPr>
          <a:xfrm>
            <a:off x="449704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农</a:t>
            </a:r>
          </a:p>
        </p:txBody>
      </p:sp>
      <p:sp>
        <p:nvSpPr>
          <p:cNvPr id="5" name="椭圆 4"/>
          <p:cNvSpPr/>
          <p:nvPr/>
        </p:nvSpPr>
        <p:spPr>
          <a:xfrm>
            <a:off x="504273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历</a:t>
            </a:r>
          </a:p>
        </p:txBody>
      </p:sp>
      <p:sp>
        <p:nvSpPr>
          <p:cNvPr id="6" name="椭圆 5"/>
          <p:cNvSpPr/>
          <p:nvPr/>
        </p:nvSpPr>
        <p:spPr>
          <a:xfrm>
            <a:off x="558842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五</a:t>
            </a:r>
          </a:p>
        </p:txBody>
      </p:sp>
      <p:sp>
        <p:nvSpPr>
          <p:cNvPr id="7" name="椭圆 6"/>
          <p:cNvSpPr/>
          <p:nvPr/>
        </p:nvSpPr>
        <p:spPr>
          <a:xfrm>
            <a:off x="613411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月</a:t>
            </a:r>
          </a:p>
        </p:txBody>
      </p:sp>
      <p:sp>
        <p:nvSpPr>
          <p:cNvPr id="8" name="椭圆 7"/>
          <p:cNvSpPr/>
          <p:nvPr/>
        </p:nvSpPr>
        <p:spPr>
          <a:xfrm>
            <a:off x="667980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初</a:t>
            </a:r>
          </a:p>
        </p:txBody>
      </p:sp>
      <p:sp>
        <p:nvSpPr>
          <p:cNvPr id="9" name="椭圆 8"/>
          <p:cNvSpPr/>
          <p:nvPr/>
        </p:nvSpPr>
        <p:spPr>
          <a:xfrm>
            <a:off x="7225493" y="4873925"/>
            <a:ext cx="545690" cy="545690"/>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五</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137355" y="585469"/>
            <a:ext cx="1917290" cy="1015663"/>
          </a:xfrm>
          <a:prstGeom prst="rect">
            <a:avLst/>
          </a:prstGeom>
          <a:noFill/>
        </p:spPr>
        <p:txBody>
          <a:bodyPr wrap="square" rtlCol="0">
            <a:spAutoFit/>
          </a:bodyPr>
          <a:lstStyle/>
          <a:p>
            <a:pPr algn="dist"/>
            <a:r>
              <a:rPr lang="zh-CN" altLang="en-US" sz="6000" spc="300" dirty="0">
                <a:solidFill>
                  <a:schemeClr val="bg1"/>
                </a:solidFill>
                <a:cs typeface="+mn-ea"/>
                <a:sym typeface="+mn-lt"/>
              </a:rPr>
              <a:t>目录</a:t>
            </a:r>
          </a:p>
        </p:txBody>
      </p:sp>
      <p:sp>
        <p:nvSpPr>
          <p:cNvPr id="3" name="文本框 2"/>
          <p:cNvSpPr txBox="1"/>
          <p:nvPr/>
        </p:nvSpPr>
        <p:spPr>
          <a:xfrm>
            <a:off x="3547603" y="2727832"/>
            <a:ext cx="2138516" cy="523220"/>
          </a:xfrm>
          <a:prstGeom prst="rect">
            <a:avLst/>
          </a:prstGeom>
          <a:noFill/>
        </p:spPr>
        <p:txBody>
          <a:bodyPr wrap="square" rtlCol="0">
            <a:spAutoFit/>
          </a:bodyPr>
          <a:lstStyle/>
          <a:p>
            <a:pPr algn="ctr"/>
            <a:r>
              <a:rPr lang="zh-CN" altLang="en-US" sz="2800" spc="300" dirty="0">
                <a:solidFill>
                  <a:schemeClr val="bg1"/>
                </a:solidFill>
                <a:cs typeface="+mn-ea"/>
                <a:sym typeface="+mn-lt"/>
              </a:rPr>
              <a:t>节日介绍</a:t>
            </a:r>
          </a:p>
        </p:txBody>
      </p:sp>
      <p:sp>
        <p:nvSpPr>
          <p:cNvPr id="4" name="文本框 3"/>
          <p:cNvSpPr txBox="1"/>
          <p:nvPr/>
        </p:nvSpPr>
        <p:spPr>
          <a:xfrm>
            <a:off x="7306595" y="2727832"/>
            <a:ext cx="2138516" cy="523220"/>
          </a:xfrm>
          <a:prstGeom prst="rect">
            <a:avLst/>
          </a:prstGeom>
          <a:noFill/>
        </p:spPr>
        <p:txBody>
          <a:bodyPr wrap="square" rtlCol="0">
            <a:spAutoFit/>
          </a:bodyPr>
          <a:lstStyle/>
          <a:p>
            <a:pPr algn="ctr"/>
            <a:r>
              <a:rPr lang="zh-CN" altLang="en-US" sz="2800" spc="300" dirty="0">
                <a:solidFill>
                  <a:schemeClr val="bg1"/>
                </a:solidFill>
                <a:cs typeface="+mn-ea"/>
                <a:sym typeface="+mn-lt"/>
              </a:rPr>
              <a:t>历史起源</a:t>
            </a:r>
          </a:p>
        </p:txBody>
      </p:sp>
      <p:sp>
        <p:nvSpPr>
          <p:cNvPr id="5" name="文本框 4"/>
          <p:cNvSpPr txBox="1"/>
          <p:nvPr/>
        </p:nvSpPr>
        <p:spPr>
          <a:xfrm>
            <a:off x="3551292" y="4129907"/>
            <a:ext cx="2138516" cy="523220"/>
          </a:xfrm>
          <a:prstGeom prst="rect">
            <a:avLst/>
          </a:prstGeom>
          <a:noFill/>
        </p:spPr>
        <p:txBody>
          <a:bodyPr wrap="square" rtlCol="0">
            <a:spAutoFit/>
          </a:bodyPr>
          <a:lstStyle/>
          <a:p>
            <a:pPr algn="ctr"/>
            <a:r>
              <a:rPr lang="zh-CN" altLang="en-US" sz="2800" spc="300" dirty="0">
                <a:solidFill>
                  <a:schemeClr val="bg1"/>
                </a:solidFill>
                <a:cs typeface="+mn-ea"/>
                <a:sym typeface="+mn-lt"/>
              </a:rPr>
              <a:t>民间习俗</a:t>
            </a:r>
          </a:p>
        </p:txBody>
      </p:sp>
      <p:sp>
        <p:nvSpPr>
          <p:cNvPr id="6" name="文本框 5"/>
          <p:cNvSpPr txBox="1"/>
          <p:nvPr/>
        </p:nvSpPr>
        <p:spPr>
          <a:xfrm>
            <a:off x="7306595" y="4129604"/>
            <a:ext cx="2138516" cy="523220"/>
          </a:xfrm>
          <a:prstGeom prst="rect">
            <a:avLst/>
          </a:prstGeom>
          <a:noFill/>
        </p:spPr>
        <p:txBody>
          <a:bodyPr wrap="square" rtlCol="0">
            <a:spAutoFit/>
          </a:bodyPr>
          <a:lstStyle/>
          <a:p>
            <a:pPr algn="ctr"/>
            <a:r>
              <a:rPr lang="zh-CN" altLang="en-US" sz="2800" spc="300" dirty="0">
                <a:solidFill>
                  <a:schemeClr val="bg1"/>
                </a:solidFill>
                <a:cs typeface="+mn-ea"/>
                <a:sym typeface="+mn-lt"/>
              </a:rPr>
              <a:t>文化作品</a:t>
            </a:r>
          </a:p>
        </p:txBody>
      </p:sp>
      <p:sp>
        <p:nvSpPr>
          <p:cNvPr id="13" name="任意多边形 12"/>
          <p:cNvSpPr/>
          <p:nvPr/>
        </p:nvSpPr>
        <p:spPr>
          <a:xfrm>
            <a:off x="3315317" y="2641226"/>
            <a:ext cx="2603089" cy="696432"/>
          </a:xfrm>
          <a:custGeom>
            <a:avLst/>
            <a:gdLst>
              <a:gd name="connsiteX0" fmla="*/ 0 w 2603089"/>
              <a:gd name="connsiteY0" fmla="*/ 0 h 696432"/>
              <a:gd name="connsiteX1" fmla="*/ 2403234 w 2603089"/>
              <a:gd name="connsiteY1" fmla="*/ 0 h 696432"/>
              <a:gd name="connsiteX2" fmla="*/ 2603089 w 2603089"/>
              <a:gd name="connsiteY2" fmla="*/ 199855 h 696432"/>
              <a:gd name="connsiteX3" fmla="*/ 2603089 w 2603089"/>
              <a:gd name="connsiteY3" fmla="*/ 496577 h 696432"/>
              <a:gd name="connsiteX4" fmla="*/ 2403234 w 2603089"/>
              <a:gd name="connsiteY4" fmla="*/ 696432 h 696432"/>
              <a:gd name="connsiteX5" fmla="*/ 0 w 2603089"/>
              <a:gd name="connsiteY5" fmla="*/ 696432 h 696432"/>
              <a:gd name="connsiteX6" fmla="*/ 0 w 2603089"/>
              <a:gd name="connsiteY6" fmla="*/ 0 h 6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3089" h="696432">
                <a:moveTo>
                  <a:pt x="0" y="0"/>
                </a:moveTo>
                <a:lnTo>
                  <a:pt x="2403234" y="0"/>
                </a:lnTo>
                <a:cubicBezTo>
                  <a:pt x="2513611" y="0"/>
                  <a:pt x="2603089" y="89478"/>
                  <a:pt x="2603089" y="199855"/>
                </a:cubicBezTo>
                <a:lnTo>
                  <a:pt x="2603089" y="496577"/>
                </a:lnTo>
                <a:cubicBezTo>
                  <a:pt x="2603089" y="606954"/>
                  <a:pt x="2513611" y="696432"/>
                  <a:pt x="2403234" y="696432"/>
                </a:cubicBezTo>
                <a:lnTo>
                  <a:pt x="0" y="696432"/>
                </a:lnTo>
                <a:lnTo>
                  <a:pt x="0" y="0"/>
                </a:lnTo>
                <a:close/>
              </a:path>
            </a:pathLst>
          </a:custGeom>
          <a:no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10"/>
          <p:cNvSpPr/>
          <p:nvPr/>
        </p:nvSpPr>
        <p:spPr>
          <a:xfrm>
            <a:off x="2555774" y="2641226"/>
            <a:ext cx="759543" cy="696432"/>
          </a:xfrm>
          <a:custGeom>
            <a:avLst/>
            <a:gdLst>
              <a:gd name="connsiteX0" fmla="*/ 199855 w 759543"/>
              <a:gd name="connsiteY0" fmla="*/ 0 h 696432"/>
              <a:gd name="connsiteX1" fmla="*/ 759543 w 759543"/>
              <a:gd name="connsiteY1" fmla="*/ 0 h 696432"/>
              <a:gd name="connsiteX2" fmla="*/ 759543 w 759543"/>
              <a:gd name="connsiteY2" fmla="*/ 696432 h 696432"/>
              <a:gd name="connsiteX3" fmla="*/ 199855 w 759543"/>
              <a:gd name="connsiteY3" fmla="*/ 696432 h 696432"/>
              <a:gd name="connsiteX4" fmla="*/ 0 w 759543"/>
              <a:gd name="connsiteY4" fmla="*/ 496577 h 696432"/>
              <a:gd name="connsiteX5" fmla="*/ 0 w 759543"/>
              <a:gd name="connsiteY5" fmla="*/ 199855 h 696432"/>
              <a:gd name="connsiteX6" fmla="*/ 199855 w 759543"/>
              <a:gd name="connsiteY6" fmla="*/ 0 h 6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543" h="696432">
                <a:moveTo>
                  <a:pt x="199855" y="0"/>
                </a:moveTo>
                <a:lnTo>
                  <a:pt x="759543" y="0"/>
                </a:lnTo>
                <a:lnTo>
                  <a:pt x="759543" y="696432"/>
                </a:lnTo>
                <a:lnTo>
                  <a:pt x="199855" y="696432"/>
                </a:lnTo>
                <a:cubicBezTo>
                  <a:pt x="89478" y="696432"/>
                  <a:pt x="0" y="606954"/>
                  <a:pt x="0" y="496577"/>
                </a:cubicBezTo>
                <a:lnTo>
                  <a:pt x="0" y="199855"/>
                </a:lnTo>
                <a:cubicBezTo>
                  <a:pt x="0" y="89478"/>
                  <a:pt x="89478" y="0"/>
                  <a:pt x="199855" y="0"/>
                </a:cubicBezTo>
                <a:close/>
              </a:path>
            </a:pathLst>
          </a:cu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5767237" y="3165685"/>
            <a:ext cx="232287" cy="232287"/>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4687529" y="1450126"/>
            <a:ext cx="2816942" cy="584775"/>
          </a:xfrm>
          <a:prstGeom prst="rect">
            <a:avLst/>
          </a:prstGeom>
          <a:noFill/>
        </p:spPr>
        <p:txBody>
          <a:bodyPr wrap="square" rtlCol="0">
            <a:spAutoFit/>
          </a:bodyPr>
          <a:lstStyle/>
          <a:p>
            <a:pPr algn="dist"/>
            <a:r>
              <a:rPr lang="en-US" altLang="zh-CN" sz="3200" dirty="0">
                <a:solidFill>
                  <a:schemeClr val="bg1"/>
                </a:solidFill>
                <a:cs typeface="+mn-ea"/>
                <a:sym typeface="+mn-lt"/>
              </a:rPr>
              <a:t>CONTENTS</a:t>
            </a:r>
            <a:endParaRPr lang="zh-CN" altLang="en-US" sz="3200" dirty="0">
              <a:solidFill>
                <a:schemeClr val="bg1"/>
              </a:solidFill>
              <a:cs typeface="+mn-ea"/>
              <a:sym typeface="+mn-lt"/>
            </a:endParaRPr>
          </a:p>
        </p:txBody>
      </p:sp>
      <p:sp>
        <p:nvSpPr>
          <p:cNvPr id="8" name="文本框 7"/>
          <p:cNvSpPr txBox="1"/>
          <p:nvPr/>
        </p:nvSpPr>
        <p:spPr>
          <a:xfrm>
            <a:off x="2600022" y="2697054"/>
            <a:ext cx="759542" cy="584775"/>
          </a:xfrm>
          <a:prstGeom prst="rect">
            <a:avLst/>
          </a:prstGeom>
          <a:noFill/>
        </p:spPr>
        <p:txBody>
          <a:bodyPr wrap="square" rtlCol="0">
            <a:spAutoFit/>
          </a:bodyPr>
          <a:lstStyle/>
          <a:p>
            <a:r>
              <a:rPr lang="en-US" altLang="zh-CN" sz="3200" spc="300" dirty="0">
                <a:solidFill>
                  <a:schemeClr val="bg1"/>
                </a:solidFill>
                <a:cs typeface="+mn-ea"/>
                <a:sym typeface="+mn-lt"/>
              </a:rPr>
              <a:t>01</a:t>
            </a:r>
            <a:endParaRPr lang="zh-CN" altLang="en-US" sz="3200" spc="300" dirty="0">
              <a:solidFill>
                <a:schemeClr val="bg1"/>
              </a:solidFill>
              <a:cs typeface="+mn-ea"/>
              <a:sym typeface="+mn-lt"/>
            </a:endParaRPr>
          </a:p>
        </p:txBody>
      </p:sp>
      <p:sp>
        <p:nvSpPr>
          <p:cNvPr id="20" name="任意多边形 19"/>
          <p:cNvSpPr/>
          <p:nvPr/>
        </p:nvSpPr>
        <p:spPr>
          <a:xfrm>
            <a:off x="7074309" y="2641226"/>
            <a:ext cx="2603089" cy="696432"/>
          </a:xfrm>
          <a:custGeom>
            <a:avLst/>
            <a:gdLst>
              <a:gd name="connsiteX0" fmla="*/ 0 w 2603089"/>
              <a:gd name="connsiteY0" fmla="*/ 0 h 696432"/>
              <a:gd name="connsiteX1" fmla="*/ 2403234 w 2603089"/>
              <a:gd name="connsiteY1" fmla="*/ 0 h 696432"/>
              <a:gd name="connsiteX2" fmla="*/ 2603089 w 2603089"/>
              <a:gd name="connsiteY2" fmla="*/ 199855 h 696432"/>
              <a:gd name="connsiteX3" fmla="*/ 2603089 w 2603089"/>
              <a:gd name="connsiteY3" fmla="*/ 496577 h 696432"/>
              <a:gd name="connsiteX4" fmla="*/ 2403234 w 2603089"/>
              <a:gd name="connsiteY4" fmla="*/ 696432 h 696432"/>
              <a:gd name="connsiteX5" fmla="*/ 0 w 2603089"/>
              <a:gd name="connsiteY5" fmla="*/ 696432 h 696432"/>
              <a:gd name="connsiteX6" fmla="*/ 0 w 2603089"/>
              <a:gd name="connsiteY6" fmla="*/ 0 h 6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3089" h="696432">
                <a:moveTo>
                  <a:pt x="0" y="0"/>
                </a:moveTo>
                <a:lnTo>
                  <a:pt x="2403234" y="0"/>
                </a:lnTo>
                <a:cubicBezTo>
                  <a:pt x="2513611" y="0"/>
                  <a:pt x="2603089" y="89478"/>
                  <a:pt x="2603089" y="199855"/>
                </a:cubicBezTo>
                <a:lnTo>
                  <a:pt x="2603089" y="496577"/>
                </a:lnTo>
                <a:cubicBezTo>
                  <a:pt x="2603089" y="606954"/>
                  <a:pt x="2513611" y="696432"/>
                  <a:pt x="2403234" y="696432"/>
                </a:cubicBezTo>
                <a:lnTo>
                  <a:pt x="0" y="696432"/>
                </a:lnTo>
                <a:lnTo>
                  <a:pt x="0" y="0"/>
                </a:lnTo>
                <a:close/>
              </a:path>
            </a:pathLst>
          </a:custGeom>
          <a:no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a:off x="6314766" y="2641226"/>
            <a:ext cx="759543" cy="696432"/>
          </a:xfrm>
          <a:custGeom>
            <a:avLst/>
            <a:gdLst>
              <a:gd name="connsiteX0" fmla="*/ 199855 w 759543"/>
              <a:gd name="connsiteY0" fmla="*/ 0 h 696432"/>
              <a:gd name="connsiteX1" fmla="*/ 759543 w 759543"/>
              <a:gd name="connsiteY1" fmla="*/ 0 h 696432"/>
              <a:gd name="connsiteX2" fmla="*/ 759543 w 759543"/>
              <a:gd name="connsiteY2" fmla="*/ 696432 h 696432"/>
              <a:gd name="connsiteX3" fmla="*/ 199855 w 759543"/>
              <a:gd name="connsiteY3" fmla="*/ 696432 h 696432"/>
              <a:gd name="connsiteX4" fmla="*/ 0 w 759543"/>
              <a:gd name="connsiteY4" fmla="*/ 496577 h 696432"/>
              <a:gd name="connsiteX5" fmla="*/ 0 w 759543"/>
              <a:gd name="connsiteY5" fmla="*/ 199855 h 696432"/>
              <a:gd name="connsiteX6" fmla="*/ 199855 w 759543"/>
              <a:gd name="connsiteY6" fmla="*/ 0 h 6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543" h="696432">
                <a:moveTo>
                  <a:pt x="199855" y="0"/>
                </a:moveTo>
                <a:lnTo>
                  <a:pt x="759543" y="0"/>
                </a:lnTo>
                <a:lnTo>
                  <a:pt x="759543" y="696432"/>
                </a:lnTo>
                <a:lnTo>
                  <a:pt x="199855" y="696432"/>
                </a:lnTo>
                <a:cubicBezTo>
                  <a:pt x="89478" y="696432"/>
                  <a:pt x="0" y="606954"/>
                  <a:pt x="0" y="496577"/>
                </a:cubicBezTo>
                <a:lnTo>
                  <a:pt x="0" y="199855"/>
                </a:lnTo>
                <a:cubicBezTo>
                  <a:pt x="0" y="89478"/>
                  <a:pt x="89478" y="0"/>
                  <a:pt x="199855" y="0"/>
                </a:cubicBezTo>
                <a:close/>
              </a:path>
            </a:pathLst>
          </a:cu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9526229" y="3165685"/>
            <a:ext cx="232287" cy="232287"/>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6359014" y="2697054"/>
            <a:ext cx="759542" cy="584775"/>
          </a:xfrm>
          <a:prstGeom prst="rect">
            <a:avLst/>
          </a:prstGeom>
          <a:noFill/>
        </p:spPr>
        <p:txBody>
          <a:bodyPr wrap="square" rtlCol="0">
            <a:spAutoFit/>
          </a:bodyPr>
          <a:lstStyle/>
          <a:p>
            <a:r>
              <a:rPr lang="en-US" altLang="zh-CN" sz="3200" spc="300" dirty="0">
                <a:solidFill>
                  <a:schemeClr val="bg1"/>
                </a:solidFill>
                <a:cs typeface="+mn-ea"/>
                <a:sym typeface="+mn-lt"/>
              </a:rPr>
              <a:t>02</a:t>
            </a:r>
            <a:endParaRPr lang="zh-CN" altLang="en-US" sz="3200" spc="300" dirty="0">
              <a:solidFill>
                <a:schemeClr val="bg1"/>
              </a:solidFill>
              <a:cs typeface="+mn-ea"/>
              <a:sym typeface="+mn-lt"/>
            </a:endParaRPr>
          </a:p>
        </p:txBody>
      </p:sp>
      <p:sp>
        <p:nvSpPr>
          <p:cNvPr id="26" name="任意多边形 25"/>
          <p:cNvSpPr/>
          <p:nvPr/>
        </p:nvSpPr>
        <p:spPr>
          <a:xfrm>
            <a:off x="3315317" y="4043302"/>
            <a:ext cx="2603089" cy="696432"/>
          </a:xfrm>
          <a:custGeom>
            <a:avLst/>
            <a:gdLst>
              <a:gd name="connsiteX0" fmla="*/ 0 w 2603089"/>
              <a:gd name="connsiteY0" fmla="*/ 0 h 696432"/>
              <a:gd name="connsiteX1" fmla="*/ 2403234 w 2603089"/>
              <a:gd name="connsiteY1" fmla="*/ 0 h 696432"/>
              <a:gd name="connsiteX2" fmla="*/ 2603089 w 2603089"/>
              <a:gd name="connsiteY2" fmla="*/ 199855 h 696432"/>
              <a:gd name="connsiteX3" fmla="*/ 2603089 w 2603089"/>
              <a:gd name="connsiteY3" fmla="*/ 496577 h 696432"/>
              <a:gd name="connsiteX4" fmla="*/ 2403234 w 2603089"/>
              <a:gd name="connsiteY4" fmla="*/ 696432 h 696432"/>
              <a:gd name="connsiteX5" fmla="*/ 0 w 2603089"/>
              <a:gd name="connsiteY5" fmla="*/ 696432 h 696432"/>
              <a:gd name="connsiteX6" fmla="*/ 0 w 2603089"/>
              <a:gd name="connsiteY6" fmla="*/ 0 h 6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3089" h="696432">
                <a:moveTo>
                  <a:pt x="0" y="0"/>
                </a:moveTo>
                <a:lnTo>
                  <a:pt x="2403234" y="0"/>
                </a:lnTo>
                <a:cubicBezTo>
                  <a:pt x="2513611" y="0"/>
                  <a:pt x="2603089" y="89478"/>
                  <a:pt x="2603089" y="199855"/>
                </a:cubicBezTo>
                <a:lnTo>
                  <a:pt x="2603089" y="496577"/>
                </a:lnTo>
                <a:cubicBezTo>
                  <a:pt x="2603089" y="606954"/>
                  <a:pt x="2513611" y="696432"/>
                  <a:pt x="2403234" y="696432"/>
                </a:cubicBezTo>
                <a:lnTo>
                  <a:pt x="0" y="696432"/>
                </a:lnTo>
                <a:lnTo>
                  <a:pt x="0" y="0"/>
                </a:lnTo>
                <a:close/>
              </a:path>
            </a:pathLst>
          </a:custGeom>
          <a:no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a:off x="2555774" y="4043302"/>
            <a:ext cx="759543" cy="696432"/>
          </a:xfrm>
          <a:custGeom>
            <a:avLst/>
            <a:gdLst>
              <a:gd name="connsiteX0" fmla="*/ 199855 w 759543"/>
              <a:gd name="connsiteY0" fmla="*/ 0 h 696432"/>
              <a:gd name="connsiteX1" fmla="*/ 759543 w 759543"/>
              <a:gd name="connsiteY1" fmla="*/ 0 h 696432"/>
              <a:gd name="connsiteX2" fmla="*/ 759543 w 759543"/>
              <a:gd name="connsiteY2" fmla="*/ 696432 h 696432"/>
              <a:gd name="connsiteX3" fmla="*/ 199855 w 759543"/>
              <a:gd name="connsiteY3" fmla="*/ 696432 h 696432"/>
              <a:gd name="connsiteX4" fmla="*/ 0 w 759543"/>
              <a:gd name="connsiteY4" fmla="*/ 496577 h 696432"/>
              <a:gd name="connsiteX5" fmla="*/ 0 w 759543"/>
              <a:gd name="connsiteY5" fmla="*/ 199855 h 696432"/>
              <a:gd name="connsiteX6" fmla="*/ 199855 w 759543"/>
              <a:gd name="connsiteY6" fmla="*/ 0 h 6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543" h="696432">
                <a:moveTo>
                  <a:pt x="199855" y="0"/>
                </a:moveTo>
                <a:lnTo>
                  <a:pt x="759543" y="0"/>
                </a:lnTo>
                <a:lnTo>
                  <a:pt x="759543" y="696432"/>
                </a:lnTo>
                <a:lnTo>
                  <a:pt x="199855" y="696432"/>
                </a:lnTo>
                <a:cubicBezTo>
                  <a:pt x="89478" y="696432"/>
                  <a:pt x="0" y="606954"/>
                  <a:pt x="0" y="496577"/>
                </a:cubicBezTo>
                <a:lnTo>
                  <a:pt x="0" y="199855"/>
                </a:lnTo>
                <a:cubicBezTo>
                  <a:pt x="0" y="89478"/>
                  <a:pt x="89478" y="0"/>
                  <a:pt x="199855" y="0"/>
                </a:cubicBezTo>
                <a:close/>
              </a:path>
            </a:pathLst>
          </a:cu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5767237" y="4567761"/>
            <a:ext cx="232287" cy="232287"/>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2600022" y="4099130"/>
            <a:ext cx="759542" cy="584775"/>
          </a:xfrm>
          <a:prstGeom prst="rect">
            <a:avLst/>
          </a:prstGeom>
          <a:noFill/>
        </p:spPr>
        <p:txBody>
          <a:bodyPr wrap="square" rtlCol="0">
            <a:spAutoFit/>
          </a:bodyPr>
          <a:lstStyle/>
          <a:p>
            <a:r>
              <a:rPr lang="en-US" altLang="zh-CN" sz="3200" spc="300" dirty="0">
                <a:solidFill>
                  <a:schemeClr val="bg1"/>
                </a:solidFill>
                <a:cs typeface="+mn-ea"/>
                <a:sym typeface="+mn-lt"/>
              </a:rPr>
              <a:t>03</a:t>
            </a:r>
            <a:endParaRPr lang="zh-CN" altLang="en-US" sz="3200" spc="300" dirty="0">
              <a:solidFill>
                <a:schemeClr val="bg1"/>
              </a:solidFill>
              <a:cs typeface="+mn-ea"/>
              <a:sym typeface="+mn-lt"/>
            </a:endParaRPr>
          </a:p>
        </p:txBody>
      </p:sp>
      <p:sp>
        <p:nvSpPr>
          <p:cNvPr id="32" name="任意多边形 31"/>
          <p:cNvSpPr/>
          <p:nvPr/>
        </p:nvSpPr>
        <p:spPr>
          <a:xfrm>
            <a:off x="7074309" y="4043302"/>
            <a:ext cx="2603089" cy="696432"/>
          </a:xfrm>
          <a:custGeom>
            <a:avLst/>
            <a:gdLst>
              <a:gd name="connsiteX0" fmla="*/ 0 w 2603089"/>
              <a:gd name="connsiteY0" fmla="*/ 0 h 696432"/>
              <a:gd name="connsiteX1" fmla="*/ 2403234 w 2603089"/>
              <a:gd name="connsiteY1" fmla="*/ 0 h 696432"/>
              <a:gd name="connsiteX2" fmla="*/ 2603089 w 2603089"/>
              <a:gd name="connsiteY2" fmla="*/ 199855 h 696432"/>
              <a:gd name="connsiteX3" fmla="*/ 2603089 w 2603089"/>
              <a:gd name="connsiteY3" fmla="*/ 496577 h 696432"/>
              <a:gd name="connsiteX4" fmla="*/ 2403234 w 2603089"/>
              <a:gd name="connsiteY4" fmla="*/ 696432 h 696432"/>
              <a:gd name="connsiteX5" fmla="*/ 0 w 2603089"/>
              <a:gd name="connsiteY5" fmla="*/ 696432 h 696432"/>
              <a:gd name="connsiteX6" fmla="*/ 0 w 2603089"/>
              <a:gd name="connsiteY6" fmla="*/ 0 h 6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3089" h="696432">
                <a:moveTo>
                  <a:pt x="0" y="0"/>
                </a:moveTo>
                <a:lnTo>
                  <a:pt x="2403234" y="0"/>
                </a:lnTo>
                <a:cubicBezTo>
                  <a:pt x="2513611" y="0"/>
                  <a:pt x="2603089" y="89478"/>
                  <a:pt x="2603089" y="199855"/>
                </a:cubicBezTo>
                <a:lnTo>
                  <a:pt x="2603089" y="496577"/>
                </a:lnTo>
                <a:cubicBezTo>
                  <a:pt x="2603089" y="606954"/>
                  <a:pt x="2513611" y="696432"/>
                  <a:pt x="2403234" y="696432"/>
                </a:cubicBezTo>
                <a:lnTo>
                  <a:pt x="0" y="696432"/>
                </a:lnTo>
                <a:lnTo>
                  <a:pt x="0" y="0"/>
                </a:lnTo>
                <a:close/>
              </a:path>
            </a:pathLst>
          </a:custGeom>
          <a:no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任意多边形 32"/>
          <p:cNvSpPr/>
          <p:nvPr/>
        </p:nvSpPr>
        <p:spPr>
          <a:xfrm>
            <a:off x="6314766" y="4043302"/>
            <a:ext cx="759543" cy="696432"/>
          </a:xfrm>
          <a:custGeom>
            <a:avLst/>
            <a:gdLst>
              <a:gd name="connsiteX0" fmla="*/ 199855 w 759543"/>
              <a:gd name="connsiteY0" fmla="*/ 0 h 696432"/>
              <a:gd name="connsiteX1" fmla="*/ 759543 w 759543"/>
              <a:gd name="connsiteY1" fmla="*/ 0 h 696432"/>
              <a:gd name="connsiteX2" fmla="*/ 759543 w 759543"/>
              <a:gd name="connsiteY2" fmla="*/ 696432 h 696432"/>
              <a:gd name="connsiteX3" fmla="*/ 199855 w 759543"/>
              <a:gd name="connsiteY3" fmla="*/ 696432 h 696432"/>
              <a:gd name="connsiteX4" fmla="*/ 0 w 759543"/>
              <a:gd name="connsiteY4" fmla="*/ 496577 h 696432"/>
              <a:gd name="connsiteX5" fmla="*/ 0 w 759543"/>
              <a:gd name="connsiteY5" fmla="*/ 199855 h 696432"/>
              <a:gd name="connsiteX6" fmla="*/ 199855 w 759543"/>
              <a:gd name="connsiteY6" fmla="*/ 0 h 6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543" h="696432">
                <a:moveTo>
                  <a:pt x="199855" y="0"/>
                </a:moveTo>
                <a:lnTo>
                  <a:pt x="759543" y="0"/>
                </a:lnTo>
                <a:lnTo>
                  <a:pt x="759543" y="696432"/>
                </a:lnTo>
                <a:lnTo>
                  <a:pt x="199855" y="696432"/>
                </a:lnTo>
                <a:cubicBezTo>
                  <a:pt x="89478" y="696432"/>
                  <a:pt x="0" y="606954"/>
                  <a:pt x="0" y="496577"/>
                </a:cubicBezTo>
                <a:lnTo>
                  <a:pt x="0" y="199855"/>
                </a:lnTo>
                <a:cubicBezTo>
                  <a:pt x="0" y="89478"/>
                  <a:pt x="89478" y="0"/>
                  <a:pt x="199855" y="0"/>
                </a:cubicBezTo>
                <a:close/>
              </a:path>
            </a:pathLst>
          </a:cu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9526229" y="4567761"/>
            <a:ext cx="232287" cy="232287"/>
          </a:xfrm>
          <a:prstGeom prst="ellipse">
            <a:avLst/>
          </a:prstGeom>
          <a:gradFill>
            <a:gsLst>
              <a:gs pos="0">
                <a:srgbClr val="75B2A0"/>
              </a:gs>
              <a:gs pos="100000">
                <a:srgbClr val="3F7163"/>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a:off x="6359014" y="4099130"/>
            <a:ext cx="759542" cy="584775"/>
          </a:xfrm>
          <a:prstGeom prst="rect">
            <a:avLst/>
          </a:prstGeom>
          <a:noFill/>
        </p:spPr>
        <p:txBody>
          <a:bodyPr wrap="square" rtlCol="0">
            <a:spAutoFit/>
          </a:bodyPr>
          <a:lstStyle/>
          <a:p>
            <a:r>
              <a:rPr lang="en-US" altLang="zh-CN" sz="3200" spc="300" dirty="0">
                <a:solidFill>
                  <a:schemeClr val="bg1"/>
                </a:solidFill>
                <a:cs typeface="+mn-ea"/>
                <a:sym typeface="+mn-lt"/>
              </a:rPr>
              <a:t>04</a:t>
            </a:r>
            <a:endParaRPr lang="zh-CN" altLang="en-US" sz="3200" spc="300" dirty="0">
              <a:solidFill>
                <a:schemeClr val="bg1"/>
              </a:solidFill>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095750" y="1917304"/>
            <a:ext cx="3810000" cy="3563155"/>
          </a:xfrm>
          <a:prstGeom prst="rect">
            <a:avLst/>
          </a:prstGeom>
          <a:noFill/>
        </p:spPr>
        <p:txBody>
          <a:bodyPr wrap="square" rtlCol="0">
            <a:spAutoFit/>
          </a:bodyPr>
          <a:lstStyle/>
          <a:p>
            <a:pPr algn="ctr">
              <a:lnSpc>
                <a:spcPts val="13060"/>
              </a:lnSpc>
            </a:pPr>
            <a:r>
              <a:rPr lang="zh-CN" altLang="en-US" sz="13800" spc="300" dirty="0">
                <a:solidFill>
                  <a:schemeClr val="bg1"/>
                </a:solidFill>
                <a:cs typeface="+mn-ea"/>
                <a:sym typeface="+mn-lt"/>
              </a:rPr>
              <a:t>节日介绍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38600" y="955568"/>
            <a:ext cx="4114800" cy="873739"/>
          </a:xfrm>
        </p:spPr>
        <p:txBody>
          <a:bodyPr/>
          <a:lstStyle/>
          <a:p>
            <a:r>
              <a:rPr lang="zh-CN" altLang="en-US" dirty="0">
                <a:solidFill>
                  <a:srgbClr val="3F7163"/>
                </a:solidFill>
                <a:latin typeface="+mn-lt"/>
                <a:ea typeface="+mn-ea"/>
                <a:cs typeface="+mn-ea"/>
                <a:sym typeface="+mn-lt"/>
              </a:rPr>
              <a:t>节日介绍</a:t>
            </a:r>
          </a:p>
        </p:txBody>
      </p:sp>
      <p:sp>
        <p:nvSpPr>
          <p:cNvPr id="3" name="文本框 2"/>
          <p:cNvSpPr txBox="1"/>
          <p:nvPr/>
        </p:nvSpPr>
        <p:spPr>
          <a:xfrm>
            <a:off x="1755058" y="2141976"/>
            <a:ext cx="8262783" cy="3416320"/>
          </a:xfrm>
          <a:prstGeom prst="rect">
            <a:avLst/>
          </a:prstGeom>
          <a:noFill/>
        </p:spPr>
        <p:txBody>
          <a:bodyPr wrap="square" rtlCol="0">
            <a:spAutoFit/>
          </a:bodyPr>
          <a:lstStyle/>
          <a:p>
            <a:pPr>
              <a:lnSpc>
                <a:spcPct val="200000"/>
              </a:lnSpc>
            </a:pPr>
            <a:r>
              <a:rPr lang="zh-CN" altLang="en-US" spc="300" dirty="0">
                <a:solidFill>
                  <a:srgbClr val="42421E"/>
                </a:solidFill>
                <a:cs typeface="+mn-ea"/>
                <a:sym typeface="+mn-lt"/>
              </a:rPr>
              <a:t>端午节，为每年农历五月初五。据</a:t>
            </a:r>
            <a:r>
              <a:rPr lang="en-US" altLang="zh-CN" spc="300" dirty="0">
                <a:solidFill>
                  <a:srgbClr val="42421E"/>
                </a:solidFill>
                <a:cs typeface="+mn-ea"/>
                <a:sym typeface="+mn-lt"/>
              </a:rPr>
              <a:t>《</a:t>
            </a:r>
            <a:r>
              <a:rPr lang="zh-CN" altLang="en-US" spc="300" dirty="0">
                <a:solidFill>
                  <a:srgbClr val="42421E"/>
                </a:solidFill>
                <a:cs typeface="+mn-ea"/>
                <a:sym typeface="+mn-lt"/>
              </a:rPr>
              <a:t>荆楚岁时记</a:t>
            </a:r>
            <a:r>
              <a:rPr lang="en-US" altLang="zh-CN" spc="300" dirty="0">
                <a:solidFill>
                  <a:srgbClr val="42421E"/>
                </a:solidFill>
                <a:cs typeface="+mn-ea"/>
                <a:sym typeface="+mn-lt"/>
              </a:rPr>
              <a:t>》</a:t>
            </a:r>
            <a:r>
              <a:rPr lang="zh-CN" altLang="en-US" spc="300" dirty="0">
                <a:solidFill>
                  <a:srgbClr val="42421E"/>
                </a:solidFill>
                <a:cs typeface="+mn-ea"/>
                <a:sym typeface="+mn-lt"/>
              </a:rPr>
              <a:t>记载，因仲夏登高，顺阳在上，五月是仲夏，它的第一个午日正是登高顺阳好天气之日，故五月初五亦称为“端阳节”。此外端午节还称“午日节、</a:t>
            </a:r>
            <a:endParaRPr lang="en-US" altLang="zh-CN" spc="300" dirty="0">
              <a:solidFill>
                <a:srgbClr val="42421E"/>
              </a:solidFill>
              <a:cs typeface="+mn-ea"/>
              <a:sym typeface="+mn-lt"/>
            </a:endParaRPr>
          </a:p>
          <a:p>
            <a:pPr>
              <a:lnSpc>
                <a:spcPct val="200000"/>
              </a:lnSpc>
            </a:pPr>
            <a:r>
              <a:rPr lang="zh-CN" altLang="en-US" spc="300" dirty="0">
                <a:solidFill>
                  <a:srgbClr val="42421E"/>
                </a:solidFill>
                <a:cs typeface="+mn-ea"/>
                <a:sym typeface="+mn-lt"/>
              </a:rPr>
              <a:t>五月节、龙舟节、浴兰节”等。端午节是</a:t>
            </a:r>
            <a:endParaRPr lang="en-US" altLang="zh-CN" spc="300" dirty="0">
              <a:solidFill>
                <a:srgbClr val="42421E"/>
              </a:solidFill>
              <a:cs typeface="+mn-ea"/>
              <a:sym typeface="+mn-lt"/>
            </a:endParaRPr>
          </a:p>
          <a:p>
            <a:pPr>
              <a:lnSpc>
                <a:spcPct val="200000"/>
              </a:lnSpc>
            </a:pPr>
            <a:r>
              <a:rPr lang="zh-CN" altLang="en-US" spc="300" dirty="0">
                <a:solidFill>
                  <a:srgbClr val="42421E"/>
                </a:solidFill>
                <a:cs typeface="+mn-ea"/>
                <a:sym typeface="+mn-lt"/>
              </a:rPr>
              <a:t>流行于中国以及汉字文化圈诸国</a:t>
            </a:r>
            <a:endParaRPr lang="en-US" altLang="zh-CN" spc="300" dirty="0">
              <a:solidFill>
                <a:srgbClr val="42421E"/>
              </a:solidFill>
              <a:cs typeface="+mn-ea"/>
              <a:sym typeface="+mn-lt"/>
            </a:endParaRPr>
          </a:p>
          <a:p>
            <a:pPr>
              <a:lnSpc>
                <a:spcPct val="200000"/>
              </a:lnSpc>
            </a:pPr>
            <a:r>
              <a:rPr lang="zh-CN" altLang="en-US" spc="300" dirty="0">
                <a:solidFill>
                  <a:srgbClr val="42421E"/>
                </a:solidFill>
                <a:cs typeface="+mn-ea"/>
                <a:sym typeface="+mn-lt"/>
              </a:rPr>
              <a:t>的传统文化节日。</a:t>
            </a:r>
            <a:r>
              <a:rPr lang="zh-CN" altLang="en-US" dirty="0">
                <a:cs typeface="+mn-ea"/>
                <a:sym typeface="+mn-lt"/>
              </a:rPr>
              <a:t> </a:t>
            </a:r>
            <a:endParaRPr lang="zh-CN" altLang="en-US" spc="300" dirty="0">
              <a:solidFill>
                <a:srgbClr val="42421E"/>
              </a:solidFill>
              <a:cs typeface="+mn-ea"/>
              <a:sym typeface="+mn-lt"/>
            </a:endParaRPr>
          </a:p>
        </p:txBody>
      </p:sp>
      <p:sp>
        <p:nvSpPr>
          <p:cNvPr id="4" name="圆角矩形 3"/>
          <p:cNvSpPr/>
          <p:nvPr/>
        </p:nvSpPr>
        <p:spPr>
          <a:xfrm>
            <a:off x="1402940" y="1781485"/>
            <a:ext cx="8967020" cy="4055806"/>
          </a:xfrm>
          <a:prstGeom prst="roundRect">
            <a:avLst/>
          </a:prstGeom>
          <a:noFill/>
          <a:ln w="28575">
            <a:solidFill>
              <a:srgbClr val="75B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2" cstate="screen"/>
          <a:srcRect/>
          <a:stretch>
            <a:fillRect/>
          </a:stretch>
        </p:blipFill>
        <p:spPr>
          <a:xfrm>
            <a:off x="7538024" y="2280759"/>
            <a:ext cx="4787326" cy="47873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a:stCxn id="30" idx="6"/>
            <a:endCxn id="27" idx="2"/>
          </p:cNvCxnSpPr>
          <p:nvPr/>
        </p:nvCxnSpPr>
        <p:spPr>
          <a:xfrm>
            <a:off x="2748117" y="5148410"/>
            <a:ext cx="6695767" cy="4760"/>
          </a:xfrm>
          <a:prstGeom prst="line">
            <a:avLst/>
          </a:prstGeom>
          <a:ln>
            <a:solidFill>
              <a:srgbClr val="6F6B2B"/>
            </a:solidFill>
            <a:prstDash val="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idx="4294967295"/>
          </p:nvPr>
        </p:nvSpPr>
        <p:spPr>
          <a:xfrm>
            <a:off x="4038600" y="937887"/>
            <a:ext cx="4114800" cy="873739"/>
          </a:xfrm>
        </p:spPr>
        <p:txBody>
          <a:bodyPr/>
          <a:lstStyle/>
          <a:p>
            <a:r>
              <a:rPr lang="zh-CN" altLang="en-US" dirty="0">
                <a:solidFill>
                  <a:srgbClr val="3F7163"/>
                </a:solidFill>
                <a:latin typeface="+mn-lt"/>
                <a:ea typeface="+mn-ea"/>
                <a:cs typeface="+mn-ea"/>
                <a:sym typeface="+mn-lt"/>
              </a:rPr>
              <a:t>节日介绍</a:t>
            </a:r>
          </a:p>
        </p:txBody>
      </p:sp>
      <p:grpSp>
        <p:nvGrpSpPr>
          <p:cNvPr id="18" name="组合 17"/>
          <p:cNvGrpSpPr/>
          <p:nvPr/>
        </p:nvGrpSpPr>
        <p:grpSpPr>
          <a:xfrm>
            <a:off x="717755" y="4941932"/>
            <a:ext cx="10756490" cy="417715"/>
            <a:chOff x="717754" y="5515894"/>
            <a:chExt cx="10756490" cy="417715"/>
          </a:xfrm>
        </p:grpSpPr>
        <p:sp>
          <p:nvSpPr>
            <p:cNvPr id="8" name="圆角矩形 7"/>
            <p:cNvSpPr/>
            <p:nvPr/>
          </p:nvSpPr>
          <p:spPr>
            <a:xfrm>
              <a:off x="717754" y="5603087"/>
              <a:ext cx="10756490" cy="238570"/>
            </a:xfrm>
            <a:prstGeom prst="roundRect">
              <a:avLst>
                <a:gd name="adj" fmla="val 50000"/>
              </a:avLst>
            </a:prstGeom>
            <a:noFill/>
            <a:ln w="28575">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5889522" y="5515895"/>
              <a:ext cx="412955" cy="412955"/>
              <a:chOff x="5889522" y="5515895"/>
              <a:chExt cx="412955" cy="412955"/>
            </a:xfrm>
          </p:grpSpPr>
          <p:sp>
            <p:nvSpPr>
              <p:cNvPr id="9" name="椭圆 8"/>
              <p:cNvSpPr/>
              <p:nvPr/>
            </p:nvSpPr>
            <p:spPr>
              <a:xfrm>
                <a:off x="5889522" y="5515895"/>
                <a:ext cx="412955" cy="412955"/>
              </a:xfrm>
              <a:prstGeom prst="ellipse">
                <a:avLst/>
              </a:prstGeom>
              <a:solidFill>
                <a:srgbClr val="77702C"/>
              </a:solid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5963265" y="5589638"/>
                <a:ext cx="265468" cy="265468"/>
              </a:xfrm>
              <a:prstGeom prst="ellipse">
                <a:avLst/>
              </a:prstGeom>
              <a:solidFill>
                <a:schemeClr val="bg1"/>
              </a:solid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9443883" y="5520654"/>
              <a:ext cx="412955" cy="412955"/>
              <a:chOff x="5889522" y="5515895"/>
              <a:chExt cx="412955" cy="412955"/>
            </a:xfrm>
          </p:grpSpPr>
          <p:sp>
            <p:nvSpPr>
              <p:cNvPr id="27" name="椭圆 26"/>
              <p:cNvSpPr/>
              <p:nvPr/>
            </p:nvSpPr>
            <p:spPr>
              <a:xfrm>
                <a:off x="5889522" y="5515895"/>
                <a:ext cx="412955" cy="412955"/>
              </a:xfrm>
              <a:prstGeom prst="ellipse">
                <a:avLst/>
              </a:prstGeom>
              <a:solidFill>
                <a:srgbClr val="77702C"/>
              </a:solid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5963265" y="5589638"/>
                <a:ext cx="265468" cy="265468"/>
              </a:xfrm>
              <a:prstGeom prst="ellipse">
                <a:avLst/>
              </a:prstGeom>
              <a:solidFill>
                <a:schemeClr val="bg1"/>
              </a:solid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2335161" y="5515894"/>
              <a:ext cx="412955" cy="412955"/>
              <a:chOff x="5889522" y="5515895"/>
              <a:chExt cx="412955" cy="412955"/>
            </a:xfrm>
          </p:grpSpPr>
          <p:sp>
            <p:nvSpPr>
              <p:cNvPr id="30" name="椭圆 29"/>
              <p:cNvSpPr/>
              <p:nvPr/>
            </p:nvSpPr>
            <p:spPr>
              <a:xfrm>
                <a:off x="5889522" y="5515895"/>
                <a:ext cx="412955" cy="412955"/>
              </a:xfrm>
              <a:prstGeom prst="ellipse">
                <a:avLst/>
              </a:prstGeom>
              <a:solidFill>
                <a:srgbClr val="77702C"/>
              </a:solid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5963265" y="5589638"/>
                <a:ext cx="265468" cy="265468"/>
              </a:xfrm>
              <a:prstGeom prst="ellipse">
                <a:avLst/>
              </a:prstGeom>
              <a:solidFill>
                <a:schemeClr val="bg1"/>
              </a:solid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7" name="任意多边形 36"/>
          <p:cNvSpPr/>
          <p:nvPr/>
        </p:nvSpPr>
        <p:spPr>
          <a:xfrm flipV="1">
            <a:off x="1101213" y="2154492"/>
            <a:ext cx="2880852" cy="2570130"/>
          </a:xfrm>
          <a:custGeom>
            <a:avLst/>
            <a:gdLst>
              <a:gd name="connsiteX0" fmla="*/ 344136 w 2320414"/>
              <a:gd name="connsiteY0" fmla="*/ 2265182 h 2265182"/>
              <a:gd name="connsiteX1" fmla="*/ 1976278 w 2320414"/>
              <a:gd name="connsiteY1" fmla="*/ 2265182 h 2265182"/>
              <a:gd name="connsiteX2" fmla="*/ 2320414 w 2320414"/>
              <a:gd name="connsiteY2" fmla="*/ 1921046 h 2265182"/>
              <a:gd name="connsiteX3" fmla="*/ 2320414 w 2320414"/>
              <a:gd name="connsiteY3" fmla="*/ 544544 h 2265182"/>
              <a:gd name="connsiteX4" fmla="*/ 1976278 w 2320414"/>
              <a:gd name="connsiteY4" fmla="*/ 200408 h 2265182"/>
              <a:gd name="connsiteX5" fmla="*/ 1270236 w 2320414"/>
              <a:gd name="connsiteY5" fmla="*/ 200408 h 2265182"/>
              <a:gd name="connsiteX6" fmla="*/ 1160207 w 2320414"/>
              <a:gd name="connsiteY6" fmla="*/ 0 h 2265182"/>
              <a:gd name="connsiteX7" fmla="*/ 1050179 w 2320414"/>
              <a:gd name="connsiteY7" fmla="*/ 200408 h 2265182"/>
              <a:gd name="connsiteX8" fmla="*/ 344136 w 2320414"/>
              <a:gd name="connsiteY8" fmla="*/ 200408 h 2265182"/>
              <a:gd name="connsiteX9" fmla="*/ 0 w 2320414"/>
              <a:gd name="connsiteY9" fmla="*/ 544544 h 2265182"/>
              <a:gd name="connsiteX10" fmla="*/ 0 w 2320414"/>
              <a:gd name="connsiteY10" fmla="*/ 1921046 h 2265182"/>
              <a:gd name="connsiteX11" fmla="*/ 344136 w 2320414"/>
              <a:gd name="connsiteY11" fmla="*/ 2265182 h 226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0414" h="2265182">
                <a:moveTo>
                  <a:pt x="344136" y="2265182"/>
                </a:moveTo>
                <a:lnTo>
                  <a:pt x="1976278" y="2265182"/>
                </a:lnTo>
                <a:cubicBezTo>
                  <a:pt x="2166339" y="2265182"/>
                  <a:pt x="2320414" y="2111107"/>
                  <a:pt x="2320414" y="1921046"/>
                </a:cubicBezTo>
                <a:lnTo>
                  <a:pt x="2320414" y="544544"/>
                </a:lnTo>
                <a:cubicBezTo>
                  <a:pt x="2320414" y="354483"/>
                  <a:pt x="2166339" y="200408"/>
                  <a:pt x="1976278" y="200408"/>
                </a:cubicBezTo>
                <a:lnTo>
                  <a:pt x="1270236" y="200408"/>
                </a:lnTo>
                <a:lnTo>
                  <a:pt x="1160207" y="0"/>
                </a:lnTo>
                <a:lnTo>
                  <a:pt x="1050179" y="200408"/>
                </a:lnTo>
                <a:lnTo>
                  <a:pt x="344136" y="200408"/>
                </a:lnTo>
                <a:cubicBezTo>
                  <a:pt x="154075" y="200408"/>
                  <a:pt x="0" y="354483"/>
                  <a:pt x="0" y="544544"/>
                </a:cubicBezTo>
                <a:lnTo>
                  <a:pt x="0" y="1921046"/>
                </a:lnTo>
                <a:cubicBezTo>
                  <a:pt x="0" y="2111107"/>
                  <a:pt x="154075" y="2265182"/>
                  <a:pt x="344136" y="2265182"/>
                </a:cubicBezTo>
                <a:close/>
              </a:path>
            </a:pathLst>
          </a:custGeom>
          <a:no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37"/>
          <p:cNvSpPr/>
          <p:nvPr/>
        </p:nvSpPr>
        <p:spPr>
          <a:xfrm flipV="1">
            <a:off x="4655573" y="2154492"/>
            <a:ext cx="2880852" cy="2570130"/>
          </a:xfrm>
          <a:custGeom>
            <a:avLst/>
            <a:gdLst>
              <a:gd name="connsiteX0" fmla="*/ 344136 w 2320414"/>
              <a:gd name="connsiteY0" fmla="*/ 2265182 h 2265182"/>
              <a:gd name="connsiteX1" fmla="*/ 1976278 w 2320414"/>
              <a:gd name="connsiteY1" fmla="*/ 2265182 h 2265182"/>
              <a:gd name="connsiteX2" fmla="*/ 2320414 w 2320414"/>
              <a:gd name="connsiteY2" fmla="*/ 1921046 h 2265182"/>
              <a:gd name="connsiteX3" fmla="*/ 2320414 w 2320414"/>
              <a:gd name="connsiteY3" fmla="*/ 544544 h 2265182"/>
              <a:gd name="connsiteX4" fmla="*/ 1976278 w 2320414"/>
              <a:gd name="connsiteY4" fmla="*/ 200408 h 2265182"/>
              <a:gd name="connsiteX5" fmla="*/ 1270236 w 2320414"/>
              <a:gd name="connsiteY5" fmla="*/ 200408 h 2265182"/>
              <a:gd name="connsiteX6" fmla="*/ 1160207 w 2320414"/>
              <a:gd name="connsiteY6" fmla="*/ 0 h 2265182"/>
              <a:gd name="connsiteX7" fmla="*/ 1050179 w 2320414"/>
              <a:gd name="connsiteY7" fmla="*/ 200408 h 2265182"/>
              <a:gd name="connsiteX8" fmla="*/ 344136 w 2320414"/>
              <a:gd name="connsiteY8" fmla="*/ 200408 h 2265182"/>
              <a:gd name="connsiteX9" fmla="*/ 0 w 2320414"/>
              <a:gd name="connsiteY9" fmla="*/ 544544 h 2265182"/>
              <a:gd name="connsiteX10" fmla="*/ 0 w 2320414"/>
              <a:gd name="connsiteY10" fmla="*/ 1921046 h 2265182"/>
              <a:gd name="connsiteX11" fmla="*/ 344136 w 2320414"/>
              <a:gd name="connsiteY11" fmla="*/ 2265182 h 226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0414" h="2265182">
                <a:moveTo>
                  <a:pt x="344136" y="2265182"/>
                </a:moveTo>
                <a:lnTo>
                  <a:pt x="1976278" y="2265182"/>
                </a:lnTo>
                <a:cubicBezTo>
                  <a:pt x="2166339" y="2265182"/>
                  <a:pt x="2320414" y="2111107"/>
                  <a:pt x="2320414" y="1921046"/>
                </a:cubicBezTo>
                <a:lnTo>
                  <a:pt x="2320414" y="544544"/>
                </a:lnTo>
                <a:cubicBezTo>
                  <a:pt x="2320414" y="354483"/>
                  <a:pt x="2166339" y="200408"/>
                  <a:pt x="1976278" y="200408"/>
                </a:cubicBezTo>
                <a:lnTo>
                  <a:pt x="1270236" y="200408"/>
                </a:lnTo>
                <a:lnTo>
                  <a:pt x="1160207" y="0"/>
                </a:lnTo>
                <a:lnTo>
                  <a:pt x="1050179" y="200408"/>
                </a:lnTo>
                <a:lnTo>
                  <a:pt x="344136" y="200408"/>
                </a:lnTo>
                <a:cubicBezTo>
                  <a:pt x="154075" y="200408"/>
                  <a:pt x="0" y="354483"/>
                  <a:pt x="0" y="544544"/>
                </a:cubicBezTo>
                <a:lnTo>
                  <a:pt x="0" y="1921046"/>
                </a:lnTo>
                <a:cubicBezTo>
                  <a:pt x="0" y="2111107"/>
                  <a:pt x="154075" y="2265182"/>
                  <a:pt x="344136" y="2265182"/>
                </a:cubicBezTo>
                <a:close/>
              </a:path>
            </a:pathLst>
          </a:custGeom>
          <a:no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flipV="1">
            <a:off x="8209935" y="2154492"/>
            <a:ext cx="2880852" cy="2570130"/>
          </a:xfrm>
          <a:custGeom>
            <a:avLst/>
            <a:gdLst>
              <a:gd name="connsiteX0" fmla="*/ 344136 w 2320414"/>
              <a:gd name="connsiteY0" fmla="*/ 2265182 h 2265182"/>
              <a:gd name="connsiteX1" fmla="*/ 1976278 w 2320414"/>
              <a:gd name="connsiteY1" fmla="*/ 2265182 h 2265182"/>
              <a:gd name="connsiteX2" fmla="*/ 2320414 w 2320414"/>
              <a:gd name="connsiteY2" fmla="*/ 1921046 h 2265182"/>
              <a:gd name="connsiteX3" fmla="*/ 2320414 w 2320414"/>
              <a:gd name="connsiteY3" fmla="*/ 544544 h 2265182"/>
              <a:gd name="connsiteX4" fmla="*/ 1976278 w 2320414"/>
              <a:gd name="connsiteY4" fmla="*/ 200408 h 2265182"/>
              <a:gd name="connsiteX5" fmla="*/ 1270236 w 2320414"/>
              <a:gd name="connsiteY5" fmla="*/ 200408 h 2265182"/>
              <a:gd name="connsiteX6" fmla="*/ 1160207 w 2320414"/>
              <a:gd name="connsiteY6" fmla="*/ 0 h 2265182"/>
              <a:gd name="connsiteX7" fmla="*/ 1050179 w 2320414"/>
              <a:gd name="connsiteY7" fmla="*/ 200408 h 2265182"/>
              <a:gd name="connsiteX8" fmla="*/ 344136 w 2320414"/>
              <a:gd name="connsiteY8" fmla="*/ 200408 h 2265182"/>
              <a:gd name="connsiteX9" fmla="*/ 0 w 2320414"/>
              <a:gd name="connsiteY9" fmla="*/ 544544 h 2265182"/>
              <a:gd name="connsiteX10" fmla="*/ 0 w 2320414"/>
              <a:gd name="connsiteY10" fmla="*/ 1921046 h 2265182"/>
              <a:gd name="connsiteX11" fmla="*/ 344136 w 2320414"/>
              <a:gd name="connsiteY11" fmla="*/ 2265182 h 226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0414" h="2265182">
                <a:moveTo>
                  <a:pt x="344136" y="2265182"/>
                </a:moveTo>
                <a:lnTo>
                  <a:pt x="1976278" y="2265182"/>
                </a:lnTo>
                <a:cubicBezTo>
                  <a:pt x="2166339" y="2265182"/>
                  <a:pt x="2320414" y="2111107"/>
                  <a:pt x="2320414" y="1921046"/>
                </a:cubicBezTo>
                <a:lnTo>
                  <a:pt x="2320414" y="544544"/>
                </a:lnTo>
                <a:cubicBezTo>
                  <a:pt x="2320414" y="354483"/>
                  <a:pt x="2166339" y="200408"/>
                  <a:pt x="1976278" y="200408"/>
                </a:cubicBezTo>
                <a:lnTo>
                  <a:pt x="1270236" y="200408"/>
                </a:lnTo>
                <a:lnTo>
                  <a:pt x="1160207" y="0"/>
                </a:lnTo>
                <a:lnTo>
                  <a:pt x="1050179" y="200408"/>
                </a:lnTo>
                <a:lnTo>
                  <a:pt x="344136" y="200408"/>
                </a:lnTo>
                <a:cubicBezTo>
                  <a:pt x="154075" y="200408"/>
                  <a:pt x="0" y="354483"/>
                  <a:pt x="0" y="544544"/>
                </a:cubicBezTo>
                <a:lnTo>
                  <a:pt x="0" y="1921046"/>
                </a:lnTo>
                <a:cubicBezTo>
                  <a:pt x="0" y="2111107"/>
                  <a:pt x="154075" y="2265182"/>
                  <a:pt x="344136" y="2265182"/>
                </a:cubicBezTo>
                <a:close/>
              </a:path>
            </a:pathLst>
          </a:custGeom>
          <a:no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1612490" y="5572427"/>
            <a:ext cx="1858298" cy="369332"/>
          </a:xfrm>
          <a:prstGeom prst="rect">
            <a:avLst/>
          </a:prstGeom>
          <a:noFill/>
        </p:spPr>
        <p:txBody>
          <a:bodyPr wrap="square" rtlCol="0">
            <a:spAutoFit/>
          </a:bodyPr>
          <a:lstStyle/>
          <a:p>
            <a:pPr algn="ctr"/>
            <a:r>
              <a:rPr lang="en-US" altLang="zh-CN" b="1" spc="300" dirty="0">
                <a:solidFill>
                  <a:srgbClr val="42421E"/>
                </a:solidFill>
                <a:cs typeface="+mn-ea"/>
                <a:sym typeface="+mn-lt"/>
              </a:rPr>
              <a:t>2006</a:t>
            </a:r>
            <a:r>
              <a:rPr lang="zh-CN" altLang="en-US" b="1" spc="300" dirty="0">
                <a:solidFill>
                  <a:srgbClr val="42421E"/>
                </a:solidFill>
                <a:cs typeface="+mn-ea"/>
                <a:sym typeface="+mn-lt"/>
              </a:rPr>
              <a:t>年</a:t>
            </a:r>
            <a:r>
              <a:rPr lang="en-US" altLang="zh-CN" b="1" spc="300" dirty="0">
                <a:solidFill>
                  <a:srgbClr val="42421E"/>
                </a:solidFill>
                <a:cs typeface="+mn-ea"/>
                <a:sym typeface="+mn-lt"/>
              </a:rPr>
              <a:t>5</a:t>
            </a:r>
            <a:r>
              <a:rPr lang="zh-CN" altLang="en-US" b="1" spc="300" dirty="0">
                <a:solidFill>
                  <a:srgbClr val="42421E"/>
                </a:solidFill>
                <a:cs typeface="+mn-ea"/>
                <a:sym typeface="+mn-lt"/>
              </a:rPr>
              <a:t>月</a:t>
            </a:r>
          </a:p>
        </p:txBody>
      </p:sp>
      <p:sp>
        <p:nvSpPr>
          <p:cNvPr id="44" name="文本框 43"/>
          <p:cNvSpPr txBox="1"/>
          <p:nvPr/>
        </p:nvSpPr>
        <p:spPr>
          <a:xfrm>
            <a:off x="5166850" y="5572427"/>
            <a:ext cx="1858298" cy="369332"/>
          </a:xfrm>
          <a:prstGeom prst="rect">
            <a:avLst/>
          </a:prstGeom>
          <a:noFill/>
        </p:spPr>
        <p:txBody>
          <a:bodyPr wrap="square" rtlCol="0">
            <a:spAutoFit/>
          </a:bodyPr>
          <a:lstStyle/>
          <a:p>
            <a:pPr algn="ctr"/>
            <a:r>
              <a:rPr lang="en-US" altLang="zh-CN" b="1" spc="300" dirty="0">
                <a:solidFill>
                  <a:srgbClr val="42421E"/>
                </a:solidFill>
                <a:cs typeface="+mn-ea"/>
                <a:sym typeface="+mn-lt"/>
              </a:rPr>
              <a:t>2008</a:t>
            </a:r>
            <a:r>
              <a:rPr lang="zh-CN" altLang="en-US" b="1" spc="300" dirty="0">
                <a:solidFill>
                  <a:srgbClr val="42421E"/>
                </a:solidFill>
                <a:cs typeface="+mn-ea"/>
                <a:sym typeface="+mn-lt"/>
              </a:rPr>
              <a:t>年起</a:t>
            </a:r>
          </a:p>
        </p:txBody>
      </p:sp>
      <p:sp>
        <p:nvSpPr>
          <p:cNvPr id="45" name="文本框 44"/>
          <p:cNvSpPr txBox="1"/>
          <p:nvPr/>
        </p:nvSpPr>
        <p:spPr>
          <a:xfrm>
            <a:off x="8721210" y="5572427"/>
            <a:ext cx="1858298" cy="369332"/>
          </a:xfrm>
          <a:prstGeom prst="rect">
            <a:avLst/>
          </a:prstGeom>
          <a:noFill/>
        </p:spPr>
        <p:txBody>
          <a:bodyPr wrap="square" rtlCol="0">
            <a:spAutoFit/>
          </a:bodyPr>
          <a:lstStyle/>
          <a:p>
            <a:pPr algn="ctr"/>
            <a:r>
              <a:rPr lang="en-US" altLang="zh-CN" b="1" spc="300" dirty="0">
                <a:solidFill>
                  <a:srgbClr val="42421E"/>
                </a:solidFill>
                <a:cs typeface="+mn-ea"/>
                <a:sym typeface="+mn-lt"/>
              </a:rPr>
              <a:t>2009</a:t>
            </a:r>
            <a:r>
              <a:rPr lang="zh-CN" altLang="en-US" b="1" spc="300" dirty="0">
                <a:solidFill>
                  <a:srgbClr val="42421E"/>
                </a:solidFill>
                <a:cs typeface="+mn-ea"/>
                <a:sym typeface="+mn-lt"/>
              </a:rPr>
              <a:t>年</a:t>
            </a:r>
            <a:r>
              <a:rPr lang="en-US" altLang="zh-CN" b="1" spc="300" dirty="0">
                <a:solidFill>
                  <a:srgbClr val="42421E"/>
                </a:solidFill>
                <a:cs typeface="+mn-ea"/>
                <a:sym typeface="+mn-lt"/>
              </a:rPr>
              <a:t>9</a:t>
            </a:r>
            <a:r>
              <a:rPr lang="zh-CN" altLang="en-US" b="1" spc="300" dirty="0">
                <a:solidFill>
                  <a:srgbClr val="42421E"/>
                </a:solidFill>
                <a:cs typeface="+mn-ea"/>
                <a:sym typeface="+mn-lt"/>
              </a:rPr>
              <a:t>月</a:t>
            </a:r>
          </a:p>
        </p:txBody>
      </p:sp>
      <p:sp>
        <p:nvSpPr>
          <p:cNvPr id="46" name="文本框 45"/>
          <p:cNvSpPr txBox="1"/>
          <p:nvPr/>
        </p:nvSpPr>
        <p:spPr>
          <a:xfrm>
            <a:off x="1425676" y="2754892"/>
            <a:ext cx="2231922" cy="1200329"/>
          </a:xfrm>
          <a:prstGeom prst="rect">
            <a:avLst/>
          </a:prstGeom>
          <a:noFill/>
        </p:spPr>
        <p:txBody>
          <a:bodyPr wrap="square" rtlCol="0">
            <a:spAutoFit/>
          </a:bodyPr>
          <a:lstStyle/>
          <a:p>
            <a:pPr algn="ctr">
              <a:lnSpc>
                <a:spcPct val="150000"/>
              </a:lnSpc>
            </a:pPr>
            <a:r>
              <a:rPr lang="zh-CN" altLang="en-US" sz="1600" spc="300" dirty="0">
                <a:solidFill>
                  <a:srgbClr val="42421E"/>
                </a:solidFill>
                <a:cs typeface="+mn-ea"/>
                <a:sym typeface="+mn-lt"/>
              </a:rPr>
              <a:t>国务院将端午节列入首批国家级非物质文化遗产名录</a:t>
            </a:r>
          </a:p>
        </p:txBody>
      </p:sp>
      <p:sp>
        <p:nvSpPr>
          <p:cNvPr id="47" name="文本框 46"/>
          <p:cNvSpPr txBox="1"/>
          <p:nvPr/>
        </p:nvSpPr>
        <p:spPr>
          <a:xfrm>
            <a:off x="5110314" y="2893883"/>
            <a:ext cx="1971369" cy="791242"/>
          </a:xfrm>
          <a:prstGeom prst="rect">
            <a:avLst/>
          </a:prstGeom>
          <a:noFill/>
        </p:spPr>
        <p:txBody>
          <a:bodyPr wrap="square" rtlCol="0">
            <a:spAutoFit/>
          </a:bodyPr>
          <a:lstStyle/>
          <a:p>
            <a:pPr algn="ctr">
              <a:lnSpc>
                <a:spcPct val="150000"/>
              </a:lnSpc>
            </a:pPr>
            <a:r>
              <a:rPr lang="zh-CN" altLang="en-US" sz="1600" spc="300" dirty="0">
                <a:solidFill>
                  <a:srgbClr val="42421E"/>
                </a:solidFill>
                <a:cs typeface="+mn-ea"/>
                <a:sym typeface="+mn-lt"/>
              </a:rPr>
              <a:t>端午节被列为国家法定节假日</a:t>
            </a:r>
            <a:endParaRPr lang="zh-CN" altLang="en-US" sz="1400" spc="300" dirty="0">
              <a:solidFill>
                <a:srgbClr val="42421E"/>
              </a:solidFill>
              <a:cs typeface="+mn-ea"/>
              <a:sym typeface="+mn-lt"/>
            </a:endParaRPr>
          </a:p>
        </p:txBody>
      </p:sp>
      <p:sp>
        <p:nvSpPr>
          <p:cNvPr id="48" name="文本框 47"/>
          <p:cNvSpPr txBox="1"/>
          <p:nvPr/>
        </p:nvSpPr>
        <p:spPr>
          <a:xfrm>
            <a:off x="8345125" y="2385561"/>
            <a:ext cx="2620300" cy="1938992"/>
          </a:xfrm>
          <a:prstGeom prst="rect">
            <a:avLst/>
          </a:prstGeom>
          <a:noFill/>
        </p:spPr>
        <p:txBody>
          <a:bodyPr wrap="square" rtlCol="0">
            <a:spAutoFit/>
          </a:bodyPr>
          <a:lstStyle>
            <a:defPPr>
              <a:defRPr lang="zh-CN"/>
            </a:defPPr>
            <a:lvl1pPr algn="ctr">
              <a:lnSpc>
                <a:spcPct val="150000"/>
              </a:lnSpc>
              <a:defRPr sz="1600" spc="300">
                <a:solidFill>
                  <a:srgbClr val="42421E"/>
                </a:solidFill>
                <a:latin typeface="黑体" panose="02010609060101010101" pitchFamily="49" charset="-122"/>
                <a:ea typeface="黑体" panose="02010609060101010101" pitchFamily="49" charset="-122"/>
              </a:defRPr>
            </a:lvl1pPr>
          </a:lstStyle>
          <a:p>
            <a:r>
              <a:rPr lang="zh-CN" altLang="en-US" dirty="0">
                <a:latin typeface="+mn-lt"/>
                <a:ea typeface="+mn-ea"/>
                <a:cs typeface="+mn-ea"/>
                <a:sym typeface="+mn-lt"/>
              </a:rPr>
              <a:t>联合国教科文组织正式审议并批准中国端午节列入世界非物质文化遗产，成为中国首个入选世界非遗的节日</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4095750" y="1917304"/>
            <a:ext cx="3810000" cy="3563155"/>
          </a:xfrm>
          <a:prstGeom prst="rect">
            <a:avLst/>
          </a:prstGeom>
          <a:noFill/>
        </p:spPr>
        <p:txBody>
          <a:bodyPr wrap="square" rtlCol="0">
            <a:spAutoFit/>
          </a:bodyPr>
          <a:lstStyle/>
          <a:p>
            <a:pPr algn="ctr">
              <a:lnSpc>
                <a:spcPts val="13060"/>
              </a:lnSpc>
            </a:pPr>
            <a:r>
              <a:rPr lang="zh-CN" altLang="en-US" sz="13800" spc="300" dirty="0">
                <a:solidFill>
                  <a:schemeClr val="bg1"/>
                </a:solidFill>
                <a:cs typeface="+mn-ea"/>
                <a:sym typeface="+mn-lt"/>
              </a:rPr>
              <a:t>历史起源</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38600" y="942155"/>
            <a:ext cx="4114800" cy="873739"/>
          </a:xfrm>
        </p:spPr>
        <p:txBody>
          <a:bodyPr/>
          <a:lstStyle/>
          <a:p>
            <a:r>
              <a:rPr lang="zh-CN" altLang="en-US" dirty="0">
                <a:solidFill>
                  <a:srgbClr val="3F7163"/>
                </a:solidFill>
                <a:latin typeface="+mn-lt"/>
                <a:ea typeface="+mn-ea"/>
                <a:cs typeface="+mn-ea"/>
                <a:sym typeface="+mn-lt"/>
              </a:rPr>
              <a:t>历史起源</a:t>
            </a:r>
          </a:p>
        </p:txBody>
      </p:sp>
      <p:sp>
        <p:nvSpPr>
          <p:cNvPr id="3" name="文本框 2"/>
          <p:cNvSpPr txBox="1"/>
          <p:nvPr/>
        </p:nvSpPr>
        <p:spPr>
          <a:xfrm>
            <a:off x="1166965" y="2284124"/>
            <a:ext cx="5233835" cy="3000821"/>
          </a:xfrm>
          <a:prstGeom prst="rect">
            <a:avLst/>
          </a:prstGeom>
          <a:noFill/>
        </p:spPr>
        <p:txBody>
          <a:bodyPr wrap="square" rtlCol="0">
            <a:spAutoFit/>
          </a:bodyPr>
          <a:lstStyle/>
          <a:p>
            <a:pPr>
              <a:lnSpc>
                <a:spcPct val="150000"/>
              </a:lnSpc>
            </a:pPr>
            <a:r>
              <a:rPr lang="zh-CN" altLang="en-US" spc="300" dirty="0">
                <a:solidFill>
                  <a:srgbClr val="42421E"/>
                </a:solidFill>
                <a:cs typeface="+mn-ea"/>
                <a:sym typeface="+mn-lt"/>
              </a:rPr>
              <a:t>端午节起源于中国，最初为古代百越地区（长江中下游及以南一带）崇拜龙图腾的部族举行图腾祭祀的节日，百越之地春秋之前有在农历五月初五以龙舟竞渡形式举行部落图腾祭祀的习俗。后来还有纪念屈原、伍子胥、曹娥等说法，其中最流行的传说是纪念爱国诗人屈原。</a:t>
            </a:r>
            <a:endParaRPr lang="zh-CN" altLang="en-US" sz="2000" spc="300" dirty="0">
              <a:solidFill>
                <a:srgbClr val="42421E"/>
              </a:solidFill>
              <a:cs typeface="+mn-ea"/>
              <a:sym typeface="+mn-lt"/>
            </a:endParaRPr>
          </a:p>
        </p:txBody>
      </p:sp>
      <p:pic>
        <p:nvPicPr>
          <p:cNvPr id="5" name="图片 4"/>
          <p:cNvPicPr>
            <a:picLocks noChangeAspect="1"/>
          </p:cNvPicPr>
          <p:nvPr/>
        </p:nvPicPr>
        <p:blipFill>
          <a:blip r:embed="rId2" cstate="screen"/>
          <a:stretch>
            <a:fillRect/>
          </a:stretch>
        </p:blipFill>
        <p:spPr>
          <a:xfrm>
            <a:off x="5657850" y="476250"/>
            <a:ext cx="6438900" cy="6438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38600" y="923105"/>
            <a:ext cx="4114800" cy="873739"/>
          </a:xfrm>
        </p:spPr>
        <p:txBody>
          <a:bodyPr/>
          <a:lstStyle/>
          <a:p>
            <a:r>
              <a:rPr lang="zh-CN" altLang="en-US" dirty="0">
                <a:solidFill>
                  <a:srgbClr val="3F7163"/>
                </a:solidFill>
                <a:latin typeface="+mn-lt"/>
                <a:ea typeface="+mn-ea"/>
                <a:cs typeface="+mn-ea"/>
                <a:sym typeface="+mn-lt"/>
              </a:rPr>
              <a:t>历史起源</a:t>
            </a:r>
          </a:p>
        </p:txBody>
      </p:sp>
      <p:sp>
        <p:nvSpPr>
          <p:cNvPr id="7" name="折角形 6"/>
          <p:cNvSpPr/>
          <p:nvPr/>
        </p:nvSpPr>
        <p:spPr>
          <a:xfrm>
            <a:off x="971550" y="1950813"/>
            <a:ext cx="7494588" cy="3797242"/>
          </a:xfrm>
          <a:prstGeom prst="foldedCorner">
            <a:avLst/>
          </a:prstGeom>
          <a:noFill/>
          <a:ln>
            <a:solidFill>
              <a:srgbClr val="3F7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213642" y="2545263"/>
            <a:ext cx="1740310" cy="400110"/>
          </a:xfrm>
          <a:prstGeom prst="rect">
            <a:avLst/>
          </a:prstGeom>
          <a:noFill/>
        </p:spPr>
        <p:txBody>
          <a:bodyPr wrap="square" rtlCol="0">
            <a:spAutoFit/>
          </a:bodyPr>
          <a:lstStyle/>
          <a:p>
            <a:r>
              <a:rPr lang="zh-CN" altLang="en-US" sz="2000" spc="300" dirty="0">
                <a:solidFill>
                  <a:srgbClr val="42421E"/>
                </a:solidFill>
                <a:cs typeface="+mn-ea"/>
                <a:sym typeface="+mn-lt"/>
              </a:rPr>
              <a:t>纪念屈原</a:t>
            </a:r>
          </a:p>
        </p:txBody>
      </p:sp>
      <p:sp>
        <p:nvSpPr>
          <p:cNvPr id="4" name="文本框 3"/>
          <p:cNvSpPr txBox="1"/>
          <p:nvPr/>
        </p:nvSpPr>
        <p:spPr>
          <a:xfrm>
            <a:off x="1213642" y="2945373"/>
            <a:ext cx="6916995" cy="2308324"/>
          </a:xfrm>
          <a:prstGeom prst="rect">
            <a:avLst/>
          </a:prstGeom>
          <a:noFill/>
        </p:spPr>
        <p:txBody>
          <a:bodyPr wrap="square" rtlCol="0">
            <a:spAutoFit/>
          </a:bodyPr>
          <a:lstStyle/>
          <a:p>
            <a:pPr>
              <a:lnSpc>
                <a:spcPct val="150000"/>
              </a:lnSpc>
            </a:pPr>
            <a:r>
              <a:rPr lang="zh-CN" altLang="en-US" sz="1600" spc="300" dirty="0">
                <a:solidFill>
                  <a:srgbClr val="42421E"/>
                </a:solidFill>
                <a:cs typeface="+mn-ea"/>
                <a:sym typeface="+mn-lt"/>
              </a:rPr>
              <a:t>屈原是春秋时期楚怀王的贤臣，却遭馋去职，被赶出都城，流放到沅、湘流域。公元前</a:t>
            </a:r>
            <a:r>
              <a:rPr lang="en-US" altLang="zh-CN" sz="1600" spc="300" dirty="0">
                <a:solidFill>
                  <a:srgbClr val="42421E"/>
                </a:solidFill>
                <a:cs typeface="+mn-ea"/>
                <a:sym typeface="+mn-lt"/>
              </a:rPr>
              <a:t>278</a:t>
            </a:r>
            <a:r>
              <a:rPr lang="zh-CN" altLang="en-US" sz="1600" spc="300" dirty="0">
                <a:solidFill>
                  <a:srgbClr val="42421E"/>
                </a:solidFill>
                <a:cs typeface="+mn-ea"/>
                <a:sym typeface="+mn-lt"/>
              </a:rPr>
              <a:t>年，秦军攻破楚国京都。屈原眼看自己的祖国被侵略，心如刀割，但是始终不忍舍弃自己的祖国，于五月五日，在写下了绝笔作</a:t>
            </a:r>
            <a:r>
              <a:rPr lang="en-US" altLang="zh-CN" sz="1600" spc="300" dirty="0">
                <a:solidFill>
                  <a:srgbClr val="42421E"/>
                </a:solidFill>
                <a:cs typeface="+mn-ea"/>
                <a:sym typeface="+mn-lt"/>
              </a:rPr>
              <a:t>《</a:t>
            </a:r>
            <a:r>
              <a:rPr lang="zh-CN" altLang="en-US" sz="1600" spc="300" dirty="0">
                <a:solidFill>
                  <a:srgbClr val="42421E"/>
                </a:solidFill>
                <a:cs typeface="+mn-ea"/>
                <a:sym typeface="+mn-lt"/>
              </a:rPr>
              <a:t>怀沙</a:t>
            </a:r>
            <a:r>
              <a:rPr lang="en-US" altLang="zh-CN" sz="1600" spc="300" dirty="0">
                <a:solidFill>
                  <a:srgbClr val="42421E"/>
                </a:solidFill>
                <a:cs typeface="+mn-ea"/>
                <a:sym typeface="+mn-lt"/>
              </a:rPr>
              <a:t>》</a:t>
            </a:r>
            <a:r>
              <a:rPr lang="zh-CN" altLang="en-US" sz="1600" spc="300" dirty="0">
                <a:solidFill>
                  <a:srgbClr val="42421E"/>
                </a:solidFill>
                <a:cs typeface="+mn-ea"/>
                <a:sym typeface="+mn-lt"/>
              </a:rPr>
              <a:t>之后，抱石投汨罗江身死。传说屈原死后，楚国百姓哀痛异常，纷纷涌到汨罗江边去凭吊屈原。此后，在每年的五月初五就用来纪念爱国诗人屈原。</a:t>
            </a:r>
          </a:p>
        </p:txBody>
      </p:sp>
      <p:pic>
        <p:nvPicPr>
          <p:cNvPr id="9" name="图片 8"/>
          <p:cNvPicPr>
            <a:picLocks noChangeAspect="1"/>
          </p:cNvPicPr>
          <p:nvPr/>
        </p:nvPicPr>
        <p:blipFill>
          <a:blip r:embed="rId2" cstate="screen"/>
          <a:stretch>
            <a:fillRect/>
          </a:stretch>
        </p:blipFill>
        <p:spPr>
          <a:xfrm>
            <a:off x="7715250" y="1466850"/>
            <a:ext cx="5219700" cy="5219700"/>
          </a:xfrm>
          <a:prstGeom prst="rect">
            <a:avLst/>
          </a:prstGeom>
        </p:spPr>
      </p:pic>
      <p:sp>
        <p:nvSpPr>
          <p:cNvPr id="10" name="TextBox 9"/>
          <p:cNvSpPr txBox="1"/>
          <p:nvPr/>
        </p:nvSpPr>
        <p:spPr>
          <a:xfrm>
            <a:off x="1246594" y="6255259"/>
            <a:ext cx="1440159" cy="123111"/>
          </a:xfrm>
          <a:prstGeom prst="rect">
            <a:avLst/>
          </a:prstGeom>
          <a:noFill/>
        </p:spPr>
        <p:txBody>
          <a:bodyPr wrap="square" rtlCol="0">
            <a:spAutoFit/>
          </a:bodyPr>
          <a:lstStyle/>
          <a:p>
            <a:pPr>
              <a:lnSpc>
                <a:spcPct val="200000"/>
              </a:lnSpc>
            </a:pPr>
            <a:r>
              <a:rPr lang="zh-CN" altLang="en-US" sz="100" dirty="0">
                <a:solidFill>
                  <a:schemeClr val="bg1"/>
                </a:solidFill>
                <a:ea typeface="微软雅黑" panose="020B0503020204020204" pitchFamily="34" charset="-122"/>
              </a:rPr>
              <a:t>节</a:t>
            </a:r>
            <a:r>
              <a:rPr lang="zh-CN" altLang="en-US" sz="100" dirty="0" smtClean="0">
                <a:solidFill>
                  <a:schemeClr val="bg1"/>
                </a:solidFill>
                <a:ea typeface="微软雅黑" panose="020B0503020204020204" pitchFamily="34" charset="-122"/>
              </a:rPr>
              <a:t>日</a:t>
            </a: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http://www.1ppt.com/jieri/</a:t>
            </a:r>
            <a:endParaRPr lang="en-US" altLang="zh-CN" sz="100" dirty="0" smtClean="0">
              <a:solidFill>
                <a:schemeClr val="bg1"/>
              </a:solidFill>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4095750" y="1917304"/>
            <a:ext cx="3810000" cy="3563155"/>
          </a:xfrm>
          <a:prstGeom prst="rect">
            <a:avLst/>
          </a:prstGeom>
          <a:noFill/>
        </p:spPr>
        <p:txBody>
          <a:bodyPr wrap="square" rtlCol="0">
            <a:spAutoFit/>
          </a:bodyPr>
          <a:lstStyle/>
          <a:p>
            <a:pPr algn="ctr">
              <a:lnSpc>
                <a:spcPts val="13060"/>
              </a:lnSpc>
            </a:pPr>
            <a:r>
              <a:rPr lang="zh-CN" altLang="en-US" sz="13800" spc="300" dirty="0">
                <a:solidFill>
                  <a:schemeClr val="bg1"/>
                </a:solidFill>
                <a:cs typeface="+mn-ea"/>
                <a:sym typeface="+mn-lt"/>
              </a:rPr>
              <a:t>民间习俗</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M0MDk4Nzc4YjljODllMGFjMTBlM2YxZjYzYzJmZWYifQ=="/>
</p:tagLst>
</file>

<file path=ppt/theme/theme1.xml><?xml version="1.0" encoding="utf-8"?>
<a:theme xmlns:a="http://schemas.openxmlformats.org/drawingml/2006/main" name="www.2ppt.com 提供免费下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hxl052t">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624</Words>
  <Application>Microsoft Office PowerPoint</Application>
  <PresentationFormat>宽屏</PresentationFormat>
  <Paragraphs>80</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16</vt:i4>
      </vt:variant>
    </vt:vector>
  </HeadingPairs>
  <TitlesOfParts>
    <vt:vector size="24" baseType="lpstr">
      <vt:lpstr>等线</vt:lpstr>
      <vt:lpstr>宋体</vt:lpstr>
      <vt:lpstr>微软雅黑</vt:lpstr>
      <vt:lpstr>义启小魏楷</vt:lpstr>
      <vt:lpstr>Arial</vt:lpstr>
      <vt:lpstr>Calibri</vt:lpstr>
      <vt:lpstr>www.2ppt.com 提供免费下载</vt:lpstr>
      <vt:lpstr>自定义设计方案</vt:lpstr>
      <vt:lpstr>PowerPoint 演示文稿</vt:lpstr>
      <vt:lpstr>PowerPoint 演示文稿</vt:lpstr>
      <vt:lpstr>PowerPoint 演示文稿</vt:lpstr>
      <vt:lpstr>节日介绍</vt:lpstr>
      <vt:lpstr>节日介绍</vt:lpstr>
      <vt:lpstr>PowerPoint 演示文稿</vt:lpstr>
      <vt:lpstr>历史起源</vt:lpstr>
      <vt:lpstr>历史起源</vt:lpstr>
      <vt:lpstr>PowerPoint 演示文稿</vt:lpstr>
      <vt:lpstr>民间习俗</vt:lpstr>
      <vt:lpstr>民间习俗</vt:lpstr>
      <vt:lpstr>民间习俗</vt:lpstr>
      <vt:lpstr>PowerPoint 演示文稿</vt:lpstr>
      <vt:lpstr>相关谚语</vt:lpstr>
      <vt:lpstr>相关诗词</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2022-05-30T21:12:30Z</dcterms:created>
  <dcterms:modified xsi:type="dcterms:W3CDTF">2023-01-10T05:24:01Z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B0E141D129C445DE9E3B036AE3E3F2A9</vt:lpwstr>
  </property>
  <property fmtid="{D5CDD505-2E9C-101B-9397-08002B2CF9AE}" pid="3" name="KSOProductBuildVer">
    <vt:lpwstr>2052-11.1.0.11744</vt:lpwstr>
  </property>
</Properties>
</file>