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746" r:id="rId2"/>
    <p:sldId id="652" r:id="rId3"/>
    <p:sldId id="427" r:id="rId4"/>
    <p:sldId id="392" r:id="rId5"/>
    <p:sldId id="588" r:id="rId6"/>
    <p:sldId id="744" r:id="rId7"/>
    <p:sldId id="743" r:id="rId8"/>
    <p:sldId id="701" r:id="rId9"/>
    <p:sldId id="700" r:id="rId10"/>
    <p:sldId id="621" r:id="rId11"/>
    <p:sldId id="715" r:id="rId12"/>
    <p:sldId id="716" r:id="rId13"/>
    <p:sldId id="699" r:id="rId14"/>
    <p:sldId id="703" r:id="rId15"/>
    <p:sldId id="702" r:id="rId16"/>
    <p:sldId id="622" r:id="rId17"/>
    <p:sldId id="705" r:id="rId18"/>
    <p:sldId id="679" r:id="rId19"/>
    <p:sldId id="722" r:id="rId20"/>
    <p:sldId id="654" r:id="rId21"/>
    <p:sldId id="718" r:id="rId22"/>
    <p:sldId id="719" r:id="rId23"/>
    <p:sldId id="720" r:id="rId24"/>
    <p:sldId id="745" r:id="rId25"/>
    <p:sldId id="721" r:id="rId26"/>
    <p:sldId id="538" r:id="rId27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>
          <p15:clr>
            <a:srgbClr val="A4A3A4"/>
          </p15:clr>
        </p15:guide>
        <p15:guide id="2" pos="37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123456" initials="1" lastIdx="0" clrIdx="1"/>
  <p:cmAuthor id="3" name="Administrat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432"/>
        <p:guide pos="371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06-14T22:52:51.589" idx="1">
    <p:pos x="10" y="10"/>
    <p:text>补充例4和变式5 ，让学生体会灵活运用乘法公式解决问题 .
通过变式5体会，因式分解在二次根式的化简中同样适用.</p:tex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4" Type="http://schemas.openxmlformats.org/officeDocument/2006/relationships/image" Target="../media/image10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2023-01-16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初中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学生可能会用不同的方法完成，老师可以不出示解法，最好让他们分享自己的作法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40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7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8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9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0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1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2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43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2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64.wmf"/><Relationship Id="rId19" Type="http://schemas.openxmlformats.org/officeDocument/2006/relationships/comments" Target="../comments/comment1.xml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95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9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8.wmf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9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101.bin"/><Relationship Id="rId10" Type="http://schemas.openxmlformats.org/officeDocument/2006/relationships/image" Target="../media/image104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0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82222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第十五章</a:t>
            </a:r>
            <a:r>
              <a:rPr lang="en-US" altLang="en-US" sz="4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二次根式</a:t>
            </a:r>
            <a:endParaRPr lang="zh-CN" altLang="en-US" sz="4000" b="1" dirty="0" smtClean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0" y="2444068"/>
            <a:ext cx="12192000" cy="106734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</a:t>
            </a:r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次根式的混合运算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68638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2178648" y="2655472"/>
            <a:ext cx="358607" cy="644534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8"/>
          <p:cNvSpPr/>
          <p:nvPr/>
        </p:nvSpPr>
        <p:spPr>
          <a:xfrm>
            <a:off x="1679735" y="2655472"/>
            <a:ext cx="358607" cy="644534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箭头: V 形 8"/>
          <p:cNvSpPr/>
          <p:nvPr/>
        </p:nvSpPr>
        <p:spPr>
          <a:xfrm>
            <a:off x="1924942" y="2655472"/>
            <a:ext cx="358607" cy="644534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64490" y="423545"/>
            <a:ext cx="6887845" cy="777875"/>
            <a:chOff x="1214" y="1427"/>
            <a:chExt cx="10847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746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spc="-1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乘法公式在二次根式中的应用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2</a:t>
              </a:r>
            </a:p>
          </p:txBody>
        </p:sp>
      </p:grpSp>
      <p:sp>
        <p:nvSpPr>
          <p:cNvPr id="39954" name="内容占位符 7"/>
          <p:cNvSpPr txBox="1"/>
          <p:nvPr/>
        </p:nvSpPr>
        <p:spPr>
          <a:xfrm>
            <a:off x="689610" y="1233170"/>
            <a:ext cx="351028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计算下列各式：</a:t>
            </a:r>
            <a:endParaRPr lang="zh-CN" alt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956" name="对象 4"/>
          <p:cNvGraphicFramePr>
            <a:graphicFrameLocks noChangeAspect="1"/>
          </p:cNvGraphicFramePr>
          <p:nvPr/>
        </p:nvGraphicFramePr>
        <p:xfrm>
          <a:off x="1378585" y="1999615"/>
          <a:ext cx="3709035" cy="735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r:id="rId3" imgW="1600200" imgH="317500" progId="Equation.DSMT4">
                  <p:embed/>
                </p:oleObj>
              </mc:Choice>
              <mc:Fallback>
                <p:oleObj r:id="rId3" imgW="1600200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8585" y="1999615"/>
                        <a:ext cx="3709035" cy="7359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7" name="对象 3"/>
          <p:cNvGraphicFramePr>
            <a:graphicFrameLocks noChangeAspect="1"/>
          </p:cNvGraphicFramePr>
          <p:nvPr/>
        </p:nvGraphicFramePr>
        <p:xfrm>
          <a:off x="5311775" y="2007870"/>
          <a:ext cx="2078355" cy="802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r:id="rId5" imgW="888365" imgH="342900" progId="Equation.DSMT4">
                  <p:embed/>
                </p:oleObj>
              </mc:Choice>
              <mc:Fallback>
                <p:oleObj r:id="rId5" imgW="888365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11775" y="2007870"/>
                        <a:ext cx="2078355" cy="8020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8" name="矩形 8"/>
          <p:cNvSpPr/>
          <p:nvPr/>
        </p:nvSpPr>
        <p:spPr>
          <a:xfrm>
            <a:off x="688975" y="2820670"/>
            <a:ext cx="89408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39" name="对象 38"/>
          <p:cNvGraphicFramePr>
            <a:graphicFrameLocks noChangeAspect="1"/>
          </p:cNvGraphicFramePr>
          <p:nvPr/>
        </p:nvGraphicFramePr>
        <p:xfrm>
          <a:off x="1473835" y="2787015"/>
          <a:ext cx="6021705" cy="756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r:id="rId7" imgW="2730500" imgH="342900" progId="Equation.DSMT4">
                  <p:embed/>
                </p:oleObj>
              </mc:Choice>
              <mc:Fallback>
                <p:oleObj r:id="rId7" imgW="27305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3835" y="2787015"/>
                        <a:ext cx="6021705" cy="7562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对象 40"/>
          <p:cNvGraphicFramePr>
            <a:graphicFrameLocks noChangeAspect="1"/>
          </p:cNvGraphicFramePr>
          <p:nvPr/>
        </p:nvGraphicFramePr>
        <p:xfrm>
          <a:off x="5087620" y="4058920"/>
          <a:ext cx="701040" cy="446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r:id="rId9" imgW="279400" imgH="177800" progId="Equation.DSMT4">
                  <p:embed/>
                </p:oleObj>
              </mc:Choice>
              <mc:Fallback>
                <p:oleObj r:id="rId9" imgW="279400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87620" y="4058920"/>
                        <a:ext cx="701040" cy="4464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87620" y="3589020"/>
          <a:ext cx="1196340" cy="46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r:id="rId11" imgW="457200" imgH="177800" progId="Equation.DSMT4">
                  <p:embed/>
                </p:oleObj>
              </mc:Choice>
              <mc:Fallback>
                <p:oleObj r:id="rId11" imgW="457200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87620" y="3589020"/>
                        <a:ext cx="1196340" cy="4654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473835" y="4408170"/>
          <a:ext cx="2311400" cy="86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r:id="rId13" imgW="914400" imgH="342900" progId="Equation.DSMT4">
                  <p:embed/>
                </p:oleObj>
              </mc:Choice>
              <mc:Fallback>
                <p:oleObj r:id="rId13" imgW="9144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73835" y="4408170"/>
                        <a:ext cx="2311400" cy="8674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889125" y="5194300"/>
          <a:ext cx="3849370" cy="866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r:id="rId15" imgW="1524000" imgH="342900" progId="Equation.DSMT4">
                  <p:embed/>
                </p:oleObj>
              </mc:Choice>
              <mc:Fallback>
                <p:oleObj r:id="rId15" imgW="15240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89125" y="5194300"/>
                        <a:ext cx="3849370" cy="8661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978660" y="6036310"/>
          <a:ext cx="1732280" cy="576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r:id="rId17" imgW="685800" imgH="228600" progId="Equation.DSMT4">
                  <p:embed/>
                </p:oleObj>
              </mc:Choice>
              <mc:Fallback>
                <p:oleObj r:id="rId17" imgW="6858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978660" y="6036310"/>
                        <a:ext cx="1732280" cy="5765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圆角矩形标注 1"/>
          <p:cNvSpPr/>
          <p:nvPr/>
        </p:nvSpPr>
        <p:spPr>
          <a:xfrm>
            <a:off x="8006715" y="2260600"/>
            <a:ext cx="3002915" cy="800100"/>
          </a:xfrm>
          <a:prstGeom prst="wedgeRoundRectCallout">
            <a:avLst>
              <a:gd name="adj1" fmla="val -70221"/>
              <a:gd name="adj2" fmla="val 955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平方差公式</a:t>
            </a:r>
          </a:p>
        </p:txBody>
      </p:sp>
      <p:sp>
        <p:nvSpPr>
          <p:cNvPr id="3" name="圆角矩形标注 2"/>
          <p:cNvSpPr/>
          <p:nvPr/>
        </p:nvSpPr>
        <p:spPr>
          <a:xfrm>
            <a:off x="7495540" y="4359910"/>
            <a:ext cx="3002915" cy="800100"/>
          </a:xfrm>
          <a:prstGeom prst="wedgeRoundRectCallout">
            <a:avLst>
              <a:gd name="adj1" fmla="val -70221"/>
              <a:gd name="adj2" fmla="val 955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完全平方公式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8" grpId="0"/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内容占位符 7"/>
          <p:cNvSpPr txBox="1"/>
          <p:nvPr/>
        </p:nvSpPr>
        <p:spPr>
          <a:xfrm>
            <a:off x="495300" y="1444625"/>
            <a:ext cx="11238230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二次根式的混合运算顺序与实数类似，先乘方、开方，再乘除，最后加减．在二次根式混合运算中，每一个二次根式可看成一个“单项式”，多个非相同被开方数的最简二次根式之和可以看成一个“多项式”，因此整式运算法则、运算律及乘法公式在二次根式运算中仍然适用．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95300" y="461010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归纳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内容占位符 7"/>
          <p:cNvSpPr txBox="1"/>
          <p:nvPr/>
        </p:nvSpPr>
        <p:spPr>
          <a:xfrm>
            <a:off x="649923" y="719773"/>
            <a:ext cx="756920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49580" lvl="0" indent="-44958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计算下列各式：</a:t>
            </a:r>
            <a:endParaRPr lang="en-US" altLang="zh-CN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3022" name="对象 3"/>
          <p:cNvGraphicFramePr>
            <a:graphicFrameLocks noChangeAspect="1"/>
          </p:cNvGraphicFramePr>
          <p:nvPr/>
        </p:nvGraphicFramePr>
        <p:xfrm>
          <a:off x="1009968" y="1874520"/>
          <a:ext cx="2895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r:id="rId3" imgW="1447165" imgH="317500" progId="Equation.DSMT4">
                  <p:embed/>
                </p:oleObj>
              </mc:Choice>
              <mc:Fallback>
                <p:oleObj r:id="rId3" imgW="1447165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9968" y="1874520"/>
                        <a:ext cx="2895600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对象 4"/>
          <p:cNvGraphicFramePr>
            <a:graphicFrameLocks noChangeAspect="1"/>
          </p:cNvGraphicFramePr>
          <p:nvPr/>
        </p:nvGraphicFramePr>
        <p:xfrm>
          <a:off x="4739323" y="1849120"/>
          <a:ext cx="1778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r:id="rId5" imgW="888365" imgH="342900" progId="Equation.DSMT4">
                  <p:embed/>
                </p:oleObj>
              </mc:Choice>
              <mc:Fallback>
                <p:oleObj r:id="rId5" imgW="888365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9323" y="1849120"/>
                        <a:ext cx="177800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4" name="对象 5"/>
          <p:cNvGraphicFramePr>
            <a:graphicFrameLocks noChangeAspect="1"/>
          </p:cNvGraphicFramePr>
          <p:nvPr/>
        </p:nvGraphicFramePr>
        <p:xfrm>
          <a:off x="7350443" y="1848803"/>
          <a:ext cx="3581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r:id="rId7" imgW="1790700" imgH="317500" progId="Equation.DSMT4">
                  <p:embed/>
                </p:oleObj>
              </mc:Choice>
              <mc:Fallback>
                <p:oleObj r:id="rId7" imgW="1790700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50443" y="1848803"/>
                        <a:ext cx="3581400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/>
          <p:cNvGrpSpPr/>
          <p:nvPr/>
        </p:nvGrpSpPr>
        <p:grpSpPr>
          <a:xfrm>
            <a:off x="1010285" y="3025140"/>
            <a:ext cx="6476365" cy="2444750"/>
            <a:chOff x="1360190" y="3789363"/>
            <a:chExt cx="6400800" cy="2339963"/>
          </a:xfrm>
        </p:grpSpPr>
        <p:graphicFrame>
          <p:nvGraphicFramePr>
            <p:cNvPr id="43027" name="对象 6"/>
            <p:cNvGraphicFramePr>
              <a:graphicFrameLocks noChangeAspect="1"/>
            </p:cNvGraphicFramePr>
            <p:nvPr/>
          </p:nvGraphicFramePr>
          <p:xfrm>
            <a:off x="1360190" y="3789363"/>
            <a:ext cx="58420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6" r:id="rId9" imgW="2921000" imgH="317500" progId="Equation.DSMT4">
                    <p:embed/>
                  </p:oleObj>
                </mc:Choice>
                <mc:Fallback>
                  <p:oleObj r:id="rId9" imgW="2921000" imgH="317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360190" y="3789363"/>
                          <a:ext cx="5842000" cy="635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8" name="对象 7"/>
            <p:cNvGraphicFramePr>
              <a:graphicFrameLocks noChangeAspect="1"/>
            </p:cNvGraphicFramePr>
            <p:nvPr/>
          </p:nvGraphicFramePr>
          <p:xfrm>
            <a:off x="1763688" y="4365104"/>
            <a:ext cx="16510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7" r:id="rId11" imgW="825500" imgH="228600" progId="Equation.DSMT4">
                    <p:embed/>
                  </p:oleObj>
                </mc:Choice>
                <mc:Fallback>
                  <p:oleObj r:id="rId11" imgW="8255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763688" y="4365104"/>
                          <a:ext cx="1651000" cy="457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9" name="对象 8"/>
            <p:cNvGraphicFramePr>
              <a:graphicFrameLocks noChangeAspect="1"/>
            </p:cNvGraphicFramePr>
            <p:nvPr/>
          </p:nvGraphicFramePr>
          <p:xfrm>
            <a:off x="1360190" y="4900613"/>
            <a:ext cx="64008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8" r:id="rId13" imgW="3200400" imgH="342900" progId="Equation.DSMT4">
                    <p:embed/>
                  </p:oleObj>
                </mc:Choice>
                <mc:Fallback>
                  <p:oleObj r:id="rId13" imgW="3200400" imgH="342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360190" y="4900613"/>
                          <a:ext cx="6400800" cy="685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30" name="对象 9"/>
            <p:cNvGraphicFramePr>
              <a:graphicFrameLocks noChangeAspect="1"/>
            </p:cNvGraphicFramePr>
            <p:nvPr/>
          </p:nvGraphicFramePr>
          <p:xfrm>
            <a:off x="1763688" y="5697526"/>
            <a:ext cx="13716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9" r:id="rId15" imgW="685800" imgH="215900" progId="Equation.DSMT4">
                    <p:embed/>
                  </p:oleObj>
                </mc:Choice>
                <mc:Fallback>
                  <p:oleObj r:id="rId15" imgW="685800" imgH="215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763688" y="5697526"/>
                          <a:ext cx="1371600" cy="431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026" name="矩形 8"/>
          <p:cNvSpPr/>
          <p:nvPr/>
        </p:nvSpPr>
        <p:spPr>
          <a:xfrm>
            <a:off x="237490" y="2896553"/>
            <a:ext cx="89408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59193" y="1458913"/>
            <a:ext cx="6959600" cy="3992562"/>
            <a:chOff x="1145381" y="1700808"/>
            <a:chExt cx="6959600" cy="3991967"/>
          </a:xfrm>
        </p:grpSpPr>
        <p:graphicFrame>
          <p:nvGraphicFramePr>
            <p:cNvPr id="4" name="对象 5"/>
            <p:cNvGraphicFramePr>
              <a:graphicFrameLocks noChangeAspect="1"/>
            </p:cNvGraphicFramePr>
            <p:nvPr/>
          </p:nvGraphicFramePr>
          <p:xfrm>
            <a:off x="1145381" y="1700808"/>
            <a:ext cx="69596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9" r:id="rId3" imgW="3479800" imgH="317500" progId="Equation.DSMT4">
                    <p:embed/>
                  </p:oleObj>
                </mc:Choice>
                <mc:Fallback>
                  <p:oleObj r:id="rId3" imgW="3479800" imgH="317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45381" y="1700808"/>
                          <a:ext cx="6959600" cy="635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对象 18"/>
            <p:cNvGraphicFramePr>
              <a:graphicFrameLocks noChangeAspect="1"/>
            </p:cNvGraphicFramePr>
            <p:nvPr/>
          </p:nvGraphicFramePr>
          <p:xfrm>
            <a:off x="1614190" y="2597200"/>
            <a:ext cx="33782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0" r:id="rId5" imgW="1688465" imgH="317500" progId="Equation.DSMT4">
                    <p:embed/>
                  </p:oleObj>
                </mc:Choice>
                <mc:Fallback>
                  <p:oleObj r:id="rId5" imgW="1688465" imgH="317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14190" y="2597200"/>
                          <a:ext cx="3378200" cy="635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对象 19"/>
            <p:cNvGraphicFramePr>
              <a:graphicFrameLocks noChangeAspect="1"/>
            </p:cNvGraphicFramePr>
            <p:nvPr/>
          </p:nvGraphicFramePr>
          <p:xfrm>
            <a:off x="1614190" y="3493592"/>
            <a:ext cx="2641600" cy="812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r:id="rId7" imgW="1320165" imgH="406400" progId="Equation.DSMT4">
                    <p:embed/>
                  </p:oleObj>
                </mc:Choice>
                <mc:Fallback>
                  <p:oleObj r:id="rId7" imgW="1320165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14190" y="3493592"/>
                          <a:ext cx="2641600" cy="812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20"/>
            <p:cNvGraphicFramePr>
              <a:graphicFrameLocks noChangeAspect="1"/>
            </p:cNvGraphicFramePr>
            <p:nvPr/>
          </p:nvGraphicFramePr>
          <p:xfrm>
            <a:off x="1614190" y="4567784"/>
            <a:ext cx="15748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2" r:id="rId9" imgW="786765" imgH="254000" progId="Equation.DSMT4">
                    <p:embed/>
                  </p:oleObj>
                </mc:Choice>
                <mc:Fallback>
                  <p:oleObj r:id="rId9" imgW="786765" imgH="254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614190" y="4567784"/>
                          <a:ext cx="1574800" cy="508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21"/>
            <p:cNvGraphicFramePr>
              <a:graphicFrameLocks noChangeAspect="1"/>
            </p:cNvGraphicFramePr>
            <p:nvPr/>
          </p:nvGraphicFramePr>
          <p:xfrm>
            <a:off x="1614190" y="5337175"/>
            <a:ext cx="5588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3" r:id="rId11" imgW="279400" imgH="177800" progId="Equation.DSMT4">
                    <p:embed/>
                  </p:oleObj>
                </mc:Choice>
                <mc:Fallback>
                  <p:oleObj r:id="rId11" imgW="279400" imgH="177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614190" y="5337175"/>
                          <a:ext cx="558800" cy="355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87045" y="177800"/>
            <a:ext cx="2194560" cy="583565"/>
            <a:chOff x="752" y="294"/>
            <a:chExt cx="3456" cy="919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360" y="294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47116" name="内容占位符 7"/>
          <p:cNvSpPr txBox="1"/>
          <p:nvPr/>
        </p:nvSpPr>
        <p:spPr>
          <a:xfrm>
            <a:off x="487045" y="756603"/>
            <a:ext cx="7348538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 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计算下列各式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</p:txBody>
      </p:sp>
      <p:sp>
        <p:nvSpPr>
          <p:cNvPr id="47117" name="矩形 4"/>
          <p:cNvSpPr/>
          <p:nvPr/>
        </p:nvSpPr>
        <p:spPr>
          <a:xfrm>
            <a:off x="323850" y="1287463"/>
            <a:ext cx="2590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1800"/>
          </a:p>
        </p:txBody>
      </p:sp>
      <p:sp>
        <p:nvSpPr>
          <p:cNvPr id="47118" name="矩形 8"/>
          <p:cNvSpPr/>
          <p:nvPr/>
        </p:nvSpPr>
        <p:spPr>
          <a:xfrm>
            <a:off x="312738" y="2766695"/>
            <a:ext cx="89408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47119" name="对象 26"/>
          <p:cNvGraphicFramePr>
            <a:graphicFrameLocks noChangeAspect="1"/>
          </p:cNvGraphicFramePr>
          <p:nvPr/>
        </p:nvGraphicFramePr>
        <p:xfrm>
          <a:off x="1207135" y="1494155"/>
          <a:ext cx="1762125" cy="108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r:id="rId3" imgW="698500" imgH="431800" progId="Equation.DSMT4">
                  <p:embed/>
                </p:oleObj>
              </mc:Choice>
              <mc:Fallback>
                <p:oleObj r:id="rId3" imgW="6985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7135" y="1494155"/>
                        <a:ext cx="1762125" cy="10896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0" name="对象 27"/>
          <p:cNvGraphicFramePr>
            <a:graphicFrameLocks noChangeAspect="1"/>
          </p:cNvGraphicFramePr>
          <p:nvPr/>
        </p:nvGraphicFramePr>
        <p:xfrm>
          <a:off x="6456680" y="1636395"/>
          <a:ext cx="3490595" cy="800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r:id="rId5" imgW="1383665" imgH="317500" progId="Equation.DSMT4">
                  <p:embed/>
                </p:oleObj>
              </mc:Choice>
              <mc:Fallback>
                <p:oleObj r:id="rId5" imgW="1383665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56680" y="1636395"/>
                        <a:ext cx="3490595" cy="8007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/>
          <p:cNvGraphicFramePr>
            <a:graphicFrameLocks noChangeAspect="1"/>
          </p:cNvGraphicFramePr>
          <p:nvPr/>
        </p:nvGraphicFramePr>
        <p:xfrm>
          <a:off x="1221105" y="2607310"/>
          <a:ext cx="7195820" cy="1283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r:id="rId7" imgW="3060700" imgH="546100" progId="Equation.DSMT4">
                  <p:embed/>
                </p:oleObj>
              </mc:Choice>
              <mc:Fallback>
                <p:oleObj r:id="rId7" imgW="3060700" imgH="546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1105" y="2607310"/>
                        <a:ext cx="7195820" cy="12839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221105" y="4061460"/>
          <a:ext cx="8743950" cy="80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r:id="rId9" imgW="3721100" imgH="342900" progId="Equation.DSMT4">
                  <p:embed/>
                </p:oleObj>
              </mc:Choice>
              <mc:Fallback>
                <p:oleObj r:id="rId9" imgW="37211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21105" y="4061460"/>
                        <a:ext cx="8743950" cy="8058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29"/>
          <p:cNvSpPr>
            <a:spLocks noChangeArrowheads="1"/>
          </p:cNvSpPr>
          <p:nvPr/>
        </p:nvSpPr>
        <p:spPr bwMode="auto">
          <a:xfrm>
            <a:off x="184150" y="5158740"/>
            <a:ext cx="11823700" cy="1244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prstDash val="sysDash"/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名师点睛</a:t>
            </a:r>
            <a:r>
              <a:rPr lang="en-US" altLang="zh-CN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800" smtClean="0">
                <a:latin typeface="Times New Roman" panose="02020603050405020304" pitchFamily="18" charset="0"/>
                <a:ea typeface="黑体" panose="02010609060101010101" pitchFamily="49" charset="-122"/>
              </a:rPr>
              <a:t>分母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形如                 的式子，分子、分母同乘以                  的式子，构成平方差公式，可以使分母不含根号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826881" y="5288597"/>
          <a:ext cx="15303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r:id="rId11" imgW="774065" imgH="228600" progId="Equation.KSEE3">
                  <p:embed/>
                </p:oleObj>
              </mc:Choice>
              <mc:Fallback>
                <p:oleObj r:id="rId11" imgW="774065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826881" y="5288597"/>
                        <a:ext cx="153035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9638665" y="5286375"/>
          <a:ext cx="15303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r:id="rId13" imgW="774065" imgH="228600" progId="Equation.KSEE3">
                  <p:embed/>
                </p:oleObj>
              </mc:Choice>
              <mc:Fallback>
                <p:oleObj r:id="rId13" imgW="774065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638665" y="5286375"/>
                        <a:ext cx="153035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圆角矩形标注 8"/>
          <p:cNvSpPr/>
          <p:nvPr/>
        </p:nvSpPr>
        <p:spPr>
          <a:xfrm>
            <a:off x="5100955" y="-635"/>
            <a:ext cx="4752340" cy="1466850"/>
          </a:xfrm>
          <a:prstGeom prst="wedgeRoundRectCallout">
            <a:avLst>
              <a:gd name="adj1" fmla="val -53033"/>
              <a:gd name="adj2" fmla="val 1480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分子、分母同乘可与分母配成平方差公式的因式</a:t>
            </a:r>
            <a:endParaRPr lang="zh-CN" altLang="en-US" sz="28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8" grpId="0"/>
      <p:bldP spid="2" grpId="1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102"/>
          <p:cNvSpPr txBox="1"/>
          <p:nvPr/>
        </p:nvSpPr>
        <p:spPr>
          <a:xfrm>
            <a:off x="3556000" y="3838575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sz="1050" b="0">
              <a:latin typeface="Calibri" panose="020F0502020204030204"/>
            </a:endParaRPr>
          </a:p>
          <a:p>
            <a:pPr indent="0"/>
            <a:r>
              <a:rPr lang="en-US" sz="1050" b="0">
                <a:latin typeface="Calibri" panose="020F0502020204030204"/>
              </a:rPr>
              <a:t> </a:t>
            </a:r>
            <a:endParaRPr lang="zh-CN" altLang="en-US"/>
          </a:p>
        </p:txBody>
      </p:sp>
      <p:sp>
        <p:nvSpPr>
          <p:cNvPr id="104" name="文本框 103"/>
          <p:cNvSpPr txBox="1"/>
          <p:nvPr/>
        </p:nvSpPr>
        <p:spPr>
          <a:xfrm>
            <a:off x="3556000" y="6500813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sz="1050" b="0">
              <a:latin typeface="Calibri" panose="020F0502020204030204"/>
            </a:endParaRPr>
          </a:p>
          <a:p>
            <a:pPr indent="0"/>
            <a:r>
              <a:rPr lang="en-US" sz="1050" b="0">
                <a:latin typeface="Calibri" panose="020F0502020204030204"/>
              </a:rPr>
              <a:t> </a:t>
            </a:r>
            <a:endParaRPr lang="zh-CN" altLang="en-US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93725" y="1535430"/>
            <a:ext cx="11004550" cy="396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运算律的运用：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(1)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实数运算中的运算律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交换律、结合律、分配律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和整式乘法中的乘法公式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平方差公式和完全平方公式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在二次根式的运算中仍然适用．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(2)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在进行计算时，能用乘法公式的要尽量使用乘法公式，同时注意合理地运用运算律．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3725" y="506095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归纳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charRg st="1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57">
                                            <p:txEl>
                                              <p:charRg st="1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charRg st="77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7">
                                            <p:txEl>
                                              <p:charRg st="77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"/>
          <p:cNvSpPr txBox="1"/>
          <p:nvPr/>
        </p:nvSpPr>
        <p:spPr>
          <a:xfrm>
            <a:off x="460375" y="229235"/>
            <a:ext cx="5149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3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计算下列各式：</a:t>
            </a:r>
          </a:p>
        </p:txBody>
      </p:sp>
      <p:graphicFrame>
        <p:nvGraphicFramePr>
          <p:cNvPr id="13314" name="对象 -2147482592"/>
          <p:cNvGraphicFramePr>
            <a:graphicFrameLocks noChangeAspect="1"/>
          </p:cNvGraphicFramePr>
          <p:nvPr/>
        </p:nvGraphicFramePr>
        <p:xfrm>
          <a:off x="633730" y="845503"/>
          <a:ext cx="33147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r:id="rId3" imgW="1854200" imgH="508000" progId="Equation.KSEE3">
                  <p:embed/>
                </p:oleObj>
              </mc:Choice>
              <mc:Fallback>
                <p:oleObj r:id="rId3" imgW="1854200" imgH="508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3730" y="845503"/>
                        <a:ext cx="3314700" cy="908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对象 -2147482591"/>
          <p:cNvGraphicFramePr>
            <a:graphicFrameLocks noChangeAspect="1"/>
          </p:cNvGraphicFramePr>
          <p:nvPr/>
        </p:nvGraphicFramePr>
        <p:xfrm>
          <a:off x="603250" y="2942590"/>
          <a:ext cx="25860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r:id="rId5" imgW="1448435" imgH="304800" progId="Equation.KSEE3">
                  <p:embed/>
                </p:oleObj>
              </mc:Choice>
              <mc:Fallback>
                <p:oleObj r:id="rId5" imgW="1448435" imgH="304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250" y="2942590"/>
                        <a:ext cx="2586038" cy="544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460375" y="1758950"/>
            <a:ext cx="790575" cy="645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解：</a:t>
            </a:r>
          </a:p>
        </p:txBody>
      </p:sp>
      <p:graphicFrame>
        <p:nvGraphicFramePr>
          <p:cNvPr id="13317" name="对象 -2147482577"/>
          <p:cNvGraphicFramePr>
            <a:graphicFrameLocks noChangeAspect="1"/>
          </p:cNvGraphicFramePr>
          <p:nvPr/>
        </p:nvGraphicFramePr>
        <p:xfrm>
          <a:off x="1002030" y="1783398"/>
          <a:ext cx="47752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r:id="rId7" imgW="2755900" imgH="685800" progId="Equation.KSEE3">
                  <p:embed/>
                </p:oleObj>
              </mc:Choice>
              <mc:Fallback>
                <p:oleObj r:id="rId7" imgW="2755900" imgH="685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2030" y="1783398"/>
                        <a:ext cx="4775200" cy="11890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/>
          <p:nvPr/>
        </p:nvSpPr>
        <p:spPr>
          <a:xfrm>
            <a:off x="460375" y="3410903"/>
            <a:ext cx="1095375" cy="645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解：</a:t>
            </a:r>
          </a:p>
        </p:txBody>
      </p:sp>
      <p:graphicFrame>
        <p:nvGraphicFramePr>
          <p:cNvPr id="13319" name="对象 -2147482576"/>
          <p:cNvGraphicFramePr>
            <a:graphicFrameLocks noChangeAspect="1"/>
          </p:cNvGraphicFramePr>
          <p:nvPr/>
        </p:nvGraphicFramePr>
        <p:xfrm>
          <a:off x="1001713" y="3487103"/>
          <a:ext cx="40386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r:id="rId9" imgW="2171700" imgH="584200" progId="Equation.KSEE3">
                  <p:embed/>
                </p:oleObj>
              </mc:Choice>
              <mc:Fallback>
                <p:oleObj r:id="rId9" imgW="2171700" imgH="584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1713" y="3487103"/>
                        <a:ext cx="4038600" cy="1085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对象 -2147482590"/>
          <p:cNvGraphicFramePr>
            <a:graphicFrameLocks noChangeAspect="1"/>
          </p:cNvGraphicFramePr>
          <p:nvPr/>
        </p:nvGraphicFramePr>
        <p:xfrm>
          <a:off x="603250" y="4644390"/>
          <a:ext cx="36099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r:id="rId11" imgW="1866900" imgH="304800" progId="Equation.KSEE3">
                  <p:embed/>
                </p:oleObj>
              </mc:Choice>
              <mc:Fallback>
                <p:oleObj r:id="rId11" imgW="1866900" imgH="304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3250" y="4644390"/>
                        <a:ext cx="3609975" cy="588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/>
          <p:nvPr/>
        </p:nvSpPr>
        <p:spPr>
          <a:xfrm>
            <a:off x="633413" y="5209540"/>
            <a:ext cx="1095375" cy="645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解：</a:t>
            </a:r>
          </a:p>
        </p:txBody>
      </p:sp>
      <p:graphicFrame>
        <p:nvGraphicFramePr>
          <p:cNvPr id="13322" name="对象 -2147482587"/>
          <p:cNvGraphicFramePr>
            <a:graphicFrameLocks noChangeAspect="1"/>
          </p:cNvGraphicFramePr>
          <p:nvPr/>
        </p:nvGraphicFramePr>
        <p:xfrm>
          <a:off x="1306830" y="5417820"/>
          <a:ext cx="345313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r:id="rId13" imgW="2108200" imgH="660400" progId="Equation.KSEE3">
                  <p:embed/>
                </p:oleObj>
              </mc:Choice>
              <mc:Fallback>
                <p:oleObj r:id="rId13" imgW="2108200" imgH="660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06830" y="5417820"/>
                        <a:ext cx="3453130" cy="1063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标注 8"/>
          <p:cNvSpPr/>
          <p:nvPr/>
        </p:nvSpPr>
        <p:spPr>
          <a:xfrm>
            <a:off x="3750945" y="4854575"/>
            <a:ext cx="6924675" cy="1466850"/>
          </a:xfrm>
          <a:prstGeom prst="wedgeRoundRectCallout">
            <a:avLst>
              <a:gd name="adj1" fmla="val -37519"/>
              <a:gd name="adj2" fmla="val -812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运用完全平方公式和平方差公式</a:t>
            </a:r>
            <a:endParaRPr lang="zh-CN" altLang="en-US" sz="280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779528" y="1839719"/>
          <a:ext cx="252253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3" imgW="23774400" imgH="5791200" progId="Equation.DSMT4">
                  <p:embed/>
                </p:oleObj>
              </mc:Choice>
              <mc:Fallback>
                <p:oleObj name="Equation" r:id="rId3" imgW="23774400" imgH="5791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9528" y="1839719"/>
                        <a:ext cx="2522537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63855" y="2745105"/>
          <a:ext cx="5354320" cy="541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5" imgW="59436000" imgH="5791200" progId="Equation.DSMT4">
                  <p:embed/>
                </p:oleObj>
              </mc:Choice>
              <mc:Fallback>
                <p:oleObj name="Equation" r:id="rId5" imgW="59436000" imgH="5791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855" y="2745105"/>
                        <a:ext cx="5354320" cy="541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42195" y="997000"/>
            <a:ext cx="2552247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 </a:t>
            </a:r>
            <a:r>
              <a:rPr lang="zh-CN" altLang="en-US" sz="320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例</a:t>
            </a:r>
            <a:r>
              <a:rPr lang="en-US" altLang="zh-CN" sz="320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320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计算</a:t>
            </a:r>
            <a:r>
              <a:rPr lang="en-US" altLang="zh-CN" sz="320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: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294120" y="1741170"/>
          <a:ext cx="5490845" cy="522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7" imgW="2324100" imgH="241300" progId="Equation.DSMT4">
                  <p:embed/>
                </p:oleObj>
              </mc:Choice>
              <mc:Fallback>
                <p:oleObj name="Equation" r:id="rId7" imgW="23241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94120" y="1741170"/>
                        <a:ext cx="5490845" cy="522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073775" y="2745105"/>
          <a:ext cx="5930900" cy="500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9" imgW="59436000" imgH="5791200" progId="Equation.DSMT4">
                  <p:embed/>
                </p:oleObj>
              </mc:Choice>
              <mc:Fallback>
                <p:oleObj name="Equation" r:id="rId9" imgW="59436000" imgH="5791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73775" y="2745105"/>
                        <a:ext cx="5930900" cy="500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221157" y="3466977"/>
          <a:ext cx="177006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11" imgW="18897600" imgH="5486400" progId="Equation.DSMT4">
                  <p:embed/>
                </p:oleObj>
              </mc:Choice>
              <mc:Fallback>
                <p:oleObj name="Equation" r:id="rId11" imgW="188976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21157" y="3466977"/>
                        <a:ext cx="1770062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7048697" y="4193600"/>
          <a:ext cx="16017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13" imgW="15240000" imgH="5181600" progId="Equation.DSMT4">
                  <p:embed/>
                </p:oleObj>
              </mc:Choice>
              <mc:Fallback>
                <p:oleObj name="Equation" r:id="rId13" imgW="15240000" imgH="5181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48697" y="4193600"/>
                        <a:ext cx="160178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7048697" y="3532646"/>
          <a:ext cx="2819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15" imgW="26822400" imgH="5181600" progId="Equation.DSMT4">
                  <p:embed/>
                </p:oleObj>
              </mc:Choice>
              <mc:Fallback>
                <p:oleObj name="Equation" r:id="rId15" imgW="26822400" imgH="5181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48697" y="3532646"/>
                        <a:ext cx="28194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302283" y="5783432"/>
          <a:ext cx="57023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17" imgW="2882900" imgH="228600" progId="Equation.DSMT4">
                  <p:embed/>
                </p:oleObj>
              </mc:Choice>
              <mc:Fallback>
                <p:oleObj name="Equation" r:id="rId17" imgW="28829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302283" y="5783432"/>
                        <a:ext cx="57023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3820" y="2759710"/>
            <a:ext cx="651510" cy="5219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解：</a:t>
            </a:r>
            <a:r>
              <a:rPr lang="en-US" altLang="zh-CN" sz="2800" b="1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70245" y="2711450"/>
            <a:ext cx="651510" cy="5219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解：</a:t>
            </a:r>
            <a:r>
              <a:rPr lang="en-US" altLang="zh-CN" sz="2800" b="1">
                <a:solidFill>
                  <a:schemeClr val="accent6"/>
                </a:solidFill>
              </a:rPr>
              <a:t> 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1343" y="889318"/>
          <a:ext cx="10080625" cy="1259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r:id="rId3" imgW="3873500" imgH="482600" progId="Equation.KSEE3">
                  <p:embed/>
                </p:oleObj>
              </mc:Choice>
              <mc:Fallback>
                <p:oleObj r:id="rId3" imgW="3873500" imgH="482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343" y="889318"/>
                        <a:ext cx="10080625" cy="1259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00724" y="2492376"/>
          <a:ext cx="6608445" cy="2656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r:id="rId5" imgW="2540000" imgH="1016000" progId="Equation.KSEE3">
                  <p:embed/>
                </p:oleObj>
              </mc:Choice>
              <mc:Fallback>
                <p:oleObj r:id="rId5" imgW="2540000" imgH="1016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0724" y="2492376"/>
                        <a:ext cx="6608445" cy="2656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9670415" y="1784350"/>
            <a:ext cx="2960370" cy="2882900"/>
            <a:chOff x="2303" y="4688"/>
            <a:chExt cx="4662" cy="4540"/>
          </a:xfrm>
        </p:grpSpPr>
        <p:sp>
          <p:nvSpPr>
            <p:cNvPr id="8" name="矩形 7"/>
            <p:cNvSpPr/>
            <p:nvPr/>
          </p:nvSpPr>
          <p:spPr>
            <a:xfrm>
              <a:off x="2303" y="4688"/>
              <a:ext cx="4662" cy="45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3586" y="5832"/>
              <a:ext cx="2096" cy="2253"/>
            </a:xfrm>
            <a:prstGeom prst="rect">
              <a:avLst/>
            </a:prstGeom>
            <a:solidFill>
              <a:srgbClr val="E5FA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1662" y="5491164"/>
          <a:ext cx="5121910" cy="598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r:id="rId7" imgW="1968500" imgH="228600" progId="Equation.KSEE3">
                  <p:embed/>
                </p:oleObj>
              </mc:Choice>
              <mc:Fallback>
                <p:oleObj r:id="rId7" imgW="19685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1662" y="5491164"/>
                        <a:ext cx="5121910" cy="598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701040" y="257175"/>
            <a:ext cx="19469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5 </a:t>
            </a:r>
            <a:endParaRPr lang="zh-CN" altLang="en-US" sz="28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3"/>
          <p:cNvSpPr/>
          <p:nvPr/>
        </p:nvSpPr>
        <p:spPr>
          <a:xfrm>
            <a:off x="571500" y="1203007"/>
            <a:ext cx="642937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3200"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3200">
                <a:latin typeface="隶书" panose="02010509060101010101" pitchFamily="49" charset="-122"/>
                <a:ea typeface="隶书" panose="02010509060101010101" pitchFamily="49" charset="-122"/>
              </a:rPr>
              <a:t>下列各式计算正确的是（</a:t>
            </a:r>
            <a:r>
              <a:rPr lang="en-US" altLang="zh-CN" sz="3200"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3200">
                <a:latin typeface="隶书" panose="02010509060101010101" pitchFamily="49" charset="-122"/>
                <a:ea typeface="隶书" panose="02010509060101010101" pitchFamily="49" charset="-122"/>
              </a:rPr>
              <a:t>  ）</a:t>
            </a:r>
          </a:p>
        </p:txBody>
      </p:sp>
      <p:graphicFrame>
        <p:nvGraphicFramePr>
          <p:cNvPr id="17411" name="Object 12"/>
          <p:cNvGraphicFramePr>
            <a:graphicFrameLocks noChangeAspect="1"/>
          </p:cNvGraphicFramePr>
          <p:nvPr/>
        </p:nvGraphicFramePr>
        <p:xfrm>
          <a:off x="1204595" y="1958658"/>
          <a:ext cx="33083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r:id="rId3" imgW="27432000" imgH="5791200" progId="Equation.3">
                  <p:embed/>
                </p:oleObj>
              </mc:Choice>
              <mc:Fallback>
                <p:oleObj r:id="rId3" imgW="27432000" imgH="5791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4595" y="1958658"/>
                        <a:ext cx="3308350" cy="593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163320" y="2782570"/>
          <a:ext cx="41941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r:id="rId5" imgW="34747200" imgH="5486400" progId="Equation.3">
                  <p:embed/>
                </p:oleObj>
              </mc:Choice>
              <mc:Fallback>
                <p:oleObj r:id="rId5" imgW="34747200" imgH="5486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3320" y="2782570"/>
                        <a:ext cx="4194175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153795" y="3552508"/>
          <a:ext cx="235426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r:id="rId7" imgW="19507200" imgH="6705600" progId="Equation.3">
                  <p:embed/>
                </p:oleObj>
              </mc:Choice>
              <mc:Fallback>
                <p:oleObj r:id="rId7" imgW="19507200" imgH="6705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53795" y="3552508"/>
                        <a:ext cx="2354262" cy="687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193483" y="4339908"/>
          <a:ext cx="31273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r:id="rId9" imgW="25908000" imgH="5791200" progId="Equation.3">
                  <p:embed/>
                </p:oleObj>
              </mc:Choice>
              <mc:Fallback>
                <p:oleObj r:id="rId9" imgW="25908000" imgH="5791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93483" y="4339908"/>
                        <a:ext cx="3127375" cy="593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Box 11"/>
          <p:cNvSpPr/>
          <p:nvPr/>
        </p:nvSpPr>
        <p:spPr>
          <a:xfrm>
            <a:off x="5541645" y="1202690"/>
            <a:ext cx="500062" cy="523875"/>
          </a:xfrm>
          <a:prstGeom prst="rect">
            <a:avLst/>
          </a:prstGeom>
          <a:noFill/>
          <a:ln>
            <a:noFill/>
            <a:round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Text Box 8"/>
          <p:cNvSpPr/>
          <p:nvPr/>
        </p:nvSpPr>
        <p:spPr>
          <a:xfrm>
            <a:off x="641667" y="2039937"/>
            <a:ext cx="785812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zh-CN" sz="2800">
                <a:latin typeface="Times New Roman" panose="02020603050405020304" pitchFamily="18" charset="0"/>
              </a:rPr>
              <a:t>A.</a:t>
            </a:r>
          </a:p>
        </p:txBody>
      </p:sp>
      <p:sp>
        <p:nvSpPr>
          <p:cNvPr id="3" name="Text Box 8"/>
          <p:cNvSpPr/>
          <p:nvPr/>
        </p:nvSpPr>
        <p:spPr>
          <a:xfrm>
            <a:off x="700405" y="4375150"/>
            <a:ext cx="57785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800">
                <a:latin typeface="Times New Roman" panose="02020603050405020304" pitchFamily="18" charset="0"/>
              </a:rPr>
              <a:t>D</a:t>
            </a:r>
            <a:r>
              <a:rPr lang="zh-CN" altLang="zh-CN" sz="28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" name="Text Box 8"/>
          <p:cNvSpPr/>
          <p:nvPr/>
        </p:nvSpPr>
        <p:spPr>
          <a:xfrm>
            <a:off x="700405" y="3628707"/>
            <a:ext cx="512762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800">
                <a:latin typeface="Times New Roman" panose="02020603050405020304" pitchFamily="18" charset="0"/>
              </a:rPr>
              <a:t>C</a:t>
            </a:r>
            <a:r>
              <a:rPr lang="zh-CN" altLang="zh-CN" sz="28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8"/>
          <p:cNvSpPr/>
          <p:nvPr/>
        </p:nvSpPr>
        <p:spPr>
          <a:xfrm>
            <a:off x="700405" y="2769235"/>
            <a:ext cx="512762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800">
                <a:latin typeface="Times New Roman" panose="02020603050405020304" pitchFamily="18" charset="0"/>
              </a:rPr>
              <a:t>B</a:t>
            </a:r>
            <a:r>
              <a:rPr lang="zh-CN" altLang="zh-CN" sz="280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77520" y="365760"/>
            <a:ext cx="2247900" cy="583565"/>
            <a:chOff x="752" y="350"/>
            <a:chExt cx="3540" cy="919"/>
          </a:xfrm>
        </p:grpSpPr>
        <p:sp>
          <p:nvSpPr>
            <p:cNvPr id="7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9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0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86410" y="168275"/>
            <a:ext cx="2185035" cy="583565"/>
            <a:chOff x="752" y="266"/>
            <a:chExt cx="3441" cy="919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345" y="266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5" name="文本框 14"/>
          <p:cNvSpPr txBox="1"/>
          <p:nvPr/>
        </p:nvSpPr>
        <p:spPr>
          <a:xfrm>
            <a:off x="925830" y="2556510"/>
            <a:ext cx="50996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二次根式的除法法则是什么？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649095" y="3195320"/>
            <a:ext cx="4700270" cy="1041400"/>
            <a:chOff x="4820" y="5400"/>
            <a:chExt cx="7402" cy="1640"/>
          </a:xfrm>
        </p:grpSpPr>
        <p:graphicFrame>
          <p:nvGraphicFramePr>
            <p:cNvPr id="11272" name="Object 8"/>
            <p:cNvGraphicFramePr>
              <a:graphicFrameLocks noChangeAspect="1"/>
            </p:cNvGraphicFramePr>
            <p:nvPr/>
          </p:nvGraphicFramePr>
          <p:xfrm>
            <a:off x="4820" y="5400"/>
            <a:ext cx="2120" cy="1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r:id="rId3" imgW="1254760" imgH="968375" progId="Equation.DSMT4">
                    <p:embed/>
                  </p:oleObj>
                </mc:Choice>
                <mc:Fallback>
                  <p:oleObj r:id="rId3" imgW="1254760" imgH="96837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0000FF"/>
                            </a:clrFrom>
                            <a:clrTo>
                              <a:srgbClr val="0000FF">
                                <a:alpha val="0"/>
                              </a:srgbClr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820" y="5400"/>
                          <a:ext cx="2120" cy="164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3" name="Text Box 28"/>
            <p:cNvSpPr/>
            <p:nvPr/>
          </p:nvSpPr>
          <p:spPr>
            <a:xfrm>
              <a:off x="6785" y="5850"/>
              <a:ext cx="5437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（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a≥0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，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b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＞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0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）       </a:t>
              </a:r>
              <a:r>
                <a:rPr lang="zh-CN" altLang="en-US" sz="28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25830" y="1011555"/>
            <a:ext cx="50996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二次根式的乘法法则是什么？</a:t>
            </a:r>
          </a:p>
        </p:txBody>
      </p:sp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61135" y="1765935"/>
          <a:ext cx="3583305" cy="496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5" imgW="1803400" imgH="241300" progId="Equation.3">
                  <p:embed/>
                </p:oleObj>
              </mc:Choice>
              <mc:Fallback>
                <p:oleObj r:id="rId5" imgW="18034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1135" y="1765935"/>
                        <a:ext cx="3583305" cy="49657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925830" y="4177665"/>
            <a:ext cx="7305675" cy="1599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二次根式的加减实质是什么？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合并被开方数相同的二次根式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3"/>
          <p:cNvSpPr/>
          <p:nvPr/>
        </p:nvSpPr>
        <p:spPr>
          <a:xfrm>
            <a:off x="207645" y="775017"/>
            <a:ext cx="7643812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3200"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en-US" altLang="zh-CN" sz="320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zh-CN" altLang="en-US" sz="3200">
                <a:latin typeface="隶书" panose="02010509060101010101" pitchFamily="49" charset="-122"/>
                <a:ea typeface="隶书" panose="02010509060101010101" pitchFamily="49" charset="-122"/>
              </a:rPr>
              <a:t>下列能用平方差公式进行运算的是（</a:t>
            </a:r>
            <a:r>
              <a:rPr lang="en-US" altLang="zh-CN" sz="320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200">
                <a:latin typeface="隶书" panose="02010509060101010101" pitchFamily="49" charset="-122"/>
                <a:ea typeface="隶书" panose="02010509060101010101" pitchFamily="49" charset="-122"/>
              </a:rPr>
              <a:t>  ）</a:t>
            </a:r>
          </a:p>
        </p:txBody>
      </p:sp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1341755" y="1590358"/>
          <a:ext cx="30908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r:id="rId3" imgW="29565600" imgH="5791200" progId="Equation.3">
                  <p:embed/>
                </p:oleObj>
              </mc:Choice>
              <mc:Fallback>
                <p:oleObj r:id="rId3" imgW="29565600" imgH="5791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1755" y="1590358"/>
                        <a:ext cx="3090862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9"/>
          <p:cNvGraphicFramePr>
            <a:graphicFrameLocks noChangeAspect="1"/>
          </p:cNvGraphicFramePr>
          <p:nvPr/>
        </p:nvGraphicFramePr>
        <p:xfrm>
          <a:off x="1373505" y="2233295"/>
          <a:ext cx="32019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r:id="rId5" imgW="32308800" imgH="5791200" progId="Equation.3">
                  <p:embed/>
                </p:oleObj>
              </mc:Choice>
              <mc:Fallback>
                <p:oleObj r:id="rId5" imgW="32308800" imgH="5791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3505" y="2233295"/>
                        <a:ext cx="3201988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11"/>
          <p:cNvGraphicFramePr>
            <a:graphicFrameLocks noChangeAspect="1"/>
          </p:cNvGraphicFramePr>
          <p:nvPr/>
        </p:nvGraphicFramePr>
        <p:xfrm>
          <a:off x="1392555" y="2876232"/>
          <a:ext cx="35401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r:id="rId7" imgW="35966400" imgH="5791200" progId="Equation.3">
                  <p:embed/>
                </p:oleObj>
              </mc:Choice>
              <mc:Fallback>
                <p:oleObj r:id="rId7" imgW="35966400" imgH="5791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2555" y="2876232"/>
                        <a:ext cx="3540125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1468755" y="3519170"/>
          <a:ext cx="31781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r:id="rId9" imgW="30480000" imgH="5791200" progId="Equation.3">
                  <p:embed/>
                </p:oleObj>
              </mc:Choice>
              <mc:Fallback>
                <p:oleObj r:id="rId9" imgW="30480000" imgH="5791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68755" y="3519170"/>
                        <a:ext cx="3178175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19"/>
          <p:cNvSpPr/>
          <p:nvPr/>
        </p:nvSpPr>
        <p:spPr>
          <a:xfrm>
            <a:off x="7143750" y="774700"/>
            <a:ext cx="427355" cy="521970"/>
          </a:xfrm>
          <a:prstGeom prst="rect">
            <a:avLst/>
          </a:prstGeom>
          <a:noFill/>
          <a:ln>
            <a:noFill/>
            <a:round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74" name="Text Box 8"/>
          <p:cNvSpPr/>
          <p:nvPr/>
        </p:nvSpPr>
        <p:spPr>
          <a:xfrm>
            <a:off x="846137" y="1630997"/>
            <a:ext cx="785812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zh-CN" sz="2800">
                <a:latin typeface="Times New Roman" panose="02020603050405020304" pitchFamily="18" charset="0"/>
              </a:rPr>
              <a:t>A.</a:t>
            </a:r>
          </a:p>
        </p:txBody>
      </p:sp>
      <p:sp>
        <p:nvSpPr>
          <p:cNvPr id="15375" name="Text Box 8"/>
          <p:cNvSpPr/>
          <p:nvPr/>
        </p:nvSpPr>
        <p:spPr>
          <a:xfrm>
            <a:off x="911225" y="3512185"/>
            <a:ext cx="57785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800">
                <a:latin typeface="Times New Roman" panose="02020603050405020304" pitchFamily="18" charset="0"/>
              </a:rPr>
              <a:t>D</a:t>
            </a:r>
            <a:r>
              <a:rPr lang="zh-CN" altLang="zh-CN" sz="28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376" name="Text Box 8"/>
          <p:cNvSpPr/>
          <p:nvPr/>
        </p:nvSpPr>
        <p:spPr>
          <a:xfrm>
            <a:off x="904875" y="2869247"/>
            <a:ext cx="512762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800">
                <a:latin typeface="Times New Roman" panose="02020603050405020304" pitchFamily="18" charset="0"/>
              </a:rPr>
              <a:t>C</a:t>
            </a:r>
            <a:r>
              <a:rPr lang="zh-CN" altLang="zh-CN" sz="28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377" name="Text Box 8"/>
          <p:cNvSpPr/>
          <p:nvPr/>
        </p:nvSpPr>
        <p:spPr>
          <a:xfrm>
            <a:off x="904875" y="2226310"/>
            <a:ext cx="512762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800">
                <a:latin typeface="Times New Roman" panose="02020603050405020304" pitchFamily="18" charset="0"/>
              </a:rPr>
              <a:t>B</a:t>
            </a:r>
            <a:r>
              <a:rPr lang="zh-CN" altLang="zh-CN" sz="280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8684" name="组合 13"/>
          <p:cNvGrpSpPr/>
          <p:nvPr/>
        </p:nvGrpSpPr>
        <p:grpSpPr>
          <a:xfrm>
            <a:off x="298450" y="4401822"/>
            <a:ext cx="10861040" cy="866713"/>
            <a:chOff x="323528" y="5157401"/>
            <a:chExt cx="11188043" cy="867490"/>
          </a:xfrm>
        </p:grpSpPr>
        <p:sp>
          <p:nvSpPr>
            <p:cNvPr id="28685" name="文本框 56"/>
            <p:cNvSpPr txBox="1"/>
            <p:nvPr/>
          </p:nvSpPr>
          <p:spPr>
            <a:xfrm>
              <a:off x="323528" y="5157401"/>
              <a:ext cx="11188043" cy="73789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3.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设                                   则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</a:t>
              </a:r>
              <a:r>
                <a:rPr lang="en-US" altLang="zh-CN" sz="2800" u="sng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b(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填“</a:t>
              </a:r>
              <a:r>
                <a:rPr lang="en-US" altLang="zh-CN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&gt;</a:t>
              </a:r>
              <a:r>
                <a:rPr lang="zh-CN" altLang="en-US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”“ 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&lt;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”  或“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”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).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</a:p>
          </p:txBody>
        </p:sp>
        <p:graphicFrame>
          <p:nvGraphicFramePr>
            <p:cNvPr id="28686" name="对象 57"/>
            <p:cNvGraphicFramePr>
              <a:graphicFrameLocks noChangeAspect="1"/>
            </p:cNvGraphicFramePr>
            <p:nvPr/>
          </p:nvGraphicFramePr>
          <p:xfrm>
            <a:off x="1235399" y="5157401"/>
            <a:ext cx="3436738" cy="867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7" r:id="rId11" imgW="39928800" imgH="10058400" progId="Equation.DSMT4">
                    <p:embed/>
                  </p:oleObj>
                </mc:Choice>
                <mc:Fallback>
                  <p:oleObj r:id="rId11" imgW="39928800" imgH="10058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235399" y="5157401"/>
                          <a:ext cx="3436738" cy="86749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文本框 59"/>
          <p:cNvSpPr txBox="1"/>
          <p:nvPr/>
        </p:nvSpPr>
        <p:spPr>
          <a:xfrm>
            <a:off x="5341620" y="4504055"/>
            <a:ext cx="5588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内容占位符 7"/>
          <p:cNvSpPr txBox="1"/>
          <p:nvPr/>
        </p:nvSpPr>
        <p:spPr>
          <a:xfrm>
            <a:off x="931863" y="435293"/>
            <a:ext cx="3495675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49580" lvl="0" indent="-44958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计算下列各式：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49166" name="对象 3"/>
          <p:cNvGraphicFramePr>
            <a:graphicFrameLocks noChangeAspect="1"/>
          </p:cNvGraphicFramePr>
          <p:nvPr/>
        </p:nvGraphicFramePr>
        <p:xfrm>
          <a:off x="1547813" y="1106805"/>
          <a:ext cx="2743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r:id="rId3" imgW="1371600" imgH="317500" progId="Equation.DSMT4">
                  <p:embed/>
                </p:oleObj>
              </mc:Choice>
              <mc:Fallback>
                <p:oleObj r:id="rId3" imgW="1371600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813" y="1106805"/>
                        <a:ext cx="2743200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对象 4"/>
          <p:cNvGraphicFramePr>
            <a:graphicFrameLocks noChangeAspect="1"/>
          </p:cNvGraphicFramePr>
          <p:nvPr/>
        </p:nvGraphicFramePr>
        <p:xfrm>
          <a:off x="1547813" y="1914843"/>
          <a:ext cx="2971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r:id="rId5" imgW="1485265" imgH="317500" progId="Equation.DSMT4">
                  <p:embed/>
                </p:oleObj>
              </mc:Choice>
              <mc:Fallback>
                <p:oleObj r:id="rId5" imgW="1485265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813" y="1914843"/>
                        <a:ext cx="2971800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8" name="对象 5"/>
          <p:cNvGraphicFramePr>
            <a:graphicFrameLocks noChangeAspect="1"/>
          </p:cNvGraphicFramePr>
          <p:nvPr/>
        </p:nvGraphicFramePr>
        <p:xfrm>
          <a:off x="1547813" y="2721293"/>
          <a:ext cx="4089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r:id="rId7" imgW="2044065" imgH="317500" progId="Equation.DSMT4">
                  <p:embed/>
                </p:oleObj>
              </mc:Choice>
              <mc:Fallback>
                <p:oleObj r:id="rId7" imgW="2044065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47813" y="2721293"/>
                        <a:ext cx="4089400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9" name="对象 18"/>
          <p:cNvGraphicFramePr>
            <a:graphicFrameLocks noChangeAspect="1"/>
          </p:cNvGraphicFramePr>
          <p:nvPr/>
        </p:nvGraphicFramePr>
        <p:xfrm>
          <a:off x="1547813" y="3537585"/>
          <a:ext cx="3835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r:id="rId9" imgW="1917065" imgH="317500" progId="Equation.DSMT4">
                  <p:embed/>
                </p:oleObj>
              </mc:Choice>
              <mc:Fallback>
                <p:oleObj r:id="rId9" imgW="1917065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7813" y="3537585"/>
                        <a:ext cx="3835400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7" name="矩形 8"/>
          <p:cNvSpPr/>
          <p:nvPr/>
        </p:nvSpPr>
        <p:spPr>
          <a:xfrm>
            <a:off x="655638" y="917258"/>
            <a:ext cx="89408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550035" y="1070610"/>
            <a:ext cx="7493000" cy="4164013"/>
            <a:chOff x="1021928" y="1628775"/>
            <a:chExt cx="7493001" cy="4163829"/>
          </a:xfrm>
        </p:grpSpPr>
        <p:graphicFrame>
          <p:nvGraphicFramePr>
            <p:cNvPr id="50190" name="对象 19"/>
            <p:cNvGraphicFramePr>
              <a:graphicFrameLocks noChangeAspect="1"/>
            </p:cNvGraphicFramePr>
            <p:nvPr/>
          </p:nvGraphicFramePr>
          <p:xfrm>
            <a:off x="1021928" y="1628775"/>
            <a:ext cx="7264401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5" r:id="rId3" imgW="3632200" imgH="317500" progId="Equation.DSMT4">
                    <p:embed/>
                  </p:oleObj>
                </mc:Choice>
                <mc:Fallback>
                  <p:oleObj r:id="rId3" imgW="3632200" imgH="317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21928" y="1628775"/>
                          <a:ext cx="7264401" cy="635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1" name="对象 20"/>
            <p:cNvGraphicFramePr>
              <a:graphicFrameLocks noChangeAspect="1"/>
            </p:cNvGraphicFramePr>
            <p:nvPr/>
          </p:nvGraphicFramePr>
          <p:xfrm>
            <a:off x="1021928" y="2436141"/>
            <a:ext cx="7493001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6" r:id="rId5" imgW="3746500" imgH="317500" progId="Equation.DSMT4">
                    <p:embed/>
                  </p:oleObj>
                </mc:Choice>
                <mc:Fallback>
                  <p:oleObj r:id="rId5" imgW="3746500" imgH="317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021928" y="2436141"/>
                          <a:ext cx="7493001" cy="635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2" name="对象 21"/>
            <p:cNvGraphicFramePr>
              <a:graphicFrameLocks noChangeAspect="1"/>
            </p:cNvGraphicFramePr>
            <p:nvPr/>
          </p:nvGraphicFramePr>
          <p:xfrm>
            <a:off x="1021928" y="3243507"/>
            <a:ext cx="39624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7" r:id="rId7" imgW="1981200" imgH="317500" progId="Equation.DSMT4">
                    <p:embed/>
                  </p:oleObj>
                </mc:Choice>
                <mc:Fallback>
                  <p:oleObj r:id="rId7" imgW="1981200" imgH="317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021928" y="3243507"/>
                          <a:ext cx="3962400" cy="635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3" name="对象 23"/>
            <p:cNvGraphicFramePr>
              <a:graphicFrameLocks noChangeAspect="1"/>
            </p:cNvGraphicFramePr>
            <p:nvPr/>
          </p:nvGraphicFramePr>
          <p:xfrm>
            <a:off x="1403648" y="4909039"/>
            <a:ext cx="11938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8" r:id="rId9" imgW="596900" imgH="177800" progId="Equation.DSMT4">
                    <p:embed/>
                  </p:oleObj>
                </mc:Choice>
                <mc:Fallback>
                  <p:oleObj r:id="rId9" imgW="596900" imgH="177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403648" y="4909039"/>
                          <a:ext cx="1193800" cy="355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4" name="对象 25"/>
            <p:cNvGraphicFramePr>
              <a:graphicFrameLocks noChangeAspect="1"/>
            </p:cNvGraphicFramePr>
            <p:nvPr/>
          </p:nvGraphicFramePr>
          <p:xfrm>
            <a:off x="1403648" y="4050873"/>
            <a:ext cx="25400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9" r:id="rId11" imgW="1269365" imgH="342900" progId="Equation.DSMT4">
                    <p:embed/>
                  </p:oleObj>
                </mc:Choice>
                <mc:Fallback>
                  <p:oleObj r:id="rId11" imgW="1269365" imgH="342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403648" y="4050873"/>
                          <a:ext cx="2540000" cy="685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95" name="对象 26"/>
            <p:cNvGraphicFramePr>
              <a:graphicFrameLocks noChangeAspect="1"/>
            </p:cNvGraphicFramePr>
            <p:nvPr/>
          </p:nvGraphicFramePr>
          <p:xfrm>
            <a:off x="1485900" y="5437004"/>
            <a:ext cx="8890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0" r:id="rId13" imgW="443865" imgH="177800" progId="Equation.DSMT4">
                    <p:embed/>
                  </p:oleObj>
                </mc:Choice>
                <mc:Fallback>
                  <p:oleObj r:id="rId13" imgW="443865" imgH="177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485900" y="5437004"/>
                          <a:ext cx="889000" cy="355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100455" y="1050925"/>
            <a:ext cx="5383530" cy="4728845"/>
            <a:chOff x="1039813" y="1654175"/>
            <a:chExt cx="5006975" cy="4531777"/>
          </a:xfrm>
        </p:grpSpPr>
        <p:graphicFrame>
          <p:nvGraphicFramePr>
            <p:cNvPr id="51213" name="对象 5"/>
            <p:cNvGraphicFramePr>
              <a:graphicFrameLocks noChangeAspect="1"/>
            </p:cNvGraphicFramePr>
            <p:nvPr/>
          </p:nvGraphicFramePr>
          <p:xfrm>
            <a:off x="1039813" y="1654175"/>
            <a:ext cx="40386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9" r:id="rId3" imgW="2019300" imgH="317500" progId="Equation.DSMT4">
                    <p:embed/>
                  </p:oleObj>
                </mc:Choice>
                <mc:Fallback>
                  <p:oleObj r:id="rId3" imgW="2019300" imgH="317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39813" y="1654175"/>
                          <a:ext cx="4038600" cy="635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4" name="对象 4"/>
            <p:cNvGraphicFramePr>
              <a:graphicFrameLocks noChangeAspect="1"/>
            </p:cNvGraphicFramePr>
            <p:nvPr/>
          </p:nvGraphicFramePr>
          <p:xfrm>
            <a:off x="1601788" y="2484330"/>
            <a:ext cx="36068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0" r:id="rId5" imgW="1802765" imgH="317500" progId="Equation.DSMT4">
                    <p:embed/>
                  </p:oleObj>
                </mc:Choice>
                <mc:Fallback>
                  <p:oleObj r:id="rId5" imgW="1802765" imgH="317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01788" y="2484330"/>
                          <a:ext cx="3606800" cy="635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5" name="对象 7"/>
            <p:cNvGraphicFramePr>
              <a:graphicFrameLocks noChangeAspect="1"/>
            </p:cNvGraphicFramePr>
            <p:nvPr/>
          </p:nvGraphicFramePr>
          <p:xfrm>
            <a:off x="1601788" y="3314485"/>
            <a:ext cx="20574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1" r:id="rId7" imgW="1028065" imgH="342900" progId="Equation.DSMT4">
                    <p:embed/>
                  </p:oleObj>
                </mc:Choice>
                <mc:Fallback>
                  <p:oleObj r:id="rId7" imgW="1028065" imgH="342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01788" y="3314485"/>
                          <a:ext cx="2057400" cy="685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6" name="对象 8"/>
            <p:cNvGraphicFramePr>
              <a:graphicFrameLocks noChangeAspect="1"/>
            </p:cNvGraphicFramePr>
            <p:nvPr/>
          </p:nvGraphicFramePr>
          <p:xfrm>
            <a:off x="1601788" y="4195440"/>
            <a:ext cx="44450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2" r:id="rId9" imgW="2222500" imgH="342900" progId="Equation.DSMT4">
                    <p:embed/>
                  </p:oleObj>
                </mc:Choice>
                <mc:Fallback>
                  <p:oleObj r:id="rId9" imgW="2222500" imgH="342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601788" y="4195440"/>
                          <a:ext cx="4445000" cy="685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7" name="对象 2"/>
            <p:cNvGraphicFramePr>
              <a:graphicFrameLocks noChangeAspect="1"/>
            </p:cNvGraphicFramePr>
            <p:nvPr/>
          </p:nvGraphicFramePr>
          <p:xfrm>
            <a:off x="1601788" y="5076395"/>
            <a:ext cx="21844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3" r:id="rId11" imgW="1091565" imgH="228600" progId="Equation.DSMT4">
                    <p:embed/>
                  </p:oleObj>
                </mc:Choice>
                <mc:Fallback>
                  <p:oleObj r:id="rId11" imgW="1091565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601788" y="5076395"/>
                          <a:ext cx="2184400" cy="457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8" name="对象 3"/>
            <p:cNvGraphicFramePr>
              <a:graphicFrameLocks noChangeAspect="1"/>
            </p:cNvGraphicFramePr>
            <p:nvPr/>
          </p:nvGraphicFramePr>
          <p:xfrm>
            <a:off x="1601788" y="5728752"/>
            <a:ext cx="16764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4" r:id="rId13" imgW="838200" imgH="228600" progId="Equation.DSMT4">
                    <p:embed/>
                  </p:oleObj>
                </mc:Choice>
                <mc:Fallback>
                  <p:oleObj r:id="rId13" imgW="8382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601788" y="5728752"/>
                          <a:ext cx="1676400" cy="457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1"/>
          <p:cNvSpPr txBox="1"/>
          <p:nvPr/>
        </p:nvSpPr>
        <p:spPr>
          <a:xfrm>
            <a:off x="502285" y="523240"/>
            <a:ext cx="32372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5.化简下列各式：</a:t>
            </a:r>
          </a:p>
        </p:txBody>
      </p:sp>
      <p:graphicFrame>
        <p:nvGraphicFramePr>
          <p:cNvPr id="15362" name="对象 -2147482586"/>
          <p:cNvGraphicFramePr>
            <a:graphicFrameLocks noChangeAspect="1"/>
          </p:cNvGraphicFramePr>
          <p:nvPr/>
        </p:nvGraphicFramePr>
        <p:xfrm>
          <a:off x="899160" y="980440"/>
          <a:ext cx="15382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r:id="rId3" imgW="813435" imgH="419100" progId="Equation.KSEE3">
                  <p:embed/>
                </p:oleObj>
              </mc:Choice>
              <mc:Fallback>
                <p:oleObj r:id="rId3" imgW="813435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160" y="980440"/>
                        <a:ext cx="1538288" cy="793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对象 -2147482585"/>
          <p:cNvGraphicFramePr>
            <a:graphicFrameLocks noChangeAspect="1"/>
          </p:cNvGraphicFramePr>
          <p:nvPr/>
        </p:nvGraphicFramePr>
        <p:xfrm>
          <a:off x="1123950" y="2782888"/>
          <a:ext cx="26162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r:id="rId5" imgW="1358900" imgH="419100" progId="Equation.KSEE3">
                  <p:embed/>
                </p:oleObj>
              </mc:Choice>
              <mc:Fallback>
                <p:oleObj r:id="rId5" imgW="13589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3950" y="2782888"/>
                        <a:ext cx="2616200" cy="8080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201295" y="1803400"/>
            <a:ext cx="1630045" cy="737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解：原式</a:t>
            </a:r>
          </a:p>
        </p:txBody>
      </p:sp>
      <p:graphicFrame>
        <p:nvGraphicFramePr>
          <p:cNvPr id="15365" name="对象 -2147482584"/>
          <p:cNvGraphicFramePr>
            <a:graphicFrameLocks noChangeAspect="1"/>
          </p:cNvGraphicFramePr>
          <p:nvPr/>
        </p:nvGraphicFramePr>
        <p:xfrm>
          <a:off x="1876743" y="1773873"/>
          <a:ext cx="56673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r:id="rId7" imgW="2908300" imgH="545465" progId="Equation.KSEE3">
                  <p:embed/>
                </p:oleObj>
              </mc:Choice>
              <mc:Fallback>
                <p:oleObj r:id="rId7" imgW="2908300" imgH="54546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76743" y="1773873"/>
                        <a:ext cx="5667375" cy="1063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对象 -2147482583"/>
          <p:cNvGraphicFramePr>
            <a:graphicFrameLocks noChangeAspect="1"/>
          </p:cNvGraphicFramePr>
          <p:nvPr/>
        </p:nvGraphicFramePr>
        <p:xfrm>
          <a:off x="1831340" y="3833495"/>
          <a:ext cx="4872038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r:id="rId9" imgW="2602865" imgH="1422400" progId="Equation.KSEE3">
                  <p:embed/>
                </p:oleObj>
              </mc:Choice>
              <mc:Fallback>
                <p:oleObj r:id="rId9" imgW="2602865" imgH="1422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31340" y="3833495"/>
                        <a:ext cx="4872038" cy="26622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6"/>
          <p:cNvSpPr txBox="1"/>
          <p:nvPr/>
        </p:nvSpPr>
        <p:spPr>
          <a:xfrm>
            <a:off x="201295" y="3833495"/>
            <a:ext cx="1630045" cy="737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解：原式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文本框 6"/>
          <p:cNvSpPr txBox="1"/>
          <p:nvPr/>
        </p:nvSpPr>
        <p:spPr>
          <a:xfrm>
            <a:off x="355283" y="820420"/>
            <a:ext cx="78155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                                   ，求                     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32778" name="对象 7"/>
          <p:cNvGraphicFramePr>
            <a:graphicFrameLocks noChangeAspect="1"/>
          </p:cNvGraphicFramePr>
          <p:nvPr/>
        </p:nvGraphicFramePr>
        <p:xfrm>
          <a:off x="1669733" y="602615"/>
          <a:ext cx="27749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r:id="rId3" imgW="33528000" imgH="10363200" progId="Equation.DSMT4">
                  <p:embed/>
                </p:oleObj>
              </mc:Choice>
              <mc:Fallback>
                <p:oleObj r:id="rId3" imgW="335280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9733" y="602615"/>
                        <a:ext cx="2774950" cy="858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47800" y="1778635"/>
          <a:ext cx="41449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r:id="rId5" imgW="46634400" imgH="10363200" progId="Equation.DSMT4">
                  <p:embed/>
                </p:oleObj>
              </mc:Choice>
              <mc:Fallback>
                <p:oleObj r:id="rId5" imgW="466344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7800" y="1778635"/>
                        <a:ext cx="4144963" cy="920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69733" y="2861628"/>
          <a:ext cx="322580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r:id="rId7" imgW="36271200" imgH="10363200" progId="Equation.DSMT4">
                  <p:embed/>
                </p:oleObj>
              </mc:Choice>
              <mc:Fallback>
                <p:oleObj r:id="rId7" imgW="362712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69733" y="2861628"/>
                        <a:ext cx="3225800" cy="9223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8"/>
          <p:cNvGraphicFramePr>
            <a:graphicFrameLocks noChangeAspect="1"/>
          </p:cNvGraphicFramePr>
          <p:nvPr/>
        </p:nvGraphicFramePr>
        <p:xfrm>
          <a:off x="1614170" y="3783648"/>
          <a:ext cx="62230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r:id="rId9" imgW="67665600" imgH="7924800" progId="Equation.DSMT4">
                  <p:embed/>
                </p:oleObj>
              </mc:Choice>
              <mc:Fallback>
                <p:oleObj r:id="rId9" imgW="67665600" imgH="7924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14170" y="3783648"/>
                        <a:ext cx="6223000" cy="728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对象 8"/>
          <p:cNvGraphicFramePr>
            <a:graphicFrameLocks noChangeAspect="1"/>
          </p:cNvGraphicFramePr>
          <p:nvPr/>
        </p:nvGraphicFramePr>
        <p:xfrm>
          <a:off x="5311140" y="746760"/>
          <a:ext cx="1950720" cy="59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r:id="rId11" imgW="17983200" imgH="5486400" progId="Equation.DSMT4">
                  <p:embed/>
                </p:oleObj>
              </mc:Choice>
              <mc:Fallback>
                <p:oleObj r:id="rId11" imgW="179832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11140" y="746760"/>
                        <a:ext cx="1950720" cy="5956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52730" y="4891654"/>
            <a:ext cx="11686345" cy="17155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名师点睛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用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整体代入法求代数式值的方法：求关于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的对称式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即交换任意两个字母的位置后，代数式不变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的值，一般先求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等的值，然后将所求代数式适当变形成知含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等式子，再代入求值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" name="Text Box 6"/>
          <p:cNvSpPr txBox="1"/>
          <p:nvPr/>
        </p:nvSpPr>
        <p:spPr>
          <a:xfrm>
            <a:off x="633095" y="1826260"/>
            <a:ext cx="981075" cy="737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解：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168910"/>
            <a:ext cx="2424430" cy="645160"/>
            <a:chOff x="752" y="266"/>
            <a:chExt cx="3818" cy="1016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02" y="266"/>
              <a:ext cx="316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/>
        </p:nvSpPr>
        <p:spPr>
          <a:xfrm>
            <a:off x="156845" y="2847340"/>
            <a:ext cx="2155190" cy="9531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二次根式的混合运算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左大括号 17"/>
          <p:cNvSpPr/>
          <p:nvPr/>
        </p:nvSpPr>
        <p:spPr>
          <a:xfrm>
            <a:off x="2341880" y="1750060"/>
            <a:ext cx="229235" cy="3358515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18"/>
          <p:cNvSpPr txBox="1"/>
          <p:nvPr/>
        </p:nvSpPr>
        <p:spPr>
          <a:xfrm>
            <a:off x="2600960" y="4586605"/>
            <a:ext cx="173482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乘法公式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Text Box 18"/>
          <p:cNvSpPr txBox="1"/>
          <p:nvPr/>
        </p:nvSpPr>
        <p:spPr>
          <a:xfrm>
            <a:off x="4604385" y="3622675"/>
            <a:ext cx="3226435" cy="60769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(a+b)(a-b)=a</a:t>
            </a:r>
            <a:r>
              <a:rPr lang="en-US" altLang="zh-CN" sz="2800" baseline="30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-b</a:t>
            </a:r>
            <a:r>
              <a:rPr lang="en-US" altLang="zh-CN" sz="2800" baseline="30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 Box 18"/>
          <p:cNvSpPr txBox="1"/>
          <p:nvPr/>
        </p:nvSpPr>
        <p:spPr>
          <a:xfrm>
            <a:off x="2555875" y="1741805"/>
            <a:ext cx="2933065" cy="9531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二次根式混合运算的运算顺序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0" name="左大括号 19"/>
          <p:cNvSpPr/>
          <p:nvPr/>
        </p:nvSpPr>
        <p:spPr>
          <a:xfrm>
            <a:off x="4365625" y="4063365"/>
            <a:ext cx="237490" cy="1567815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Text Box 18"/>
          <p:cNvSpPr txBox="1"/>
          <p:nvPr/>
        </p:nvSpPr>
        <p:spPr>
          <a:xfrm>
            <a:off x="4610100" y="4586605"/>
            <a:ext cx="3466465" cy="138366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(a+b)</a:t>
            </a:r>
            <a:r>
              <a:rPr lang="en-US" altLang="zh-CN" sz="2800" baseline="30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=a</a:t>
            </a:r>
            <a:r>
              <a:rPr lang="en-US" altLang="zh-CN" sz="2800" baseline="30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+2ab+b</a:t>
            </a:r>
            <a:r>
              <a:rPr lang="en-US" altLang="zh-CN" sz="2800" baseline="30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endParaRPr lang="en-US" altLang="zh-CN" sz="28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(a-b)</a:t>
            </a:r>
            <a:r>
              <a:rPr lang="en-US" altLang="zh-CN" sz="2800" baseline="30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=a</a:t>
            </a:r>
            <a:r>
              <a:rPr lang="en-US" altLang="zh-CN" sz="2800" baseline="30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-2ab+b</a:t>
            </a:r>
            <a:r>
              <a:rPr lang="en-US" altLang="zh-CN" sz="2800" baseline="30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 Box 18"/>
          <p:cNvSpPr txBox="1"/>
          <p:nvPr/>
        </p:nvSpPr>
        <p:spPr>
          <a:xfrm>
            <a:off x="6367145" y="1541145"/>
            <a:ext cx="4557395" cy="138366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宋体" panose="02010600030101010101" pitchFamily="2" charset="-122"/>
              </a:rPr>
              <a:t>先算乘方、开方，再算乘除，最后</a:t>
            </a:r>
            <a:r>
              <a:rPr lang="zh-CN" altLang="en-US" sz="2800" smtClean="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宋体" panose="02010600030101010101" pitchFamily="2" charset="-122"/>
              </a:rPr>
              <a:t>算加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宋体" panose="02010600030101010101" pitchFamily="2" charset="-122"/>
              </a:rPr>
              <a:t>减，如果有括号就先算括号里面的</a:t>
            </a:r>
            <a:endParaRPr lang="zh-CN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4" name="右箭头 23"/>
          <p:cNvSpPr/>
          <p:nvPr/>
        </p:nvSpPr>
        <p:spPr>
          <a:xfrm>
            <a:off x="5505450" y="2112645"/>
            <a:ext cx="845185" cy="240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29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452100" y="125349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3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87045" y="213360"/>
            <a:ext cx="2247900" cy="583565"/>
            <a:chOff x="752" y="350"/>
            <a:chExt cx="3540" cy="919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问题导入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6" name="Text Box 5"/>
          <p:cNvSpPr txBox="1"/>
          <p:nvPr/>
        </p:nvSpPr>
        <p:spPr>
          <a:xfrm>
            <a:off x="299085" y="796925"/>
            <a:ext cx="10440035" cy="12966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如图，一个底面积为24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cm</a:t>
            </a:r>
            <a:r>
              <a:rPr lang="zh-CN" altLang="en-US" sz="2800" b="1" baseline="30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，长、宽、高的比为4：2：1的长方体，请回答下列问题：</a:t>
            </a:r>
          </a:p>
        </p:txBody>
      </p:sp>
      <p:sp>
        <p:nvSpPr>
          <p:cNvPr id="9" name="Text Box 6"/>
          <p:cNvSpPr txBox="1"/>
          <p:nvPr/>
        </p:nvSpPr>
        <p:spPr>
          <a:xfrm>
            <a:off x="298768" y="2149158"/>
            <a:ext cx="77708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问题</a:t>
            </a:r>
            <a:r>
              <a:rPr lang="en-US" altLang="zh-CN" sz="2800" b="1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 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这个长方体的长、宽、高分别是多少？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25120" y="2727960"/>
            <a:ext cx="10414000" cy="1124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设这个长方体的长宽高分别是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cm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cm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b="1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xcm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&gt;0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由题意可得</a:t>
            </a:r>
          </a:p>
        </p:txBody>
      </p:sp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93340" y="3337560"/>
          <a:ext cx="14462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4" imgW="622935" imgH="228600" progId="Equation.KSEE3">
                  <p:embed/>
                </p:oleObj>
              </mc:Choice>
              <mc:Fallback>
                <p:oleObj r:id="rId4" imgW="622935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3340" y="3337560"/>
                        <a:ext cx="1446213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4271010" y="3348990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解得</a:t>
            </a:r>
          </a:p>
        </p:txBody>
      </p: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274945" y="3338830"/>
          <a:ext cx="11525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6" imgW="495935" imgH="229235" progId="Equation.KSEE3">
                  <p:embed/>
                </p:oleObj>
              </mc:Choice>
              <mc:Fallback>
                <p:oleObj r:id="rId6" imgW="495935" imgH="22923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74945" y="3338830"/>
                        <a:ext cx="1152525" cy="531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365125" y="3905885"/>
            <a:ext cx="8705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这个长方体的长、宽、高分别是</a:t>
            </a: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562918" y="3946208"/>
          <a:ext cx="32829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8" imgW="1410970" imgH="241300" progId="Equation.KSEE3">
                  <p:embed/>
                </p:oleObj>
              </mc:Choice>
              <mc:Fallback>
                <p:oleObj r:id="rId8" imgW="1410970" imgH="2413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62918" y="3946208"/>
                        <a:ext cx="3282950" cy="563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立方体 12"/>
          <p:cNvSpPr/>
          <p:nvPr/>
        </p:nvSpPr>
        <p:spPr>
          <a:xfrm>
            <a:off x="8462645" y="1583690"/>
            <a:ext cx="3041650" cy="1144270"/>
          </a:xfrm>
          <a:prstGeom prst="cub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2800" strike="noStrike" noProof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 Box 3"/>
          <p:cNvSpPr txBox="1"/>
          <p:nvPr/>
        </p:nvSpPr>
        <p:spPr>
          <a:xfrm>
            <a:off x="365125" y="4331335"/>
            <a:ext cx="6062345" cy="737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b="1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800" noProof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这个长方体的表面积是多少？</a:t>
            </a:r>
          </a:p>
        </p:txBody>
      </p:sp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6728" y="5226050"/>
          <a:ext cx="5475287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10" imgW="2349500" imgH="609600" progId="Equation.KSEE3">
                  <p:embed/>
                </p:oleObj>
              </mc:Choice>
              <mc:Fallback>
                <p:oleObj r:id="rId10" imgW="2349500" imgH="609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6728" y="5226050"/>
                        <a:ext cx="5475287" cy="14239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5" grpId="0"/>
      <p:bldP spid="8" grpId="0"/>
      <p:bldP spid="11" grpId="0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195" y="102235"/>
            <a:ext cx="2247900" cy="583565"/>
            <a:chOff x="752" y="350"/>
            <a:chExt cx="3540" cy="919"/>
          </a:xfrm>
        </p:grpSpPr>
        <p:sp>
          <p:nvSpPr>
            <p:cNvPr id="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5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7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163195" y="685800"/>
            <a:ext cx="8095615" cy="777875"/>
            <a:chOff x="1214" y="1427"/>
            <a:chExt cx="12749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937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二次根式的加、减、乘、除混合运算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1</a:t>
              </a:r>
            </a:p>
          </p:txBody>
        </p:sp>
      </p:grpSp>
      <p:sp>
        <p:nvSpPr>
          <p:cNvPr id="2056" name="TextBox 3"/>
          <p:cNvSpPr txBox="1"/>
          <p:nvPr/>
        </p:nvSpPr>
        <p:spPr>
          <a:xfrm>
            <a:off x="460375" y="2646045"/>
            <a:ext cx="4672330" cy="737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noProof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试着做做</a:t>
            </a:r>
            <a:r>
              <a:rPr lang="en-US" altLang="zh-CN" sz="2800" b="1" noProof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计算下列各式：</a:t>
            </a:r>
          </a:p>
        </p:txBody>
      </p:sp>
      <p:sp>
        <p:nvSpPr>
          <p:cNvPr id="7178" name="文本框 99"/>
          <p:cNvSpPr txBox="1"/>
          <p:nvPr/>
        </p:nvSpPr>
        <p:spPr>
          <a:xfrm>
            <a:off x="325755" y="1393190"/>
            <a:ext cx="11278870" cy="12966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与数、整式和分式的混合运算一样，二次根式的混合运算，也应该先算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，后算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____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_____;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有括号时，先算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____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927100" y="3412490"/>
            <a:ext cx="5782310" cy="1342390"/>
            <a:chOff x="1370" y="4494"/>
            <a:chExt cx="8847" cy="1852"/>
          </a:xfrm>
        </p:grpSpPr>
        <p:graphicFrame>
          <p:nvGraphicFramePr>
            <p:cNvPr id="7180" name="对象 -2147482622"/>
            <p:cNvGraphicFramePr>
              <a:graphicFrameLocks noChangeAspect="1"/>
            </p:cNvGraphicFramePr>
            <p:nvPr/>
          </p:nvGraphicFramePr>
          <p:xfrm>
            <a:off x="1370" y="4494"/>
            <a:ext cx="3665" cy="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r:id="rId4" imgW="1271270" imgH="304800" progId="Equation.KSEE3">
                    <p:embed/>
                  </p:oleObj>
                </mc:Choice>
                <mc:Fallback>
                  <p:oleObj r:id="rId4" imgW="1271270" imgH="3048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70" y="4494"/>
                          <a:ext cx="3665" cy="8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1" name="对象 -2147482621"/>
            <p:cNvGraphicFramePr>
              <a:graphicFrameLocks noChangeAspect="1"/>
            </p:cNvGraphicFramePr>
            <p:nvPr/>
          </p:nvGraphicFramePr>
          <p:xfrm>
            <a:off x="6044" y="4494"/>
            <a:ext cx="4173" cy="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r:id="rId6" imgW="1448435" imgH="304800" progId="Equation.KSEE3">
                    <p:embed/>
                  </p:oleObj>
                </mc:Choice>
                <mc:Fallback>
                  <p:oleObj r:id="rId6" imgW="1448435" imgH="3048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044" y="4494"/>
                          <a:ext cx="4173" cy="8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2" name="对象 -2147482619"/>
            <p:cNvGraphicFramePr>
              <a:graphicFrameLocks noChangeAspect="1"/>
            </p:cNvGraphicFramePr>
            <p:nvPr/>
          </p:nvGraphicFramePr>
          <p:xfrm>
            <a:off x="3125" y="5843"/>
            <a:ext cx="323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r:id="rId8" imgW="114300" imgH="177800" progId="Equation.KSEE3">
                    <p:embed/>
                  </p:oleObj>
                </mc:Choice>
                <mc:Fallback>
                  <p:oleObj r:id="rId8" imgW="114300" imgH="1778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125" y="5843"/>
                          <a:ext cx="323" cy="50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文本框 8"/>
          <p:cNvSpPr txBox="1"/>
          <p:nvPr/>
        </p:nvSpPr>
        <p:spPr>
          <a:xfrm>
            <a:off x="927100" y="2084070"/>
            <a:ext cx="10490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乘除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142615" y="2113280"/>
            <a:ext cx="10839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加减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026275" y="2095500"/>
            <a:ext cx="13531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括号内</a:t>
            </a:r>
          </a:p>
        </p:txBody>
      </p:sp>
      <p:graphicFrame>
        <p:nvGraphicFramePr>
          <p:cNvPr id="12" name="对象 -2147482622"/>
          <p:cNvGraphicFramePr>
            <a:graphicFrameLocks noChangeAspect="1"/>
          </p:cNvGraphicFramePr>
          <p:nvPr/>
        </p:nvGraphicFramePr>
        <p:xfrm>
          <a:off x="927100" y="4269105"/>
          <a:ext cx="4659630" cy="62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10" imgW="2070100" imgH="304800" progId="Equation.KSEE3">
                  <p:embed/>
                </p:oleObj>
              </mc:Choice>
              <mc:Fallback>
                <p:oleObj r:id="rId10" imgW="2070100" imgH="304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27100" y="4269105"/>
                        <a:ext cx="4659630" cy="6267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-2147482621"/>
          <p:cNvGraphicFramePr>
            <a:graphicFrameLocks noChangeAspect="1"/>
          </p:cNvGraphicFramePr>
          <p:nvPr/>
        </p:nvGraphicFramePr>
        <p:xfrm>
          <a:off x="927100" y="5114925"/>
          <a:ext cx="6165215" cy="62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12" imgW="2997200" imgH="304800" progId="Equation.KSEE3">
                  <p:embed/>
                </p:oleObj>
              </mc:Choice>
              <mc:Fallback>
                <p:oleObj r:id="rId12" imgW="2997200" imgH="304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27100" y="5114925"/>
                        <a:ext cx="6165215" cy="6273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7" name="矩形 8"/>
          <p:cNvSpPr/>
          <p:nvPr/>
        </p:nvSpPr>
        <p:spPr>
          <a:xfrm>
            <a:off x="163195" y="4079875"/>
            <a:ext cx="80327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7178" grpId="0"/>
      <p:bldP spid="9" grpId="0"/>
      <p:bldP spid="10" grpId="0"/>
      <p:bldP spid="11" grpId="0"/>
      <p:bldP spid="317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5920" y="1305560"/>
            <a:ext cx="1135062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b="1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温馨提示</a:t>
            </a:r>
            <a:r>
              <a:rPr lang="en-US" altLang="zh-CN" sz="28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:</a:t>
            </a:r>
            <a:r>
              <a:rPr lang="zh-CN" altLang="en-US" sz="28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8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(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1)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二次根式混合运算的结果应写成最简二</a:t>
            </a:r>
            <a:r>
              <a:rPr lang="zh-CN" altLang="en-US" sz="28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次根式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或整式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的形式并且分母中不含二次根式；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(2)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进行二次根式的开方运算时应使开出的因数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式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altLang="en-US" sz="28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是非负数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式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altLang="en-US" sz="28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内容占位符 7"/>
          <p:cNvSpPr txBox="1"/>
          <p:nvPr/>
        </p:nvSpPr>
        <p:spPr>
          <a:xfrm>
            <a:off x="751205" y="1006475"/>
            <a:ext cx="344106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 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计算下列各式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</p:txBody>
      </p:sp>
      <p:sp>
        <p:nvSpPr>
          <p:cNvPr id="31757" name="矩形 8"/>
          <p:cNvSpPr/>
          <p:nvPr/>
        </p:nvSpPr>
        <p:spPr>
          <a:xfrm>
            <a:off x="592455" y="2800985"/>
            <a:ext cx="89408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31758" name="对象 2"/>
          <p:cNvGraphicFramePr>
            <a:graphicFrameLocks noChangeAspect="1"/>
          </p:cNvGraphicFramePr>
          <p:nvPr/>
        </p:nvGraphicFramePr>
        <p:xfrm>
          <a:off x="1062990" y="1964690"/>
          <a:ext cx="2774315" cy="680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3" imgW="1294765" imgH="317500" progId="Equation.DSMT4">
                  <p:embed/>
                </p:oleObj>
              </mc:Choice>
              <mc:Fallback>
                <p:oleObj r:id="rId3" imgW="1294765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2990" y="1964690"/>
                        <a:ext cx="2774315" cy="6800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对象 3"/>
          <p:cNvGraphicFramePr>
            <a:graphicFrameLocks noChangeAspect="1"/>
          </p:cNvGraphicFramePr>
          <p:nvPr/>
        </p:nvGraphicFramePr>
        <p:xfrm>
          <a:off x="4646930" y="1964690"/>
          <a:ext cx="3019425" cy="680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5" imgW="1409065" imgH="317500" progId="Equation.DSMT4">
                  <p:embed/>
                </p:oleObj>
              </mc:Choice>
              <mc:Fallback>
                <p:oleObj r:id="rId5" imgW="1409065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6930" y="1964690"/>
                        <a:ext cx="3019425" cy="6800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276985" y="2926080"/>
          <a:ext cx="5793105" cy="67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7" imgW="2743200" imgH="317500" progId="Equation.DSMT4">
                  <p:embed/>
                </p:oleObj>
              </mc:Choice>
              <mc:Fallback>
                <p:oleObj r:id="rId7" imgW="2743200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76985" y="2926080"/>
                        <a:ext cx="5793105" cy="6705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内容占位符 7"/>
          <p:cNvSpPr txBox="1"/>
          <p:nvPr/>
        </p:nvSpPr>
        <p:spPr>
          <a:xfrm>
            <a:off x="1646555" y="3596323"/>
            <a:ext cx="303530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还可以：</a:t>
            </a: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607185" y="4358640"/>
          <a:ext cx="6866255" cy="67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9" imgW="3251200" imgH="317500" progId="Equation.DSMT4">
                  <p:embed/>
                </p:oleObj>
              </mc:Choice>
              <mc:Fallback>
                <p:oleObj r:id="rId9" imgW="3251200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7185" y="4358640"/>
                        <a:ext cx="6866255" cy="6705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311785" y="237490"/>
            <a:ext cx="2247900" cy="583565"/>
            <a:chOff x="752" y="350"/>
            <a:chExt cx="3540" cy="919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062990" y="818515"/>
          <a:ext cx="3613150" cy="785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3" imgW="1459865" imgH="317500" progId="Equation.DSMT4">
                  <p:embed/>
                </p:oleObj>
              </mc:Choice>
              <mc:Fallback>
                <p:oleObj r:id="rId3" imgW="1459865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2990" y="818515"/>
                        <a:ext cx="3613150" cy="7854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内容占位符 7"/>
          <p:cNvSpPr txBox="1"/>
          <p:nvPr/>
        </p:nvSpPr>
        <p:spPr>
          <a:xfrm>
            <a:off x="1386205" y="3764915"/>
            <a:ext cx="330136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还可以：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386205" y="3126740"/>
          <a:ext cx="169481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5" imgW="685800" imgH="228600" progId="Equation.DSMT4">
                  <p:embed/>
                </p:oleObj>
              </mc:Choice>
              <mc:Fallback>
                <p:oleObj r:id="rId5" imgW="6858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86205" y="3126740"/>
                        <a:ext cx="1694815" cy="565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386205" y="4502150"/>
          <a:ext cx="5930265" cy="764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r:id="rId7" imgW="2462530" imgH="317500" progId="Equation.DSMT4">
                  <p:embed/>
                </p:oleObj>
              </mc:Choice>
              <mc:Fallback>
                <p:oleObj r:id="rId7" imgW="2462530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86205" y="4502150"/>
                        <a:ext cx="5930265" cy="7645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062990" y="5447030"/>
          <a:ext cx="536829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9" imgW="2171700" imgH="228600" progId="Equation.DSMT4">
                  <p:embed/>
                </p:oleObj>
              </mc:Choice>
              <mc:Fallback>
                <p:oleObj r:id="rId9" imgW="21717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62990" y="5447030"/>
                        <a:ext cx="5368290" cy="565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1374775" y="1708785"/>
          <a:ext cx="370459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r:id="rId11" imgW="1498600" imgH="228600" progId="Equation.DSMT4">
                  <p:embed/>
                </p:oleObj>
              </mc:Choice>
              <mc:Fallback>
                <p:oleObj r:id="rId11" imgW="14986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74775" y="1708785"/>
                        <a:ext cx="3704590" cy="565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1374775" y="2444115"/>
          <a:ext cx="207200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r:id="rId13" imgW="838200" imgH="228600" progId="Equation.DSMT4">
                  <p:embed/>
                </p:oleObj>
              </mc:Choice>
              <mc:Fallback>
                <p:oleObj r:id="rId13" imgW="8382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74775" y="2444115"/>
                        <a:ext cx="2072005" cy="565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98880" y="1743710"/>
            <a:ext cx="9013825" cy="33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进行二次根式的混合运算时要注意以下几点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运算顺序；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运算法则；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运算律与乘法公式的灵活运用；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(4)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最后结果要化到最简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7990" y="582295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归纳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07720" y="992505"/>
            <a:ext cx="7529830" cy="694055"/>
          </a:xfrm>
          <a:prstGeom prst="rect">
            <a:avLst/>
          </a:prstGeom>
          <a:noFill/>
          <a:ln w="28575" cmpd="thickThin">
            <a:noFill/>
            <a:prstDash val="solid"/>
          </a:ln>
        </p:spPr>
        <p:txBody>
          <a:bodyPr wrap="square" rtlCol="0">
            <a:spAutoFit/>
          </a:bodyPr>
          <a:lstStyle/>
          <a:p>
            <a:pPr indent="266700">
              <a:lnSpc>
                <a:spcPct val="140000"/>
              </a:lnSpc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1</a:t>
            </a:r>
            <a:r>
              <a:rPr lang="en-US" altLang="zh-CN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</a:t>
            </a:r>
            <a:r>
              <a:rPr lang="zh-CN" altLang="en-US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计算：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/>
        </p:nvGraphicFramePr>
        <p:xfrm>
          <a:off x="4073208" y="1171893"/>
          <a:ext cx="37941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r:id="rId3" imgW="42672000" imgH="5791200" progId="Equation.DSMT4">
                  <p:embed/>
                </p:oleObj>
              </mc:Choice>
              <mc:Fallback>
                <p:oleObj r:id="rId3" imgW="42672000" imgH="5791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73208" y="1171893"/>
                        <a:ext cx="3794125" cy="514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0"/>
          <p:cNvSpPr txBox="1"/>
          <p:nvPr/>
        </p:nvSpPr>
        <p:spPr>
          <a:xfrm>
            <a:off x="3256915" y="1869440"/>
            <a:ext cx="9017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e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e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e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e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ysClr val="windowText" lastClr="000000"/>
                </a:solidFill>
                <a:latin typeface="Calibri" panose="020F0502020204030204"/>
                <a:ea typeface="+mn-ea"/>
                <a:cs typeface="+mn-ea"/>
              </a:defRPr>
            </a:lvl5pPr>
          </a:lstStyle>
          <a:p>
            <a:pPr marL="0" lvl="0" indent="0" defTabSz="914400" eaLnBrk="1" hangingPunct="1">
              <a:spcBef>
                <a:spcPct val="50000"/>
              </a:spcBef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4030345" y="1842770"/>
          <a:ext cx="37401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r:id="rId5" imgW="42062400" imgH="5791200" progId="Equation.DSMT4">
                  <p:embed/>
                </p:oleObj>
              </mc:Choice>
              <mc:Fallback>
                <p:oleObj r:id="rId5" imgW="42062400" imgH="5791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0345" y="1842770"/>
                        <a:ext cx="3740150" cy="514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3813175" y="2486343"/>
          <a:ext cx="41751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r:id="rId7" imgW="46939200" imgH="5791200" progId="Equation.DSMT4">
                  <p:embed/>
                </p:oleObj>
              </mc:Choice>
              <mc:Fallback>
                <p:oleObj r:id="rId7" imgW="46939200" imgH="5791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13175" y="2486343"/>
                        <a:ext cx="4175125" cy="514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3812858" y="3001010"/>
          <a:ext cx="38227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r:id="rId9" imgW="42976800" imgH="5486400" progId="Equation.DSMT4">
                  <p:embed/>
                </p:oleObj>
              </mc:Choice>
              <mc:Fallback>
                <p:oleObj r:id="rId9" imgW="429768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2858" y="3001010"/>
                        <a:ext cx="3822700" cy="4873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3813175" y="3488373"/>
          <a:ext cx="16811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r:id="rId11" imgW="18897600" imgH="10363200" progId="Equation.DSMT4">
                  <p:embed/>
                </p:oleObj>
              </mc:Choice>
              <mc:Fallback>
                <p:oleObj r:id="rId11" imgW="188976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13175" y="3488373"/>
                        <a:ext cx="1681163" cy="920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3832543" y="4275773"/>
          <a:ext cx="12731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r:id="rId13" imgW="14325600" imgH="10363200" progId="Equation.DSMT4">
                  <p:embed/>
                </p:oleObj>
              </mc:Choice>
              <mc:Fallback>
                <p:oleObj r:id="rId13" imgW="143256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32543" y="4275773"/>
                        <a:ext cx="1273175" cy="920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宽屏</PresentationFormat>
  <Paragraphs>110</Paragraphs>
  <Slides>26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Gulim</vt:lpstr>
      <vt:lpstr>黑体</vt:lpstr>
      <vt:lpstr>华文楷体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Equation.DSMT4</vt:lpstr>
      <vt:lpstr>Equation.3</vt:lpstr>
      <vt:lpstr>Equation.KSEE3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2021-06-30T16:55:00Z</cp:lastPrinted>
  <dcterms:created xsi:type="dcterms:W3CDTF">2021-06-30T16:55:00Z</dcterms:created>
  <dcterms:modified xsi:type="dcterms:W3CDTF">2023-01-16T15:47:50Z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B25F099B78DA465E91D615882E59CE98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