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60" r:id="rId2"/>
    <p:sldId id="261" r:id="rId3"/>
    <p:sldId id="272" r:id="rId4"/>
    <p:sldId id="264" r:id="rId5"/>
    <p:sldId id="265" r:id="rId6"/>
    <p:sldId id="273" r:id="rId7"/>
    <p:sldId id="274" r:id="rId8"/>
    <p:sldId id="277" r:id="rId9"/>
    <p:sldId id="267" r:id="rId10"/>
    <p:sldId id="268" r:id="rId11"/>
    <p:sldId id="270" r:id="rId12"/>
    <p:sldId id="275" r:id="rId13"/>
    <p:sldId id="276" r:id="rId14"/>
    <p:sldId id="269" r:id="rId15"/>
    <p:sldId id="271" r:id="rId16"/>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38" autoAdjust="0"/>
    <p:restoredTop sz="94660" autoAdjust="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29FA592A-6A02-4908-8FFE-A241B05FCB25}"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DCD276CD-DAE3-4012-80D9-CCEA50000FF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969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E520DA55-6325-4C6F-81F7-9B9F4DB410B0}" type="slidenum">
              <a:rPr lang="zh-CN" altLang="en-US">
                <a:latin typeface="Arial" panose="020B0604020202020204" pitchFamily="34" charset="0"/>
              </a:rPr>
              <a:t>4</a:t>
            </a:fld>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017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EE7C9A6E-E3D3-4AAA-9CF5-988CBE1173CD}" type="slidenum">
              <a:rPr lang="zh-CN" altLang="en-US">
                <a:latin typeface="Arial" panose="020B0604020202020204" pitchFamily="34" charset="0"/>
              </a:rPr>
              <a:t>15</a:t>
            </a:fld>
            <a:endParaRPr lang="zh-C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17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FF13AE3F-D6BE-4824-83A1-C983BC2C2285}" type="slidenum">
              <a:rPr lang="zh-CN" altLang="en-US">
                <a:latin typeface="Arial" panose="020B0604020202020204" pitchFamily="34" charset="0"/>
              </a:rPr>
              <a:t>5</a:t>
            </a:fld>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CC02B04E-D41F-4680-A15C-30C08CE9B7CC}" type="slidenum">
              <a:rPr lang="zh-CN" altLang="en-US">
                <a:latin typeface="Arial" panose="020B0604020202020204" pitchFamily="34" charset="0"/>
              </a:rPr>
              <a:t>7</a:t>
            </a:fld>
            <a:endParaRPr lang="zh-C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48352A47-88A1-4B25-A925-07892D105FC3}" type="slidenum">
              <a:rPr lang="zh-CN" altLang="en-US">
                <a:latin typeface="Arial" panose="020B0604020202020204" pitchFamily="34" charset="0"/>
              </a:rPr>
              <a:t>8</a:t>
            </a:fld>
            <a:endParaRPr lang="zh-C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89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89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B675BAF5-9C62-4EF0-98A9-59AB9550C4AF}" type="slidenum">
              <a:rPr lang="zh-CN" altLang="en-US">
                <a:latin typeface="Arial" panose="020B0604020202020204" pitchFamily="34" charset="0"/>
              </a:rPr>
              <a:t>9</a:t>
            </a:fld>
            <a:endParaRPr lang="zh-C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6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C87509EF-9335-4133-830C-A4626A59C6E8}" type="slidenum">
              <a:rPr lang="zh-CN" altLang="en-US">
                <a:latin typeface="Arial" panose="020B0604020202020204" pitchFamily="34" charset="0"/>
              </a:rPr>
              <a:t>10</a:t>
            </a:fld>
            <a:endParaRPr lang="zh-C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301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B1977D14-C9DF-4950-8CB7-F4DAB7BEF91E}" type="slidenum">
              <a:rPr lang="zh-CN" altLang="en-US">
                <a:latin typeface="Arial" panose="020B0604020202020204" pitchFamily="34" charset="0"/>
              </a:rPr>
              <a:t>11</a:t>
            </a:fld>
            <a:endParaRPr lang="zh-C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505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410B5EA9-E8F1-4757-8C06-814BF4C2FC24}" type="slidenum">
              <a:rPr lang="zh-CN" altLang="en-US">
                <a:latin typeface="Arial" panose="020B0604020202020204" pitchFamily="34" charset="0"/>
              </a:rPr>
              <a:t>12</a:t>
            </a:fld>
            <a:endParaRPr lang="zh-C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813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fld id="{91020E1B-D34D-40E0-98E6-12C273757873}" type="slidenum">
              <a:rPr lang="zh-CN" altLang="en-US">
                <a:latin typeface="Arial" panose="020B0604020202020204" pitchFamily="34" charset="0"/>
              </a:rPr>
              <a:t>14</a:t>
            </a:fld>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任意多边形 17"/>
          <p:cNvSpPr>
            <a:spLocks noChangeArrowheads="1"/>
          </p:cNvSpPr>
          <p:nvPr userDrawn="1"/>
        </p:nvSpPr>
        <p:spPr bwMode="auto">
          <a:xfrm>
            <a:off x="-1588" y="0"/>
            <a:ext cx="5437188" cy="6858000"/>
          </a:xfrm>
          <a:custGeom>
            <a:avLst/>
            <a:gdLst>
              <a:gd name="T0" fmla="*/ 0 w 5437991"/>
              <a:gd name="T1" fmla="*/ 0 h 6858000"/>
              <a:gd name="T2" fmla="*/ 5437991 w 5437991"/>
              <a:gd name="T3" fmla="*/ 0 h 6858000"/>
              <a:gd name="T4" fmla="*/ 1633127 w 5437991"/>
              <a:gd name="T5" fmla="*/ 6858000 h 6858000"/>
              <a:gd name="T6" fmla="*/ 0 w 5437991"/>
              <a:gd name="T7" fmla="*/ 6858000 h 6858000"/>
              <a:gd name="T8" fmla="*/ 0 w 5437991"/>
              <a:gd name="T9" fmla="*/ 0 h 6858000"/>
            </a:gdLst>
            <a:ahLst/>
            <a:cxnLst>
              <a:cxn ang="0">
                <a:pos x="T0" y="T1"/>
              </a:cxn>
              <a:cxn ang="0">
                <a:pos x="T2" y="T3"/>
              </a:cxn>
              <a:cxn ang="0">
                <a:pos x="T4" y="T5"/>
              </a:cxn>
              <a:cxn ang="0">
                <a:pos x="T6" y="T7"/>
              </a:cxn>
              <a:cxn ang="0">
                <a:pos x="T8" y="T9"/>
              </a:cxn>
            </a:cxnLst>
            <a:rect l="0" t="0" r="r" b="b"/>
            <a:pathLst>
              <a:path w="5437991" h="6858000">
                <a:moveTo>
                  <a:pt x="0" y="0"/>
                </a:moveTo>
                <a:lnTo>
                  <a:pt x="5437991" y="0"/>
                </a:lnTo>
                <a:lnTo>
                  <a:pt x="1633127" y="6858000"/>
                </a:lnTo>
                <a:lnTo>
                  <a:pt x="0" y="6858000"/>
                </a:lnTo>
                <a:lnTo>
                  <a:pt x="0" y="0"/>
                </a:lnTo>
                <a:close/>
              </a:path>
            </a:pathLst>
          </a:custGeom>
          <a:solidFill>
            <a:srgbClr val="A1D749"/>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3" name="Text Box 20"/>
          <p:cNvSpPr txBox="1">
            <a:spLocks noChangeArrowheads="1"/>
          </p:cNvSpPr>
          <p:nvPr/>
        </p:nvSpPr>
        <p:spPr bwMode="auto">
          <a:xfrm>
            <a:off x="1306513" y="1206500"/>
            <a:ext cx="181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 typeface="Arial" panose="020B0604020202020204" pitchFamily="34" charset="0"/>
              <a:buNone/>
              <a:defRPr/>
            </a:pPr>
            <a:r>
              <a:rPr lang="zh-CN" altLang="en-US" sz="2400" smtClean="0">
                <a:solidFill>
                  <a:srgbClr val="FFFFFF"/>
                </a:solidFill>
                <a:latin typeface="Arial Black" panose="020B0A04020102020204" pitchFamily="34" charset="0"/>
                <a:ea typeface="黑体" panose="02010609060101010101" pitchFamily="49" charset="-122"/>
                <a:sym typeface="+mn-ea"/>
              </a:rPr>
              <a:t>Contents</a:t>
            </a:r>
          </a:p>
        </p:txBody>
      </p:sp>
      <p:sp>
        <p:nvSpPr>
          <p:cNvPr id="4" name="文本框 20"/>
          <p:cNvSpPr txBox="1">
            <a:spLocks noChangeArrowheads="1"/>
          </p:cNvSpPr>
          <p:nvPr/>
        </p:nvSpPr>
        <p:spPr bwMode="auto">
          <a:xfrm>
            <a:off x="277813" y="828675"/>
            <a:ext cx="1347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defRPr/>
            </a:pPr>
            <a:r>
              <a:rPr lang="zh-CN" altLang="en-US" sz="4800" smtClean="0">
                <a:solidFill>
                  <a:srgbClr val="FFFFFF"/>
                </a:solidFill>
                <a:latin typeface="黑体" panose="02010609060101010101" pitchFamily="49" charset="-122"/>
                <a:ea typeface="黑体" panose="02010609060101010101" pitchFamily="49" charset="-122"/>
                <a:sym typeface="+mn-ea"/>
              </a:rPr>
              <a:t>目录</a:t>
            </a:r>
          </a:p>
        </p:txBody>
      </p:sp>
      <p:cxnSp>
        <p:nvCxnSpPr>
          <p:cNvPr id="5" name="直接连接符 22"/>
          <p:cNvCxnSpPr>
            <a:cxnSpLocks noChangeShapeType="1"/>
          </p:cNvCxnSpPr>
          <p:nvPr userDrawn="1"/>
        </p:nvCxnSpPr>
        <p:spPr bwMode="auto">
          <a:xfrm>
            <a:off x="571500"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6" name="直接连接符 24"/>
          <p:cNvCxnSpPr>
            <a:cxnSpLocks noChangeShapeType="1"/>
          </p:cNvCxnSpPr>
          <p:nvPr userDrawn="1"/>
        </p:nvCxnSpPr>
        <p:spPr bwMode="auto">
          <a:xfrm>
            <a:off x="1320800" y="534988"/>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fld id="{6C47A0C9-CE0C-41B8-8D82-064FF9EAD245}"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p>
        </p:txBody>
      </p:sp>
      <p:sp>
        <p:nvSpPr>
          <p:cNvPr id="3" name="页脚占位符 4"/>
          <p:cNvSpPr>
            <a:spLocks noGrp="1"/>
          </p:cNvSpPr>
          <p:nvPr>
            <p:ph type="ftr" sz="quarter" idx="11"/>
          </p:nvPr>
        </p:nvSpPr>
        <p:spPr/>
        <p:txBody>
          <a:bodyPr/>
          <a:lstStyle>
            <a:lvl1pPr>
              <a:defRPr/>
            </a:lvl1pPr>
          </a:lstStyle>
          <a:p>
            <a:pPr>
              <a:defRPr/>
            </a:pPr>
            <a:endParaRPr lang="en-US"/>
          </a:p>
        </p:txBody>
      </p:sp>
      <p:sp>
        <p:nvSpPr>
          <p:cNvPr id="4" name="灯片编号占位符 5"/>
          <p:cNvSpPr>
            <a:spLocks noGrp="1"/>
          </p:cNvSpPr>
          <p:nvPr>
            <p:ph type="sldNum" sz="quarter" idx="12"/>
          </p:nvPr>
        </p:nvSpPr>
        <p:spPr/>
        <p:txBody>
          <a:bodyPr/>
          <a:lstStyle>
            <a:lvl1pPr>
              <a:defRPr/>
            </a:lvl1pPr>
          </a:lstStyle>
          <a:p>
            <a:fld id="{7718944B-0E88-48AE-A082-048F1119D2A3}"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知识框架</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64643D78-0D0D-4309-8AB0-97387CD977D0}"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复习回顾</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4469254E-8E71-47F9-B078-E691122CFDB0}" type="slidenum">
              <a:rPr lang="en-US" altLang="zh-CN"/>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例题精讲</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8863F9CC-BEBF-4176-A5F7-4C4FECE61D17}" type="slidenum">
              <a:rPr lang="zh-CN" altLang="en-US"/>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随堂练习</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032703A1-7440-4EC7-B502-0EDB432B5135}" type="slidenum">
              <a:rPr lang="zh-CN" altLang="en-US"/>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54BF576C-4046-44AF-95FE-47AD645E594A}" type="slidenum">
              <a:rPr lang="zh-CN" altLang="en-US"/>
              <a:t>‹#›</a:t>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317AE106-D320-4C34-8889-C3484140E047}"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8ABCF73B-9CDC-4C5B-BC27-3E60CD0C08C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256B50D4-47D9-4096-97FC-13C0458B8A4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FA7CF78F-CAF0-4429-B53B-AAEECEE0715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57015" y="18854"/>
            <a:ext cx="1727885" cy="52322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学习目标</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EB6674D3-9F1B-4327-89DD-76B5B11C7CF5}" type="slidenum">
              <a:rPr lang="en-US" altLang="zh-CN"/>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09600" y="1600200"/>
            <a:ext cx="4000500" cy="44989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762500" y="1600200"/>
            <a:ext cx="4000500" cy="21732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4762500" y="3925888"/>
            <a:ext cx="4000500" cy="2173287"/>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Rectangle 250"/>
          <p:cNvSpPr>
            <a:spLocks noGrp="1" noChangeArrowheads="1"/>
          </p:cNvSpPr>
          <p:nvPr>
            <p:ph type="dt" sz="half" idx="10"/>
          </p:nvPr>
        </p:nvSpPr>
        <p:spPr/>
        <p:txBody>
          <a:bodyPr/>
          <a:lstStyle>
            <a:lvl1pPr>
              <a:defRPr/>
            </a:lvl1pPr>
          </a:lstStyle>
          <a:p>
            <a:pPr>
              <a:defRPr/>
            </a:pPr>
            <a:endParaRPr lang="zh-CN" altLang="zh-CN"/>
          </a:p>
        </p:txBody>
      </p:sp>
      <p:sp>
        <p:nvSpPr>
          <p:cNvPr id="7" name="Rectangle 251"/>
          <p:cNvSpPr>
            <a:spLocks noGrp="1" noChangeArrowheads="1"/>
          </p:cNvSpPr>
          <p:nvPr>
            <p:ph type="ftr" sz="quarter" idx="11"/>
          </p:nvPr>
        </p:nvSpPr>
        <p:spPr/>
        <p:txBody>
          <a:bodyPr/>
          <a:lstStyle>
            <a:lvl1pPr>
              <a:defRPr/>
            </a:lvl1pPr>
          </a:lstStyle>
          <a:p>
            <a:pPr>
              <a:defRPr/>
            </a:pPr>
            <a:endParaRPr lang="zh-CN" altLang="zh-CN"/>
          </a:p>
        </p:txBody>
      </p:sp>
      <p:sp>
        <p:nvSpPr>
          <p:cNvPr id="8" name="Rectangle 252"/>
          <p:cNvSpPr>
            <a:spLocks noGrp="1" noChangeArrowheads="1"/>
          </p:cNvSpPr>
          <p:nvPr>
            <p:ph type="sldNum" sz="quarter" idx="12"/>
          </p:nvPr>
        </p:nvSpPr>
        <p:spPr/>
        <p:txBody>
          <a:bodyPr/>
          <a:lstStyle>
            <a:lvl1pPr>
              <a:defRPr/>
            </a:lvl1pPr>
          </a:lstStyle>
          <a:p>
            <a:fld id="{C2C6FF2D-F167-4D43-8874-D2521347EE53}"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1_标题和内容">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0BEA7AAC-58D8-4558-BD07-D9B4768C120B}"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343"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旧知回顾</a:t>
            </a:r>
          </a:p>
        </p:txBody>
      </p:sp>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8C81669E-6194-408F-BBFA-C91822FCDC40}"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4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问题探究</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9169A02C-D664-442C-8459-15B7B2ED992A}"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57014" y="19499"/>
            <a:ext cx="1727885"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新知探究</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B32535EA-7299-4F2E-B48A-8878DDF61DF0}"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5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例题精讲</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A31A3441-A580-49AF-B1D4-866375FFE5D1}"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57014" y="19499"/>
            <a:ext cx="1727885"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随堂练习</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4F7E38BE-9844-45E5-AF11-0689927FC2F2}"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课堂小结</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1CA01341-BB40-4CC8-B1AD-1ABBF47FBA66}"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2"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F311944-4686-4E45-BDC0-7B2193B8A97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820262"/>
            <a:ext cx="9144000" cy="962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a:lnSpc>
                <a:spcPct val="150000"/>
              </a:lnSpc>
              <a:buFontTx/>
              <a:buNone/>
              <a:defRPr/>
            </a:pPr>
            <a:r>
              <a:rPr lang="en-US" altLang="zh-CN" sz="4000" b="1" kern="0" dirty="0" smtClean="0">
                <a:solidFill>
                  <a:schemeClr val="tx1"/>
                </a:solidFill>
                <a:latin typeface="Times New Roman Italic" pitchFamily="18" charset="0"/>
                <a:ea typeface="黑体" panose="02010609060101010101" pitchFamily="49" charset="-122"/>
                <a:sym typeface="+mn-ea"/>
              </a:rPr>
              <a:t>4.4  </a:t>
            </a:r>
            <a:r>
              <a:rPr lang="zh-CN" altLang="en-US" sz="4000" b="1" kern="0" dirty="0" smtClean="0">
                <a:solidFill>
                  <a:schemeClr val="tx1"/>
                </a:solidFill>
                <a:latin typeface="Times New Roman Italic" pitchFamily="18" charset="0"/>
                <a:ea typeface="黑体" panose="02010609060101010101" pitchFamily="49" charset="-122"/>
                <a:sym typeface="+mn-ea"/>
              </a:rPr>
              <a:t>数据的离散程度</a:t>
            </a:r>
            <a:endParaRPr lang="zh-CN" altLang="en-US" sz="4000" b="1" kern="0" dirty="0">
              <a:solidFill>
                <a:schemeClr val="tx1"/>
              </a:solidFill>
              <a:latin typeface="Times New Roman Italic" pitchFamily="18" charset="0"/>
              <a:ea typeface="黑体" panose="02010609060101010101" pitchFamily="49" charset="-122"/>
              <a:sym typeface="+mn-ea"/>
            </a:endParaRPr>
          </a:p>
        </p:txBody>
      </p:sp>
      <p:sp>
        <p:nvSpPr>
          <p:cNvPr id="3" name="矩形 2"/>
          <p:cNvSpPr/>
          <p:nvPr/>
        </p:nvSpPr>
        <p:spPr>
          <a:xfrm>
            <a:off x="3078462" y="5513387"/>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4294967295"/>
          </p:nvPr>
        </p:nvSpPr>
        <p:spPr>
          <a:xfrm>
            <a:off x="333375" y="873125"/>
            <a:ext cx="8324850" cy="5329238"/>
          </a:xfrm>
        </p:spPr>
        <p:txBody>
          <a:bodyPr/>
          <a:lstStyle/>
          <a:p>
            <a:pPr marL="0" indent="0" eaLnBrk="1" hangingPunct="1">
              <a:lnSpc>
                <a:spcPct val="150000"/>
              </a:lnSpc>
              <a:spcBef>
                <a:spcPts val="0"/>
              </a:spcBef>
              <a:buFont typeface="Wingdings" panose="05000000000000000000" pitchFamily="2" charset="2"/>
              <a:buNone/>
              <a:defRPr/>
            </a:pPr>
            <a:r>
              <a:rPr lang="zh-CN" altLang="en-US" sz="2400" b="1" dirty="0" smtClean="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rPr>
              <a:t>         练习：</a:t>
            </a:r>
            <a:r>
              <a:rPr lang="zh-CN" sz="2400" b="1" dirty="0" smtClean="0">
                <a:latin typeface="Times New Roman Italic" pitchFamily="18" charset="0"/>
                <a:ea typeface="黑体" panose="02010609060101010101" pitchFamily="49" charset="-122"/>
              </a:rPr>
              <a:t>某砖厂从生产的甲、乙两种水泥砖中，各随机抽取了</a:t>
            </a:r>
            <a:r>
              <a:rPr lang="zh-CN" altLang="zh-CN" sz="2400" b="1" dirty="0" smtClean="0">
                <a:latin typeface="Times New Roman Italic" pitchFamily="18" charset="0"/>
                <a:ea typeface="黑体" panose="02010609060101010101" pitchFamily="49" charset="-122"/>
              </a:rPr>
              <a:t>10</a:t>
            </a:r>
            <a:r>
              <a:rPr lang="zh-CN" sz="2400" b="1" dirty="0" smtClean="0">
                <a:latin typeface="Times New Roman Italic" pitchFamily="18" charset="0"/>
                <a:ea typeface="黑体" panose="02010609060101010101" pitchFamily="49" charset="-122"/>
              </a:rPr>
              <a:t>块，分别测出了它们的抗断强度</a:t>
            </a:r>
            <a:r>
              <a:rPr lang="zh-CN" altLang="zh-CN" sz="2400" b="1" dirty="0" smtClean="0">
                <a:latin typeface="Times New Roman Italic" pitchFamily="18" charset="0"/>
                <a:ea typeface="黑体" panose="02010609060101010101" pitchFamily="49" charset="-122"/>
              </a:rPr>
              <a:t>.</a:t>
            </a:r>
            <a:r>
              <a:rPr lang="zh-CN" sz="2400" b="1" dirty="0" smtClean="0">
                <a:latin typeface="Times New Roman Italic" pitchFamily="18" charset="0"/>
                <a:ea typeface="黑体" panose="02010609060101010101" pitchFamily="49" charset="-122"/>
              </a:rPr>
              <a:t>数据如下（单位：千克</a:t>
            </a:r>
            <a:r>
              <a:rPr lang="zh-CN" altLang="zh-CN" sz="2400" b="1" dirty="0" smtClean="0">
                <a:latin typeface="Times New Roman Italic" pitchFamily="18" charset="0"/>
                <a:ea typeface="黑体" panose="02010609060101010101" pitchFamily="49" charset="-122"/>
              </a:rPr>
              <a:t>/</a:t>
            </a:r>
            <a:r>
              <a:rPr lang="zh-CN" sz="2400" b="1" dirty="0" smtClean="0">
                <a:latin typeface="Times New Roman Italic" pitchFamily="18" charset="0"/>
                <a:ea typeface="黑体" panose="02010609060101010101" pitchFamily="49" charset="-122"/>
              </a:rPr>
              <a:t>平方厘米）：</a:t>
            </a:r>
          </a:p>
          <a:p>
            <a:pPr marL="0" indent="0" eaLnBrk="1" hangingPunct="1">
              <a:lnSpc>
                <a:spcPct val="150000"/>
              </a:lnSpc>
              <a:spcBef>
                <a:spcPts val="0"/>
              </a:spcBef>
              <a:buFont typeface="Wingdings" panose="05000000000000000000" pitchFamily="2" charset="2"/>
              <a:buNone/>
              <a:defRPr/>
            </a:pPr>
            <a:r>
              <a:rPr lang="zh-CN" altLang="zh-CN" sz="2400" b="1" dirty="0" smtClean="0">
                <a:latin typeface="Times New Roman Italic" pitchFamily="18" charset="0"/>
                <a:ea typeface="黑体" panose="02010609060101010101" pitchFamily="49" charset="-122"/>
              </a:rPr>
              <a:t>     </a:t>
            </a:r>
            <a:r>
              <a:rPr lang="en-US" altLang="zh-CN" sz="2400" b="1" dirty="0" smtClean="0">
                <a:latin typeface="Times New Roman Italic" pitchFamily="18" charset="0"/>
                <a:ea typeface="黑体" panose="02010609060101010101" pitchFamily="49" charset="-122"/>
              </a:rPr>
              <a:t>   </a:t>
            </a:r>
            <a:r>
              <a:rPr lang="zh-CN" sz="2400" b="1" dirty="0" smtClean="0">
                <a:latin typeface="Times New Roman Italic" pitchFamily="18" charset="0"/>
                <a:ea typeface="黑体" panose="02010609060101010101" pitchFamily="49" charset="-122"/>
              </a:rPr>
              <a:t>甲种砖：</a:t>
            </a:r>
            <a:r>
              <a:rPr lang="zh-CN" altLang="zh-CN" sz="2400" b="1" dirty="0" smtClean="0">
                <a:latin typeface="Times New Roman Italic" pitchFamily="18" charset="0"/>
                <a:ea typeface="黑体" panose="02010609060101010101" pitchFamily="49" charset="-122"/>
              </a:rPr>
              <a:t>32.50  29.66  31.64  30.00  31.77  </a:t>
            </a:r>
          </a:p>
          <a:p>
            <a:pPr marL="0" indent="0" eaLnBrk="1" hangingPunct="1">
              <a:lnSpc>
                <a:spcPct val="150000"/>
              </a:lnSpc>
              <a:spcBef>
                <a:spcPts val="0"/>
              </a:spcBef>
              <a:buFont typeface="Wingdings" panose="05000000000000000000" pitchFamily="2" charset="2"/>
              <a:buNone/>
              <a:defRPr/>
            </a:pPr>
            <a:r>
              <a:rPr lang="zh-CN" altLang="zh-CN" sz="2400" b="1" dirty="0" smtClean="0">
                <a:latin typeface="Times New Roman Italic" pitchFamily="18" charset="0"/>
                <a:ea typeface="黑体" panose="02010609060101010101" pitchFamily="49" charset="-122"/>
              </a:rPr>
              <a:t>                    31.01  30.76  31.24  31.87  31.05</a:t>
            </a:r>
          </a:p>
          <a:p>
            <a:pPr marL="0" indent="0" eaLnBrk="1" hangingPunct="1">
              <a:lnSpc>
                <a:spcPct val="150000"/>
              </a:lnSpc>
              <a:spcBef>
                <a:spcPts val="0"/>
              </a:spcBef>
              <a:buFont typeface="Wingdings" panose="05000000000000000000" pitchFamily="2" charset="2"/>
              <a:buNone/>
              <a:defRPr/>
            </a:pPr>
            <a:r>
              <a:rPr lang="zh-CN" altLang="zh-CN" sz="2400" b="1" dirty="0" smtClean="0">
                <a:latin typeface="Times New Roman Italic" pitchFamily="18" charset="0"/>
                <a:ea typeface="黑体" panose="02010609060101010101" pitchFamily="49" charset="-122"/>
              </a:rPr>
              <a:t>     </a:t>
            </a:r>
            <a:r>
              <a:rPr lang="en-US" altLang="zh-CN" sz="2400" b="1" dirty="0" smtClean="0">
                <a:latin typeface="Times New Roman Italic" pitchFamily="18" charset="0"/>
                <a:ea typeface="黑体" panose="02010609060101010101" pitchFamily="49" charset="-122"/>
              </a:rPr>
              <a:t>    </a:t>
            </a:r>
            <a:r>
              <a:rPr lang="zh-CN" sz="2400" b="1" dirty="0" smtClean="0">
                <a:latin typeface="Times New Roman Italic" pitchFamily="18" charset="0"/>
                <a:ea typeface="黑体" panose="02010609060101010101" pitchFamily="49" charset="-122"/>
              </a:rPr>
              <a:t>乙种砖    </a:t>
            </a:r>
            <a:r>
              <a:rPr lang="zh-CN" altLang="zh-CN" sz="2400" b="1" dirty="0" smtClean="0">
                <a:latin typeface="Times New Roman Italic" pitchFamily="18" charset="0"/>
                <a:ea typeface="黑体" panose="02010609060101010101" pitchFamily="49" charset="-122"/>
              </a:rPr>
              <a:t>31.00  29.56  32.02  33.00  29.32 </a:t>
            </a:r>
          </a:p>
          <a:p>
            <a:pPr marL="0" indent="0" eaLnBrk="1" hangingPunct="1">
              <a:lnSpc>
                <a:spcPct val="150000"/>
              </a:lnSpc>
              <a:spcBef>
                <a:spcPts val="0"/>
              </a:spcBef>
              <a:buFont typeface="Wingdings" panose="05000000000000000000" pitchFamily="2" charset="2"/>
              <a:buNone/>
              <a:defRPr/>
            </a:pPr>
            <a:r>
              <a:rPr lang="zh-CN" altLang="zh-CN" sz="2400" b="1" dirty="0" smtClean="0">
                <a:latin typeface="Times New Roman Italic" pitchFamily="18" charset="0"/>
                <a:ea typeface="黑体" panose="02010609060101010101" pitchFamily="49" charset="-122"/>
              </a:rPr>
              <a:t>                    30.37  29.98  31.35  32.86  32.04</a:t>
            </a:r>
          </a:p>
          <a:p>
            <a:pPr marL="0" indent="0" eaLnBrk="1" hangingPunct="1">
              <a:lnSpc>
                <a:spcPct val="150000"/>
              </a:lnSpc>
              <a:spcBef>
                <a:spcPts val="0"/>
              </a:spcBef>
              <a:buFont typeface="Wingdings" panose="05000000000000000000" pitchFamily="2" charset="2"/>
              <a:buNone/>
              <a:defRPr/>
            </a:pPr>
            <a:r>
              <a:rPr lang="en-US" altLang="zh-CN" sz="2400" b="1" dirty="0" smtClean="0">
                <a:latin typeface="Times New Roman Italic" pitchFamily="18" charset="0"/>
                <a:ea typeface="黑体" panose="02010609060101010101" pitchFamily="49" charset="-122"/>
              </a:rPr>
              <a:t>      </a:t>
            </a:r>
            <a:r>
              <a:rPr lang="zh-CN" sz="2400" b="1" dirty="0" smtClean="0">
                <a:latin typeface="Times New Roman Italic" pitchFamily="18" charset="0"/>
                <a:ea typeface="黑体" panose="02010609060101010101" pitchFamily="49" charset="-122"/>
              </a:rPr>
              <a:t>（</a:t>
            </a:r>
            <a:r>
              <a:rPr lang="zh-CN" altLang="zh-CN" sz="2400" b="1" dirty="0" smtClean="0">
                <a:latin typeface="Times New Roman Italic" pitchFamily="18" charset="0"/>
                <a:ea typeface="黑体" panose="02010609060101010101" pitchFamily="49" charset="-122"/>
              </a:rPr>
              <a:t>1</a:t>
            </a:r>
            <a:r>
              <a:rPr lang="zh-CN" sz="2400" b="1" dirty="0" smtClean="0">
                <a:latin typeface="Times New Roman Italic" pitchFamily="18" charset="0"/>
                <a:ea typeface="黑体" panose="02010609060101010101" pitchFamily="49" charset="-122"/>
              </a:rPr>
              <a:t>）甲种砖</a:t>
            </a:r>
            <a:r>
              <a:rPr lang="zh-CN" altLang="en-US" sz="2400" b="1" dirty="0" smtClean="0">
                <a:latin typeface="Times New Roman Italic" pitchFamily="18" charset="0"/>
                <a:ea typeface="黑体" panose="02010609060101010101" pitchFamily="49" charset="-122"/>
              </a:rPr>
              <a:t>和乙种砖</a:t>
            </a:r>
            <a:r>
              <a:rPr lang="zh-CN" sz="2400" b="1" dirty="0" smtClean="0">
                <a:latin typeface="Times New Roman Italic" pitchFamily="18" charset="0"/>
                <a:ea typeface="黑体" panose="02010609060101010101" pitchFamily="49" charset="-122"/>
              </a:rPr>
              <a:t>的平均抗断强度是多少？</a:t>
            </a:r>
            <a:endParaRPr lang="zh-CN" altLang="zh-CN" sz="2400" b="1" dirty="0" smtClean="0">
              <a:latin typeface="Times New Roman Italic" pitchFamily="18" charset="0"/>
              <a:ea typeface="黑体" panose="02010609060101010101" pitchFamily="49" charset="-122"/>
            </a:endParaRPr>
          </a:p>
          <a:p>
            <a:pPr marL="0" indent="0" eaLnBrk="1" hangingPunct="1">
              <a:lnSpc>
                <a:spcPct val="150000"/>
              </a:lnSpc>
              <a:spcBef>
                <a:spcPts val="0"/>
              </a:spcBef>
              <a:buFont typeface="Wingdings" panose="05000000000000000000" pitchFamily="2" charset="2"/>
              <a:buNone/>
              <a:defRPr/>
            </a:pPr>
            <a:r>
              <a:rPr lang="en-US" altLang="zh-CN" sz="2400" b="1" dirty="0" smtClean="0">
                <a:latin typeface="Times New Roman Italic" pitchFamily="18" charset="0"/>
                <a:ea typeface="黑体" panose="02010609060101010101" pitchFamily="49" charset="-122"/>
              </a:rPr>
              <a:t>      </a:t>
            </a:r>
            <a:r>
              <a:rPr lang="zh-CN" sz="2400" b="1" dirty="0" smtClean="0">
                <a:latin typeface="Times New Roman Italic" pitchFamily="18" charset="0"/>
                <a:ea typeface="黑体" panose="02010609060101010101" pitchFamily="49" charset="-122"/>
              </a:rPr>
              <a:t>（</a:t>
            </a:r>
            <a:r>
              <a:rPr lang="en-US" altLang="zh-CN" sz="2400" b="1" dirty="0">
                <a:latin typeface="Times New Roman Italic" pitchFamily="18" charset="0"/>
                <a:ea typeface="黑体" panose="02010609060101010101" pitchFamily="49" charset="-122"/>
              </a:rPr>
              <a:t>2</a:t>
            </a:r>
            <a:r>
              <a:rPr lang="zh-CN" sz="2400" b="1" dirty="0" smtClean="0">
                <a:latin typeface="Times New Roman Italic" pitchFamily="18" charset="0"/>
                <a:ea typeface="黑体" panose="02010609060101010101" pitchFamily="49" charset="-122"/>
              </a:rPr>
              <a:t>）作出统计图，你发现哪种砖的抗断强度波动较大？</a:t>
            </a:r>
          </a:p>
        </p:txBody>
      </p:sp>
      <p:sp>
        <p:nvSpPr>
          <p:cNvPr id="9221" name="Text Box 5"/>
          <p:cNvSpPr txBox="1">
            <a:spLocks noChangeArrowheads="1"/>
          </p:cNvSpPr>
          <p:nvPr/>
        </p:nvSpPr>
        <p:spPr bwMode="auto">
          <a:xfrm>
            <a:off x="2006600" y="5842000"/>
            <a:ext cx="2795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2400" b="1">
                <a:solidFill>
                  <a:srgbClr val="FF0000"/>
                </a:solidFill>
                <a:latin typeface="Times New Roman Italic" pitchFamily="18" charset="0"/>
                <a:ea typeface="黑体" panose="02010609060101010101" pitchFamily="49" charset="-122"/>
              </a:rPr>
              <a:t>31.15</a:t>
            </a:r>
            <a:r>
              <a:rPr lang="zh-CN" altLang="en-US" sz="2400" b="1">
                <a:solidFill>
                  <a:srgbClr val="FF0000"/>
                </a:solidFill>
                <a:latin typeface="Times New Roman Italic" pitchFamily="18" charset="0"/>
                <a:ea typeface="黑体" panose="02010609060101010101" pitchFamily="49" charset="-122"/>
              </a:rPr>
              <a:t>千克</a:t>
            </a:r>
            <a:r>
              <a:rPr lang="zh-CN" altLang="zh-CN" sz="2400" b="1">
                <a:solidFill>
                  <a:srgbClr val="FF0000"/>
                </a:solidFill>
                <a:latin typeface="Times New Roman Italic" pitchFamily="18" charset="0"/>
                <a:ea typeface="黑体" panose="02010609060101010101" pitchFamily="49" charset="-122"/>
              </a:rPr>
              <a:t>/</a:t>
            </a:r>
            <a:r>
              <a:rPr lang="zh-CN" altLang="en-US" sz="2400" b="1">
                <a:solidFill>
                  <a:srgbClr val="FF0000"/>
                </a:solidFill>
                <a:latin typeface="Times New Roman Italic" pitchFamily="18" charset="0"/>
                <a:ea typeface="黑体" panose="02010609060101010101" pitchFamily="49" charset="-122"/>
              </a:rPr>
              <a:t>平方厘米</a:t>
            </a:r>
          </a:p>
        </p:txBody>
      </p:sp>
      <p:sp>
        <p:nvSpPr>
          <p:cNvPr id="9222" name="Text Box 6"/>
          <p:cNvSpPr txBox="1">
            <a:spLocks noChangeArrowheads="1"/>
          </p:cNvSpPr>
          <p:nvPr/>
        </p:nvSpPr>
        <p:spPr bwMode="auto">
          <a:xfrm>
            <a:off x="5475288" y="5707063"/>
            <a:ext cx="1584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800" b="1">
                <a:solidFill>
                  <a:srgbClr val="FF0000"/>
                </a:solidFill>
                <a:latin typeface="Times New Roman Italic" pitchFamily="18" charset="0"/>
                <a:ea typeface="黑体" panose="02010609060101010101" pitchFamily="49" charset="-122"/>
              </a:rPr>
              <a:t>乙种砖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519113" y="1516063"/>
            <a:ext cx="808831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zh-CN" sz="2800" b="1">
                <a:latin typeface="Times New Roman Italic" pitchFamily="18" charset="0"/>
                <a:ea typeface="黑体" panose="02010609060101010101" pitchFamily="49" charset="-122"/>
              </a:rPr>
              <a:t>1</a:t>
            </a:r>
            <a:r>
              <a:rPr lang="en-US" altLang="zh-CN" sz="2800" b="1">
                <a:latin typeface="Times New Roman Italic" pitchFamily="18" charset="0"/>
                <a:ea typeface="黑体" panose="02010609060101010101" pitchFamily="49" charset="-122"/>
              </a:rPr>
              <a:t>.</a:t>
            </a:r>
            <a:r>
              <a:rPr lang="zh-CN" altLang="en-US" sz="2800" b="1">
                <a:latin typeface="Times New Roman Italic" pitchFamily="18" charset="0"/>
                <a:ea typeface="黑体" panose="02010609060101010101" pitchFamily="49" charset="-122"/>
              </a:rPr>
              <a:t>下列说法正确的是（     ）</a:t>
            </a:r>
          </a:p>
          <a:p>
            <a:pPr>
              <a:lnSpc>
                <a:spcPct val="150000"/>
              </a:lnSpc>
            </a:pPr>
            <a:r>
              <a:rPr lang="zh-CN" altLang="zh-CN" sz="2800" b="1">
                <a:latin typeface="Times New Roman Italic" pitchFamily="18" charset="0"/>
                <a:ea typeface="黑体" panose="02010609060101010101" pitchFamily="49" charset="-122"/>
              </a:rPr>
              <a:t>A.</a:t>
            </a:r>
            <a:r>
              <a:rPr lang="zh-CN" altLang="en-US" sz="2800" b="1">
                <a:latin typeface="Times New Roman Italic" pitchFamily="18" charset="0"/>
                <a:ea typeface="黑体" panose="02010609060101010101" pitchFamily="49" charset="-122"/>
              </a:rPr>
              <a:t>数据的离散程度越大，表示数据分布的范围越小</a:t>
            </a:r>
          </a:p>
          <a:p>
            <a:pPr>
              <a:lnSpc>
                <a:spcPct val="150000"/>
              </a:lnSpc>
            </a:pPr>
            <a:r>
              <a:rPr lang="zh-CN" altLang="zh-CN" sz="2800" b="1">
                <a:latin typeface="Times New Roman Italic" pitchFamily="18" charset="0"/>
                <a:ea typeface="黑体" panose="02010609060101010101" pitchFamily="49" charset="-122"/>
              </a:rPr>
              <a:t>B.</a:t>
            </a:r>
            <a:r>
              <a:rPr lang="zh-CN" altLang="en-US" sz="2800" b="1">
                <a:latin typeface="Times New Roman Italic" pitchFamily="18" charset="0"/>
                <a:ea typeface="黑体" panose="02010609060101010101" pitchFamily="49" charset="-122"/>
              </a:rPr>
              <a:t>数据分布的越集中，变动范围越小，也越稳定</a:t>
            </a:r>
          </a:p>
          <a:p>
            <a:pPr>
              <a:lnSpc>
                <a:spcPct val="150000"/>
              </a:lnSpc>
            </a:pPr>
            <a:r>
              <a:rPr lang="zh-CN" altLang="zh-CN" sz="2800" b="1">
                <a:latin typeface="Times New Roman Italic" pitchFamily="18" charset="0"/>
                <a:ea typeface="黑体" panose="02010609060101010101" pitchFamily="49" charset="-122"/>
              </a:rPr>
              <a:t>C.</a:t>
            </a:r>
            <a:r>
              <a:rPr lang="zh-CN" altLang="en-US" sz="2800" b="1">
                <a:latin typeface="Times New Roman Italic" pitchFamily="18" charset="0"/>
                <a:ea typeface="黑体" panose="02010609060101010101" pitchFamily="49" charset="-122"/>
              </a:rPr>
              <a:t>平均数的代表性越小，表述数据的分布范围越小</a:t>
            </a:r>
          </a:p>
          <a:p>
            <a:pPr>
              <a:lnSpc>
                <a:spcPct val="150000"/>
              </a:lnSpc>
            </a:pPr>
            <a:r>
              <a:rPr lang="zh-CN" altLang="zh-CN" sz="2800" b="1">
                <a:latin typeface="Times New Roman Italic" pitchFamily="18" charset="0"/>
                <a:ea typeface="黑体" panose="02010609060101010101" pitchFamily="49" charset="-122"/>
              </a:rPr>
              <a:t>D.</a:t>
            </a:r>
            <a:r>
              <a:rPr lang="zh-CN" altLang="en-US" sz="2800" b="1">
                <a:latin typeface="Times New Roman Italic" pitchFamily="18" charset="0"/>
                <a:ea typeface="黑体" panose="02010609060101010101" pitchFamily="49" charset="-122"/>
              </a:rPr>
              <a:t>表示数据的离散程度的量有平均数、中位数</a:t>
            </a:r>
          </a:p>
        </p:txBody>
      </p:sp>
      <p:sp>
        <p:nvSpPr>
          <p:cNvPr id="41986" name="Line 4"/>
          <p:cNvSpPr>
            <a:spLocks noChangeShapeType="1"/>
          </p:cNvSpPr>
          <p:nvPr/>
        </p:nvSpPr>
        <p:spPr bwMode="auto">
          <a:xfrm flipH="1" flipV="1">
            <a:off x="4959350" y="6823075"/>
            <a:ext cx="0"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348" name="Text Box 84"/>
          <p:cNvSpPr txBox="1">
            <a:spLocks noChangeArrowheads="1"/>
          </p:cNvSpPr>
          <p:nvPr/>
        </p:nvSpPr>
        <p:spPr bwMode="auto">
          <a:xfrm>
            <a:off x="4124325" y="1528763"/>
            <a:ext cx="34766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800" b="1" i="1">
                <a:solidFill>
                  <a:srgbClr val="FF0000"/>
                </a:solidFill>
                <a:latin typeface="Times New Roman Italic" pitchFamily="18" charset="0"/>
                <a:ea typeface="黑体" panose="02010609060101010101" pitchFamily="49" charset="-122"/>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4"/>
          <p:cNvSpPr>
            <a:spLocks noChangeShapeType="1"/>
          </p:cNvSpPr>
          <p:nvPr/>
        </p:nvSpPr>
        <p:spPr bwMode="auto">
          <a:xfrm flipH="1" flipV="1">
            <a:off x="4959350" y="6823075"/>
            <a:ext cx="0"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 name="Group 5"/>
          <p:cNvGrpSpPr/>
          <p:nvPr/>
        </p:nvGrpSpPr>
        <p:grpSpPr bwMode="auto">
          <a:xfrm>
            <a:off x="5732463" y="3422650"/>
            <a:ext cx="2247900" cy="1933575"/>
            <a:chOff x="-101" y="-404"/>
            <a:chExt cx="3542" cy="3043"/>
          </a:xfrm>
        </p:grpSpPr>
        <p:grpSp>
          <p:nvGrpSpPr>
            <p:cNvPr id="44035" name="Group 6"/>
            <p:cNvGrpSpPr/>
            <p:nvPr/>
          </p:nvGrpSpPr>
          <p:grpSpPr bwMode="auto">
            <a:xfrm>
              <a:off x="-101" y="-404"/>
              <a:ext cx="2673" cy="3043"/>
              <a:chOff x="-101" y="-404"/>
              <a:chExt cx="2673" cy="3043"/>
            </a:xfrm>
          </p:grpSpPr>
          <p:sp>
            <p:nvSpPr>
              <p:cNvPr id="44036" name="Text Box 7"/>
              <p:cNvSpPr txBox="1">
                <a:spLocks noChangeArrowheads="1"/>
              </p:cNvSpPr>
              <p:nvPr/>
            </p:nvSpPr>
            <p:spPr bwMode="auto">
              <a:xfrm>
                <a:off x="-101" y="-404"/>
                <a:ext cx="1603"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a:latin typeface="Times New Roman Italic" pitchFamily="18" charset="0"/>
                    <a:ea typeface="黑体" panose="02010609060101010101" pitchFamily="49" charset="-122"/>
                  </a:rPr>
                  <a:t>分数</a:t>
                </a:r>
              </a:p>
            </p:txBody>
          </p:sp>
          <p:grpSp>
            <p:nvGrpSpPr>
              <p:cNvPr id="44037" name="Group 8"/>
              <p:cNvGrpSpPr/>
              <p:nvPr/>
            </p:nvGrpSpPr>
            <p:grpSpPr bwMode="auto">
              <a:xfrm>
                <a:off x="28" y="166"/>
                <a:ext cx="2544" cy="2473"/>
                <a:chOff x="0" y="0"/>
                <a:chExt cx="2544" cy="2473"/>
              </a:xfrm>
            </p:grpSpPr>
            <p:grpSp>
              <p:nvGrpSpPr>
                <p:cNvPr id="44038" name="Group 9"/>
                <p:cNvGrpSpPr/>
                <p:nvPr/>
              </p:nvGrpSpPr>
              <p:grpSpPr bwMode="auto">
                <a:xfrm>
                  <a:off x="0" y="0"/>
                  <a:ext cx="2544" cy="2473"/>
                  <a:chOff x="0" y="0"/>
                  <a:chExt cx="2544" cy="2473"/>
                </a:xfrm>
              </p:grpSpPr>
              <p:grpSp>
                <p:nvGrpSpPr>
                  <p:cNvPr id="44039" name="Group 10"/>
                  <p:cNvGrpSpPr/>
                  <p:nvPr/>
                </p:nvGrpSpPr>
                <p:grpSpPr bwMode="auto">
                  <a:xfrm>
                    <a:off x="0" y="0"/>
                    <a:ext cx="2544" cy="1902"/>
                    <a:chOff x="0" y="0"/>
                    <a:chExt cx="2544" cy="1902"/>
                  </a:xfrm>
                </p:grpSpPr>
                <p:grpSp>
                  <p:nvGrpSpPr>
                    <p:cNvPr id="44040" name="Group 11"/>
                    <p:cNvGrpSpPr/>
                    <p:nvPr/>
                  </p:nvGrpSpPr>
                  <p:grpSpPr bwMode="auto">
                    <a:xfrm>
                      <a:off x="0" y="0"/>
                      <a:ext cx="2544" cy="1902"/>
                      <a:chOff x="0" y="0"/>
                      <a:chExt cx="2544" cy="1902"/>
                    </a:xfrm>
                  </p:grpSpPr>
                  <p:sp>
                    <p:nvSpPr>
                      <p:cNvPr id="44041" name="Line 12"/>
                      <p:cNvSpPr>
                        <a:spLocks noChangeShapeType="1"/>
                      </p:cNvSpPr>
                      <p:nvPr/>
                    </p:nvSpPr>
                    <p:spPr bwMode="auto">
                      <a:xfrm>
                        <a:off x="0" y="1902"/>
                        <a:ext cx="2544" cy="0"/>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042" name="Line 13"/>
                      <p:cNvSpPr>
                        <a:spLocks noChangeShapeType="1"/>
                      </p:cNvSpPr>
                      <p:nvPr/>
                    </p:nvSpPr>
                    <p:spPr bwMode="auto">
                      <a:xfrm flipV="1">
                        <a:off x="0" y="0"/>
                        <a:ext cx="0" cy="1902"/>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4043" name="Line 14"/>
                    <p:cNvSpPr>
                      <a:spLocks noChangeShapeType="1"/>
                    </p:cNvSpPr>
                    <p:nvPr/>
                  </p:nvSpPr>
                  <p:spPr bwMode="auto">
                    <a:xfrm>
                      <a:off x="428" y="1802"/>
                      <a:ext cx="0" cy="91"/>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4" name="Line 15"/>
                    <p:cNvSpPr>
                      <a:spLocks noChangeShapeType="1"/>
                    </p:cNvSpPr>
                    <p:nvPr/>
                  </p:nvSpPr>
                  <p:spPr bwMode="auto">
                    <a:xfrm>
                      <a:off x="834" y="1802"/>
                      <a:ext cx="0" cy="91"/>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5" name="Line 16"/>
                    <p:cNvSpPr>
                      <a:spLocks noChangeShapeType="1"/>
                    </p:cNvSpPr>
                    <p:nvPr/>
                  </p:nvSpPr>
                  <p:spPr bwMode="auto">
                    <a:xfrm>
                      <a:off x="1213" y="1795"/>
                      <a:ext cx="0" cy="91"/>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6" name="Line 17"/>
                    <p:cNvSpPr>
                      <a:spLocks noChangeShapeType="1"/>
                    </p:cNvSpPr>
                    <p:nvPr/>
                  </p:nvSpPr>
                  <p:spPr bwMode="auto">
                    <a:xfrm>
                      <a:off x="1591" y="1795"/>
                      <a:ext cx="0" cy="91"/>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7" name="Line 18"/>
                    <p:cNvSpPr>
                      <a:spLocks noChangeShapeType="1"/>
                    </p:cNvSpPr>
                    <p:nvPr/>
                  </p:nvSpPr>
                  <p:spPr bwMode="auto">
                    <a:xfrm>
                      <a:off x="1958" y="1802"/>
                      <a:ext cx="0" cy="91"/>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4048" name="Text Box 19"/>
                  <p:cNvSpPr txBox="1">
                    <a:spLocks noChangeArrowheads="1"/>
                  </p:cNvSpPr>
                  <p:nvPr/>
                </p:nvSpPr>
                <p:spPr bwMode="auto">
                  <a:xfrm>
                    <a:off x="227" y="1812"/>
                    <a:ext cx="318"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400" b="1">
                        <a:latin typeface="Times New Roman Italic" pitchFamily="18" charset="0"/>
                        <a:ea typeface="黑体" panose="02010609060101010101" pitchFamily="49" charset="-122"/>
                      </a:rPr>
                      <a:t>1</a:t>
                    </a:r>
                    <a:endParaRPr lang="zh-CN" altLang="zh-CN" sz="2400">
                      <a:latin typeface="Times New Roman Italic" pitchFamily="18" charset="0"/>
                      <a:ea typeface="黑体" panose="02010609060101010101" pitchFamily="49" charset="-122"/>
                    </a:endParaRPr>
                  </a:p>
                </p:txBody>
              </p:sp>
              <p:sp>
                <p:nvSpPr>
                  <p:cNvPr id="44049" name="Text Box 20"/>
                  <p:cNvSpPr txBox="1">
                    <a:spLocks noChangeArrowheads="1"/>
                  </p:cNvSpPr>
                  <p:nvPr/>
                </p:nvSpPr>
                <p:spPr bwMode="auto">
                  <a:xfrm>
                    <a:off x="620" y="1827"/>
                    <a:ext cx="318"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400" b="1">
                        <a:latin typeface="Times New Roman Italic" pitchFamily="18" charset="0"/>
                        <a:ea typeface="黑体" panose="02010609060101010101" pitchFamily="49" charset="-122"/>
                      </a:rPr>
                      <a:t>2</a:t>
                    </a:r>
                    <a:endParaRPr lang="zh-CN" altLang="zh-CN" sz="2400">
                      <a:latin typeface="Times New Roman Italic" pitchFamily="18" charset="0"/>
                      <a:ea typeface="黑体" panose="02010609060101010101" pitchFamily="49" charset="-122"/>
                    </a:endParaRPr>
                  </a:p>
                </p:txBody>
              </p:sp>
              <p:sp>
                <p:nvSpPr>
                  <p:cNvPr id="44050" name="Text Box 21"/>
                  <p:cNvSpPr txBox="1">
                    <a:spLocks noChangeArrowheads="1"/>
                  </p:cNvSpPr>
                  <p:nvPr/>
                </p:nvSpPr>
                <p:spPr bwMode="auto">
                  <a:xfrm>
                    <a:off x="1014" y="1827"/>
                    <a:ext cx="318"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400" b="1">
                        <a:latin typeface="Times New Roman Italic" pitchFamily="18" charset="0"/>
                        <a:ea typeface="黑体" panose="02010609060101010101" pitchFamily="49" charset="-122"/>
                      </a:rPr>
                      <a:t>3</a:t>
                    </a:r>
                    <a:endParaRPr lang="zh-CN" altLang="zh-CN" sz="2400">
                      <a:latin typeface="Times New Roman Italic" pitchFamily="18" charset="0"/>
                      <a:ea typeface="黑体" panose="02010609060101010101" pitchFamily="49" charset="-122"/>
                    </a:endParaRPr>
                  </a:p>
                </p:txBody>
              </p:sp>
              <p:sp>
                <p:nvSpPr>
                  <p:cNvPr id="44051" name="Text Box 22"/>
                  <p:cNvSpPr txBox="1">
                    <a:spLocks noChangeArrowheads="1"/>
                  </p:cNvSpPr>
                  <p:nvPr/>
                </p:nvSpPr>
                <p:spPr bwMode="auto">
                  <a:xfrm>
                    <a:off x="1378" y="1812"/>
                    <a:ext cx="318"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400" b="1">
                        <a:latin typeface="Times New Roman Italic" pitchFamily="18" charset="0"/>
                        <a:ea typeface="黑体" panose="02010609060101010101" pitchFamily="49" charset="-122"/>
                      </a:rPr>
                      <a:t>4</a:t>
                    </a:r>
                    <a:endParaRPr lang="zh-CN" altLang="zh-CN" sz="2400">
                      <a:latin typeface="Times New Roman Italic" pitchFamily="18" charset="0"/>
                      <a:ea typeface="黑体" panose="02010609060101010101" pitchFamily="49" charset="-122"/>
                    </a:endParaRPr>
                  </a:p>
                </p:txBody>
              </p:sp>
              <p:sp>
                <p:nvSpPr>
                  <p:cNvPr id="44052" name="Text Box 23"/>
                  <p:cNvSpPr txBox="1">
                    <a:spLocks noChangeArrowheads="1"/>
                  </p:cNvSpPr>
                  <p:nvPr/>
                </p:nvSpPr>
                <p:spPr bwMode="auto">
                  <a:xfrm>
                    <a:off x="1772" y="1827"/>
                    <a:ext cx="318"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400" b="1">
                        <a:latin typeface="Times New Roman Italic" pitchFamily="18" charset="0"/>
                        <a:ea typeface="黑体" panose="02010609060101010101" pitchFamily="49" charset="-122"/>
                      </a:rPr>
                      <a:t>5</a:t>
                    </a:r>
                    <a:endParaRPr lang="zh-CN" altLang="zh-CN" sz="2400">
                      <a:latin typeface="Times New Roman Italic" pitchFamily="18" charset="0"/>
                      <a:ea typeface="黑体" panose="02010609060101010101" pitchFamily="49" charset="-122"/>
                    </a:endParaRPr>
                  </a:p>
                </p:txBody>
              </p:sp>
            </p:grpSp>
            <p:grpSp>
              <p:nvGrpSpPr>
                <p:cNvPr id="44053" name="Group 24"/>
                <p:cNvGrpSpPr/>
                <p:nvPr/>
              </p:nvGrpSpPr>
              <p:grpSpPr bwMode="auto">
                <a:xfrm>
                  <a:off x="424" y="305"/>
                  <a:ext cx="1499" cy="1268"/>
                  <a:chOff x="0" y="0"/>
                  <a:chExt cx="1499" cy="1268"/>
                </a:xfrm>
              </p:grpSpPr>
              <p:grpSp>
                <p:nvGrpSpPr>
                  <p:cNvPr id="44054" name="Group 25"/>
                  <p:cNvGrpSpPr/>
                  <p:nvPr/>
                </p:nvGrpSpPr>
                <p:grpSpPr bwMode="auto">
                  <a:xfrm>
                    <a:off x="0" y="317"/>
                    <a:ext cx="1499" cy="332"/>
                    <a:chOff x="0" y="0"/>
                    <a:chExt cx="1499" cy="332"/>
                  </a:xfrm>
                </p:grpSpPr>
                <p:sp>
                  <p:nvSpPr>
                    <p:cNvPr id="44055" name="Line 26"/>
                    <p:cNvSpPr>
                      <a:spLocks noChangeShapeType="1"/>
                    </p:cNvSpPr>
                    <p:nvPr/>
                  </p:nvSpPr>
                  <p:spPr bwMode="auto">
                    <a:xfrm>
                      <a:off x="0" y="0"/>
                      <a:ext cx="424" cy="329"/>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6" name="Line 27"/>
                    <p:cNvSpPr>
                      <a:spLocks noChangeShapeType="1"/>
                    </p:cNvSpPr>
                    <p:nvPr/>
                  </p:nvSpPr>
                  <p:spPr bwMode="auto">
                    <a:xfrm>
                      <a:off x="424" y="317"/>
                      <a:ext cx="318" cy="12"/>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7" name="Line 28"/>
                    <p:cNvSpPr>
                      <a:spLocks noChangeShapeType="1"/>
                    </p:cNvSpPr>
                    <p:nvPr/>
                  </p:nvSpPr>
                  <p:spPr bwMode="auto">
                    <a:xfrm flipV="1">
                      <a:off x="757" y="15"/>
                      <a:ext cx="424" cy="31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8" name="Line 29"/>
                    <p:cNvSpPr>
                      <a:spLocks noChangeShapeType="1"/>
                    </p:cNvSpPr>
                    <p:nvPr/>
                  </p:nvSpPr>
                  <p:spPr bwMode="auto">
                    <a:xfrm>
                      <a:off x="1181" y="0"/>
                      <a:ext cx="318" cy="329"/>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4059" name="Group 30"/>
                  <p:cNvGrpSpPr/>
                  <p:nvPr/>
                </p:nvGrpSpPr>
                <p:grpSpPr bwMode="auto">
                  <a:xfrm>
                    <a:off x="0" y="0"/>
                    <a:ext cx="1484" cy="1268"/>
                    <a:chOff x="0" y="0"/>
                    <a:chExt cx="1484" cy="1268"/>
                  </a:xfrm>
                </p:grpSpPr>
                <p:sp>
                  <p:nvSpPr>
                    <p:cNvPr id="44060" name="Line 31"/>
                    <p:cNvSpPr>
                      <a:spLocks noChangeShapeType="1"/>
                    </p:cNvSpPr>
                    <p:nvPr/>
                  </p:nvSpPr>
                  <p:spPr bwMode="auto">
                    <a:xfrm flipV="1">
                      <a:off x="0" y="329"/>
                      <a:ext cx="424" cy="634"/>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4061" name="Line 32"/>
                    <p:cNvSpPr>
                      <a:spLocks noChangeShapeType="1"/>
                    </p:cNvSpPr>
                    <p:nvPr/>
                  </p:nvSpPr>
                  <p:spPr bwMode="auto">
                    <a:xfrm>
                      <a:off x="424" y="317"/>
                      <a:ext cx="318" cy="951"/>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4062" name="Line 33"/>
                    <p:cNvSpPr>
                      <a:spLocks noChangeShapeType="1"/>
                    </p:cNvSpPr>
                    <p:nvPr/>
                  </p:nvSpPr>
                  <p:spPr bwMode="auto">
                    <a:xfrm flipV="1">
                      <a:off x="742" y="0"/>
                      <a:ext cx="424" cy="1268"/>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44063" name="Line 34"/>
                    <p:cNvSpPr>
                      <a:spLocks noChangeShapeType="1"/>
                    </p:cNvSpPr>
                    <p:nvPr/>
                  </p:nvSpPr>
                  <p:spPr bwMode="auto">
                    <a:xfrm>
                      <a:off x="1166" y="0"/>
                      <a:ext cx="318" cy="951"/>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grpSp>
          </p:grpSp>
        </p:grpSp>
        <p:grpSp>
          <p:nvGrpSpPr>
            <p:cNvPr id="44064" name="Group 35"/>
            <p:cNvGrpSpPr/>
            <p:nvPr/>
          </p:nvGrpSpPr>
          <p:grpSpPr bwMode="auto">
            <a:xfrm>
              <a:off x="2381" y="147"/>
              <a:ext cx="1060" cy="1216"/>
              <a:chOff x="-30" y="-277"/>
              <a:chExt cx="1060" cy="1216"/>
            </a:xfrm>
          </p:grpSpPr>
          <p:sp>
            <p:nvSpPr>
              <p:cNvPr id="44065" name="Text Box 36"/>
              <p:cNvSpPr txBox="1">
                <a:spLocks noChangeArrowheads="1"/>
              </p:cNvSpPr>
              <p:nvPr/>
            </p:nvSpPr>
            <p:spPr bwMode="auto">
              <a:xfrm>
                <a:off x="-30" y="-277"/>
                <a:ext cx="72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a:latin typeface="Times New Roman Italic" pitchFamily="18" charset="0"/>
                    <a:ea typeface="黑体" panose="02010609060101010101" pitchFamily="49" charset="-122"/>
                  </a:rPr>
                  <a:t>甲  </a:t>
                </a:r>
              </a:p>
            </p:txBody>
          </p:sp>
          <p:sp>
            <p:nvSpPr>
              <p:cNvPr id="44066" name="Line 37"/>
              <p:cNvSpPr>
                <a:spLocks noChangeShapeType="1"/>
              </p:cNvSpPr>
              <p:nvPr/>
            </p:nvSpPr>
            <p:spPr bwMode="auto">
              <a:xfrm>
                <a:off x="606" y="197"/>
                <a:ext cx="424"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67" name="Text Box 38"/>
              <p:cNvSpPr txBox="1">
                <a:spLocks noChangeArrowheads="1"/>
              </p:cNvSpPr>
              <p:nvPr/>
            </p:nvSpPr>
            <p:spPr bwMode="auto">
              <a:xfrm>
                <a:off x="74" y="507"/>
                <a:ext cx="6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400">
                    <a:latin typeface="Times New Roman Italic" pitchFamily="18" charset="0"/>
                    <a:ea typeface="黑体" panose="02010609060101010101" pitchFamily="49" charset="-122"/>
                  </a:rPr>
                  <a:t>乙 </a:t>
                </a:r>
              </a:p>
            </p:txBody>
          </p:sp>
          <p:sp>
            <p:nvSpPr>
              <p:cNvPr id="44068" name="Line 39"/>
              <p:cNvSpPr>
                <a:spLocks noChangeShapeType="1"/>
              </p:cNvSpPr>
              <p:nvPr/>
            </p:nvSpPr>
            <p:spPr bwMode="auto">
              <a:xfrm>
                <a:off x="606" y="910"/>
                <a:ext cx="424" cy="0"/>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11304" name="Rectangle 40"/>
          <p:cNvSpPr>
            <a:spLocks noChangeArrowheads="1"/>
          </p:cNvSpPr>
          <p:nvPr/>
        </p:nvSpPr>
        <p:spPr bwMode="auto">
          <a:xfrm>
            <a:off x="836613" y="857250"/>
            <a:ext cx="748347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en-US" altLang="zh-CN" sz="2800" b="1">
                <a:solidFill>
                  <a:srgbClr val="000000"/>
                </a:solidFill>
                <a:latin typeface="Times New Roman Italic" pitchFamily="18" charset="0"/>
                <a:ea typeface="黑体" panose="02010609060101010101" pitchFamily="49" charset="-122"/>
              </a:rPr>
              <a:t>        2.</a:t>
            </a:r>
            <a:r>
              <a:rPr lang="zh-CN" altLang="en-US" sz="2800" b="1">
                <a:solidFill>
                  <a:srgbClr val="000000"/>
                </a:solidFill>
                <a:latin typeface="Times New Roman Italic" pitchFamily="18" charset="0"/>
                <a:ea typeface="黑体" panose="02010609060101010101" pitchFamily="49" charset="-122"/>
              </a:rPr>
              <a:t>如下图所示是甲、乙两位同学的</a:t>
            </a:r>
            <a:r>
              <a:rPr lang="zh-CN" altLang="zh-CN" sz="2800" b="1">
                <a:solidFill>
                  <a:srgbClr val="000000"/>
                </a:solidFill>
                <a:latin typeface="Times New Roman Italic" pitchFamily="18" charset="0"/>
                <a:ea typeface="黑体" panose="02010609060101010101" pitchFamily="49" charset="-122"/>
              </a:rPr>
              <a:t>5</a:t>
            </a:r>
            <a:r>
              <a:rPr lang="zh-CN" altLang="en-US" sz="2800" b="1">
                <a:solidFill>
                  <a:srgbClr val="000000"/>
                </a:solidFill>
                <a:latin typeface="Times New Roman Italic" pitchFamily="18" charset="0"/>
                <a:ea typeface="黑体" panose="02010609060101010101" pitchFamily="49" charset="-122"/>
              </a:rPr>
              <a:t>次数学检测成绩的折线统计图，你认为成绩较稳定的是（      ）</a:t>
            </a:r>
            <a:endParaRPr lang="zh-CN" altLang="en-US" sz="2800" b="1">
              <a:latin typeface="Times New Roman Italic" pitchFamily="18" charset="0"/>
              <a:ea typeface="黑体" panose="02010609060101010101" pitchFamily="49" charset="-122"/>
            </a:endParaRPr>
          </a:p>
        </p:txBody>
      </p:sp>
      <p:sp>
        <p:nvSpPr>
          <p:cNvPr id="11305" name="Rectangle 41"/>
          <p:cNvSpPr>
            <a:spLocks noChangeArrowheads="1"/>
          </p:cNvSpPr>
          <p:nvPr/>
        </p:nvSpPr>
        <p:spPr bwMode="auto">
          <a:xfrm>
            <a:off x="1663700" y="2941638"/>
            <a:ext cx="34004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lnSpc>
                <a:spcPct val="150000"/>
              </a:lnSpc>
              <a:tabLst>
                <a:tab pos="2625725" algn="l"/>
                <a:tab pos="2893695" algn="l"/>
              </a:tabLst>
            </a:pPr>
            <a:r>
              <a:rPr lang="zh-CN" altLang="zh-CN" sz="2800" b="1">
                <a:solidFill>
                  <a:srgbClr val="000000"/>
                </a:solidFill>
                <a:latin typeface="Times New Roman Italic" pitchFamily="18" charset="0"/>
                <a:ea typeface="黑体" panose="02010609060101010101" pitchFamily="49" charset="-122"/>
              </a:rPr>
              <a:t>A.</a:t>
            </a:r>
            <a:r>
              <a:rPr lang="zh-CN" altLang="en-US" sz="2800" b="1">
                <a:solidFill>
                  <a:srgbClr val="000000"/>
                </a:solidFill>
                <a:latin typeface="Times New Roman Italic" pitchFamily="18" charset="0"/>
                <a:ea typeface="黑体" panose="02010609060101010101" pitchFamily="49" charset="-122"/>
              </a:rPr>
              <a:t>甲</a:t>
            </a:r>
            <a:endParaRPr lang="zh-CN" altLang="en-US" sz="2800" b="1">
              <a:latin typeface="Times New Roman Italic" pitchFamily="18" charset="0"/>
              <a:ea typeface="黑体" panose="02010609060101010101" pitchFamily="49" charset="-122"/>
            </a:endParaRPr>
          </a:p>
          <a:p>
            <a:pPr eaLnBrk="0" hangingPunct="0">
              <a:lnSpc>
                <a:spcPct val="150000"/>
              </a:lnSpc>
              <a:tabLst>
                <a:tab pos="2625725" algn="l"/>
                <a:tab pos="2893695" algn="l"/>
              </a:tabLst>
            </a:pPr>
            <a:r>
              <a:rPr lang="zh-CN" altLang="zh-CN" sz="2800" b="1">
                <a:solidFill>
                  <a:srgbClr val="000000"/>
                </a:solidFill>
                <a:latin typeface="Times New Roman Italic" pitchFamily="18" charset="0"/>
                <a:ea typeface="黑体" panose="02010609060101010101" pitchFamily="49" charset="-122"/>
              </a:rPr>
              <a:t>B.</a:t>
            </a:r>
            <a:r>
              <a:rPr lang="zh-CN" altLang="en-US" sz="2800" b="1">
                <a:solidFill>
                  <a:srgbClr val="000000"/>
                </a:solidFill>
                <a:latin typeface="Times New Roman Italic" pitchFamily="18" charset="0"/>
                <a:ea typeface="黑体" panose="02010609060101010101" pitchFamily="49" charset="-122"/>
              </a:rPr>
              <a:t>乙</a:t>
            </a:r>
            <a:endParaRPr lang="zh-CN" altLang="en-US" sz="2800" b="1">
              <a:latin typeface="Times New Roman Italic" pitchFamily="18" charset="0"/>
              <a:ea typeface="黑体" panose="02010609060101010101" pitchFamily="49" charset="-122"/>
            </a:endParaRPr>
          </a:p>
          <a:p>
            <a:pPr eaLnBrk="0" hangingPunct="0">
              <a:lnSpc>
                <a:spcPct val="150000"/>
              </a:lnSpc>
              <a:tabLst>
                <a:tab pos="2625725" algn="l"/>
                <a:tab pos="2893695" algn="l"/>
              </a:tabLst>
            </a:pPr>
            <a:r>
              <a:rPr lang="zh-CN" altLang="zh-CN" sz="2800" b="1">
                <a:solidFill>
                  <a:srgbClr val="000000"/>
                </a:solidFill>
                <a:latin typeface="Times New Roman Italic" pitchFamily="18" charset="0"/>
                <a:ea typeface="黑体" panose="02010609060101010101" pitchFamily="49" charset="-122"/>
              </a:rPr>
              <a:t>C.</a:t>
            </a:r>
            <a:r>
              <a:rPr lang="zh-CN" altLang="en-US" sz="2800" b="1">
                <a:solidFill>
                  <a:srgbClr val="000000"/>
                </a:solidFill>
                <a:latin typeface="Times New Roman Italic" pitchFamily="18" charset="0"/>
                <a:ea typeface="黑体" panose="02010609060101010101" pitchFamily="49" charset="-122"/>
              </a:rPr>
              <a:t>甲、乙稳定性相同</a:t>
            </a:r>
            <a:endParaRPr lang="zh-CN" altLang="en-US" sz="2800" b="1">
              <a:latin typeface="Times New Roman Italic" pitchFamily="18" charset="0"/>
              <a:ea typeface="黑体" panose="02010609060101010101" pitchFamily="49" charset="-122"/>
            </a:endParaRPr>
          </a:p>
          <a:p>
            <a:pPr eaLnBrk="0" hangingPunct="0">
              <a:lnSpc>
                <a:spcPct val="150000"/>
              </a:lnSpc>
              <a:tabLst>
                <a:tab pos="2625725" algn="l"/>
                <a:tab pos="2893695" algn="l"/>
              </a:tabLst>
            </a:pPr>
            <a:r>
              <a:rPr lang="zh-CN" altLang="zh-CN" sz="2800" b="1">
                <a:solidFill>
                  <a:srgbClr val="000000"/>
                </a:solidFill>
                <a:latin typeface="Times New Roman Italic" pitchFamily="18" charset="0"/>
                <a:ea typeface="黑体" panose="02010609060101010101" pitchFamily="49" charset="-122"/>
              </a:rPr>
              <a:t>D.无法判断</a:t>
            </a:r>
            <a:endParaRPr lang="zh-CN" altLang="zh-CN" sz="2800" b="1">
              <a:latin typeface="Times New Roman Italic" pitchFamily="18" charset="0"/>
              <a:ea typeface="黑体" panose="02010609060101010101" pitchFamily="49" charset="-122"/>
            </a:endParaRPr>
          </a:p>
        </p:txBody>
      </p:sp>
      <p:sp>
        <p:nvSpPr>
          <p:cNvPr id="11349" name="Text Box 85"/>
          <p:cNvSpPr txBox="1">
            <a:spLocks noChangeArrowheads="1"/>
          </p:cNvSpPr>
          <p:nvPr/>
        </p:nvSpPr>
        <p:spPr bwMode="auto">
          <a:xfrm>
            <a:off x="1727200" y="2206625"/>
            <a:ext cx="347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i="1">
                <a:solidFill>
                  <a:srgbClr val="FF0000"/>
                </a:solidFill>
                <a:latin typeface="Times New Roman Italic" pitchFamily="18" charset="0"/>
                <a:ea typeface="黑体" panose="02010609060101010101" pitchFamily="49" charset="-122"/>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 grpId="0"/>
      <p:bldP spid="11305" grpId="0"/>
      <p:bldP spid="113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574675" y="860425"/>
            <a:ext cx="795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en-US" altLang="zh-CN" sz="2400" b="1">
                <a:solidFill>
                  <a:srgbClr val="000000"/>
                </a:solidFill>
                <a:latin typeface="Times New Roman Italic" pitchFamily="18" charset="0"/>
                <a:ea typeface="黑体" panose="02010609060101010101" pitchFamily="49" charset="-122"/>
              </a:rPr>
              <a:t>        3.</a:t>
            </a:r>
            <a:r>
              <a:rPr lang="zh-CN" altLang="en-US" sz="2400" b="1">
                <a:latin typeface="Times New Roman Italic" pitchFamily="18" charset="0"/>
                <a:ea typeface="黑体" panose="02010609060101010101" pitchFamily="49" charset="-122"/>
              </a:rPr>
              <a:t>甲、乙两个班进行篮球投篮比赛，每班各派</a:t>
            </a:r>
            <a:r>
              <a:rPr lang="zh-CN" altLang="zh-CN" sz="2400" b="1">
                <a:latin typeface="Times New Roman Italic" pitchFamily="18" charset="0"/>
                <a:ea typeface="黑体" panose="02010609060101010101" pitchFamily="49" charset="-122"/>
              </a:rPr>
              <a:t>10</a:t>
            </a:r>
            <a:r>
              <a:rPr lang="zh-CN" altLang="en-US" sz="2400" b="1">
                <a:latin typeface="Times New Roman Italic" pitchFamily="18" charset="0"/>
                <a:ea typeface="黑体" panose="02010609060101010101" pitchFamily="49" charset="-122"/>
              </a:rPr>
              <a:t>名同学参赛，每人投</a:t>
            </a:r>
            <a:r>
              <a:rPr lang="zh-CN" altLang="zh-CN" sz="2400" b="1">
                <a:latin typeface="Times New Roman Italic" pitchFamily="18" charset="0"/>
                <a:ea typeface="黑体" panose="02010609060101010101" pitchFamily="49" charset="-122"/>
              </a:rPr>
              <a:t>10</a:t>
            </a:r>
            <a:r>
              <a:rPr lang="zh-CN" altLang="en-US" sz="2400" b="1">
                <a:latin typeface="Times New Roman Italic" pitchFamily="18" charset="0"/>
                <a:ea typeface="黑体" panose="02010609060101010101" pitchFamily="49" charset="-122"/>
              </a:rPr>
              <a:t>次，投中的次数如下表</a:t>
            </a:r>
            <a:r>
              <a:rPr lang="zh-CN" altLang="zh-CN" sz="2400" b="1">
                <a:latin typeface="Times New Roman Italic" pitchFamily="18" charset="0"/>
                <a:ea typeface="黑体" panose="02010609060101010101" pitchFamily="49" charset="-122"/>
              </a:rPr>
              <a:t>:</a:t>
            </a:r>
          </a:p>
        </p:txBody>
      </p:sp>
      <p:graphicFrame>
        <p:nvGraphicFramePr>
          <p:cNvPr id="3" name="Group 44"/>
          <p:cNvGraphicFramePr>
            <a:graphicFrameLocks noGrp="1"/>
          </p:cNvGraphicFramePr>
          <p:nvPr/>
        </p:nvGraphicFramePr>
        <p:xfrm>
          <a:off x="1385888" y="2205038"/>
          <a:ext cx="5689603" cy="914400"/>
        </p:xfrm>
        <a:graphic>
          <a:graphicData uri="http://schemas.openxmlformats.org/drawingml/2006/table">
            <a:tbl>
              <a:tblPr/>
              <a:tblGrid>
                <a:gridCol w="902454">
                  <a:extLst>
                    <a:ext uri="{9D8B030D-6E8A-4147-A177-3AD203B41FA5}">
                      <a16:colId xmlns:a16="http://schemas.microsoft.com/office/drawing/2014/main" val="20000"/>
                    </a:ext>
                  </a:extLst>
                </a:gridCol>
                <a:gridCol w="465784">
                  <a:extLst>
                    <a:ext uri="{9D8B030D-6E8A-4147-A177-3AD203B41FA5}">
                      <a16:colId xmlns:a16="http://schemas.microsoft.com/office/drawing/2014/main" val="20001"/>
                    </a:ext>
                  </a:extLst>
                </a:gridCol>
                <a:gridCol w="465784">
                  <a:extLst>
                    <a:ext uri="{9D8B030D-6E8A-4147-A177-3AD203B41FA5}">
                      <a16:colId xmlns:a16="http://schemas.microsoft.com/office/drawing/2014/main" val="20002"/>
                    </a:ext>
                  </a:extLst>
                </a:gridCol>
                <a:gridCol w="465784">
                  <a:extLst>
                    <a:ext uri="{9D8B030D-6E8A-4147-A177-3AD203B41FA5}">
                      <a16:colId xmlns:a16="http://schemas.microsoft.com/office/drawing/2014/main" val="20003"/>
                    </a:ext>
                  </a:extLst>
                </a:gridCol>
                <a:gridCol w="465784">
                  <a:extLst>
                    <a:ext uri="{9D8B030D-6E8A-4147-A177-3AD203B41FA5}">
                      <a16:colId xmlns:a16="http://schemas.microsoft.com/office/drawing/2014/main" val="20004"/>
                    </a:ext>
                  </a:extLst>
                </a:gridCol>
                <a:gridCol w="465784">
                  <a:extLst>
                    <a:ext uri="{9D8B030D-6E8A-4147-A177-3AD203B41FA5}">
                      <a16:colId xmlns:a16="http://schemas.microsoft.com/office/drawing/2014/main" val="20005"/>
                    </a:ext>
                  </a:extLst>
                </a:gridCol>
                <a:gridCol w="465784">
                  <a:extLst>
                    <a:ext uri="{9D8B030D-6E8A-4147-A177-3AD203B41FA5}">
                      <a16:colId xmlns:a16="http://schemas.microsoft.com/office/drawing/2014/main" val="20006"/>
                    </a:ext>
                  </a:extLst>
                </a:gridCol>
                <a:gridCol w="465784">
                  <a:extLst>
                    <a:ext uri="{9D8B030D-6E8A-4147-A177-3AD203B41FA5}">
                      <a16:colId xmlns:a16="http://schemas.microsoft.com/office/drawing/2014/main" val="20007"/>
                    </a:ext>
                  </a:extLst>
                </a:gridCol>
                <a:gridCol w="465784">
                  <a:extLst>
                    <a:ext uri="{9D8B030D-6E8A-4147-A177-3AD203B41FA5}">
                      <a16:colId xmlns:a16="http://schemas.microsoft.com/office/drawing/2014/main" val="20008"/>
                    </a:ext>
                  </a:extLst>
                </a:gridCol>
                <a:gridCol w="645240">
                  <a:extLst>
                    <a:ext uri="{9D8B030D-6E8A-4147-A177-3AD203B41FA5}">
                      <a16:colId xmlns:a16="http://schemas.microsoft.com/office/drawing/2014/main" val="20009"/>
                    </a:ext>
                  </a:extLst>
                </a:gridCol>
                <a:gridCol w="415637">
                  <a:extLst>
                    <a:ext uri="{9D8B030D-6E8A-4147-A177-3AD203B41FA5}">
                      <a16:colId xmlns:a16="http://schemas.microsoft.com/office/drawing/2014/main" val="20010"/>
                    </a:ext>
                  </a:extLst>
                </a:gridCol>
              </a:tblGrid>
              <a:tr h="457199">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pPr>
                      <a:r>
                        <a:rPr kumimoji="0" lang="zh-CN" sz="2400" b="0" i="0" u="none" strike="noStrike" cap="none" normalizeH="0" baseline="0" dirty="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甲班</a:t>
                      </a:r>
                      <a:endParaRPr kumimoji="0" lang="zh-CN" sz="3600" b="0" i="0" u="none" strike="noStrike" cap="none" normalizeH="0" baseline="0" dirty="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dirty="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7</a:t>
                      </a:r>
                      <a:endParaRPr kumimoji="0" lang="zh-CN" altLang="zh-CN" sz="3600" b="0" i="0" u="none" strike="noStrike" cap="none" normalizeH="0" baseline="0" dirty="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8</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6</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8</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6</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5</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4</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9</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10</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dirty="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7</a:t>
                      </a:r>
                      <a:endParaRPr kumimoji="0" lang="zh-CN" altLang="zh-CN" sz="3600" b="0" i="0" u="none" strike="noStrike" cap="none" normalizeH="0" baseline="0" dirty="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sz="2400" b="0" i="0" u="none" strike="noStrike" cap="none" normalizeH="0" baseline="0" dirty="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乙班</a:t>
                      </a:r>
                      <a:endParaRPr kumimoji="0" lang="zh-CN" sz="3600" b="0" i="0" u="none" strike="noStrike" cap="none" normalizeH="0" baseline="0" dirty="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7</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7</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6</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8</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6</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7</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8</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5</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9</a:t>
                      </a:r>
                      <a:endParaRPr kumimoji="0" lang="zh-CN" altLang="zh-CN" sz="3600" b="0" i="0" u="none" strike="noStrike" cap="none" normalizeH="0" baseline="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zh-CN" sz="2400" b="0" i="0" u="none" strike="noStrike" cap="none" normalizeH="0" baseline="0" dirty="0" smtClean="0">
                          <a:ln>
                            <a:noFill/>
                          </a:ln>
                          <a:solidFill>
                            <a:schemeClr val="tx1"/>
                          </a:solidFill>
                          <a:effectLst/>
                          <a:latin typeface="Times New Roman Italic" pitchFamily="18" charset="0"/>
                          <a:ea typeface="黑体" panose="02010609060101010101" pitchFamily="49" charset="-122"/>
                          <a:cs typeface="Times New Roman" panose="02020603050405020304" charset="0"/>
                        </a:rPr>
                        <a:t>7</a:t>
                      </a:r>
                      <a:endParaRPr kumimoji="0" lang="zh-CN" altLang="zh-CN" sz="3600" b="0" i="0" u="none" strike="noStrike" cap="none" normalizeH="0" baseline="0" dirty="0" smtClean="0">
                        <a:ln>
                          <a:noFill/>
                        </a:ln>
                        <a:solidFill>
                          <a:schemeClr val="tx1"/>
                        </a:solidFill>
                        <a:effectLst/>
                        <a:latin typeface="Times New Roman Italic" pitchFamily="18" charset="0"/>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82"/>
          <p:cNvSpPr>
            <a:spLocks noChangeArrowheads="1"/>
          </p:cNvSpPr>
          <p:nvPr/>
        </p:nvSpPr>
        <p:spPr bwMode="auto">
          <a:xfrm>
            <a:off x="1231900" y="3587750"/>
            <a:ext cx="72929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tabLst>
                <a:tab pos="457200" algn="l"/>
              </a:tabLst>
            </a:pPr>
            <a:r>
              <a:rPr lang="zh-CN" altLang="zh-CN" sz="2400" b="1">
                <a:latin typeface="Times New Roman Italic" pitchFamily="18" charset="0"/>
                <a:ea typeface="黑体" panose="02010609060101010101" pitchFamily="49" charset="-122"/>
              </a:rPr>
              <a:t>(1)</a:t>
            </a:r>
            <a:r>
              <a:rPr lang="zh-CN" altLang="en-US" sz="2400" b="1">
                <a:latin typeface="Times New Roman Italic" pitchFamily="18" charset="0"/>
                <a:ea typeface="黑体" panose="02010609060101010101" pitchFamily="49" charset="-122"/>
              </a:rPr>
              <a:t>有人说这两个班的投篮水平相当，你认为呢？</a:t>
            </a:r>
          </a:p>
          <a:p>
            <a:pPr eaLnBrk="0" hangingPunct="0">
              <a:lnSpc>
                <a:spcPct val="150000"/>
              </a:lnSpc>
              <a:tabLst>
                <a:tab pos="457200" algn="l"/>
              </a:tabLst>
            </a:pPr>
            <a:r>
              <a:rPr lang="zh-CN" altLang="zh-CN" sz="2400" b="1">
                <a:latin typeface="Times New Roman Italic" pitchFamily="18" charset="0"/>
                <a:ea typeface="黑体" panose="02010609060101010101" pitchFamily="49" charset="-122"/>
              </a:rPr>
              <a:t>(2)</a:t>
            </a:r>
            <a:r>
              <a:rPr lang="zh-CN" altLang="en-US" sz="2400" b="1">
                <a:latin typeface="Times New Roman Italic" pitchFamily="18" charset="0"/>
                <a:ea typeface="黑体" panose="02010609060101010101" pitchFamily="49" charset="-122"/>
              </a:rPr>
              <a:t>根据上述数据制成折线统计图，来说明你的结论。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755650" y="3519488"/>
            <a:ext cx="184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endParaRPr lang="zh-CN" altLang="zh-CN" sz="2800" b="1">
              <a:solidFill>
                <a:schemeClr val="tx2"/>
              </a:solidFill>
              <a:latin typeface="Times New Roman Italic" pitchFamily="18" charset="0"/>
              <a:ea typeface="黑体" panose="02010609060101010101" pitchFamily="49" charset="-122"/>
            </a:endParaRPr>
          </a:p>
        </p:txBody>
      </p:sp>
      <p:sp>
        <p:nvSpPr>
          <p:cNvPr id="47106" name="Rectangle 5"/>
          <p:cNvSpPr>
            <a:spLocks noChangeArrowheads="1"/>
          </p:cNvSpPr>
          <p:nvPr/>
        </p:nvSpPr>
        <p:spPr bwMode="auto">
          <a:xfrm>
            <a:off x="1071563" y="1516063"/>
            <a:ext cx="63166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spcBef>
                <a:spcPct val="20000"/>
              </a:spcBef>
              <a:buClr>
                <a:schemeClr val="hlink"/>
              </a:buClr>
              <a:buFont typeface="Wingdings" panose="05000000000000000000" pitchFamily="2" charset="2"/>
              <a:buNone/>
            </a:pPr>
            <a:r>
              <a:rPr lang="zh-CN" altLang="en-US" sz="2800" b="1">
                <a:latin typeface="Times New Roman Italic" pitchFamily="18" charset="0"/>
                <a:ea typeface="黑体" panose="02010609060101010101" pitchFamily="49" charset="-122"/>
              </a:rPr>
              <a:t>通过本节课的学习你学到了哪些知识？</a:t>
            </a:r>
          </a:p>
        </p:txBody>
      </p:sp>
      <p:sp>
        <p:nvSpPr>
          <p:cNvPr id="47107" name="Rectangle 5"/>
          <p:cNvSpPr>
            <a:spLocks noChangeArrowheads="1"/>
          </p:cNvSpPr>
          <p:nvPr/>
        </p:nvSpPr>
        <p:spPr bwMode="auto">
          <a:xfrm>
            <a:off x="1071563" y="2914650"/>
            <a:ext cx="6840537"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20000"/>
              </a:spcBef>
              <a:buClr>
                <a:schemeClr val="hlink"/>
              </a:buClr>
              <a:buFont typeface="Wingdings" panose="05000000000000000000" pitchFamily="2" charset="2"/>
              <a:buNone/>
            </a:pPr>
            <a:r>
              <a:rPr lang="zh-CN" altLang="en-US" sz="2800" b="1">
                <a:latin typeface="Times New Roman Italic" pitchFamily="18" charset="0"/>
                <a:ea typeface="黑体" panose="02010609060101010101" pitchFamily="49" charset="-122"/>
              </a:rPr>
              <a:t>        什么是离散程度，怎样统计一组数据的离散程度？</a:t>
            </a:r>
            <a:endParaRPr lang="en-US" altLang="zh-CN" sz="2800" b="1">
              <a:latin typeface="Times New Roman Italic" pitchFamily="18" charset="0"/>
              <a:ea typeface="黑体" panose="02010609060101010101"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852488" y="1916113"/>
            <a:ext cx="6961187" cy="2324100"/>
          </a:xfrm>
        </p:spPr>
        <p:txBody>
          <a:bodyPr/>
          <a:lstStyle/>
          <a:p>
            <a:pPr indent="-190500" eaLnBrk="1" hangingPunct="1">
              <a:lnSpc>
                <a:spcPct val="150000"/>
              </a:lnSpc>
              <a:buFont typeface="Wingdings" panose="05000000000000000000" pitchFamily="2" charset="2"/>
              <a:buNone/>
              <a:defRPr/>
            </a:pPr>
            <a:r>
              <a:rPr lang="zh-CN" b="1" dirty="0" smtClean="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rPr>
              <a:t>布置作业</a:t>
            </a:r>
          </a:p>
          <a:p>
            <a:pPr marL="38100" indent="0" eaLnBrk="1" hangingPunct="1">
              <a:lnSpc>
                <a:spcPct val="150000"/>
              </a:lnSpc>
              <a:buFont typeface="Arial" panose="020B0604020202020204" pitchFamily="34" charset="0"/>
              <a:buNone/>
              <a:defRPr/>
            </a:pPr>
            <a:r>
              <a:rPr lang="en-US" altLang="zh-CN" b="1" dirty="0" smtClean="0">
                <a:latin typeface="Times New Roman Italic" pitchFamily="18" charset="0"/>
                <a:ea typeface="黑体" panose="02010609060101010101" pitchFamily="49" charset="-122"/>
              </a:rPr>
              <a:t>         </a:t>
            </a:r>
            <a:r>
              <a:rPr lang="zh-CN" b="1" dirty="0" smtClean="0">
                <a:latin typeface="Times New Roman Italic" pitchFamily="18" charset="0"/>
                <a:ea typeface="黑体" panose="02010609060101010101" pitchFamily="49" charset="-122"/>
              </a:rPr>
              <a:t>必做题：课本</a:t>
            </a:r>
            <a:r>
              <a:rPr lang="en-US" altLang="zh-CN" b="1" dirty="0" smtClean="0">
                <a:latin typeface="Times New Roman Italic" pitchFamily="18" charset="0"/>
                <a:ea typeface="黑体" panose="02010609060101010101" pitchFamily="49" charset="-122"/>
              </a:rPr>
              <a:t>133</a:t>
            </a:r>
            <a:r>
              <a:rPr lang="zh-CN" b="1" dirty="0" smtClean="0">
                <a:latin typeface="Times New Roman Italic" pitchFamily="18" charset="0"/>
                <a:ea typeface="黑体" panose="02010609060101010101" pitchFamily="49" charset="-122"/>
              </a:rPr>
              <a:t>页习题</a:t>
            </a:r>
            <a:r>
              <a:rPr lang="en-US" altLang="zh-CN" b="1" dirty="0" smtClean="0">
                <a:latin typeface="Times New Roman Italic" pitchFamily="18" charset="0"/>
                <a:ea typeface="黑体" panose="02010609060101010101" pitchFamily="49" charset="-122"/>
              </a:rPr>
              <a:t>4</a:t>
            </a:r>
            <a:r>
              <a:rPr lang="zh-CN" altLang="zh-CN" b="1" dirty="0" smtClean="0">
                <a:latin typeface="Times New Roman Italic" pitchFamily="18" charset="0"/>
                <a:ea typeface="黑体" panose="02010609060101010101" pitchFamily="49" charset="-122"/>
              </a:rPr>
              <a:t>.</a:t>
            </a:r>
            <a:r>
              <a:rPr lang="en-US" altLang="zh-CN" b="1" dirty="0" smtClean="0">
                <a:latin typeface="Times New Roman Italic" pitchFamily="18" charset="0"/>
                <a:ea typeface="黑体" panose="02010609060101010101" pitchFamily="49" charset="-122"/>
              </a:rPr>
              <a:t>4</a:t>
            </a:r>
            <a:r>
              <a:rPr lang="zh-CN" altLang="zh-CN" b="1" dirty="0" smtClean="0">
                <a:latin typeface="Times New Roman Italic" pitchFamily="18" charset="0"/>
                <a:ea typeface="黑体" panose="02010609060101010101" pitchFamily="49" charset="-122"/>
              </a:rPr>
              <a:t> </a:t>
            </a:r>
            <a:r>
              <a:rPr lang="en-US" altLang="zh-CN" b="1" dirty="0" smtClean="0">
                <a:latin typeface="Times New Roman Italic" pitchFamily="18" charset="0"/>
                <a:ea typeface="黑体" panose="02010609060101010101" pitchFamily="49" charset="-122"/>
              </a:rPr>
              <a:t> </a:t>
            </a:r>
            <a:r>
              <a:rPr lang="zh-CN" altLang="en-US" b="1" dirty="0" smtClean="0">
                <a:latin typeface="Times New Roman Italic" pitchFamily="18" charset="0"/>
                <a:ea typeface="黑体" panose="02010609060101010101" pitchFamily="49" charset="-122"/>
              </a:rPr>
              <a:t>第</a:t>
            </a:r>
            <a:r>
              <a:rPr lang="zh-CN" altLang="zh-CN" b="1" dirty="0" smtClean="0">
                <a:latin typeface="Times New Roman Italic" pitchFamily="18" charset="0"/>
                <a:ea typeface="黑体" panose="02010609060101010101" pitchFamily="49" charset="-122"/>
              </a:rPr>
              <a:t>1</a:t>
            </a:r>
            <a:r>
              <a:rPr lang="zh-CN" b="1" dirty="0" smtClean="0">
                <a:latin typeface="Times New Roman Italic" pitchFamily="18" charset="0"/>
                <a:ea typeface="黑体" panose="02010609060101010101" pitchFamily="49" charset="-122"/>
              </a:rPr>
              <a:t>、</a:t>
            </a:r>
            <a:r>
              <a:rPr lang="zh-CN" altLang="zh-CN" b="1" dirty="0" smtClean="0">
                <a:latin typeface="Times New Roman Italic" pitchFamily="18" charset="0"/>
                <a:ea typeface="黑体" panose="02010609060101010101" pitchFamily="49" charset="-122"/>
              </a:rPr>
              <a:t>2</a:t>
            </a:r>
            <a:r>
              <a:rPr lang="zh-CN" b="1" dirty="0" smtClean="0">
                <a:latin typeface="Times New Roman Italic" pitchFamily="18" charset="0"/>
                <a:ea typeface="黑体" panose="02010609060101010101" pitchFamily="49" charset="-122"/>
              </a:rPr>
              <a:t>题</a:t>
            </a:r>
            <a:endParaRPr lang="zh-CN" altLang="zh-CN" b="1" dirty="0" smtClean="0">
              <a:latin typeface="Times New Roman Italic" pitchFamily="18" charset="0"/>
              <a:ea typeface="黑体" panose="02010609060101010101" pitchFamily="49" charset="-122"/>
            </a:endParaRPr>
          </a:p>
          <a:p>
            <a:pPr indent="-190500" eaLnBrk="1" hangingPunct="1">
              <a:lnSpc>
                <a:spcPct val="150000"/>
              </a:lnSpc>
              <a:buFont typeface="Wingdings" panose="05000000000000000000" pitchFamily="2" charset="2"/>
              <a:buNone/>
              <a:defRPr/>
            </a:pPr>
            <a:r>
              <a:rPr lang="en-US" altLang="zh-CN" b="1" dirty="0" smtClean="0">
                <a:latin typeface="Times New Roman Italic" pitchFamily="18" charset="0"/>
                <a:ea typeface="黑体" panose="02010609060101010101" pitchFamily="49" charset="-122"/>
              </a:rPr>
              <a:t>         </a:t>
            </a:r>
            <a:r>
              <a:rPr lang="zh-CN" b="1" dirty="0" smtClean="0">
                <a:latin typeface="Times New Roman Italic" pitchFamily="18" charset="0"/>
                <a:ea typeface="黑体" panose="02010609060101010101" pitchFamily="49" charset="-122"/>
              </a:rPr>
              <a:t>选做题：习题</a:t>
            </a:r>
            <a:r>
              <a:rPr lang="en-US" altLang="zh-CN" b="1" dirty="0" smtClean="0">
                <a:latin typeface="Times New Roman Italic" pitchFamily="18" charset="0"/>
                <a:ea typeface="黑体" panose="02010609060101010101" pitchFamily="49" charset="-122"/>
              </a:rPr>
              <a:t>4</a:t>
            </a:r>
            <a:r>
              <a:rPr lang="zh-CN" altLang="zh-CN" b="1" dirty="0" smtClean="0">
                <a:latin typeface="Times New Roman Italic" pitchFamily="18" charset="0"/>
                <a:ea typeface="黑体" panose="02010609060101010101" pitchFamily="49" charset="-122"/>
              </a:rPr>
              <a:t>.</a:t>
            </a:r>
            <a:r>
              <a:rPr lang="en-US" altLang="zh-CN" b="1" dirty="0" smtClean="0">
                <a:latin typeface="Times New Roman Italic" pitchFamily="18" charset="0"/>
                <a:ea typeface="黑体" panose="02010609060101010101" pitchFamily="49" charset="-122"/>
              </a:rPr>
              <a:t>4</a:t>
            </a:r>
            <a:r>
              <a:rPr lang="zh-CN" altLang="zh-CN" b="1" dirty="0" smtClean="0">
                <a:latin typeface="Times New Roman Italic" pitchFamily="18" charset="0"/>
                <a:ea typeface="黑体" panose="02010609060101010101" pitchFamily="49" charset="-122"/>
              </a:rPr>
              <a:t> </a:t>
            </a:r>
            <a:r>
              <a:rPr lang="en-US" altLang="zh-CN" b="1" dirty="0" smtClean="0">
                <a:latin typeface="Times New Roman Italic" pitchFamily="18" charset="0"/>
                <a:ea typeface="黑体" panose="02010609060101010101" pitchFamily="49" charset="-122"/>
              </a:rPr>
              <a:t> </a:t>
            </a:r>
            <a:r>
              <a:rPr lang="zh-CN" altLang="en-US" b="1" dirty="0" smtClean="0">
                <a:latin typeface="Times New Roman Italic" pitchFamily="18" charset="0"/>
                <a:ea typeface="黑体" panose="02010609060101010101" pitchFamily="49" charset="-122"/>
              </a:rPr>
              <a:t>第</a:t>
            </a:r>
            <a:r>
              <a:rPr lang="en-US" altLang="zh-CN" b="1" dirty="0" smtClean="0">
                <a:latin typeface="Times New Roman Italic" pitchFamily="18" charset="0"/>
                <a:ea typeface="黑体" panose="02010609060101010101" pitchFamily="49" charset="-122"/>
              </a:rPr>
              <a:t>3</a:t>
            </a:r>
            <a:r>
              <a:rPr lang="zh-CN" b="1" dirty="0" smtClean="0">
                <a:latin typeface="Times New Roman Italic" pitchFamily="18" charset="0"/>
                <a:ea typeface="黑体" panose="02010609060101010101" pitchFamily="49" charset="-122"/>
              </a:rPr>
              <a:t>题</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合 1"/>
          <p:cNvGrpSpPr/>
          <p:nvPr/>
        </p:nvGrpSpPr>
        <p:grpSpPr bwMode="auto">
          <a:xfrm>
            <a:off x="4330700" y="974725"/>
            <a:ext cx="3756025" cy="755650"/>
            <a:chOff x="4192588" y="1246188"/>
            <a:chExt cx="3755231" cy="754395"/>
          </a:xfrm>
        </p:grpSpPr>
        <p:sp>
          <p:nvSpPr>
            <p:cNvPr id="26626" name="椭圆 25"/>
            <p:cNvSpPr>
              <a:spLocks noChangeArrowheads="1"/>
            </p:cNvSpPr>
            <p:nvPr/>
          </p:nvSpPr>
          <p:spPr bwMode="auto">
            <a:xfrm>
              <a:off x="4192588" y="1246188"/>
              <a:ext cx="736600"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en-US" sz="2800">
                <a:solidFill>
                  <a:srgbClr val="FFFFFF"/>
                </a:solidFill>
                <a:latin typeface="Times New Roman Italic" pitchFamily="18" charset="0"/>
                <a:ea typeface="黑体" panose="02010609060101010101" pitchFamily="49" charset="-122"/>
              </a:endParaRPr>
            </a:p>
          </p:txBody>
        </p:sp>
        <p:sp>
          <p:nvSpPr>
            <p:cNvPr id="26627" name="椭圆 31"/>
            <p:cNvSpPr>
              <a:spLocks noChangeArrowheads="1"/>
            </p:cNvSpPr>
            <p:nvPr/>
          </p:nvSpPr>
          <p:spPr bwMode="auto">
            <a:xfrm>
              <a:off x="4245769" y="1291432"/>
              <a:ext cx="628650" cy="63023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lnSpc>
                  <a:spcPct val="150000"/>
                </a:lnSpc>
              </a:pPr>
              <a:r>
                <a:rPr lang="en-US" altLang="zh-CN" sz="2800">
                  <a:solidFill>
                    <a:srgbClr val="FFFFFF"/>
                  </a:solidFill>
                  <a:latin typeface="Times New Roman Italic" pitchFamily="18" charset="0"/>
                  <a:ea typeface="黑体" panose="02010609060101010101" pitchFamily="49" charset="-122"/>
                </a:rPr>
                <a:t>01</a:t>
              </a:r>
            </a:p>
          </p:txBody>
        </p:sp>
        <p:sp>
          <p:nvSpPr>
            <p:cNvPr id="26628" name="文本框 35"/>
            <p:cNvSpPr txBox="1">
              <a:spLocks noChangeArrowheads="1"/>
            </p:cNvSpPr>
            <p:nvPr/>
          </p:nvSpPr>
          <p:spPr bwMode="auto">
            <a:xfrm>
              <a:off x="4874419" y="1344613"/>
              <a:ext cx="3073400" cy="65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a:solidFill>
                    <a:srgbClr val="FF0000"/>
                  </a:solidFill>
                  <a:latin typeface="Times New Roman Italic" pitchFamily="18" charset="0"/>
                  <a:ea typeface="黑体" panose="02010609060101010101" pitchFamily="49" charset="-122"/>
                </a:rPr>
                <a:t>学习目标</a:t>
              </a:r>
            </a:p>
          </p:txBody>
        </p:sp>
      </p:grpSp>
      <p:grpSp>
        <p:nvGrpSpPr>
          <p:cNvPr id="26629" name="组合 3"/>
          <p:cNvGrpSpPr/>
          <p:nvPr/>
        </p:nvGrpSpPr>
        <p:grpSpPr bwMode="auto">
          <a:xfrm>
            <a:off x="2762250" y="3822700"/>
            <a:ext cx="3808413" cy="822325"/>
            <a:chOff x="3246438" y="2955925"/>
            <a:chExt cx="3808412" cy="822292"/>
          </a:xfrm>
        </p:grpSpPr>
        <p:grpSp>
          <p:nvGrpSpPr>
            <p:cNvPr id="26630" name="组合 23"/>
            <p:cNvGrpSpPr/>
            <p:nvPr/>
          </p:nvGrpSpPr>
          <p:grpSpPr bwMode="auto">
            <a:xfrm>
              <a:off x="3246438" y="2955925"/>
              <a:ext cx="735012" cy="736600"/>
              <a:chOff x="2986088" y="3314700"/>
              <a:chExt cx="735012" cy="736600"/>
            </a:xfrm>
          </p:grpSpPr>
          <p:sp>
            <p:nvSpPr>
              <p:cNvPr id="26631" name="椭圆 29"/>
              <p:cNvSpPr>
                <a:spLocks noChangeArrowheads="1"/>
              </p:cNvSpPr>
              <p:nvPr/>
            </p:nvSpPr>
            <p:spPr bwMode="auto">
              <a:xfrm>
                <a:off x="2986088" y="3314700"/>
                <a:ext cx="735012"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en-US" sz="2800">
                  <a:solidFill>
                    <a:srgbClr val="FFFFFF"/>
                  </a:solidFill>
                  <a:latin typeface="Times New Roman Italic" pitchFamily="18" charset="0"/>
                  <a:ea typeface="黑体" panose="02010609060101010101" pitchFamily="49" charset="-122"/>
                </a:endParaRPr>
              </a:p>
            </p:txBody>
          </p:sp>
          <p:sp>
            <p:nvSpPr>
              <p:cNvPr id="26632" name="椭圆 33"/>
              <p:cNvSpPr>
                <a:spLocks noChangeArrowheads="1"/>
              </p:cNvSpPr>
              <p:nvPr/>
            </p:nvSpPr>
            <p:spPr bwMode="auto">
              <a:xfrm>
                <a:off x="3038475" y="3367088"/>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lnSpc>
                    <a:spcPct val="150000"/>
                  </a:lnSpc>
                </a:pPr>
                <a:r>
                  <a:rPr lang="en-US" altLang="zh-CN" sz="2800">
                    <a:solidFill>
                      <a:srgbClr val="FFFFFF"/>
                    </a:solidFill>
                    <a:latin typeface="Times New Roman Italic" pitchFamily="18" charset="0"/>
                    <a:ea typeface="黑体" panose="02010609060101010101" pitchFamily="49" charset="-122"/>
                  </a:rPr>
                  <a:t>04</a:t>
                </a:r>
              </a:p>
            </p:txBody>
          </p:sp>
        </p:grpSp>
        <p:sp>
          <p:nvSpPr>
            <p:cNvPr id="26633" name="文本框 37"/>
            <p:cNvSpPr txBox="1">
              <a:spLocks noChangeArrowheads="1"/>
            </p:cNvSpPr>
            <p:nvPr/>
          </p:nvSpPr>
          <p:spPr bwMode="auto">
            <a:xfrm>
              <a:off x="3981450" y="3121025"/>
              <a:ext cx="3073400" cy="6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a:solidFill>
                    <a:srgbClr val="FF0000"/>
                  </a:solidFill>
                  <a:latin typeface="Times New Roman Italic" pitchFamily="18" charset="0"/>
                  <a:ea typeface="黑体" panose="02010609060101010101" pitchFamily="49" charset="-122"/>
                </a:rPr>
                <a:t>随堂练习</a:t>
              </a:r>
            </a:p>
          </p:txBody>
        </p:sp>
      </p:grpSp>
      <p:grpSp>
        <p:nvGrpSpPr>
          <p:cNvPr id="26634" name="组合 4"/>
          <p:cNvGrpSpPr/>
          <p:nvPr/>
        </p:nvGrpSpPr>
        <p:grpSpPr bwMode="auto">
          <a:xfrm>
            <a:off x="2236788" y="4849813"/>
            <a:ext cx="3808412" cy="839787"/>
            <a:chOff x="2773363" y="3849688"/>
            <a:chExt cx="3808412" cy="837483"/>
          </a:xfrm>
        </p:grpSpPr>
        <p:grpSp>
          <p:nvGrpSpPr>
            <p:cNvPr id="26635" name="组合 18"/>
            <p:cNvGrpSpPr/>
            <p:nvPr/>
          </p:nvGrpSpPr>
          <p:grpSpPr bwMode="auto">
            <a:xfrm>
              <a:off x="2773363" y="3849688"/>
              <a:ext cx="735012" cy="735012"/>
              <a:chOff x="2513013" y="4183063"/>
              <a:chExt cx="735012" cy="735012"/>
            </a:xfrm>
          </p:grpSpPr>
          <p:sp>
            <p:nvSpPr>
              <p:cNvPr id="26636"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en-US" sz="2800">
                  <a:solidFill>
                    <a:srgbClr val="FFFFFF"/>
                  </a:solidFill>
                  <a:latin typeface="Times New Roman Italic" pitchFamily="18" charset="0"/>
                  <a:ea typeface="黑体" panose="02010609060101010101" pitchFamily="49" charset="-122"/>
                </a:endParaRPr>
              </a:p>
            </p:txBody>
          </p:sp>
          <p:sp>
            <p:nvSpPr>
              <p:cNvPr id="26637"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lnSpc>
                    <a:spcPct val="150000"/>
                  </a:lnSpc>
                </a:pPr>
                <a:r>
                  <a:rPr lang="en-US" altLang="zh-CN" sz="2800">
                    <a:solidFill>
                      <a:srgbClr val="FFFFFF"/>
                    </a:solidFill>
                    <a:latin typeface="Times New Roman Italic" pitchFamily="18" charset="0"/>
                    <a:ea typeface="黑体" panose="02010609060101010101" pitchFamily="49" charset="-122"/>
                  </a:rPr>
                  <a:t>05</a:t>
                </a:r>
              </a:p>
            </p:txBody>
          </p:sp>
        </p:grpSp>
        <p:sp>
          <p:nvSpPr>
            <p:cNvPr id="26638" name="文本框 38"/>
            <p:cNvSpPr txBox="1">
              <a:spLocks noChangeArrowheads="1"/>
            </p:cNvSpPr>
            <p:nvPr/>
          </p:nvSpPr>
          <p:spPr bwMode="auto">
            <a:xfrm>
              <a:off x="3508375" y="4032250"/>
              <a:ext cx="3073400" cy="65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a:solidFill>
                    <a:srgbClr val="FF0000"/>
                  </a:solidFill>
                  <a:latin typeface="Times New Roman Italic" pitchFamily="18" charset="0"/>
                  <a:ea typeface="黑体" panose="02010609060101010101" pitchFamily="49" charset="-122"/>
                </a:rPr>
                <a:t>课堂小结</a:t>
              </a:r>
            </a:p>
          </p:txBody>
        </p:sp>
      </p:grpSp>
      <p:grpSp>
        <p:nvGrpSpPr>
          <p:cNvPr id="26639" name="组合 2"/>
          <p:cNvGrpSpPr/>
          <p:nvPr/>
        </p:nvGrpSpPr>
        <p:grpSpPr bwMode="auto">
          <a:xfrm>
            <a:off x="3287713" y="2840038"/>
            <a:ext cx="3802062" cy="777875"/>
            <a:chOff x="3709988" y="2103438"/>
            <a:chExt cx="3802062" cy="777771"/>
          </a:xfrm>
        </p:grpSpPr>
        <p:sp>
          <p:nvSpPr>
            <p:cNvPr id="26640"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en-US" sz="2800">
                <a:solidFill>
                  <a:srgbClr val="FFFFFF"/>
                </a:solidFill>
                <a:latin typeface="Times New Roman Italic" pitchFamily="18" charset="0"/>
                <a:ea typeface="黑体" panose="02010609060101010101" pitchFamily="49" charset="-122"/>
              </a:endParaRPr>
            </a:p>
          </p:txBody>
        </p:sp>
        <p:sp>
          <p:nvSpPr>
            <p:cNvPr id="26641"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lnSpc>
                  <a:spcPct val="150000"/>
                </a:lnSpc>
              </a:pPr>
              <a:r>
                <a:rPr lang="en-US" altLang="zh-CN" sz="2800">
                  <a:solidFill>
                    <a:srgbClr val="FFFFFF"/>
                  </a:solidFill>
                  <a:latin typeface="Times New Roman Italic" pitchFamily="18" charset="0"/>
                  <a:ea typeface="黑体" panose="02010609060101010101" pitchFamily="49" charset="-122"/>
                </a:rPr>
                <a:t>03</a:t>
              </a:r>
            </a:p>
          </p:txBody>
        </p:sp>
        <p:sp>
          <p:nvSpPr>
            <p:cNvPr id="26642" name="文本框 37"/>
            <p:cNvSpPr txBox="1">
              <a:spLocks noChangeArrowheads="1"/>
            </p:cNvSpPr>
            <p:nvPr/>
          </p:nvSpPr>
          <p:spPr bwMode="auto">
            <a:xfrm>
              <a:off x="4438650" y="2224725"/>
              <a:ext cx="3073400" cy="65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a:solidFill>
                    <a:srgbClr val="FF0000"/>
                  </a:solidFill>
                  <a:latin typeface="Times New Roman Italic" pitchFamily="18" charset="0"/>
                  <a:ea typeface="黑体" panose="02010609060101010101" pitchFamily="49" charset="-122"/>
                </a:rPr>
                <a:t>新知探究</a:t>
              </a:r>
            </a:p>
          </p:txBody>
        </p:sp>
      </p:grpSp>
      <p:grpSp>
        <p:nvGrpSpPr>
          <p:cNvPr id="26643" name="组合 2"/>
          <p:cNvGrpSpPr/>
          <p:nvPr/>
        </p:nvGrpSpPr>
        <p:grpSpPr bwMode="auto">
          <a:xfrm>
            <a:off x="3805238" y="1935163"/>
            <a:ext cx="3808412" cy="776287"/>
            <a:chOff x="3709988" y="2103438"/>
            <a:chExt cx="3808412" cy="776942"/>
          </a:xfrm>
        </p:grpSpPr>
        <p:sp>
          <p:nvSpPr>
            <p:cNvPr id="26644"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en-US" sz="2800">
                <a:solidFill>
                  <a:srgbClr val="FFFFFF"/>
                </a:solidFill>
                <a:latin typeface="Times New Roman Italic" pitchFamily="18" charset="0"/>
                <a:ea typeface="黑体" panose="02010609060101010101" pitchFamily="49" charset="-122"/>
              </a:endParaRPr>
            </a:p>
          </p:txBody>
        </p:sp>
        <p:sp>
          <p:nvSpPr>
            <p:cNvPr id="26645"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lnSpc>
                  <a:spcPct val="150000"/>
                </a:lnSpc>
              </a:pPr>
              <a:r>
                <a:rPr lang="en-US" altLang="zh-CN" sz="2800">
                  <a:solidFill>
                    <a:srgbClr val="FFFFFF"/>
                  </a:solidFill>
                  <a:latin typeface="Times New Roman Italic" pitchFamily="18" charset="0"/>
                  <a:ea typeface="黑体" panose="02010609060101010101" pitchFamily="49" charset="-122"/>
                </a:rPr>
                <a:t>02</a:t>
              </a:r>
            </a:p>
          </p:txBody>
        </p:sp>
        <p:sp>
          <p:nvSpPr>
            <p:cNvPr id="26646" name="文本框 37"/>
            <p:cNvSpPr txBox="1">
              <a:spLocks noChangeArrowheads="1"/>
            </p:cNvSpPr>
            <p:nvPr/>
          </p:nvSpPr>
          <p:spPr bwMode="auto">
            <a:xfrm>
              <a:off x="4445000" y="2223418"/>
              <a:ext cx="3073400" cy="65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2800">
                  <a:solidFill>
                    <a:srgbClr val="FF0000"/>
                  </a:solidFill>
                  <a:latin typeface="Times New Roman Italic" pitchFamily="18" charset="0"/>
                  <a:ea typeface="黑体" panose="02010609060101010101" pitchFamily="49" charset="-122"/>
                </a:rPr>
                <a:t>旧知回顾</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450" y="1905000"/>
            <a:ext cx="6507163" cy="3324225"/>
          </a:xfrm>
          <a:prstGeom prst="rect">
            <a:avLst/>
          </a:prstGeom>
        </p:spPr>
        <p:txBody>
          <a:bodyPr>
            <a:spAutoFit/>
          </a:bodyPr>
          <a:lstStyle/>
          <a:p>
            <a:pPr indent="266700" eaLnBrk="0" hangingPunct="0">
              <a:lnSpc>
                <a:spcPct val="150000"/>
              </a:lnSpc>
              <a:spcAft>
                <a:spcPts val="0"/>
              </a:spcAft>
              <a:buFontTx/>
              <a:buNone/>
              <a:defRPr/>
            </a:pPr>
            <a:r>
              <a:rPr lang="en-US" altLang="zh-CN" sz="2800" kern="100" dirty="0">
                <a:solidFill>
                  <a:srgbClr val="000000"/>
                </a:solidFill>
                <a:latin typeface="Times New Roman Italic" pitchFamily="18" charset="0"/>
                <a:ea typeface="黑体" panose="02010609060101010101" pitchFamily="49" charset="-122"/>
                <a:sym typeface="+mn-ea"/>
              </a:rPr>
              <a:t>   1.</a:t>
            </a:r>
            <a:r>
              <a:rPr lang="zh-CN" altLang="zh-CN" sz="2800" kern="100" dirty="0">
                <a:solidFill>
                  <a:srgbClr val="000000"/>
                </a:solidFill>
                <a:latin typeface="Times New Roman Italic" pitchFamily="18" charset="0"/>
                <a:ea typeface="黑体" panose="02010609060101010101" pitchFamily="49" charset="-122"/>
                <a:sym typeface="+mn-ea"/>
              </a:rPr>
              <a:t>知道数据的离散程度反映一组数据变化范围的大小和偏离平均数的差异程度。</a:t>
            </a:r>
            <a:endParaRPr lang="zh-CN" altLang="zh-CN" sz="2800" kern="100" dirty="0">
              <a:latin typeface="Times New Roman Italic" pitchFamily="18" charset="0"/>
              <a:ea typeface="黑体" panose="02010609060101010101" pitchFamily="49" charset="-122"/>
              <a:sym typeface="+mn-ea"/>
            </a:endParaRPr>
          </a:p>
          <a:p>
            <a:pPr indent="266700" eaLnBrk="0" hangingPunct="0">
              <a:lnSpc>
                <a:spcPct val="150000"/>
              </a:lnSpc>
              <a:spcAft>
                <a:spcPts val="0"/>
              </a:spcAft>
              <a:buFontTx/>
              <a:buNone/>
              <a:defRPr/>
            </a:pPr>
            <a:r>
              <a:rPr lang="en-US" altLang="zh-CN" sz="2800" kern="100" dirty="0">
                <a:solidFill>
                  <a:srgbClr val="000000"/>
                </a:solidFill>
                <a:latin typeface="Times New Roman Italic" pitchFamily="18" charset="0"/>
                <a:ea typeface="黑体" panose="02010609060101010101" pitchFamily="49" charset="-122"/>
                <a:sym typeface="+mn-ea"/>
              </a:rPr>
              <a:t>   2.</a:t>
            </a:r>
            <a:r>
              <a:rPr lang="zh-CN" altLang="zh-CN" sz="2800" kern="100" dirty="0">
                <a:solidFill>
                  <a:srgbClr val="000000"/>
                </a:solidFill>
                <a:latin typeface="Times New Roman Italic" pitchFamily="18" charset="0"/>
                <a:ea typeface="黑体" panose="02010609060101010101" pitchFamily="49" charset="-122"/>
                <a:sym typeface="+mn-ea"/>
              </a:rPr>
              <a:t>在已有数学经验基础上，探求新知，从而获得成功的快乐。</a:t>
            </a:r>
            <a:r>
              <a:rPr lang="en-US" altLang="zh-CN" sz="2800" kern="100" dirty="0">
                <a:solidFill>
                  <a:srgbClr val="000000"/>
                </a:solidFill>
                <a:latin typeface="Times New Roman Italic" pitchFamily="18" charset="0"/>
                <a:ea typeface="黑体" panose="02010609060101010101" pitchFamily="49" charset="-122"/>
                <a:sym typeface="+mn-ea"/>
              </a:rPr>
              <a:t> </a:t>
            </a:r>
            <a:endParaRPr lang="zh-CN" altLang="zh-CN" sz="2800" kern="100" dirty="0">
              <a:latin typeface="Times New Roman Italic" pitchFamily="18" charset="0"/>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Rot="1" noChangeArrowheads="1"/>
          </p:cNvSpPr>
          <p:nvPr/>
        </p:nvSpPr>
        <p:spPr bwMode="auto">
          <a:xfrm>
            <a:off x="635000" y="4105275"/>
            <a:ext cx="72501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en-US" altLang="zh-CN" sz="2800" b="1">
                <a:latin typeface="Times New Roman Italic" pitchFamily="18" charset="0"/>
                <a:ea typeface="黑体" panose="02010609060101010101" pitchFamily="49" charset="-122"/>
              </a:rPr>
              <a:t>        </a:t>
            </a:r>
            <a:r>
              <a:rPr lang="zh-CN" altLang="zh-CN" sz="2800" b="1">
                <a:latin typeface="Times New Roman Italic" pitchFamily="18" charset="0"/>
                <a:ea typeface="黑体" panose="02010609060101010101" pitchFamily="49" charset="-122"/>
              </a:rPr>
              <a:t>2</a:t>
            </a:r>
            <a:r>
              <a:rPr lang="en-US" altLang="zh-CN" sz="2800" b="1">
                <a:latin typeface="Times New Roman Italic" pitchFamily="18" charset="0"/>
                <a:ea typeface="黑体" panose="02010609060101010101" pitchFamily="49" charset="-122"/>
              </a:rPr>
              <a:t>.</a:t>
            </a:r>
            <a:r>
              <a:rPr lang="zh-CN" altLang="en-US" sz="2800" b="1">
                <a:latin typeface="Times New Roman Italic" pitchFamily="18" charset="0"/>
                <a:ea typeface="黑体" panose="02010609060101010101" pitchFamily="49" charset="-122"/>
              </a:rPr>
              <a:t>数据</a:t>
            </a:r>
            <a:r>
              <a:rPr lang="zh-CN" altLang="zh-CN" sz="2800" b="1">
                <a:latin typeface="Times New Roman Italic" pitchFamily="18" charset="0"/>
                <a:ea typeface="黑体" panose="02010609060101010101" pitchFamily="49" charset="-122"/>
              </a:rPr>
              <a:t>1</a:t>
            </a:r>
            <a:r>
              <a:rPr lang="zh-CN" altLang="en-US" sz="2800" b="1">
                <a:latin typeface="Times New Roman Italic" pitchFamily="18" charset="0"/>
                <a:ea typeface="黑体" panose="02010609060101010101" pitchFamily="49" charset="-122"/>
              </a:rPr>
              <a:t>，</a:t>
            </a:r>
            <a:r>
              <a:rPr lang="zh-CN" altLang="zh-CN" sz="2800" b="1">
                <a:latin typeface="Times New Roman Italic" pitchFamily="18" charset="0"/>
                <a:ea typeface="黑体" panose="02010609060101010101" pitchFamily="49" charset="-122"/>
              </a:rPr>
              <a:t>0</a:t>
            </a:r>
            <a:r>
              <a:rPr lang="zh-CN" altLang="en-US" sz="2800" b="1">
                <a:latin typeface="Times New Roman Italic" pitchFamily="18" charset="0"/>
                <a:ea typeface="黑体" panose="02010609060101010101" pitchFamily="49" charset="-122"/>
              </a:rPr>
              <a:t>，</a:t>
            </a:r>
            <a:r>
              <a:rPr lang="zh-CN" altLang="zh-CN" sz="2800" b="1">
                <a:latin typeface="Times New Roman Italic" pitchFamily="18" charset="0"/>
                <a:ea typeface="黑体" panose="02010609060101010101" pitchFamily="49" charset="-122"/>
              </a:rPr>
              <a:t>1</a:t>
            </a:r>
            <a:r>
              <a:rPr lang="zh-CN" altLang="en-US" sz="2800" b="1">
                <a:latin typeface="Times New Roman Italic" pitchFamily="18" charset="0"/>
                <a:ea typeface="黑体" panose="02010609060101010101" pitchFamily="49" charset="-122"/>
              </a:rPr>
              <a:t>， </a:t>
            </a:r>
            <a:r>
              <a:rPr lang="zh-CN" altLang="zh-CN" sz="2800" b="1">
                <a:latin typeface="Times New Roman Italic" pitchFamily="18" charset="0"/>
                <a:ea typeface="黑体" panose="02010609060101010101" pitchFamily="49" charset="-122"/>
              </a:rPr>
              <a:t>3</a:t>
            </a:r>
            <a:r>
              <a:rPr lang="zh-CN" altLang="en-US" sz="2800" b="1">
                <a:latin typeface="Times New Roman Italic" pitchFamily="18" charset="0"/>
                <a:ea typeface="黑体" panose="02010609060101010101" pitchFamily="49" charset="-122"/>
              </a:rPr>
              <a:t>，</a:t>
            </a:r>
            <a:r>
              <a:rPr lang="zh-CN" altLang="zh-CN" sz="2800" b="1">
                <a:latin typeface="Times New Roman Italic" pitchFamily="18" charset="0"/>
                <a:ea typeface="黑体" panose="02010609060101010101" pitchFamily="49" charset="-122"/>
              </a:rPr>
              <a:t>2</a:t>
            </a:r>
            <a:r>
              <a:rPr lang="zh-CN" altLang="en-US" sz="2800" b="1">
                <a:latin typeface="Times New Roman Italic" pitchFamily="18" charset="0"/>
                <a:ea typeface="黑体" panose="02010609060101010101" pitchFamily="49" charset="-122"/>
              </a:rPr>
              <a:t>，</a:t>
            </a:r>
            <a:r>
              <a:rPr lang="zh-CN" altLang="zh-CN" sz="2800" b="1">
                <a:latin typeface="Times New Roman Italic" pitchFamily="18" charset="0"/>
                <a:ea typeface="黑体" panose="02010609060101010101" pitchFamily="49" charset="-122"/>
              </a:rPr>
              <a:t>2</a:t>
            </a:r>
            <a:r>
              <a:rPr lang="zh-CN" altLang="en-US" sz="2800" b="1">
                <a:latin typeface="Times New Roman Italic" pitchFamily="18" charset="0"/>
                <a:ea typeface="黑体" panose="02010609060101010101" pitchFamily="49" charset="-122"/>
              </a:rPr>
              <a:t>，</a:t>
            </a:r>
            <a:r>
              <a:rPr lang="zh-CN" altLang="zh-CN" sz="2800" b="1">
                <a:latin typeface="Times New Roman Italic" pitchFamily="18" charset="0"/>
                <a:ea typeface="黑体" panose="02010609060101010101" pitchFamily="49" charset="-122"/>
              </a:rPr>
              <a:t>2</a:t>
            </a:r>
            <a:r>
              <a:rPr lang="zh-CN" altLang="en-US" sz="2800" b="1">
                <a:latin typeface="Times New Roman Italic" pitchFamily="18" charset="0"/>
                <a:ea typeface="黑体" panose="02010609060101010101" pitchFamily="49" charset="-122"/>
              </a:rPr>
              <a:t>，</a:t>
            </a:r>
            <a:r>
              <a:rPr lang="zh-CN" altLang="zh-CN" sz="2800" b="1">
                <a:latin typeface="Times New Roman Italic" pitchFamily="18" charset="0"/>
                <a:ea typeface="黑体" panose="02010609060101010101" pitchFamily="49" charset="-122"/>
              </a:rPr>
              <a:t>1</a:t>
            </a:r>
            <a:r>
              <a:rPr lang="zh-CN" altLang="en-US" sz="2800" b="1">
                <a:latin typeface="Times New Roman Italic" pitchFamily="18" charset="0"/>
                <a:ea typeface="黑体" panose="02010609060101010101" pitchFamily="49" charset="-122"/>
              </a:rPr>
              <a:t>的众数是</a:t>
            </a:r>
            <a:r>
              <a:rPr lang="zh-CN" altLang="en-US" sz="2800" b="1" u="sng">
                <a:latin typeface="Times New Roman Italic" pitchFamily="18" charset="0"/>
                <a:ea typeface="黑体" panose="02010609060101010101" pitchFamily="49" charset="-122"/>
              </a:rPr>
              <a:t>                   </a:t>
            </a:r>
            <a:r>
              <a:rPr lang="zh-CN" altLang="en-US" sz="2800" b="1">
                <a:latin typeface="Times New Roman Italic" pitchFamily="18" charset="0"/>
                <a:ea typeface="黑体" panose="02010609060101010101" pitchFamily="49" charset="-122"/>
              </a:rPr>
              <a:t>；中位数是</a:t>
            </a:r>
            <a:r>
              <a:rPr lang="zh-CN" altLang="en-US" sz="2800" b="1" u="sng">
                <a:latin typeface="Times New Roman Italic" pitchFamily="18" charset="0"/>
                <a:ea typeface="黑体" panose="02010609060101010101" pitchFamily="49" charset="-122"/>
              </a:rPr>
              <a:t>                </a:t>
            </a:r>
            <a:r>
              <a:rPr lang="zh-CN" altLang="en-US" sz="2800" b="1">
                <a:latin typeface="Times New Roman Italic" pitchFamily="18" charset="0"/>
                <a:ea typeface="黑体" panose="02010609060101010101" pitchFamily="49" charset="-122"/>
              </a:rPr>
              <a:t> </a:t>
            </a:r>
            <a:r>
              <a:rPr lang="zh-CN" altLang="zh-CN" sz="2800" b="1">
                <a:latin typeface="Times New Roman Italic" pitchFamily="18" charset="0"/>
                <a:ea typeface="黑体" panose="02010609060101010101" pitchFamily="49" charset="-122"/>
              </a:rPr>
              <a:t>.</a:t>
            </a:r>
          </a:p>
        </p:txBody>
      </p:sp>
      <p:sp>
        <p:nvSpPr>
          <p:cNvPr id="1029" name="Rectangle 3"/>
          <p:cNvSpPr>
            <a:spLocks noGrp="1" noRot="1" noChangeArrowheads="1"/>
          </p:cNvSpPr>
          <p:nvPr>
            <p:ph type="body" sz="half" idx="4294967295"/>
          </p:nvPr>
        </p:nvSpPr>
        <p:spPr>
          <a:xfrm>
            <a:off x="635000" y="903288"/>
            <a:ext cx="7250113" cy="2070100"/>
          </a:xfrm>
        </p:spPr>
        <p:txBody>
          <a:bodyPr/>
          <a:lstStyle/>
          <a:p>
            <a:pPr marL="0" indent="0" eaLnBrk="1" hangingPunct="1">
              <a:lnSpc>
                <a:spcPct val="150000"/>
              </a:lnSpc>
              <a:spcBef>
                <a:spcPct val="0"/>
              </a:spcBef>
              <a:buFont typeface="Wingdings" panose="05000000000000000000" pitchFamily="2" charset="2"/>
              <a:buNone/>
            </a:pPr>
            <a:r>
              <a:rPr lang="en-US" altLang="zh-CN" b="1" smtClean="0">
                <a:latin typeface="Times New Roman Italic" pitchFamily="18" charset="0"/>
                <a:ea typeface="黑体" panose="02010609060101010101" pitchFamily="49" charset="-122"/>
              </a:rPr>
              <a:t>        1.</a:t>
            </a:r>
            <a:r>
              <a:rPr lang="zh-CN" altLang="en-US" b="1" smtClean="0">
                <a:latin typeface="Times New Roman Italic" pitchFamily="18" charset="0"/>
                <a:ea typeface="黑体" panose="02010609060101010101" pitchFamily="49" charset="-122"/>
              </a:rPr>
              <a:t>某校八年级五个班的学生人数分别为：  </a:t>
            </a:r>
            <a:r>
              <a:rPr lang="zh-CN" altLang="zh-CN" b="1" smtClean="0">
                <a:latin typeface="Times New Roman Italic" pitchFamily="18" charset="0"/>
                <a:ea typeface="黑体" panose="02010609060101010101" pitchFamily="49" charset="-122"/>
              </a:rPr>
              <a:t>54</a:t>
            </a:r>
            <a:r>
              <a:rPr lang="zh-CN" altLang="en-US" b="1" smtClean="0">
                <a:latin typeface="Times New Roman Italic" pitchFamily="18" charset="0"/>
                <a:ea typeface="黑体" panose="02010609060101010101" pitchFamily="49" charset="-122"/>
              </a:rPr>
              <a:t>，</a:t>
            </a:r>
            <a:r>
              <a:rPr lang="zh-CN" altLang="zh-CN" b="1" smtClean="0">
                <a:latin typeface="Times New Roman Italic" pitchFamily="18" charset="0"/>
                <a:ea typeface="黑体" panose="02010609060101010101" pitchFamily="49" charset="-122"/>
              </a:rPr>
              <a:t>56</a:t>
            </a:r>
            <a:r>
              <a:rPr lang="zh-CN" altLang="en-US" b="1" smtClean="0">
                <a:latin typeface="Times New Roman Italic" pitchFamily="18" charset="0"/>
                <a:ea typeface="黑体" panose="02010609060101010101" pitchFamily="49" charset="-122"/>
              </a:rPr>
              <a:t>，</a:t>
            </a:r>
            <a:r>
              <a:rPr lang="zh-CN" altLang="zh-CN" b="1" smtClean="0">
                <a:latin typeface="Times New Roman Italic" pitchFamily="18" charset="0"/>
                <a:ea typeface="黑体" panose="02010609060101010101" pitchFamily="49" charset="-122"/>
              </a:rPr>
              <a:t>49</a:t>
            </a:r>
            <a:r>
              <a:rPr lang="zh-CN" altLang="en-US" b="1" smtClean="0">
                <a:latin typeface="Times New Roman Italic" pitchFamily="18" charset="0"/>
                <a:ea typeface="黑体" panose="02010609060101010101" pitchFamily="49" charset="-122"/>
              </a:rPr>
              <a:t>，</a:t>
            </a:r>
            <a:r>
              <a:rPr lang="zh-CN" altLang="zh-CN" b="1" smtClean="0">
                <a:latin typeface="Times New Roman Italic" pitchFamily="18" charset="0"/>
                <a:ea typeface="黑体" panose="02010609060101010101" pitchFamily="49" charset="-122"/>
              </a:rPr>
              <a:t>51</a:t>
            </a:r>
            <a:r>
              <a:rPr lang="zh-CN" altLang="en-US" b="1" smtClean="0">
                <a:latin typeface="Times New Roman Italic" pitchFamily="18" charset="0"/>
                <a:ea typeface="黑体" panose="02010609060101010101" pitchFamily="49" charset="-122"/>
              </a:rPr>
              <a:t>，</a:t>
            </a:r>
            <a:r>
              <a:rPr lang="zh-CN" altLang="zh-CN" b="1" smtClean="0">
                <a:latin typeface="Times New Roman Italic" pitchFamily="18" charset="0"/>
                <a:ea typeface="黑体" panose="02010609060101010101" pitchFamily="49" charset="-122"/>
              </a:rPr>
              <a:t>50</a:t>
            </a:r>
            <a:r>
              <a:rPr lang="zh-CN" altLang="en-US" b="1" smtClean="0">
                <a:latin typeface="Times New Roman Italic" pitchFamily="18" charset="0"/>
                <a:ea typeface="黑体" panose="02010609060101010101" pitchFamily="49" charset="-122"/>
              </a:rPr>
              <a:t>人</a:t>
            </a:r>
            <a:r>
              <a:rPr lang="zh-CN" altLang="zh-CN" b="1" smtClean="0">
                <a:latin typeface="Times New Roman Italic" pitchFamily="18" charset="0"/>
                <a:ea typeface="黑体" panose="02010609060101010101" pitchFamily="49" charset="-122"/>
              </a:rPr>
              <a:t>.</a:t>
            </a:r>
          </a:p>
          <a:p>
            <a:pPr marL="0" indent="0" eaLnBrk="1" hangingPunct="1">
              <a:lnSpc>
                <a:spcPct val="150000"/>
              </a:lnSpc>
              <a:spcBef>
                <a:spcPct val="0"/>
              </a:spcBef>
              <a:buFont typeface="Wingdings" panose="05000000000000000000" pitchFamily="2" charset="2"/>
              <a:buNone/>
            </a:pPr>
            <a:r>
              <a:rPr lang="zh-CN" altLang="zh-CN" b="1" smtClean="0">
                <a:latin typeface="Times New Roman Italic" pitchFamily="18" charset="0"/>
                <a:ea typeface="黑体" panose="02010609060101010101" pitchFamily="49" charset="-122"/>
              </a:rPr>
              <a:t>  </a:t>
            </a:r>
            <a:r>
              <a:rPr lang="en-US" altLang="zh-CN" b="1" smtClean="0">
                <a:latin typeface="Times New Roman Italic" pitchFamily="18" charset="0"/>
                <a:ea typeface="黑体" panose="02010609060101010101" pitchFamily="49" charset="-122"/>
              </a:rPr>
              <a:t>      </a:t>
            </a:r>
            <a:r>
              <a:rPr lang="zh-CN" altLang="en-US" b="1" smtClean="0">
                <a:latin typeface="Times New Roman Italic" pitchFamily="18" charset="0"/>
                <a:ea typeface="黑体" panose="02010609060101010101" pitchFamily="49" charset="-122"/>
              </a:rPr>
              <a:t>求这五个班级的平均人数</a:t>
            </a:r>
            <a:r>
              <a:rPr lang="zh-CN" altLang="zh-CN" b="1" smtClean="0">
                <a:latin typeface="Times New Roman Italic" pitchFamily="18" charset="0"/>
                <a:ea typeface="黑体" panose="02010609060101010101" pitchFamily="49" charset="-122"/>
              </a:rPr>
              <a:t>.</a:t>
            </a:r>
          </a:p>
          <a:p>
            <a:pPr marL="0" indent="0" eaLnBrk="1" hangingPunct="1">
              <a:lnSpc>
                <a:spcPct val="150000"/>
              </a:lnSpc>
              <a:spcBef>
                <a:spcPct val="0"/>
              </a:spcBef>
              <a:buFont typeface="Wingdings" panose="05000000000000000000" pitchFamily="2" charset="2"/>
              <a:buNone/>
            </a:pPr>
            <a:endParaRPr lang="zh-CN" altLang="zh-CN" b="1" smtClean="0">
              <a:latin typeface="Times New Roman Italic" pitchFamily="18" charset="0"/>
              <a:ea typeface="黑体" panose="02010609060101010101" pitchFamily="49" charset="-122"/>
            </a:endParaRPr>
          </a:p>
        </p:txBody>
      </p:sp>
      <p:graphicFrame>
        <p:nvGraphicFramePr>
          <p:cNvPr id="28675" name="Object 4"/>
          <p:cNvGraphicFramePr>
            <a:graphicFrameLocks noGrp="1" noChangeAspect="1"/>
          </p:cNvGraphicFramePr>
          <p:nvPr>
            <p:ph sz="quarter" idx="4294967295"/>
          </p:nvPr>
        </p:nvGraphicFramePr>
        <p:xfrm>
          <a:off x="8991600" y="2527300"/>
          <a:ext cx="152400" cy="317500"/>
        </p:xfrm>
        <a:graphic>
          <a:graphicData uri="http://schemas.openxmlformats.org/presentationml/2006/ole">
            <mc:AlternateContent xmlns:mc="http://schemas.openxmlformats.org/markup-compatibility/2006">
              <mc:Choice xmlns:v="urn:schemas-microsoft-com:vml" Requires="v">
                <p:oleObj spid="_x0000_s28690" r:id="rId4" imgW="152400" imgH="318135" progId="Equation.3">
                  <p:embed/>
                </p:oleObj>
              </mc:Choice>
              <mc:Fallback>
                <p:oleObj r:id="rId4" imgW="152400" imgH="318135"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2527300"/>
                        <a:ext cx="152400" cy="317500"/>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128" name="Object 8"/>
          <p:cNvGraphicFramePr>
            <a:graphicFrameLocks noGrp="1" noChangeAspect="1"/>
          </p:cNvGraphicFramePr>
          <p:nvPr>
            <p:ph sz="quarter" idx="4294967295"/>
          </p:nvPr>
        </p:nvGraphicFramePr>
        <p:xfrm>
          <a:off x="1520825" y="2973388"/>
          <a:ext cx="3260725" cy="828675"/>
        </p:xfrm>
        <a:graphic>
          <a:graphicData uri="http://schemas.openxmlformats.org/presentationml/2006/ole">
            <mc:AlternateContent xmlns:mc="http://schemas.openxmlformats.org/markup-compatibility/2006">
              <mc:Choice xmlns:v="urn:schemas-microsoft-com:vml" Requires="v">
                <p:oleObj spid="_x0000_s28691" r:id="rId6" imgW="2400300" imgH="609600" progId="Equation.3">
                  <p:embed/>
                </p:oleObj>
              </mc:Choice>
              <mc:Fallback>
                <p:oleObj r:id="rId6" imgW="2400300" imgH="6096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0825" y="2973388"/>
                        <a:ext cx="3260725" cy="828675"/>
                      </a:xfrm>
                      <a:prstGeom prst="rect">
                        <a:avLst/>
                      </a:prstGeom>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125" name="Text Box 5"/>
          <p:cNvSpPr txBox="1">
            <a:spLocks noChangeArrowheads="1"/>
          </p:cNvSpPr>
          <p:nvPr/>
        </p:nvSpPr>
        <p:spPr bwMode="auto">
          <a:xfrm>
            <a:off x="1878013" y="4722813"/>
            <a:ext cx="4318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2800" b="1">
                <a:solidFill>
                  <a:srgbClr val="FF0000"/>
                </a:solidFill>
                <a:latin typeface="Times New Roman Italic" pitchFamily="18" charset="0"/>
                <a:ea typeface="黑体" panose="02010609060101010101" pitchFamily="49" charset="-122"/>
              </a:rPr>
              <a:t>2</a:t>
            </a:r>
          </a:p>
        </p:txBody>
      </p:sp>
      <p:sp>
        <p:nvSpPr>
          <p:cNvPr id="5126" name="Text Box 6"/>
          <p:cNvSpPr txBox="1">
            <a:spLocks noChangeArrowheads="1"/>
          </p:cNvSpPr>
          <p:nvPr/>
        </p:nvSpPr>
        <p:spPr bwMode="auto">
          <a:xfrm>
            <a:off x="4700588" y="4772025"/>
            <a:ext cx="7921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2800" b="1">
                <a:solidFill>
                  <a:srgbClr val="FF0000"/>
                </a:solidFill>
                <a:latin typeface="Times New Roman Italic" pitchFamily="18" charset="0"/>
                <a:ea typeface="黑体" panose="02010609060101010101" pitchFamily="49" charset="-122"/>
              </a:rPr>
              <a:t>1.5</a:t>
            </a:r>
          </a:p>
        </p:txBody>
      </p:sp>
      <p:sp>
        <p:nvSpPr>
          <p:cNvPr id="5127" name="Text Box 7"/>
          <p:cNvSpPr txBox="1">
            <a:spLocks noChangeArrowheads="1"/>
          </p:cNvSpPr>
          <p:nvPr/>
        </p:nvSpPr>
        <p:spPr bwMode="auto">
          <a:xfrm>
            <a:off x="4700588" y="3017838"/>
            <a:ext cx="1295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2800" b="1">
                <a:solidFill>
                  <a:srgbClr val="FF0000"/>
                </a:solidFill>
                <a:latin typeface="Times New Roman Italic" pitchFamily="18" charset="0"/>
                <a:ea typeface="黑体" panose="02010609060101010101" pitchFamily="49" charset="-122"/>
              </a:rPr>
              <a:t>52</a:t>
            </a:r>
            <a:r>
              <a:rPr lang="zh-CN" altLang="en-US" sz="2800" b="1">
                <a:solidFill>
                  <a:srgbClr val="FF0000"/>
                </a:solidFill>
                <a:latin typeface="Times New Roman Italic" pitchFamily="18" charset="0"/>
                <a:ea typeface="黑体" panose="02010609060101010101" pitchFamily="49" charset="-122"/>
              </a:rPr>
              <a:t>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 calcmode="lin" valueType="num">
                                      <p:cBhvr additive="base">
                                        <p:cTn id="7" dur="500" fill="hold"/>
                                        <p:tgtEl>
                                          <p:spTgt spid="10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9">
                                            <p:txEl>
                                              <p:pRg st="1" end="1"/>
                                            </p:txEl>
                                          </p:spTgt>
                                        </p:tgtEl>
                                        <p:attrNameLst>
                                          <p:attrName>style.visibility</p:attrName>
                                        </p:attrNameLst>
                                      </p:cBhvr>
                                      <p:to>
                                        <p:strVal val="visible"/>
                                      </p:to>
                                    </p:set>
                                    <p:anim calcmode="lin" valueType="num">
                                      <p:cBhvr additive="base">
                                        <p:cTn id="11" dur="500" fill="hold"/>
                                        <p:tgtEl>
                                          <p:spTgt spid="10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1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29" grpId="0" build="p"/>
      <p:bldP spid="5125" grpId="0"/>
      <p:bldP spid="5126" grpId="0"/>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466725" y="663575"/>
            <a:ext cx="2490788" cy="647700"/>
          </a:xfrm>
        </p:spPr>
        <p:txBody>
          <a:bodyPr/>
          <a:lstStyle/>
          <a:p>
            <a:pPr eaLnBrk="1" hangingPunct="1">
              <a:lnSpc>
                <a:spcPct val="150000"/>
              </a:lnSpc>
              <a:defRPr/>
            </a:pPr>
            <a:r>
              <a:rPr lang="zh-CN" altLang="en-US" sz="3600" b="1" dirty="0" smtClean="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rPr>
              <a:t>观察与思考</a:t>
            </a:r>
            <a:endParaRPr lang="zh-CN" sz="3600" b="1" dirty="0" smtClean="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endParaRPr>
          </a:p>
        </p:txBody>
      </p:sp>
      <p:sp>
        <p:nvSpPr>
          <p:cNvPr id="30722" name="Rectangle 3"/>
          <p:cNvSpPr>
            <a:spLocks noGrp="1" noRot="1" noChangeArrowheads="1"/>
          </p:cNvSpPr>
          <p:nvPr>
            <p:ph type="body" sz="half" idx="4294967295"/>
          </p:nvPr>
        </p:nvSpPr>
        <p:spPr>
          <a:xfrm>
            <a:off x="288925" y="1152525"/>
            <a:ext cx="8424863" cy="1266825"/>
          </a:xfrm>
        </p:spPr>
        <p:txBody>
          <a:bodyPr/>
          <a:lstStyle/>
          <a:p>
            <a:pPr marL="0" indent="0" eaLnBrk="1" hangingPunct="1">
              <a:lnSpc>
                <a:spcPct val="150000"/>
              </a:lnSpc>
              <a:spcBef>
                <a:spcPct val="0"/>
              </a:spcBef>
              <a:buFont typeface="Wingdings" panose="05000000000000000000" pitchFamily="2" charset="2"/>
              <a:buNone/>
            </a:pPr>
            <a:r>
              <a:rPr lang="zh-CN" altLang="zh-CN" b="1" dirty="0" smtClean="0">
                <a:latin typeface="Times New Roman Italic" pitchFamily="18" charset="0"/>
                <a:ea typeface="黑体" panose="02010609060101010101" pitchFamily="49" charset="-122"/>
              </a:rPr>
              <a:t>    </a:t>
            </a:r>
            <a:r>
              <a:rPr lang="en-US" altLang="zh-CN" b="1" dirty="0" smtClean="0">
                <a:latin typeface="Times New Roman Italic" pitchFamily="18" charset="0"/>
                <a:ea typeface="黑体" panose="02010609060101010101" pitchFamily="49" charset="-122"/>
              </a:rPr>
              <a:t>    </a:t>
            </a:r>
            <a:r>
              <a:rPr lang="zh-CN" altLang="en-US" b="1" dirty="0" smtClean="0">
                <a:latin typeface="Times New Roman Italic" pitchFamily="18" charset="0"/>
                <a:ea typeface="黑体" panose="02010609060101010101" pitchFamily="49" charset="-122"/>
              </a:rPr>
              <a:t>时代中学田径队的甲、乙两名运动员在</a:t>
            </a:r>
            <a:r>
              <a:rPr lang="zh-CN" altLang="zh-CN" b="1" dirty="0" smtClean="0">
                <a:latin typeface="Times New Roman Italic" pitchFamily="18" charset="0"/>
                <a:ea typeface="黑体" panose="02010609060101010101" pitchFamily="49" charset="-122"/>
              </a:rPr>
              <a:t>8</a:t>
            </a:r>
            <a:r>
              <a:rPr lang="zh-CN" altLang="en-US" b="1" dirty="0" smtClean="0">
                <a:latin typeface="Times New Roman Italic" pitchFamily="18" charset="0"/>
                <a:ea typeface="黑体" panose="02010609060101010101" pitchFamily="49" charset="-122"/>
              </a:rPr>
              <a:t>次百米跑训练中，成绩如下表：</a:t>
            </a:r>
          </a:p>
          <a:p>
            <a:pPr marL="0" indent="0" eaLnBrk="1" hangingPunct="1">
              <a:lnSpc>
                <a:spcPct val="150000"/>
              </a:lnSpc>
              <a:spcBef>
                <a:spcPct val="0"/>
              </a:spcBef>
              <a:buFont typeface="Wingdings" panose="05000000000000000000" pitchFamily="2" charset="2"/>
              <a:buNone/>
            </a:pPr>
            <a:endParaRPr lang="zh-CN" altLang="zh-CN" b="1" dirty="0" smtClean="0">
              <a:latin typeface="Times New Roman Italic" pitchFamily="18" charset="0"/>
              <a:ea typeface="黑体" panose="02010609060101010101" pitchFamily="49" charset="-122"/>
            </a:endParaRPr>
          </a:p>
        </p:txBody>
      </p:sp>
      <p:graphicFrame>
        <p:nvGraphicFramePr>
          <p:cNvPr id="6148" name="Group 4"/>
          <p:cNvGraphicFramePr>
            <a:graphicFrameLocks noGrp="1"/>
          </p:cNvGraphicFramePr>
          <p:nvPr>
            <p:ph sz="quarter" idx="4294967295"/>
          </p:nvPr>
        </p:nvGraphicFramePr>
        <p:xfrm>
          <a:off x="850900" y="2549525"/>
          <a:ext cx="7862887" cy="1968500"/>
        </p:xfrm>
        <a:graphic>
          <a:graphicData uri="http://schemas.openxmlformats.org/drawingml/2006/table">
            <a:tbl>
              <a:tblPr/>
              <a:tblGrid>
                <a:gridCol w="1663700">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801688">
                  <a:extLst>
                    <a:ext uri="{9D8B030D-6E8A-4147-A177-3AD203B41FA5}">
                      <a16:colId xmlns:a16="http://schemas.microsoft.com/office/drawing/2014/main" val="20005"/>
                    </a:ext>
                  </a:extLst>
                </a:gridCol>
                <a:gridCol w="793750">
                  <a:extLst>
                    <a:ext uri="{9D8B030D-6E8A-4147-A177-3AD203B41FA5}">
                      <a16:colId xmlns:a16="http://schemas.microsoft.com/office/drawing/2014/main" val="20006"/>
                    </a:ext>
                  </a:extLst>
                </a:gridCol>
                <a:gridCol w="788987">
                  <a:extLst>
                    <a:ext uri="{9D8B030D-6E8A-4147-A177-3AD203B41FA5}">
                      <a16:colId xmlns:a16="http://schemas.microsoft.com/office/drawing/2014/main" val="20007"/>
                    </a:ext>
                  </a:extLst>
                </a:gridCol>
                <a:gridCol w="727075">
                  <a:extLst>
                    <a:ext uri="{9D8B030D-6E8A-4147-A177-3AD203B41FA5}">
                      <a16:colId xmlns:a16="http://schemas.microsoft.com/office/drawing/2014/main" val="20008"/>
                    </a:ext>
                  </a:extLst>
                </a:gridCol>
              </a:tblGrid>
              <a:tr h="640455">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序数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7</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8</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455">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甲的成绩</a:t>
                      </a:r>
                      <a:r>
                        <a:rPr kumimoji="0" lang="zh-CN" alt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a:t>
                      </a: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秒</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13.0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13.1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590">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乙的成绩</a:t>
                      </a:r>
                      <a:r>
                        <a:rPr kumimoji="0" lang="zh-CN" alt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a:t>
                      </a: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秒</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12.7</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12.9</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5" name="Group 48"/>
          <p:cNvGraphicFramePr/>
          <p:nvPr/>
        </p:nvGraphicFramePr>
        <p:xfrm>
          <a:off x="3384550" y="4662488"/>
          <a:ext cx="5329238" cy="1920876"/>
        </p:xfrm>
        <a:graphic>
          <a:graphicData uri="http://schemas.openxmlformats.org/drawingml/2006/table">
            <a:tbl>
              <a:tblPr/>
              <a:tblGrid>
                <a:gridCol w="1333500">
                  <a:extLst>
                    <a:ext uri="{9D8B030D-6E8A-4147-A177-3AD203B41FA5}">
                      <a16:colId xmlns:a16="http://schemas.microsoft.com/office/drawing/2014/main" val="20000"/>
                    </a:ext>
                  </a:extLst>
                </a:gridCol>
                <a:gridCol w="1330325">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tblGrid>
              <a:tr h="640292">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序数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平均数</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中位数</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众数</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292">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甲</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2"/>
                        </a:solidFill>
                        <a:effectLst/>
                        <a:latin typeface="Times New Roman Italic" pitchFamily="18" charset="0"/>
                        <a:ea typeface="黑体" panose="02010609060101010101" pitchFamily="49" charset="-122"/>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2"/>
                        </a:solidFill>
                        <a:effectLst/>
                        <a:latin typeface="Times New Roman Italic" pitchFamily="18" charset="0"/>
                        <a:ea typeface="黑体" panose="02010609060101010101" pitchFamily="49" charset="-122"/>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dirty="0" smtClean="0">
                        <a:ln>
                          <a:noFill/>
                        </a:ln>
                        <a:solidFill>
                          <a:schemeClr val="tx2"/>
                        </a:solidFill>
                        <a:effectLst/>
                        <a:latin typeface="Times New Roman Italic" pitchFamily="18" charset="0"/>
                        <a:ea typeface="黑体" panose="02010609060101010101" pitchFamily="49" charset="-122"/>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292">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乙</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dirty="0" smtClean="0">
                        <a:ln>
                          <a:noFill/>
                        </a:ln>
                        <a:solidFill>
                          <a:schemeClr val="tx2"/>
                        </a:solidFill>
                        <a:effectLst/>
                        <a:latin typeface="Times New Roman Italic" pitchFamily="18" charset="0"/>
                        <a:ea typeface="黑体" panose="02010609060101010101" pitchFamily="49" charset="-122"/>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smtClean="0">
                        <a:ln>
                          <a:noFill/>
                        </a:ln>
                        <a:solidFill>
                          <a:schemeClr val="tx2"/>
                        </a:solidFill>
                        <a:effectLst/>
                        <a:latin typeface="Times New Roman Italic" pitchFamily="18" charset="0"/>
                        <a:ea typeface="黑体" panose="02010609060101010101" pitchFamily="49" charset="-122"/>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endParaRPr kumimoji="0" lang="zh-CN" altLang="zh-CN" sz="2400" b="1" i="0" u="none" strike="noStrike" cap="none" normalizeH="0" baseline="0" dirty="0" smtClean="0">
                        <a:ln>
                          <a:noFill/>
                        </a:ln>
                        <a:solidFill>
                          <a:schemeClr val="tx2"/>
                        </a:solidFill>
                        <a:effectLst/>
                        <a:latin typeface="Times New Roman Italic" pitchFamily="18" charset="0"/>
                        <a:ea typeface="黑体" panose="02010609060101010101" pitchFamily="49" charset="-122"/>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 name="Text Box 47"/>
          <p:cNvSpPr txBox="1">
            <a:spLocks noChangeArrowheads="1"/>
          </p:cNvSpPr>
          <p:nvPr/>
        </p:nvSpPr>
        <p:spPr bwMode="auto">
          <a:xfrm>
            <a:off x="633413" y="4630738"/>
            <a:ext cx="252888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dirty="0">
                <a:latin typeface="Times New Roman Italic" pitchFamily="18" charset="0"/>
                <a:ea typeface="黑体" panose="02010609060101010101" pitchFamily="49" charset="-122"/>
              </a:rPr>
              <a:t>        </a:t>
            </a:r>
            <a:r>
              <a:rPr lang="zh-CN" altLang="zh-CN" sz="2800" b="1" dirty="0">
                <a:solidFill>
                  <a:srgbClr val="FF0000"/>
                </a:solidFill>
                <a:latin typeface="Times New Roman Italic" pitchFamily="18" charset="0"/>
                <a:ea typeface="黑体" panose="02010609060101010101" pitchFamily="49" charset="-122"/>
              </a:rPr>
              <a:t>1</a:t>
            </a:r>
            <a:r>
              <a:rPr lang="en-US" altLang="zh-CN" sz="2800" b="1" dirty="0">
                <a:solidFill>
                  <a:srgbClr val="FF0000"/>
                </a:solidFill>
                <a:latin typeface="Times New Roman Italic" pitchFamily="18" charset="0"/>
                <a:ea typeface="黑体" panose="02010609060101010101" pitchFamily="49" charset="-122"/>
              </a:rPr>
              <a:t>.</a:t>
            </a:r>
            <a:r>
              <a:rPr lang="zh-CN" altLang="en-US" sz="2800" b="1" dirty="0">
                <a:latin typeface="Times New Roman Italic" pitchFamily="18" charset="0"/>
                <a:ea typeface="黑体" panose="02010609060101010101" pitchFamily="49" charset="-122"/>
              </a:rPr>
              <a:t>请同学们根据上表信息完成下表：</a:t>
            </a:r>
          </a:p>
        </p:txBody>
      </p:sp>
      <p:sp>
        <p:nvSpPr>
          <p:cNvPr id="17" name="Text Box 70"/>
          <p:cNvSpPr txBox="1">
            <a:spLocks noChangeArrowheads="1"/>
          </p:cNvSpPr>
          <p:nvPr/>
        </p:nvSpPr>
        <p:spPr bwMode="auto">
          <a:xfrm>
            <a:off x="4867275" y="5373688"/>
            <a:ext cx="1057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zh-CN" sz="2800" b="1">
                <a:solidFill>
                  <a:srgbClr val="FF0000"/>
                </a:solidFill>
                <a:latin typeface="Times New Roman Italic" pitchFamily="18" charset="0"/>
                <a:ea typeface="黑体" panose="02010609060101010101" pitchFamily="49" charset="-122"/>
              </a:rPr>
              <a:t>12.5</a:t>
            </a:r>
          </a:p>
        </p:txBody>
      </p:sp>
      <p:sp>
        <p:nvSpPr>
          <p:cNvPr id="18" name="Text Box 71"/>
          <p:cNvSpPr txBox="1">
            <a:spLocks noChangeArrowheads="1"/>
          </p:cNvSpPr>
          <p:nvPr/>
        </p:nvSpPr>
        <p:spPr bwMode="auto">
          <a:xfrm>
            <a:off x="4867275" y="5973763"/>
            <a:ext cx="1057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zh-CN" sz="2800" b="1">
                <a:solidFill>
                  <a:srgbClr val="FF0000"/>
                </a:solidFill>
                <a:latin typeface="Times New Roman Italic" pitchFamily="18" charset="0"/>
                <a:ea typeface="黑体" panose="02010609060101010101" pitchFamily="49" charset="-122"/>
              </a:rPr>
              <a:t>12.5</a:t>
            </a:r>
          </a:p>
        </p:txBody>
      </p:sp>
      <p:sp>
        <p:nvSpPr>
          <p:cNvPr id="19" name="Text Box 72"/>
          <p:cNvSpPr txBox="1">
            <a:spLocks noChangeArrowheads="1"/>
          </p:cNvSpPr>
          <p:nvPr/>
        </p:nvSpPr>
        <p:spPr bwMode="auto">
          <a:xfrm>
            <a:off x="6103938" y="5384800"/>
            <a:ext cx="1055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zh-CN" sz="2800" b="1">
                <a:solidFill>
                  <a:srgbClr val="FF0000"/>
                </a:solidFill>
                <a:latin typeface="Times New Roman Italic" pitchFamily="18" charset="0"/>
                <a:ea typeface="黑体" panose="02010609060101010101" pitchFamily="49" charset="-122"/>
              </a:rPr>
              <a:t>12.45</a:t>
            </a:r>
          </a:p>
        </p:txBody>
      </p:sp>
      <p:sp>
        <p:nvSpPr>
          <p:cNvPr id="20" name="Text Box 73"/>
          <p:cNvSpPr txBox="1">
            <a:spLocks noChangeArrowheads="1"/>
          </p:cNvSpPr>
          <p:nvPr/>
        </p:nvSpPr>
        <p:spPr bwMode="auto">
          <a:xfrm>
            <a:off x="6043613" y="5964238"/>
            <a:ext cx="1057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zh-CN" sz="2800" b="1">
                <a:solidFill>
                  <a:srgbClr val="FF0000"/>
                </a:solidFill>
                <a:latin typeface="Times New Roman Italic" pitchFamily="18" charset="0"/>
                <a:ea typeface="黑体" panose="02010609060101010101" pitchFamily="49" charset="-122"/>
              </a:rPr>
              <a:t>12.45</a:t>
            </a:r>
          </a:p>
        </p:txBody>
      </p:sp>
      <p:sp>
        <p:nvSpPr>
          <p:cNvPr id="21" name="Text Box 74"/>
          <p:cNvSpPr txBox="1">
            <a:spLocks noChangeArrowheads="1"/>
          </p:cNvSpPr>
          <p:nvPr/>
        </p:nvSpPr>
        <p:spPr bwMode="auto">
          <a:xfrm>
            <a:off x="7499350" y="5367338"/>
            <a:ext cx="1057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zh-CN" sz="2800" b="1">
                <a:solidFill>
                  <a:srgbClr val="FF0000"/>
                </a:solidFill>
                <a:latin typeface="Times New Roman Italic" pitchFamily="18" charset="0"/>
                <a:ea typeface="黑体" panose="02010609060101010101" pitchFamily="49" charset="-122"/>
              </a:rPr>
              <a:t>12.2</a:t>
            </a:r>
          </a:p>
        </p:txBody>
      </p:sp>
      <p:sp>
        <p:nvSpPr>
          <p:cNvPr id="22" name="Text Box 75"/>
          <p:cNvSpPr txBox="1">
            <a:spLocks noChangeArrowheads="1"/>
          </p:cNvSpPr>
          <p:nvPr/>
        </p:nvSpPr>
        <p:spPr bwMode="auto">
          <a:xfrm>
            <a:off x="7499350" y="5972175"/>
            <a:ext cx="1057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zh-CN" sz="2800" b="1">
                <a:solidFill>
                  <a:srgbClr val="FF0000"/>
                </a:solidFill>
                <a:latin typeface="Times New Roman Italic" pitchFamily="18" charset="0"/>
                <a:ea typeface="黑体" panose="02010609060101010101" pitchFamily="49" charset="-122"/>
              </a:rPr>
              <a:t>12.2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p:cNvSpPr>
            <a:spLocks noChangeArrowheads="1"/>
          </p:cNvSpPr>
          <p:nvPr/>
        </p:nvSpPr>
        <p:spPr bwMode="auto">
          <a:xfrm>
            <a:off x="466725" y="4892675"/>
            <a:ext cx="82470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ts val="4000"/>
              </a:lnSpc>
            </a:pPr>
            <a:r>
              <a:rPr lang="en-US" altLang="zh-CN" sz="2800" b="1" dirty="0">
                <a:solidFill>
                  <a:srgbClr val="FF0000"/>
                </a:solidFill>
                <a:latin typeface="Times New Roman Italic" pitchFamily="18" charset="0"/>
                <a:ea typeface="黑体" panose="02010609060101010101" pitchFamily="49" charset="-122"/>
              </a:rPr>
              <a:t>       2.</a:t>
            </a:r>
            <a:r>
              <a:rPr lang="zh-CN" altLang="en-US" sz="2800" b="1" dirty="0">
                <a:latin typeface="Times New Roman Italic" pitchFamily="18" charset="0"/>
                <a:ea typeface="黑体" panose="02010609060101010101" pitchFamily="49" charset="-122"/>
              </a:rPr>
              <a:t>小亮说：“甲、乙两名运动员的训练成绩的平均数、中位数、众数对应相同， 因此他们的成绩一样</a:t>
            </a:r>
            <a:r>
              <a:rPr lang="zh-CN" altLang="zh-CN" sz="2800" b="1" dirty="0">
                <a:latin typeface="Times New Roman Italic" pitchFamily="18" charset="0"/>
                <a:ea typeface="黑体" panose="02010609060101010101" pitchFamily="49" charset="-122"/>
              </a:rPr>
              <a:t>.”</a:t>
            </a:r>
            <a:r>
              <a:rPr lang="zh-CN" altLang="en-US" sz="2800" b="1" dirty="0">
                <a:latin typeface="Times New Roman Italic" pitchFamily="18" charset="0"/>
                <a:ea typeface="黑体" panose="02010609060101010101" pitchFamily="49" charset="-122"/>
              </a:rPr>
              <a:t>你认为这种说法合适吗？</a:t>
            </a:r>
          </a:p>
        </p:txBody>
      </p:sp>
      <p:sp>
        <p:nvSpPr>
          <p:cNvPr id="3" name="Rectangle 2"/>
          <p:cNvSpPr txBox="1">
            <a:spLocks noRot="1" noChangeArrowheads="1"/>
          </p:cNvSpPr>
          <p:nvPr/>
        </p:nvSpPr>
        <p:spPr bwMode="auto">
          <a:xfrm>
            <a:off x="466725" y="663575"/>
            <a:ext cx="2490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eaLnBrk="1" hangingPunct="1">
              <a:lnSpc>
                <a:spcPct val="150000"/>
              </a:lnSpc>
              <a:buFontTx/>
              <a:buNone/>
              <a:defRPr/>
            </a:pPr>
            <a:r>
              <a:rPr lang="zh-CN" altLang="en-US" sz="3600" b="1" smtClean="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观察与思考</a:t>
            </a:r>
            <a:endParaRPr lang="zh-CN" sz="3600" b="1" dirty="0" smtClean="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endParaRPr>
          </a:p>
        </p:txBody>
      </p:sp>
      <p:sp>
        <p:nvSpPr>
          <p:cNvPr id="32771" name="Rectangle 3"/>
          <p:cNvSpPr txBox="1">
            <a:spLocks noRot="1" noChangeArrowheads="1"/>
          </p:cNvSpPr>
          <p:nvPr/>
        </p:nvSpPr>
        <p:spPr bwMode="auto">
          <a:xfrm>
            <a:off x="288925" y="1152525"/>
            <a:ext cx="84248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None/>
            </a:pPr>
            <a:r>
              <a:rPr lang="zh-CN" altLang="zh-CN" sz="2800" b="1" dirty="0">
                <a:latin typeface="Times New Roman Italic" pitchFamily="18" charset="0"/>
                <a:ea typeface="黑体" panose="02010609060101010101" pitchFamily="49" charset="-122"/>
              </a:rPr>
              <a:t>    </a:t>
            </a:r>
            <a:r>
              <a:rPr lang="en-US" altLang="zh-CN" sz="2800" b="1" dirty="0">
                <a:latin typeface="Times New Roman Italic" pitchFamily="18" charset="0"/>
                <a:ea typeface="黑体" panose="02010609060101010101" pitchFamily="49" charset="-122"/>
              </a:rPr>
              <a:t>    </a:t>
            </a:r>
            <a:r>
              <a:rPr lang="zh-CN" altLang="en-US" sz="2800" b="1" dirty="0">
                <a:latin typeface="Times New Roman Italic" pitchFamily="18" charset="0"/>
                <a:ea typeface="黑体" panose="02010609060101010101" pitchFamily="49" charset="-122"/>
              </a:rPr>
              <a:t>时代中学田径队的甲、乙两名运动员在</a:t>
            </a:r>
            <a:r>
              <a:rPr lang="zh-CN" altLang="zh-CN" sz="2800" b="1" dirty="0">
                <a:latin typeface="Times New Roman Italic" pitchFamily="18" charset="0"/>
                <a:ea typeface="黑体" panose="02010609060101010101" pitchFamily="49" charset="-122"/>
              </a:rPr>
              <a:t>8</a:t>
            </a:r>
            <a:r>
              <a:rPr lang="zh-CN" altLang="en-US" sz="2800" b="1" dirty="0">
                <a:latin typeface="Times New Roman Italic" pitchFamily="18" charset="0"/>
                <a:ea typeface="黑体" panose="02010609060101010101" pitchFamily="49" charset="-122"/>
              </a:rPr>
              <a:t>次百米跑训练中，成绩如下表：</a:t>
            </a:r>
          </a:p>
          <a:p>
            <a:pPr eaLnBrk="1" hangingPunct="1">
              <a:lnSpc>
                <a:spcPct val="150000"/>
              </a:lnSpc>
              <a:buFont typeface="Wingdings" panose="05000000000000000000" pitchFamily="2" charset="2"/>
              <a:buNone/>
            </a:pPr>
            <a:endParaRPr lang="zh-CN" altLang="zh-CN" sz="2800" b="1" dirty="0">
              <a:latin typeface="Times New Roman Italic" pitchFamily="18" charset="0"/>
              <a:ea typeface="黑体" panose="02010609060101010101" pitchFamily="49" charset="-122"/>
            </a:endParaRPr>
          </a:p>
        </p:txBody>
      </p:sp>
      <p:graphicFrame>
        <p:nvGraphicFramePr>
          <p:cNvPr id="5" name="Group 4"/>
          <p:cNvGraphicFramePr/>
          <p:nvPr/>
        </p:nvGraphicFramePr>
        <p:xfrm>
          <a:off x="536575" y="2697163"/>
          <a:ext cx="7862887" cy="1968500"/>
        </p:xfrm>
        <a:graphic>
          <a:graphicData uri="http://schemas.openxmlformats.org/drawingml/2006/table">
            <a:tbl>
              <a:tblPr/>
              <a:tblGrid>
                <a:gridCol w="1663700">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801688">
                  <a:extLst>
                    <a:ext uri="{9D8B030D-6E8A-4147-A177-3AD203B41FA5}">
                      <a16:colId xmlns:a16="http://schemas.microsoft.com/office/drawing/2014/main" val="20005"/>
                    </a:ext>
                  </a:extLst>
                </a:gridCol>
                <a:gridCol w="793750">
                  <a:extLst>
                    <a:ext uri="{9D8B030D-6E8A-4147-A177-3AD203B41FA5}">
                      <a16:colId xmlns:a16="http://schemas.microsoft.com/office/drawing/2014/main" val="20006"/>
                    </a:ext>
                  </a:extLst>
                </a:gridCol>
                <a:gridCol w="788987">
                  <a:extLst>
                    <a:ext uri="{9D8B030D-6E8A-4147-A177-3AD203B41FA5}">
                      <a16:colId xmlns:a16="http://schemas.microsoft.com/office/drawing/2014/main" val="20007"/>
                    </a:ext>
                  </a:extLst>
                </a:gridCol>
                <a:gridCol w="727075">
                  <a:extLst>
                    <a:ext uri="{9D8B030D-6E8A-4147-A177-3AD203B41FA5}">
                      <a16:colId xmlns:a16="http://schemas.microsoft.com/office/drawing/2014/main" val="20008"/>
                    </a:ext>
                  </a:extLst>
                </a:gridCol>
              </a:tblGrid>
              <a:tr h="640455">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序数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7</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8</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455">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甲的成绩</a:t>
                      </a:r>
                      <a:r>
                        <a:rPr kumimoji="0" lang="zh-CN" alt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a:t>
                      </a: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秒</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13.0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12.6</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13.1</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590">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乙的成绩</a:t>
                      </a:r>
                      <a:r>
                        <a:rPr kumimoji="0" lang="zh-CN" alt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a:t>
                      </a:r>
                      <a:r>
                        <a:rPr kumimoji="0" lang="zh-CN" sz="20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秒</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12.4</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12.7</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12.9</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smtClean="0">
                          <a:ln>
                            <a:noFill/>
                          </a:ln>
                          <a:solidFill>
                            <a:schemeClr val="tx1"/>
                          </a:solidFill>
                          <a:effectLst/>
                          <a:latin typeface="Times New Roman Italic" pitchFamily="18" charset="0"/>
                          <a:ea typeface="黑体" panose="02010609060101010101" pitchFamily="49" charset="-122"/>
                        </a:rPr>
                        <a:t>12.8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hlink"/>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2" panose="05020102010507070707" pitchFamily="18"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
                          <a:schemeClr val="hlink"/>
                        </a:buClr>
                        <a:buSzTx/>
                        <a:buFont typeface="Wingdings" panose="05000000000000000000" pitchFamily="2" charset="2"/>
                        <a:buNone/>
                      </a:pPr>
                      <a:r>
                        <a:rPr kumimoji="0" lang="zh-CN" altLang="zh-CN" sz="2400" b="1" i="0" u="none" strike="noStrike" cap="none" normalizeH="0" baseline="0" dirty="0" smtClean="0">
                          <a:ln>
                            <a:noFill/>
                          </a:ln>
                          <a:solidFill>
                            <a:schemeClr val="tx1"/>
                          </a:solidFill>
                          <a:effectLst/>
                          <a:latin typeface="Times New Roman Italic" pitchFamily="18" charset="0"/>
                          <a:ea typeface="黑体" panose="02010609060101010101" pitchFamily="49" charset="-122"/>
                        </a:rPr>
                        <a:t>12.3</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460375" y="601663"/>
            <a:ext cx="6316663" cy="520700"/>
          </a:xfrm>
        </p:spPr>
        <p:txBody>
          <a:bodyPr/>
          <a:lstStyle/>
          <a:p>
            <a:pPr eaLnBrk="1" hangingPunct="1">
              <a:lnSpc>
                <a:spcPct val="100000"/>
              </a:lnSpc>
              <a:defRPr/>
            </a:pPr>
            <a:r>
              <a:rPr lang="zh-CN" sz="2800" b="1" dirty="0" smtClean="0">
                <a:effectLst>
                  <a:outerShdw blurRad="38100" dist="38100" dir="2700000" algn="tl">
                    <a:srgbClr val="C0C0C0"/>
                  </a:outerShdw>
                </a:effectLst>
                <a:latin typeface="Times New Roman Italic" pitchFamily="18" charset="0"/>
                <a:ea typeface="黑体" panose="02010609060101010101" pitchFamily="49" charset="-122"/>
              </a:rPr>
              <a:t>利用折线统计图，探究数据的离散程度</a:t>
            </a:r>
          </a:p>
        </p:txBody>
      </p:sp>
      <p:sp>
        <p:nvSpPr>
          <p:cNvPr id="33794" name="Rectangle 4"/>
          <p:cNvSpPr>
            <a:spLocks noChangeArrowheads="1"/>
          </p:cNvSpPr>
          <p:nvPr/>
        </p:nvSpPr>
        <p:spPr bwMode="auto">
          <a:xfrm>
            <a:off x="893763" y="4279900"/>
            <a:ext cx="25066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en-US" sz="2000" b="1" dirty="0">
                <a:latin typeface="Times New Roman Italic" pitchFamily="18" charset="0"/>
                <a:ea typeface="黑体" panose="02010609060101010101" pitchFamily="49" charset="-122"/>
              </a:rPr>
              <a:t>甲运动员成绩统计图</a:t>
            </a:r>
          </a:p>
        </p:txBody>
      </p:sp>
      <p:sp>
        <p:nvSpPr>
          <p:cNvPr id="33795" name="Rectangle 5"/>
          <p:cNvSpPr>
            <a:spLocks noChangeArrowheads="1"/>
          </p:cNvSpPr>
          <p:nvPr/>
        </p:nvSpPr>
        <p:spPr bwMode="auto">
          <a:xfrm>
            <a:off x="4805363" y="4279900"/>
            <a:ext cx="25066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en-US" sz="2000" b="1">
                <a:latin typeface="Times New Roman Italic" pitchFamily="18" charset="0"/>
                <a:ea typeface="黑体" panose="02010609060101010101" pitchFamily="49" charset="-122"/>
              </a:rPr>
              <a:t>乙运动员成绩统计图</a:t>
            </a:r>
          </a:p>
        </p:txBody>
      </p:sp>
      <p:grpSp>
        <p:nvGrpSpPr>
          <p:cNvPr id="33796" name="Group 6"/>
          <p:cNvGrpSpPr/>
          <p:nvPr/>
        </p:nvGrpSpPr>
        <p:grpSpPr bwMode="auto">
          <a:xfrm>
            <a:off x="482600" y="1077913"/>
            <a:ext cx="3816350" cy="3349625"/>
            <a:chOff x="0" y="-47"/>
            <a:chExt cx="2404" cy="2110"/>
          </a:xfrm>
        </p:grpSpPr>
        <p:grpSp>
          <p:nvGrpSpPr>
            <p:cNvPr id="33797" name="Group 7"/>
            <p:cNvGrpSpPr/>
            <p:nvPr/>
          </p:nvGrpSpPr>
          <p:grpSpPr bwMode="auto">
            <a:xfrm>
              <a:off x="273" y="200"/>
              <a:ext cx="1711" cy="1659"/>
              <a:chOff x="0" y="0"/>
              <a:chExt cx="4165" cy="4149"/>
            </a:xfrm>
          </p:grpSpPr>
          <p:grpSp>
            <p:nvGrpSpPr>
              <p:cNvPr id="33798" name="Group 8"/>
              <p:cNvGrpSpPr/>
              <p:nvPr/>
            </p:nvGrpSpPr>
            <p:grpSpPr bwMode="auto">
              <a:xfrm>
                <a:off x="31" y="4077"/>
                <a:ext cx="4134" cy="72"/>
                <a:chOff x="0" y="0"/>
                <a:chExt cx="4134" cy="72"/>
              </a:xfrm>
            </p:grpSpPr>
            <p:sp>
              <p:nvSpPr>
                <p:cNvPr id="6298" name="Line 9"/>
                <p:cNvSpPr>
                  <a:spLocks noChangeShapeType="1"/>
                </p:cNvSpPr>
                <p:nvPr/>
              </p:nvSpPr>
              <p:spPr bwMode="auto">
                <a:xfrm>
                  <a:off x="1" y="59"/>
                  <a:ext cx="4133" cy="3"/>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3800" name="Group 10"/>
                <p:cNvGrpSpPr/>
                <p:nvPr/>
              </p:nvGrpSpPr>
              <p:grpSpPr bwMode="auto">
                <a:xfrm>
                  <a:off x="530" y="0"/>
                  <a:ext cx="3377" cy="72"/>
                  <a:chOff x="0" y="0"/>
                  <a:chExt cx="2902" cy="62"/>
                </a:xfrm>
              </p:grpSpPr>
              <p:sp>
                <p:nvSpPr>
                  <p:cNvPr id="6300" name="Line 11"/>
                  <p:cNvSpPr>
                    <a:spLocks noChangeShapeType="1"/>
                  </p:cNvSpPr>
                  <p:nvPr/>
                </p:nvSpPr>
                <p:spPr bwMode="auto">
                  <a:xfrm>
                    <a:off x="1"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1" name="Line 12"/>
                  <p:cNvSpPr>
                    <a:spLocks noChangeShapeType="1"/>
                  </p:cNvSpPr>
                  <p:nvPr/>
                </p:nvSpPr>
                <p:spPr bwMode="auto">
                  <a:xfrm>
                    <a:off x="413"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2" name="Line 13"/>
                  <p:cNvSpPr>
                    <a:spLocks noChangeShapeType="1"/>
                  </p:cNvSpPr>
                  <p:nvPr/>
                </p:nvSpPr>
                <p:spPr bwMode="auto">
                  <a:xfrm>
                    <a:off x="827"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3" name="Line 14"/>
                  <p:cNvSpPr>
                    <a:spLocks noChangeShapeType="1"/>
                  </p:cNvSpPr>
                  <p:nvPr/>
                </p:nvSpPr>
                <p:spPr bwMode="auto">
                  <a:xfrm>
                    <a:off x="1244"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4" name="Line 15"/>
                  <p:cNvSpPr>
                    <a:spLocks noChangeShapeType="1"/>
                  </p:cNvSpPr>
                  <p:nvPr/>
                </p:nvSpPr>
                <p:spPr bwMode="auto">
                  <a:xfrm>
                    <a:off x="1656"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5" name="Line 16"/>
                  <p:cNvSpPr>
                    <a:spLocks noChangeShapeType="1"/>
                  </p:cNvSpPr>
                  <p:nvPr/>
                </p:nvSpPr>
                <p:spPr bwMode="auto">
                  <a:xfrm>
                    <a:off x="207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6" name="Line 17"/>
                  <p:cNvSpPr>
                    <a:spLocks noChangeShapeType="1"/>
                  </p:cNvSpPr>
                  <p:nvPr/>
                </p:nvSpPr>
                <p:spPr bwMode="auto">
                  <a:xfrm>
                    <a:off x="2484" y="0"/>
                    <a:ext cx="4"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7" name="Line 18"/>
                  <p:cNvSpPr>
                    <a:spLocks noChangeShapeType="1"/>
                  </p:cNvSpPr>
                  <p:nvPr/>
                </p:nvSpPr>
                <p:spPr bwMode="auto">
                  <a:xfrm>
                    <a:off x="290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6288" name="Line 19"/>
              <p:cNvSpPr>
                <a:spLocks noChangeShapeType="1"/>
              </p:cNvSpPr>
              <p:nvPr/>
            </p:nvSpPr>
            <p:spPr bwMode="auto">
              <a:xfrm rot="-5400000">
                <a:off x="-2051" y="2063"/>
                <a:ext cx="4134" cy="2"/>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3810" name="Group 20"/>
              <p:cNvGrpSpPr/>
              <p:nvPr/>
            </p:nvGrpSpPr>
            <p:grpSpPr bwMode="auto">
              <a:xfrm rot="-5400000">
                <a:off x="-1653" y="1876"/>
                <a:ext cx="3377" cy="72"/>
                <a:chOff x="0" y="0"/>
                <a:chExt cx="2902" cy="62"/>
              </a:xfrm>
            </p:grpSpPr>
            <p:sp>
              <p:nvSpPr>
                <p:cNvPr id="6290" name="Line 21"/>
                <p:cNvSpPr>
                  <a:spLocks noChangeShapeType="1"/>
                </p:cNvSpPr>
                <p:nvPr/>
              </p:nvSpPr>
              <p:spPr bwMode="auto">
                <a:xfrm>
                  <a:off x="8" y="-2"/>
                  <a:ext cx="2" cy="65"/>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1" name="Line 22"/>
                <p:cNvSpPr>
                  <a:spLocks noChangeShapeType="1"/>
                </p:cNvSpPr>
                <p:nvPr/>
              </p:nvSpPr>
              <p:spPr bwMode="auto">
                <a:xfrm>
                  <a:off x="418"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2" name="Line 23"/>
                <p:cNvSpPr>
                  <a:spLocks noChangeShapeType="1"/>
                </p:cNvSpPr>
                <p:nvPr/>
              </p:nvSpPr>
              <p:spPr bwMode="auto">
                <a:xfrm>
                  <a:off x="831"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3" name="Line 24"/>
                <p:cNvSpPr>
                  <a:spLocks noChangeShapeType="1"/>
                </p:cNvSpPr>
                <p:nvPr/>
              </p:nvSpPr>
              <p:spPr bwMode="auto">
                <a:xfrm>
                  <a:off x="1246"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4" name="Line 25"/>
                <p:cNvSpPr>
                  <a:spLocks noChangeShapeType="1"/>
                </p:cNvSpPr>
                <p:nvPr/>
              </p:nvSpPr>
              <p:spPr bwMode="auto">
                <a:xfrm>
                  <a:off x="1654"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5" name="Line 26"/>
                <p:cNvSpPr>
                  <a:spLocks noChangeShapeType="1"/>
                </p:cNvSpPr>
                <p:nvPr/>
              </p:nvSpPr>
              <p:spPr bwMode="auto">
                <a:xfrm>
                  <a:off x="2069"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6" name="Line 27"/>
                <p:cNvSpPr>
                  <a:spLocks noChangeShapeType="1"/>
                </p:cNvSpPr>
                <p:nvPr/>
              </p:nvSpPr>
              <p:spPr bwMode="auto">
                <a:xfrm>
                  <a:off x="2490"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7" name="Line 28"/>
                <p:cNvSpPr>
                  <a:spLocks noChangeShapeType="1"/>
                </p:cNvSpPr>
                <p:nvPr/>
              </p:nvSpPr>
              <p:spPr bwMode="auto">
                <a:xfrm>
                  <a:off x="2905"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33819" name="Text Box 29"/>
            <p:cNvSpPr txBox="1">
              <a:spLocks noChangeArrowheads="1"/>
            </p:cNvSpPr>
            <p:nvPr/>
          </p:nvSpPr>
          <p:spPr bwMode="auto">
            <a:xfrm>
              <a:off x="1905" y="1751"/>
              <a:ext cx="49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000" b="1">
                  <a:latin typeface="Times New Roman Italic" pitchFamily="18" charset="0"/>
                  <a:ea typeface="黑体" panose="02010609060101010101" pitchFamily="49" charset="-122"/>
                </a:rPr>
                <a:t>序数</a:t>
              </a:r>
            </a:p>
          </p:txBody>
        </p:sp>
        <p:sp>
          <p:nvSpPr>
            <p:cNvPr id="33820" name="Text Box 30"/>
            <p:cNvSpPr txBox="1">
              <a:spLocks noChangeArrowheads="1"/>
            </p:cNvSpPr>
            <p:nvPr/>
          </p:nvSpPr>
          <p:spPr bwMode="auto">
            <a:xfrm>
              <a:off x="210" y="-47"/>
              <a:ext cx="72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b="1">
                  <a:latin typeface="Times New Roman Italic" pitchFamily="18" charset="0"/>
                  <a:ea typeface="黑体" panose="02010609060101010101" pitchFamily="49" charset="-122"/>
                </a:rPr>
                <a:t>成绩</a:t>
              </a:r>
              <a:r>
                <a:rPr lang="zh-CN" altLang="zh-CN" b="1">
                  <a:latin typeface="Times New Roman Italic" pitchFamily="18" charset="0"/>
                  <a:ea typeface="黑体" panose="02010609060101010101" pitchFamily="49" charset="-122"/>
                </a:rPr>
                <a:t>/</a:t>
              </a:r>
              <a:r>
                <a:rPr lang="zh-CN" altLang="en-US" b="1">
                  <a:latin typeface="Times New Roman Italic" pitchFamily="18" charset="0"/>
                  <a:ea typeface="黑体" panose="02010609060101010101" pitchFamily="49" charset="-122"/>
                </a:rPr>
                <a:t>秒</a:t>
              </a:r>
            </a:p>
          </p:txBody>
        </p:sp>
        <p:sp>
          <p:nvSpPr>
            <p:cNvPr id="33821" name="Text Box 31"/>
            <p:cNvSpPr txBox="1">
              <a:spLocks noChangeArrowheads="1"/>
            </p:cNvSpPr>
            <p:nvPr/>
          </p:nvSpPr>
          <p:spPr bwMode="auto">
            <a:xfrm>
              <a:off x="0" y="1542"/>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12.0</a:t>
              </a:r>
            </a:p>
          </p:txBody>
        </p:sp>
        <p:sp>
          <p:nvSpPr>
            <p:cNvPr id="33822" name="Text Box 32"/>
            <p:cNvSpPr txBox="1">
              <a:spLocks noChangeArrowheads="1"/>
            </p:cNvSpPr>
            <p:nvPr/>
          </p:nvSpPr>
          <p:spPr bwMode="auto">
            <a:xfrm>
              <a:off x="1" y="1360"/>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12.2</a:t>
              </a:r>
            </a:p>
          </p:txBody>
        </p:sp>
        <p:sp>
          <p:nvSpPr>
            <p:cNvPr id="33823" name="Text Box 33"/>
            <p:cNvSpPr txBox="1">
              <a:spLocks noChangeArrowheads="1"/>
            </p:cNvSpPr>
            <p:nvPr/>
          </p:nvSpPr>
          <p:spPr bwMode="auto">
            <a:xfrm>
              <a:off x="0" y="1179"/>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12.4</a:t>
              </a:r>
            </a:p>
          </p:txBody>
        </p:sp>
        <p:sp>
          <p:nvSpPr>
            <p:cNvPr id="33824" name="Text Box 34"/>
            <p:cNvSpPr txBox="1">
              <a:spLocks noChangeArrowheads="1"/>
            </p:cNvSpPr>
            <p:nvPr/>
          </p:nvSpPr>
          <p:spPr bwMode="auto">
            <a:xfrm>
              <a:off x="0" y="96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12.6</a:t>
              </a:r>
            </a:p>
          </p:txBody>
        </p:sp>
        <p:sp>
          <p:nvSpPr>
            <p:cNvPr id="33825" name="Text Box 35"/>
            <p:cNvSpPr txBox="1">
              <a:spLocks noChangeArrowheads="1"/>
            </p:cNvSpPr>
            <p:nvPr/>
          </p:nvSpPr>
          <p:spPr bwMode="auto">
            <a:xfrm>
              <a:off x="0" y="7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12.8</a:t>
              </a:r>
            </a:p>
          </p:txBody>
        </p:sp>
        <p:sp>
          <p:nvSpPr>
            <p:cNvPr id="33826" name="Text Box 36"/>
            <p:cNvSpPr txBox="1">
              <a:spLocks noChangeArrowheads="1"/>
            </p:cNvSpPr>
            <p:nvPr/>
          </p:nvSpPr>
          <p:spPr bwMode="auto">
            <a:xfrm>
              <a:off x="1" y="598"/>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13.0</a:t>
              </a:r>
            </a:p>
          </p:txBody>
        </p:sp>
        <p:sp>
          <p:nvSpPr>
            <p:cNvPr id="33827" name="Text Box 37"/>
            <p:cNvSpPr txBox="1">
              <a:spLocks noChangeArrowheads="1"/>
            </p:cNvSpPr>
            <p:nvPr/>
          </p:nvSpPr>
          <p:spPr bwMode="auto">
            <a:xfrm>
              <a:off x="1" y="3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13.2</a:t>
              </a:r>
            </a:p>
          </p:txBody>
        </p:sp>
        <p:sp>
          <p:nvSpPr>
            <p:cNvPr id="33828" name="Text Box 38"/>
            <p:cNvSpPr txBox="1">
              <a:spLocks noChangeArrowheads="1"/>
            </p:cNvSpPr>
            <p:nvPr/>
          </p:nvSpPr>
          <p:spPr bwMode="auto">
            <a:xfrm>
              <a:off x="409"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a:t>
              </a:r>
            </a:p>
          </p:txBody>
        </p:sp>
        <p:sp>
          <p:nvSpPr>
            <p:cNvPr id="33829" name="Text Box 39"/>
            <p:cNvSpPr txBox="1">
              <a:spLocks noChangeArrowheads="1"/>
            </p:cNvSpPr>
            <p:nvPr/>
          </p:nvSpPr>
          <p:spPr bwMode="auto">
            <a:xfrm>
              <a:off x="590"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2</a:t>
              </a:r>
            </a:p>
          </p:txBody>
        </p:sp>
        <p:sp>
          <p:nvSpPr>
            <p:cNvPr id="33830" name="Text Box 40"/>
            <p:cNvSpPr txBox="1">
              <a:spLocks noChangeArrowheads="1"/>
            </p:cNvSpPr>
            <p:nvPr/>
          </p:nvSpPr>
          <p:spPr bwMode="auto">
            <a:xfrm>
              <a:off x="81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3</a:t>
              </a:r>
            </a:p>
          </p:txBody>
        </p:sp>
        <p:sp>
          <p:nvSpPr>
            <p:cNvPr id="33831" name="Text Box 41"/>
            <p:cNvSpPr txBox="1">
              <a:spLocks noChangeArrowheads="1"/>
            </p:cNvSpPr>
            <p:nvPr/>
          </p:nvSpPr>
          <p:spPr bwMode="auto">
            <a:xfrm>
              <a:off x="999"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4</a:t>
              </a:r>
            </a:p>
          </p:txBody>
        </p:sp>
        <p:sp>
          <p:nvSpPr>
            <p:cNvPr id="33832" name="Text Box 42"/>
            <p:cNvSpPr txBox="1">
              <a:spLocks noChangeArrowheads="1"/>
            </p:cNvSpPr>
            <p:nvPr/>
          </p:nvSpPr>
          <p:spPr bwMode="auto">
            <a:xfrm>
              <a:off x="122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5</a:t>
              </a:r>
            </a:p>
          </p:txBody>
        </p:sp>
        <p:sp>
          <p:nvSpPr>
            <p:cNvPr id="33833" name="Text Box 43"/>
            <p:cNvSpPr txBox="1">
              <a:spLocks noChangeArrowheads="1"/>
            </p:cNvSpPr>
            <p:nvPr/>
          </p:nvSpPr>
          <p:spPr bwMode="auto">
            <a:xfrm>
              <a:off x="140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6</a:t>
              </a:r>
            </a:p>
          </p:txBody>
        </p:sp>
        <p:sp>
          <p:nvSpPr>
            <p:cNvPr id="33834" name="Text Box 44"/>
            <p:cNvSpPr txBox="1">
              <a:spLocks noChangeArrowheads="1"/>
            </p:cNvSpPr>
            <p:nvPr/>
          </p:nvSpPr>
          <p:spPr bwMode="auto">
            <a:xfrm>
              <a:off x="1634"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7</a:t>
              </a:r>
            </a:p>
          </p:txBody>
        </p:sp>
        <p:sp>
          <p:nvSpPr>
            <p:cNvPr id="33835" name="Text Box 45"/>
            <p:cNvSpPr txBox="1">
              <a:spLocks noChangeArrowheads="1"/>
            </p:cNvSpPr>
            <p:nvPr/>
          </p:nvSpPr>
          <p:spPr bwMode="auto">
            <a:xfrm>
              <a:off x="181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8</a:t>
              </a:r>
            </a:p>
          </p:txBody>
        </p:sp>
        <p:sp>
          <p:nvSpPr>
            <p:cNvPr id="33836" name="Text Box 46"/>
            <p:cNvSpPr txBox="1">
              <a:spLocks noChangeArrowheads="1"/>
            </p:cNvSpPr>
            <p:nvPr/>
          </p:nvSpPr>
          <p:spPr bwMode="auto">
            <a:xfrm>
              <a:off x="0" y="181"/>
              <a:ext cx="4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200">
                  <a:latin typeface="Times New Roman Italic" pitchFamily="18" charset="0"/>
                  <a:ea typeface="黑体" panose="02010609060101010101" pitchFamily="49" charset="-122"/>
                </a:rPr>
                <a:t>13.4</a:t>
              </a:r>
            </a:p>
          </p:txBody>
        </p:sp>
        <p:sp>
          <p:nvSpPr>
            <p:cNvPr id="33837" name="Text Box 47"/>
            <p:cNvSpPr txBox="1">
              <a:spLocks noChangeArrowheads="1"/>
            </p:cNvSpPr>
            <p:nvPr/>
          </p:nvSpPr>
          <p:spPr bwMode="auto">
            <a:xfrm>
              <a:off x="137"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0</a:t>
              </a:r>
            </a:p>
          </p:txBody>
        </p:sp>
      </p:grpSp>
      <p:grpSp>
        <p:nvGrpSpPr>
          <p:cNvPr id="33838" name="Group 48"/>
          <p:cNvGrpSpPr/>
          <p:nvPr/>
        </p:nvGrpSpPr>
        <p:grpSpPr bwMode="auto">
          <a:xfrm>
            <a:off x="914400" y="1560513"/>
            <a:ext cx="2592388" cy="2544762"/>
            <a:chOff x="0" y="0"/>
            <a:chExt cx="1633" cy="1603"/>
          </a:xfrm>
        </p:grpSpPr>
        <p:sp>
          <p:nvSpPr>
            <p:cNvPr id="6251" name="Line 49"/>
            <p:cNvSpPr>
              <a:spLocks noChangeShapeType="1"/>
            </p:cNvSpPr>
            <p:nvPr/>
          </p:nvSpPr>
          <p:spPr bwMode="auto">
            <a:xfrm>
              <a:off x="0" y="138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2" name="Line 50"/>
            <p:cNvSpPr>
              <a:spLocks noChangeShapeType="1"/>
            </p:cNvSpPr>
            <p:nvPr/>
          </p:nvSpPr>
          <p:spPr bwMode="auto">
            <a:xfrm>
              <a:off x="0" y="1194"/>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3" name="Line 51"/>
            <p:cNvSpPr>
              <a:spLocks noChangeShapeType="1"/>
            </p:cNvSpPr>
            <p:nvPr/>
          </p:nvSpPr>
          <p:spPr bwMode="auto">
            <a:xfrm>
              <a:off x="0" y="1013"/>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4" name="Line 52"/>
            <p:cNvSpPr>
              <a:spLocks noChangeShapeType="1"/>
            </p:cNvSpPr>
            <p:nvPr/>
          </p:nvSpPr>
          <p:spPr bwMode="auto">
            <a:xfrm>
              <a:off x="0" y="423"/>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5" name="Line 53"/>
            <p:cNvSpPr>
              <a:spLocks noChangeShapeType="1"/>
            </p:cNvSpPr>
            <p:nvPr/>
          </p:nvSpPr>
          <p:spPr bwMode="auto">
            <a:xfrm>
              <a:off x="0" y="614"/>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6" name="Line 54"/>
            <p:cNvSpPr>
              <a:spLocks noChangeShapeType="1"/>
            </p:cNvSpPr>
            <p:nvPr/>
          </p:nvSpPr>
          <p:spPr bwMode="auto">
            <a:xfrm>
              <a:off x="0" y="24"/>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7" name="Line 55"/>
            <p:cNvSpPr>
              <a:spLocks noChangeShapeType="1"/>
            </p:cNvSpPr>
            <p:nvPr/>
          </p:nvSpPr>
          <p:spPr bwMode="auto">
            <a:xfrm>
              <a:off x="0" y="79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8" name="Line 56"/>
            <p:cNvSpPr>
              <a:spLocks noChangeShapeType="1"/>
            </p:cNvSpPr>
            <p:nvPr/>
          </p:nvSpPr>
          <p:spPr bwMode="auto">
            <a:xfrm>
              <a:off x="46" y="242"/>
              <a:ext cx="1587"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9" name="Line 57"/>
            <p:cNvSpPr>
              <a:spLocks noChangeShapeType="1"/>
            </p:cNvSpPr>
            <p:nvPr/>
          </p:nvSpPr>
          <p:spPr bwMode="auto">
            <a:xfrm flipV="1">
              <a:off x="227" y="15"/>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0" name="Line 58"/>
            <p:cNvSpPr>
              <a:spLocks noChangeShapeType="1"/>
            </p:cNvSpPr>
            <p:nvPr/>
          </p:nvSpPr>
          <p:spPr bwMode="auto">
            <a:xfrm flipV="1">
              <a:off x="427"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1" name="Line 59"/>
            <p:cNvSpPr>
              <a:spLocks noChangeShapeType="1"/>
            </p:cNvSpPr>
            <p:nvPr/>
          </p:nvSpPr>
          <p:spPr bwMode="auto">
            <a:xfrm flipV="1">
              <a:off x="627"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2" name="Line 60"/>
            <p:cNvSpPr>
              <a:spLocks noChangeShapeType="1"/>
            </p:cNvSpPr>
            <p:nvPr/>
          </p:nvSpPr>
          <p:spPr bwMode="auto">
            <a:xfrm flipV="1">
              <a:off x="817" y="15"/>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3" name="Line 61"/>
            <p:cNvSpPr>
              <a:spLocks noChangeShapeType="1"/>
            </p:cNvSpPr>
            <p:nvPr/>
          </p:nvSpPr>
          <p:spPr bwMode="auto">
            <a:xfrm flipV="1">
              <a:off x="1025" y="0"/>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4" name="Line 62"/>
            <p:cNvSpPr>
              <a:spLocks noChangeShapeType="1"/>
            </p:cNvSpPr>
            <p:nvPr/>
          </p:nvSpPr>
          <p:spPr bwMode="auto">
            <a:xfrm flipV="1">
              <a:off x="1225"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5" name="Line 63"/>
            <p:cNvSpPr>
              <a:spLocks noChangeShapeType="1"/>
            </p:cNvSpPr>
            <p:nvPr/>
          </p:nvSpPr>
          <p:spPr bwMode="auto">
            <a:xfrm flipV="1">
              <a:off x="1425" y="16"/>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6" name="Line 64"/>
            <p:cNvSpPr>
              <a:spLocks noChangeShapeType="1"/>
            </p:cNvSpPr>
            <p:nvPr/>
          </p:nvSpPr>
          <p:spPr bwMode="auto">
            <a:xfrm flipV="1">
              <a:off x="1624"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nvGrpSpPr>
          <p:cNvPr id="8" name="Group 66"/>
          <p:cNvGrpSpPr/>
          <p:nvPr/>
        </p:nvGrpSpPr>
        <p:grpSpPr bwMode="auto">
          <a:xfrm>
            <a:off x="1146175" y="1792288"/>
            <a:ext cx="2519363" cy="2032000"/>
            <a:chOff x="0" y="0"/>
            <a:chExt cx="1587" cy="1280"/>
          </a:xfrm>
        </p:grpSpPr>
        <p:sp>
          <p:nvSpPr>
            <p:cNvPr id="33856" name="Text Box 67"/>
            <p:cNvSpPr txBox="1">
              <a:spLocks noChangeArrowheads="1"/>
            </p:cNvSpPr>
            <p:nvPr/>
          </p:nvSpPr>
          <p:spPr bwMode="auto">
            <a:xfrm>
              <a:off x="0" y="1043"/>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57" name="Text Box 68"/>
            <p:cNvSpPr txBox="1">
              <a:spLocks noChangeArrowheads="1"/>
            </p:cNvSpPr>
            <p:nvPr/>
          </p:nvSpPr>
          <p:spPr bwMode="auto">
            <a:xfrm>
              <a:off x="997" y="546"/>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58" name="Text Box 69"/>
            <p:cNvSpPr txBox="1">
              <a:spLocks noChangeArrowheads="1"/>
            </p:cNvSpPr>
            <p:nvPr/>
          </p:nvSpPr>
          <p:spPr bwMode="auto">
            <a:xfrm>
              <a:off x="816" y="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59" name="Text Box 70"/>
            <p:cNvSpPr txBox="1">
              <a:spLocks noChangeArrowheads="1"/>
            </p:cNvSpPr>
            <p:nvPr/>
          </p:nvSpPr>
          <p:spPr bwMode="auto">
            <a:xfrm>
              <a:off x="1406" y="86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60" name="Text Box 71"/>
            <p:cNvSpPr txBox="1">
              <a:spLocks noChangeArrowheads="1"/>
            </p:cNvSpPr>
            <p:nvPr/>
          </p:nvSpPr>
          <p:spPr bwMode="auto">
            <a:xfrm>
              <a:off x="1179" y="683"/>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61" name="Text Box 72"/>
            <p:cNvSpPr txBox="1">
              <a:spLocks noChangeArrowheads="1"/>
            </p:cNvSpPr>
            <p:nvPr/>
          </p:nvSpPr>
          <p:spPr bwMode="auto">
            <a:xfrm>
              <a:off x="589" y="456"/>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62" name="Text Box 73"/>
            <p:cNvSpPr txBox="1">
              <a:spLocks noChangeArrowheads="1"/>
            </p:cNvSpPr>
            <p:nvPr/>
          </p:nvSpPr>
          <p:spPr bwMode="auto">
            <a:xfrm>
              <a:off x="181" y="86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863" name="Text Box 74"/>
            <p:cNvSpPr txBox="1">
              <a:spLocks noChangeArrowheads="1"/>
            </p:cNvSpPr>
            <p:nvPr/>
          </p:nvSpPr>
          <p:spPr bwMode="auto">
            <a:xfrm>
              <a:off x="408" y="91"/>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grpSp>
      <p:grpSp>
        <p:nvGrpSpPr>
          <p:cNvPr id="33864" name="Group 75"/>
          <p:cNvGrpSpPr/>
          <p:nvPr/>
        </p:nvGrpSpPr>
        <p:grpSpPr bwMode="auto">
          <a:xfrm>
            <a:off x="4265613" y="1177925"/>
            <a:ext cx="3808412" cy="3270250"/>
            <a:chOff x="0" y="0"/>
            <a:chExt cx="2399" cy="2060"/>
          </a:xfrm>
        </p:grpSpPr>
        <p:grpSp>
          <p:nvGrpSpPr>
            <p:cNvPr id="33865" name="Group 76"/>
            <p:cNvGrpSpPr/>
            <p:nvPr/>
          </p:nvGrpSpPr>
          <p:grpSpPr bwMode="auto">
            <a:xfrm>
              <a:off x="273" y="200"/>
              <a:ext cx="1711" cy="1659"/>
              <a:chOff x="0" y="0"/>
              <a:chExt cx="4165" cy="4149"/>
            </a:xfrm>
          </p:grpSpPr>
          <p:grpSp>
            <p:nvGrpSpPr>
              <p:cNvPr id="33866" name="Group 77"/>
              <p:cNvGrpSpPr/>
              <p:nvPr/>
            </p:nvGrpSpPr>
            <p:grpSpPr bwMode="auto">
              <a:xfrm>
                <a:off x="31" y="4077"/>
                <a:ext cx="4134" cy="72"/>
                <a:chOff x="0" y="0"/>
                <a:chExt cx="4134" cy="72"/>
              </a:xfrm>
            </p:grpSpPr>
            <p:sp>
              <p:nvSpPr>
                <p:cNvPr id="6233" name="Line 78"/>
                <p:cNvSpPr>
                  <a:spLocks noChangeShapeType="1"/>
                </p:cNvSpPr>
                <p:nvPr/>
              </p:nvSpPr>
              <p:spPr bwMode="auto">
                <a:xfrm>
                  <a:off x="1" y="59"/>
                  <a:ext cx="4133" cy="3"/>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3868" name="Group 79"/>
                <p:cNvGrpSpPr/>
                <p:nvPr/>
              </p:nvGrpSpPr>
              <p:grpSpPr bwMode="auto">
                <a:xfrm>
                  <a:off x="530" y="0"/>
                  <a:ext cx="3377" cy="72"/>
                  <a:chOff x="0" y="0"/>
                  <a:chExt cx="2902" cy="62"/>
                </a:xfrm>
              </p:grpSpPr>
              <p:sp>
                <p:nvSpPr>
                  <p:cNvPr id="6235" name="Line 80"/>
                  <p:cNvSpPr>
                    <a:spLocks noChangeShapeType="1"/>
                  </p:cNvSpPr>
                  <p:nvPr/>
                </p:nvSpPr>
                <p:spPr bwMode="auto">
                  <a:xfrm>
                    <a:off x="1"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6" name="Line 81"/>
                  <p:cNvSpPr>
                    <a:spLocks noChangeShapeType="1"/>
                  </p:cNvSpPr>
                  <p:nvPr/>
                </p:nvSpPr>
                <p:spPr bwMode="auto">
                  <a:xfrm>
                    <a:off x="413"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7" name="Line 82"/>
                  <p:cNvSpPr>
                    <a:spLocks noChangeShapeType="1"/>
                  </p:cNvSpPr>
                  <p:nvPr/>
                </p:nvSpPr>
                <p:spPr bwMode="auto">
                  <a:xfrm>
                    <a:off x="827"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8" name="Line 83"/>
                  <p:cNvSpPr>
                    <a:spLocks noChangeShapeType="1"/>
                  </p:cNvSpPr>
                  <p:nvPr/>
                </p:nvSpPr>
                <p:spPr bwMode="auto">
                  <a:xfrm>
                    <a:off x="1244"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9" name="Line 84"/>
                  <p:cNvSpPr>
                    <a:spLocks noChangeShapeType="1"/>
                  </p:cNvSpPr>
                  <p:nvPr/>
                </p:nvSpPr>
                <p:spPr bwMode="auto">
                  <a:xfrm>
                    <a:off x="1656"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40" name="Line 85"/>
                  <p:cNvSpPr>
                    <a:spLocks noChangeShapeType="1"/>
                  </p:cNvSpPr>
                  <p:nvPr/>
                </p:nvSpPr>
                <p:spPr bwMode="auto">
                  <a:xfrm>
                    <a:off x="207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41" name="Line 86"/>
                  <p:cNvSpPr>
                    <a:spLocks noChangeShapeType="1"/>
                  </p:cNvSpPr>
                  <p:nvPr/>
                </p:nvSpPr>
                <p:spPr bwMode="auto">
                  <a:xfrm>
                    <a:off x="2484" y="0"/>
                    <a:ext cx="4"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42" name="Line 87"/>
                  <p:cNvSpPr>
                    <a:spLocks noChangeShapeType="1"/>
                  </p:cNvSpPr>
                  <p:nvPr/>
                </p:nvSpPr>
                <p:spPr bwMode="auto">
                  <a:xfrm>
                    <a:off x="290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6223" name="Line 88"/>
              <p:cNvSpPr>
                <a:spLocks noChangeShapeType="1"/>
              </p:cNvSpPr>
              <p:nvPr/>
            </p:nvSpPr>
            <p:spPr bwMode="auto">
              <a:xfrm rot="-5400000">
                <a:off x="-2051" y="2063"/>
                <a:ext cx="4134" cy="2"/>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3878" name="Group 89"/>
              <p:cNvGrpSpPr/>
              <p:nvPr/>
            </p:nvGrpSpPr>
            <p:grpSpPr bwMode="auto">
              <a:xfrm rot="-5400000">
                <a:off x="-1653" y="1876"/>
                <a:ext cx="3377" cy="72"/>
                <a:chOff x="0" y="0"/>
                <a:chExt cx="2902" cy="62"/>
              </a:xfrm>
            </p:grpSpPr>
            <p:sp>
              <p:nvSpPr>
                <p:cNvPr id="6225" name="Line 90"/>
                <p:cNvSpPr>
                  <a:spLocks noChangeShapeType="1"/>
                </p:cNvSpPr>
                <p:nvPr/>
              </p:nvSpPr>
              <p:spPr bwMode="auto">
                <a:xfrm>
                  <a:off x="6"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6" name="Line 91"/>
                <p:cNvSpPr>
                  <a:spLocks noChangeShapeType="1"/>
                </p:cNvSpPr>
                <p:nvPr/>
              </p:nvSpPr>
              <p:spPr bwMode="auto">
                <a:xfrm>
                  <a:off x="418"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7" name="Line 92"/>
                <p:cNvSpPr>
                  <a:spLocks noChangeShapeType="1"/>
                </p:cNvSpPr>
                <p:nvPr/>
              </p:nvSpPr>
              <p:spPr bwMode="auto">
                <a:xfrm>
                  <a:off x="831"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8" name="Line 93"/>
                <p:cNvSpPr>
                  <a:spLocks noChangeShapeType="1"/>
                </p:cNvSpPr>
                <p:nvPr/>
              </p:nvSpPr>
              <p:spPr bwMode="auto">
                <a:xfrm>
                  <a:off x="1246"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9" name="Line 94"/>
                <p:cNvSpPr>
                  <a:spLocks noChangeShapeType="1"/>
                </p:cNvSpPr>
                <p:nvPr/>
              </p:nvSpPr>
              <p:spPr bwMode="auto">
                <a:xfrm>
                  <a:off x="1654"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0" name="Line 95"/>
                <p:cNvSpPr>
                  <a:spLocks noChangeShapeType="1"/>
                </p:cNvSpPr>
                <p:nvPr/>
              </p:nvSpPr>
              <p:spPr bwMode="auto">
                <a:xfrm>
                  <a:off x="2069"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1" name="Line 96"/>
                <p:cNvSpPr>
                  <a:spLocks noChangeShapeType="1"/>
                </p:cNvSpPr>
                <p:nvPr/>
              </p:nvSpPr>
              <p:spPr bwMode="auto">
                <a:xfrm>
                  <a:off x="2490"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2" name="Line 97"/>
                <p:cNvSpPr>
                  <a:spLocks noChangeShapeType="1"/>
                </p:cNvSpPr>
                <p:nvPr/>
              </p:nvSpPr>
              <p:spPr bwMode="auto">
                <a:xfrm>
                  <a:off x="2905"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33887" name="Text Box 98"/>
            <p:cNvSpPr txBox="1">
              <a:spLocks noChangeArrowheads="1"/>
            </p:cNvSpPr>
            <p:nvPr/>
          </p:nvSpPr>
          <p:spPr bwMode="auto">
            <a:xfrm>
              <a:off x="1900" y="1773"/>
              <a:ext cx="49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b="1">
                  <a:latin typeface="Times New Roman Italic" pitchFamily="18" charset="0"/>
                  <a:ea typeface="黑体" panose="02010609060101010101" pitchFamily="49" charset="-122"/>
                </a:rPr>
                <a:t>序数</a:t>
              </a:r>
            </a:p>
          </p:txBody>
        </p:sp>
        <p:sp>
          <p:nvSpPr>
            <p:cNvPr id="33888" name="Text Box 99"/>
            <p:cNvSpPr txBox="1">
              <a:spLocks noChangeArrowheads="1"/>
            </p:cNvSpPr>
            <p:nvPr/>
          </p:nvSpPr>
          <p:spPr bwMode="auto">
            <a:xfrm>
              <a:off x="266" y="0"/>
              <a:ext cx="72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b="1">
                  <a:latin typeface="Times New Roman Italic" pitchFamily="18" charset="0"/>
                  <a:ea typeface="黑体" panose="02010609060101010101" pitchFamily="49" charset="-122"/>
                </a:rPr>
                <a:t>成绩</a:t>
              </a:r>
              <a:r>
                <a:rPr lang="zh-CN" altLang="zh-CN" b="1">
                  <a:latin typeface="Times New Roman Italic" pitchFamily="18" charset="0"/>
                  <a:ea typeface="黑体" panose="02010609060101010101" pitchFamily="49" charset="-122"/>
                </a:rPr>
                <a:t>/</a:t>
              </a:r>
              <a:r>
                <a:rPr lang="zh-CN" altLang="en-US" b="1">
                  <a:latin typeface="Times New Roman Italic" pitchFamily="18" charset="0"/>
                  <a:ea typeface="黑体" panose="02010609060101010101" pitchFamily="49" charset="-122"/>
                </a:rPr>
                <a:t>秒</a:t>
              </a:r>
            </a:p>
          </p:txBody>
        </p:sp>
        <p:sp>
          <p:nvSpPr>
            <p:cNvPr id="33889" name="Text Box 100"/>
            <p:cNvSpPr txBox="1">
              <a:spLocks noChangeArrowheads="1"/>
            </p:cNvSpPr>
            <p:nvPr/>
          </p:nvSpPr>
          <p:spPr bwMode="auto">
            <a:xfrm>
              <a:off x="0" y="1542"/>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12.0</a:t>
              </a:r>
            </a:p>
          </p:txBody>
        </p:sp>
        <p:sp>
          <p:nvSpPr>
            <p:cNvPr id="33890" name="Text Box 101"/>
            <p:cNvSpPr txBox="1">
              <a:spLocks noChangeArrowheads="1"/>
            </p:cNvSpPr>
            <p:nvPr/>
          </p:nvSpPr>
          <p:spPr bwMode="auto">
            <a:xfrm>
              <a:off x="1" y="1360"/>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12.2</a:t>
              </a:r>
            </a:p>
          </p:txBody>
        </p:sp>
        <p:sp>
          <p:nvSpPr>
            <p:cNvPr id="33891" name="Text Box 102"/>
            <p:cNvSpPr txBox="1">
              <a:spLocks noChangeArrowheads="1"/>
            </p:cNvSpPr>
            <p:nvPr/>
          </p:nvSpPr>
          <p:spPr bwMode="auto">
            <a:xfrm>
              <a:off x="0" y="1179"/>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12.4</a:t>
              </a:r>
            </a:p>
          </p:txBody>
        </p:sp>
        <p:sp>
          <p:nvSpPr>
            <p:cNvPr id="33892" name="Text Box 103"/>
            <p:cNvSpPr txBox="1">
              <a:spLocks noChangeArrowheads="1"/>
            </p:cNvSpPr>
            <p:nvPr/>
          </p:nvSpPr>
          <p:spPr bwMode="auto">
            <a:xfrm>
              <a:off x="0" y="96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12.6</a:t>
              </a:r>
            </a:p>
          </p:txBody>
        </p:sp>
        <p:sp>
          <p:nvSpPr>
            <p:cNvPr id="33893" name="Text Box 104"/>
            <p:cNvSpPr txBox="1">
              <a:spLocks noChangeArrowheads="1"/>
            </p:cNvSpPr>
            <p:nvPr/>
          </p:nvSpPr>
          <p:spPr bwMode="auto">
            <a:xfrm>
              <a:off x="0" y="7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12.8</a:t>
              </a:r>
            </a:p>
          </p:txBody>
        </p:sp>
        <p:sp>
          <p:nvSpPr>
            <p:cNvPr id="33894" name="Text Box 105"/>
            <p:cNvSpPr txBox="1">
              <a:spLocks noChangeArrowheads="1"/>
            </p:cNvSpPr>
            <p:nvPr/>
          </p:nvSpPr>
          <p:spPr bwMode="auto">
            <a:xfrm>
              <a:off x="1" y="598"/>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13.0</a:t>
              </a:r>
            </a:p>
          </p:txBody>
        </p:sp>
        <p:sp>
          <p:nvSpPr>
            <p:cNvPr id="33895" name="Text Box 106"/>
            <p:cNvSpPr txBox="1">
              <a:spLocks noChangeArrowheads="1"/>
            </p:cNvSpPr>
            <p:nvPr/>
          </p:nvSpPr>
          <p:spPr bwMode="auto">
            <a:xfrm>
              <a:off x="1" y="3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13.2</a:t>
              </a:r>
            </a:p>
          </p:txBody>
        </p:sp>
        <p:sp>
          <p:nvSpPr>
            <p:cNvPr id="33896" name="Text Box 107"/>
            <p:cNvSpPr txBox="1">
              <a:spLocks noChangeArrowheads="1"/>
            </p:cNvSpPr>
            <p:nvPr/>
          </p:nvSpPr>
          <p:spPr bwMode="auto">
            <a:xfrm>
              <a:off x="409"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a:t>
              </a:r>
            </a:p>
          </p:txBody>
        </p:sp>
        <p:sp>
          <p:nvSpPr>
            <p:cNvPr id="33897" name="Text Box 108"/>
            <p:cNvSpPr txBox="1">
              <a:spLocks noChangeArrowheads="1"/>
            </p:cNvSpPr>
            <p:nvPr/>
          </p:nvSpPr>
          <p:spPr bwMode="auto">
            <a:xfrm>
              <a:off x="590"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2</a:t>
              </a:r>
            </a:p>
          </p:txBody>
        </p:sp>
        <p:sp>
          <p:nvSpPr>
            <p:cNvPr id="33898" name="Text Box 109"/>
            <p:cNvSpPr txBox="1">
              <a:spLocks noChangeArrowheads="1"/>
            </p:cNvSpPr>
            <p:nvPr/>
          </p:nvSpPr>
          <p:spPr bwMode="auto">
            <a:xfrm>
              <a:off x="81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3</a:t>
              </a:r>
            </a:p>
          </p:txBody>
        </p:sp>
        <p:sp>
          <p:nvSpPr>
            <p:cNvPr id="33899" name="Text Box 110"/>
            <p:cNvSpPr txBox="1">
              <a:spLocks noChangeArrowheads="1"/>
            </p:cNvSpPr>
            <p:nvPr/>
          </p:nvSpPr>
          <p:spPr bwMode="auto">
            <a:xfrm>
              <a:off x="999"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4</a:t>
              </a:r>
            </a:p>
          </p:txBody>
        </p:sp>
        <p:sp>
          <p:nvSpPr>
            <p:cNvPr id="33900" name="Text Box 111"/>
            <p:cNvSpPr txBox="1">
              <a:spLocks noChangeArrowheads="1"/>
            </p:cNvSpPr>
            <p:nvPr/>
          </p:nvSpPr>
          <p:spPr bwMode="auto">
            <a:xfrm>
              <a:off x="122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5</a:t>
              </a:r>
            </a:p>
          </p:txBody>
        </p:sp>
        <p:sp>
          <p:nvSpPr>
            <p:cNvPr id="33901" name="Text Box 112"/>
            <p:cNvSpPr txBox="1">
              <a:spLocks noChangeArrowheads="1"/>
            </p:cNvSpPr>
            <p:nvPr/>
          </p:nvSpPr>
          <p:spPr bwMode="auto">
            <a:xfrm>
              <a:off x="140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6</a:t>
              </a:r>
            </a:p>
          </p:txBody>
        </p:sp>
        <p:sp>
          <p:nvSpPr>
            <p:cNvPr id="33902" name="Text Box 113"/>
            <p:cNvSpPr txBox="1">
              <a:spLocks noChangeArrowheads="1"/>
            </p:cNvSpPr>
            <p:nvPr/>
          </p:nvSpPr>
          <p:spPr bwMode="auto">
            <a:xfrm>
              <a:off x="1634"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7</a:t>
              </a:r>
            </a:p>
          </p:txBody>
        </p:sp>
        <p:sp>
          <p:nvSpPr>
            <p:cNvPr id="33903" name="Text Box 114"/>
            <p:cNvSpPr txBox="1">
              <a:spLocks noChangeArrowheads="1"/>
            </p:cNvSpPr>
            <p:nvPr/>
          </p:nvSpPr>
          <p:spPr bwMode="auto">
            <a:xfrm>
              <a:off x="181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8</a:t>
              </a:r>
            </a:p>
          </p:txBody>
        </p:sp>
        <p:sp>
          <p:nvSpPr>
            <p:cNvPr id="33904" name="Text Box 115"/>
            <p:cNvSpPr txBox="1">
              <a:spLocks noChangeArrowheads="1"/>
            </p:cNvSpPr>
            <p:nvPr/>
          </p:nvSpPr>
          <p:spPr bwMode="auto">
            <a:xfrm>
              <a:off x="0" y="18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13.4</a:t>
              </a:r>
            </a:p>
          </p:txBody>
        </p:sp>
        <p:sp>
          <p:nvSpPr>
            <p:cNvPr id="33905" name="Text Box 116"/>
            <p:cNvSpPr txBox="1">
              <a:spLocks noChangeArrowheads="1"/>
            </p:cNvSpPr>
            <p:nvPr/>
          </p:nvSpPr>
          <p:spPr bwMode="auto">
            <a:xfrm>
              <a:off x="137"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0</a:t>
              </a:r>
            </a:p>
          </p:txBody>
        </p:sp>
      </p:grpSp>
      <p:grpSp>
        <p:nvGrpSpPr>
          <p:cNvPr id="14" name="Group 117"/>
          <p:cNvGrpSpPr/>
          <p:nvPr/>
        </p:nvGrpSpPr>
        <p:grpSpPr bwMode="auto">
          <a:xfrm>
            <a:off x="1274763" y="2112963"/>
            <a:ext cx="2232025" cy="1655762"/>
            <a:chOff x="0" y="0"/>
            <a:chExt cx="1406" cy="1043"/>
          </a:xfrm>
        </p:grpSpPr>
        <p:sp>
          <p:nvSpPr>
            <p:cNvPr id="6195" name="Line 118"/>
            <p:cNvSpPr>
              <a:spLocks noChangeShapeType="1"/>
            </p:cNvSpPr>
            <p:nvPr/>
          </p:nvSpPr>
          <p:spPr bwMode="auto">
            <a:xfrm flipH="1">
              <a:off x="0" y="861"/>
              <a:ext cx="182" cy="18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6" name="Line 119"/>
            <p:cNvSpPr>
              <a:spLocks noChangeShapeType="1"/>
            </p:cNvSpPr>
            <p:nvPr/>
          </p:nvSpPr>
          <p:spPr bwMode="auto">
            <a:xfrm flipV="1">
              <a:off x="182" y="90"/>
              <a:ext cx="227" cy="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7" name="Line 120"/>
            <p:cNvSpPr>
              <a:spLocks noChangeShapeType="1"/>
            </p:cNvSpPr>
            <p:nvPr/>
          </p:nvSpPr>
          <p:spPr bwMode="auto">
            <a:xfrm>
              <a:off x="409" y="90"/>
              <a:ext cx="181" cy="36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8" name="Line 121"/>
            <p:cNvSpPr>
              <a:spLocks noChangeShapeType="1"/>
            </p:cNvSpPr>
            <p:nvPr/>
          </p:nvSpPr>
          <p:spPr bwMode="auto">
            <a:xfrm flipV="1">
              <a:off x="590" y="0"/>
              <a:ext cx="227" cy="45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9" name="Line 122"/>
            <p:cNvSpPr>
              <a:spLocks noChangeShapeType="1"/>
            </p:cNvSpPr>
            <p:nvPr/>
          </p:nvSpPr>
          <p:spPr bwMode="auto">
            <a:xfrm>
              <a:off x="817" y="0"/>
              <a:ext cx="181" cy="5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00" name="Line 123"/>
            <p:cNvSpPr>
              <a:spLocks noChangeShapeType="1"/>
            </p:cNvSpPr>
            <p:nvPr/>
          </p:nvSpPr>
          <p:spPr bwMode="auto">
            <a:xfrm>
              <a:off x="998" y="544"/>
              <a:ext cx="182" cy="13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01" name="Line 124"/>
            <p:cNvSpPr>
              <a:spLocks noChangeShapeType="1"/>
            </p:cNvSpPr>
            <p:nvPr/>
          </p:nvSpPr>
          <p:spPr bwMode="auto">
            <a:xfrm>
              <a:off x="1180" y="680"/>
              <a:ext cx="226" cy="1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sp>
        <p:nvSpPr>
          <p:cNvPr id="7293" name="Line 125"/>
          <p:cNvSpPr>
            <a:spLocks noChangeShapeType="1"/>
          </p:cNvSpPr>
          <p:nvPr/>
        </p:nvSpPr>
        <p:spPr bwMode="auto">
          <a:xfrm flipV="1">
            <a:off x="914400" y="2990850"/>
            <a:ext cx="2592388" cy="0"/>
          </a:xfrm>
          <a:prstGeom prst="line">
            <a:avLst/>
          </a:prstGeom>
          <a:noFill/>
          <a:ln w="38100">
            <a:solidFill>
              <a:schemeClr val="tx2"/>
            </a:solidFill>
            <a:prstDash val="sys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15" name="Group 126"/>
          <p:cNvGrpSpPr/>
          <p:nvPr/>
        </p:nvGrpSpPr>
        <p:grpSpPr bwMode="auto">
          <a:xfrm>
            <a:off x="4903788" y="2092325"/>
            <a:ext cx="2519362" cy="1458913"/>
            <a:chOff x="0" y="0"/>
            <a:chExt cx="1587" cy="919"/>
          </a:xfrm>
        </p:grpSpPr>
        <p:sp>
          <p:nvSpPr>
            <p:cNvPr id="33916" name="Text Box 127"/>
            <p:cNvSpPr txBox="1">
              <a:spLocks noChangeArrowheads="1"/>
            </p:cNvSpPr>
            <p:nvPr/>
          </p:nvSpPr>
          <p:spPr bwMode="auto">
            <a:xfrm>
              <a:off x="1406" y="59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17" name="Text Box 128"/>
            <p:cNvSpPr txBox="1">
              <a:spLocks noChangeArrowheads="1"/>
            </p:cNvSpPr>
            <p:nvPr/>
          </p:nvSpPr>
          <p:spPr bwMode="auto">
            <a:xfrm>
              <a:off x="1180" y="91"/>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18" name="Text Box 129"/>
            <p:cNvSpPr txBox="1">
              <a:spLocks noChangeArrowheads="1"/>
            </p:cNvSpPr>
            <p:nvPr/>
          </p:nvSpPr>
          <p:spPr bwMode="auto">
            <a:xfrm>
              <a:off x="999" y="682"/>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19" name="Text Box 130"/>
            <p:cNvSpPr txBox="1">
              <a:spLocks noChangeArrowheads="1"/>
            </p:cNvSpPr>
            <p:nvPr/>
          </p:nvSpPr>
          <p:spPr bwMode="auto">
            <a:xfrm>
              <a:off x="817" y="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20" name="Text Box 131"/>
            <p:cNvSpPr txBox="1">
              <a:spLocks noChangeArrowheads="1"/>
            </p:cNvSpPr>
            <p:nvPr/>
          </p:nvSpPr>
          <p:spPr bwMode="auto">
            <a:xfrm>
              <a:off x="590" y="365"/>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21" name="Text Box 132"/>
            <p:cNvSpPr txBox="1">
              <a:spLocks noChangeArrowheads="1"/>
            </p:cNvSpPr>
            <p:nvPr/>
          </p:nvSpPr>
          <p:spPr bwMode="auto">
            <a:xfrm>
              <a:off x="409" y="183"/>
              <a:ext cx="18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22" name="Text Box 133"/>
            <p:cNvSpPr txBox="1">
              <a:spLocks noChangeArrowheads="1"/>
            </p:cNvSpPr>
            <p:nvPr/>
          </p:nvSpPr>
          <p:spPr bwMode="auto">
            <a:xfrm>
              <a:off x="182" y="501"/>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3923" name="Text Box 134"/>
            <p:cNvSpPr txBox="1">
              <a:spLocks noChangeArrowheads="1"/>
            </p:cNvSpPr>
            <p:nvPr/>
          </p:nvSpPr>
          <p:spPr bwMode="auto">
            <a:xfrm>
              <a:off x="0" y="68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grpSp>
      <p:grpSp>
        <p:nvGrpSpPr>
          <p:cNvPr id="16" name="Group 135"/>
          <p:cNvGrpSpPr/>
          <p:nvPr/>
        </p:nvGrpSpPr>
        <p:grpSpPr bwMode="auto">
          <a:xfrm>
            <a:off x="5053013" y="2381250"/>
            <a:ext cx="2232025" cy="1081088"/>
            <a:chOff x="0" y="0"/>
            <a:chExt cx="1406" cy="681"/>
          </a:xfrm>
        </p:grpSpPr>
        <p:sp>
          <p:nvSpPr>
            <p:cNvPr id="6180" name="Line 136"/>
            <p:cNvSpPr>
              <a:spLocks noChangeShapeType="1"/>
            </p:cNvSpPr>
            <p:nvPr/>
          </p:nvSpPr>
          <p:spPr bwMode="auto">
            <a:xfrm flipV="1">
              <a:off x="0" y="499"/>
              <a:ext cx="181" cy="18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1" name="Line 137"/>
            <p:cNvSpPr>
              <a:spLocks noChangeShapeType="1"/>
            </p:cNvSpPr>
            <p:nvPr/>
          </p:nvSpPr>
          <p:spPr bwMode="auto">
            <a:xfrm flipV="1">
              <a:off x="181" y="182"/>
              <a:ext cx="227" cy="3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2" name="Line 138"/>
            <p:cNvSpPr>
              <a:spLocks noChangeShapeType="1"/>
            </p:cNvSpPr>
            <p:nvPr/>
          </p:nvSpPr>
          <p:spPr bwMode="auto">
            <a:xfrm>
              <a:off x="1179" y="91"/>
              <a:ext cx="227" cy="49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3" name="Line 139"/>
            <p:cNvSpPr>
              <a:spLocks noChangeShapeType="1"/>
            </p:cNvSpPr>
            <p:nvPr/>
          </p:nvSpPr>
          <p:spPr bwMode="auto">
            <a:xfrm flipH="1">
              <a:off x="998" y="91"/>
              <a:ext cx="181" cy="59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4" name="Line 140"/>
            <p:cNvSpPr>
              <a:spLocks noChangeShapeType="1"/>
            </p:cNvSpPr>
            <p:nvPr/>
          </p:nvSpPr>
          <p:spPr bwMode="auto">
            <a:xfrm>
              <a:off x="817" y="0"/>
              <a:ext cx="181" cy="6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5" name="Line 141"/>
            <p:cNvSpPr>
              <a:spLocks noChangeShapeType="1"/>
            </p:cNvSpPr>
            <p:nvPr/>
          </p:nvSpPr>
          <p:spPr bwMode="auto">
            <a:xfrm flipH="1">
              <a:off x="590" y="0"/>
              <a:ext cx="227" cy="36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6" name="Line 142"/>
            <p:cNvSpPr>
              <a:spLocks noChangeShapeType="1"/>
            </p:cNvSpPr>
            <p:nvPr/>
          </p:nvSpPr>
          <p:spPr bwMode="auto">
            <a:xfrm>
              <a:off x="408" y="182"/>
              <a:ext cx="182" cy="1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nvGrpSpPr>
          <p:cNvPr id="33932" name="Group 143"/>
          <p:cNvGrpSpPr/>
          <p:nvPr/>
        </p:nvGrpSpPr>
        <p:grpSpPr bwMode="auto">
          <a:xfrm>
            <a:off x="4710113" y="1576388"/>
            <a:ext cx="2592387" cy="2536825"/>
            <a:chOff x="0" y="0"/>
            <a:chExt cx="1633" cy="1598"/>
          </a:xfrm>
        </p:grpSpPr>
        <p:sp>
          <p:nvSpPr>
            <p:cNvPr id="6164" name="Line 144"/>
            <p:cNvSpPr>
              <a:spLocks noChangeShapeType="1"/>
            </p:cNvSpPr>
            <p:nvPr/>
          </p:nvSpPr>
          <p:spPr bwMode="auto">
            <a:xfrm flipV="1">
              <a:off x="218" y="11"/>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5" name="Line 145"/>
            <p:cNvSpPr>
              <a:spLocks noChangeShapeType="1"/>
            </p:cNvSpPr>
            <p:nvPr/>
          </p:nvSpPr>
          <p:spPr bwMode="auto">
            <a:xfrm flipV="1">
              <a:off x="418"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6" name="Line 146"/>
            <p:cNvSpPr>
              <a:spLocks noChangeShapeType="1"/>
            </p:cNvSpPr>
            <p:nvPr/>
          </p:nvSpPr>
          <p:spPr bwMode="auto">
            <a:xfrm flipV="1">
              <a:off x="627"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7" name="Line 147"/>
            <p:cNvSpPr>
              <a:spLocks noChangeShapeType="1"/>
            </p:cNvSpPr>
            <p:nvPr/>
          </p:nvSpPr>
          <p:spPr bwMode="auto">
            <a:xfrm flipV="1">
              <a:off x="826" y="11"/>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8" name="Line 148"/>
            <p:cNvSpPr>
              <a:spLocks noChangeShapeType="1"/>
            </p:cNvSpPr>
            <p:nvPr/>
          </p:nvSpPr>
          <p:spPr bwMode="auto">
            <a:xfrm flipV="1">
              <a:off x="1026"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9" name="Line 149"/>
            <p:cNvSpPr>
              <a:spLocks noChangeShapeType="1"/>
            </p:cNvSpPr>
            <p:nvPr/>
          </p:nvSpPr>
          <p:spPr bwMode="auto">
            <a:xfrm flipV="1">
              <a:off x="1225"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0" name="Line 150"/>
            <p:cNvSpPr>
              <a:spLocks noChangeShapeType="1"/>
            </p:cNvSpPr>
            <p:nvPr/>
          </p:nvSpPr>
          <p:spPr bwMode="auto">
            <a:xfrm flipV="1">
              <a:off x="1615"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1" name="Line 151"/>
            <p:cNvSpPr>
              <a:spLocks noChangeShapeType="1"/>
            </p:cNvSpPr>
            <p:nvPr/>
          </p:nvSpPr>
          <p:spPr bwMode="auto">
            <a:xfrm flipV="1">
              <a:off x="1424" y="0"/>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2" name="Line 152"/>
            <p:cNvSpPr>
              <a:spLocks noChangeShapeType="1"/>
            </p:cNvSpPr>
            <p:nvPr/>
          </p:nvSpPr>
          <p:spPr bwMode="auto">
            <a:xfrm>
              <a:off x="0" y="1396"/>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3" name="Line 153"/>
            <p:cNvSpPr>
              <a:spLocks noChangeShapeType="1"/>
            </p:cNvSpPr>
            <p:nvPr/>
          </p:nvSpPr>
          <p:spPr bwMode="auto">
            <a:xfrm>
              <a:off x="0" y="1196"/>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4" name="Line 154"/>
            <p:cNvSpPr>
              <a:spLocks noChangeShapeType="1"/>
            </p:cNvSpPr>
            <p:nvPr/>
          </p:nvSpPr>
          <p:spPr bwMode="auto">
            <a:xfrm>
              <a:off x="0" y="101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5" name="Line 155"/>
            <p:cNvSpPr>
              <a:spLocks noChangeShapeType="1"/>
            </p:cNvSpPr>
            <p:nvPr/>
          </p:nvSpPr>
          <p:spPr bwMode="auto">
            <a:xfrm>
              <a:off x="0" y="42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6" name="Line 156"/>
            <p:cNvSpPr>
              <a:spLocks noChangeShapeType="1"/>
            </p:cNvSpPr>
            <p:nvPr/>
          </p:nvSpPr>
          <p:spPr bwMode="auto">
            <a:xfrm>
              <a:off x="0" y="607"/>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7" name="Line 157"/>
            <p:cNvSpPr>
              <a:spLocks noChangeShapeType="1"/>
            </p:cNvSpPr>
            <p:nvPr/>
          </p:nvSpPr>
          <p:spPr bwMode="auto">
            <a:xfrm>
              <a:off x="0" y="3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8" name="Line 158"/>
            <p:cNvSpPr>
              <a:spLocks noChangeShapeType="1"/>
            </p:cNvSpPr>
            <p:nvPr/>
          </p:nvSpPr>
          <p:spPr bwMode="auto">
            <a:xfrm>
              <a:off x="0" y="806"/>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9" name="Line 159"/>
            <p:cNvSpPr>
              <a:spLocks noChangeShapeType="1"/>
            </p:cNvSpPr>
            <p:nvPr/>
          </p:nvSpPr>
          <p:spPr bwMode="auto">
            <a:xfrm>
              <a:off x="46" y="244"/>
              <a:ext cx="1587"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sp>
        <p:nvSpPr>
          <p:cNvPr id="7328" name="Line 160"/>
          <p:cNvSpPr>
            <a:spLocks noChangeShapeType="1"/>
          </p:cNvSpPr>
          <p:nvPr/>
        </p:nvSpPr>
        <p:spPr bwMode="auto">
          <a:xfrm flipV="1">
            <a:off x="4694238" y="3014663"/>
            <a:ext cx="2592387" cy="0"/>
          </a:xfrm>
          <a:prstGeom prst="line">
            <a:avLst/>
          </a:prstGeom>
          <a:noFill/>
          <a:ln w="38100">
            <a:solidFill>
              <a:schemeClr val="tx2"/>
            </a:solidFill>
            <a:prstDash val="sys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165" name="Text Box 161"/>
          <p:cNvSpPr txBox="1">
            <a:spLocks noChangeArrowheads="1"/>
          </p:cNvSpPr>
          <p:nvPr/>
        </p:nvSpPr>
        <p:spPr bwMode="auto">
          <a:xfrm>
            <a:off x="1135063" y="5829300"/>
            <a:ext cx="5832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400" b="1" dirty="0">
                <a:solidFill>
                  <a:srgbClr val="FF0000"/>
                </a:solidFill>
                <a:latin typeface="Times New Roman Italic" pitchFamily="18" charset="0"/>
                <a:ea typeface="黑体" panose="02010609060101010101" pitchFamily="49" charset="-122"/>
              </a:rPr>
              <a:t>甲的波动范围大；乙的成绩较稳定</a:t>
            </a:r>
          </a:p>
        </p:txBody>
      </p:sp>
      <p:sp>
        <p:nvSpPr>
          <p:cNvPr id="166" name="Text Box 65"/>
          <p:cNvSpPr txBox="1">
            <a:spLocks noChangeArrowheads="1"/>
          </p:cNvSpPr>
          <p:nvPr/>
        </p:nvSpPr>
        <p:spPr bwMode="auto">
          <a:xfrm>
            <a:off x="522288" y="4716463"/>
            <a:ext cx="768032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en-US" altLang="zh-CN" sz="2400" b="1" dirty="0">
                <a:latin typeface="Times New Roman Italic" pitchFamily="18" charset="0"/>
                <a:ea typeface="黑体" panose="02010609060101010101" pitchFamily="49" charset="-122"/>
              </a:rPr>
              <a:t>        1.</a:t>
            </a:r>
            <a:r>
              <a:rPr lang="zh-CN" altLang="en-US" sz="2400" b="1" dirty="0">
                <a:latin typeface="Times New Roman Italic" pitchFamily="18" charset="0"/>
                <a:ea typeface="黑体" panose="02010609060101010101" pitchFamily="49" charset="-122"/>
              </a:rPr>
              <a:t>观察统计图，你认为哪名运动员的成绩波动范围较大？谁的成绩比较稳定？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29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73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515938" y="601663"/>
            <a:ext cx="6316662" cy="520700"/>
          </a:xfrm>
        </p:spPr>
        <p:txBody>
          <a:bodyPr/>
          <a:lstStyle/>
          <a:p>
            <a:pPr eaLnBrk="1" hangingPunct="1">
              <a:lnSpc>
                <a:spcPct val="100000"/>
              </a:lnSpc>
              <a:defRPr/>
            </a:pPr>
            <a:r>
              <a:rPr lang="zh-CN" sz="2800" b="1" dirty="0" smtClean="0">
                <a:effectLst>
                  <a:outerShdw blurRad="38100" dist="38100" dir="2700000" algn="tl">
                    <a:srgbClr val="C0C0C0"/>
                  </a:outerShdw>
                </a:effectLst>
                <a:latin typeface="Times New Roman Italic" pitchFamily="18" charset="0"/>
                <a:ea typeface="黑体" panose="02010609060101010101" pitchFamily="49" charset="-122"/>
              </a:rPr>
              <a:t>利用折线统计图，探究数据的离散程度</a:t>
            </a:r>
          </a:p>
        </p:txBody>
      </p:sp>
      <p:sp>
        <p:nvSpPr>
          <p:cNvPr id="35842" name="Rectangle 4"/>
          <p:cNvSpPr>
            <a:spLocks noChangeArrowheads="1"/>
          </p:cNvSpPr>
          <p:nvPr/>
        </p:nvSpPr>
        <p:spPr bwMode="auto">
          <a:xfrm>
            <a:off x="949325" y="4279900"/>
            <a:ext cx="25066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en-US" sz="2000" b="1">
                <a:latin typeface="Times New Roman Italic" pitchFamily="18" charset="0"/>
                <a:ea typeface="黑体" panose="02010609060101010101" pitchFamily="49" charset="-122"/>
              </a:rPr>
              <a:t>甲运动员成绩统计图</a:t>
            </a:r>
          </a:p>
        </p:txBody>
      </p:sp>
      <p:sp>
        <p:nvSpPr>
          <p:cNvPr id="35843" name="Rectangle 5"/>
          <p:cNvSpPr>
            <a:spLocks noChangeArrowheads="1"/>
          </p:cNvSpPr>
          <p:nvPr/>
        </p:nvSpPr>
        <p:spPr bwMode="auto">
          <a:xfrm>
            <a:off x="4860925" y="4279900"/>
            <a:ext cx="25066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nSpc>
                <a:spcPct val="150000"/>
              </a:lnSpc>
            </a:pPr>
            <a:r>
              <a:rPr lang="zh-CN" altLang="en-US" sz="2000" b="1">
                <a:latin typeface="Times New Roman Italic" pitchFamily="18" charset="0"/>
                <a:ea typeface="黑体" panose="02010609060101010101" pitchFamily="49" charset="-122"/>
              </a:rPr>
              <a:t>乙运动员成绩统计图</a:t>
            </a:r>
          </a:p>
        </p:txBody>
      </p:sp>
      <p:grpSp>
        <p:nvGrpSpPr>
          <p:cNvPr id="35844" name="Group 6"/>
          <p:cNvGrpSpPr/>
          <p:nvPr/>
        </p:nvGrpSpPr>
        <p:grpSpPr bwMode="auto">
          <a:xfrm>
            <a:off x="538163" y="1077913"/>
            <a:ext cx="3816350" cy="3349625"/>
            <a:chOff x="0" y="-47"/>
            <a:chExt cx="2404" cy="2110"/>
          </a:xfrm>
        </p:grpSpPr>
        <p:grpSp>
          <p:nvGrpSpPr>
            <p:cNvPr id="35845" name="Group 7"/>
            <p:cNvGrpSpPr/>
            <p:nvPr/>
          </p:nvGrpSpPr>
          <p:grpSpPr bwMode="auto">
            <a:xfrm>
              <a:off x="273" y="200"/>
              <a:ext cx="1711" cy="1659"/>
              <a:chOff x="0" y="0"/>
              <a:chExt cx="4165" cy="4149"/>
            </a:xfrm>
          </p:grpSpPr>
          <p:grpSp>
            <p:nvGrpSpPr>
              <p:cNvPr id="35846" name="Group 8"/>
              <p:cNvGrpSpPr/>
              <p:nvPr/>
            </p:nvGrpSpPr>
            <p:grpSpPr bwMode="auto">
              <a:xfrm>
                <a:off x="31" y="4077"/>
                <a:ext cx="4134" cy="72"/>
                <a:chOff x="0" y="0"/>
                <a:chExt cx="4134" cy="72"/>
              </a:xfrm>
            </p:grpSpPr>
            <p:sp>
              <p:nvSpPr>
                <p:cNvPr id="6298" name="Line 9"/>
                <p:cNvSpPr>
                  <a:spLocks noChangeShapeType="1"/>
                </p:cNvSpPr>
                <p:nvPr/>
              </p:nvSpPr>
              <p:spPr bwMode="auto">
                <a:xfrm>
                  <a:off x="1" y="59"/>
                  <a:ext cx="4133" cy="3"/>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5848" name="Group 10"/>
                <p:cNvGrpSpPr/>
                <p:nvPr/>
              </p:nvGrpSpPr>
              <p:grpSpPr bwMode="auto">
                <a:xfrm>
                  <a:off x="530" y="0"/>
                  <a:ext cx="3377" cy="72"/>
                  <a:chOff x="0" y="0"/>
                  <a:chExt cx="2902" cy="62"/>
                </a:xfrm>
              </p:grpSpPr>
              <p:sp>
                <p:nvSpPr>
                  <p:cNvPr id="6300" name="Line 11"/>
                  <p:cNvSpPr>
                    <a:spLocks noChangeShapeType="1"/>
                  </p:cNvSpPr>
                  <p:nvPr/>
                </p:nvSpPr>
                <p:spPr bwMode="auto">
                  <a:xfrm>
                    <a:off x="1"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1" name="Line 12"/>
                  <p:cNvSpPr>
                    <a:spLocks noChangeShapeType="1"/>
                  </p:cNvSpPr>
                  <p:nvPr/>
                </p:nvSpPr>
                <p:spPr bwMode="auto">
                  <a:xfrm>
                    <a:off x="413"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2" name="Line 13"/>
                  <p:cNvSpPr>
                    <a:spLocks noChangeShapeType="1"/>
                  </p:cNvSpPr>
                  <p:nvPr/>
                </p:nvSpPr>
                <p:spPr bwMode="auto">
                  <a:xfrm>
                    <a:off x="827"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3" name="Line 14"/>
                  <p:cNvSpPr>
                    <a:spLocks noChangeShapeType="1"/>
                  </p:cNvSpPr>
                  <p:nvPr/>
                </p:nvSpPr>
                <p:spPr bwMode="auto">
                  <a:xfrm>
                    <a:off x="1244"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4" name="Line 15"/>
                  <p:cNvSpPr>
                    <a:spLocks noChangeShapeType="1"/>
                  </p:cNvSpPr>
                  <p:nvPr/>
                </p:nvSpPr>
                <p:spPr bwMode="auto">
                  <a:xfrm>
                    <a:off x="1656"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5" name="Line 16"/>
                  <p:cNvSpPr>
                    <a:spLocks noChangeShapeType="1"/>
                  </p:cNvSpPr>
                  <p:nvPr/>
                </p:nvSpPr>
                <p:spPr bwMode="auto">
                  <a:xfrm>
                    <a:off x="207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6" name="Line 17"/>
                  <p:cNvSpPr>
                    <a:spLocks noChangeShapeType="1"/>
                  </p:cNvSpPr>
                  <p:nvPr/>
                </p:nvSpPr>
                <p:spPr bwMode="auto">
                  <a:xfrm>
                    <a:off x="2484" y="0"/>
                    <a:ext cx="4"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307" name="Line 18"/>
                  <p:cNvSpPr>
                    <a:spLocks noChangeShapeType="1"/>
                  </p:cNvSpPr>
                  <p:nvPr/>
                </p:nvSpPr>
                <p:spPr bwMode="auto">
                  <a:xfrm>
                    <a:off x="290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6288" name="Line 19"/>
              <p:cNvSpPr>
                <a:spLocks noChangeShapeType="1"/>
              </p:cNvSpPr>
              <p:nvPr/>
            </p:nvSpPr>
            <p:spPr bwMode="auto">
              <a:xfrm rot="-5400000">
                <a:off x="-2051" y="2063"/>
                <a:ext cx="4134" cy="2"/>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5858" name="Group 20"/>
              <p:cNvGrpSpPr/>
              <p:nvPr/>
            </p:nvGrpSpPr>
            <p:grpSpPr bwMode="auto">
              <a:xfrm rot="-5400000">
                <a:off x="-1653" y="1876"/>
                <a:ext cx="3377" cy="72"/>
                <a:chOff x="0" y="0"/>
                <a:chExt cx="2902" cy="62"/>
              </a:xfrm>
            </p:grpSpPr>
            <p:sp>
              <p:nvSpPr>
                <p:cNvPr id="6290" name="Line 21"/>
                <p:cNvSpPr>
                  <a:spLocks noChangeShapeType="1"/>
                </p:cNvSpPr>
                <p:nvPr/>
              </p:nvSpPr>
              <p:spPr bwMode="auto">
                <a:xfrm>
                  <a:off x="8" y="-2"/>
                  <a:ext cx="2" cy="65"/>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1" name="Line 22"/>
                <p:cNvSpPr>
                  <a:spLocks noChangeShapeType="1"/>
                </p:cNvSpPr>
                <p:nvPr/>
              </p:nvSpPr>
              <p:spPr bwMode="auto">
                <a:xfrm>
                  <a:off x="418"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2" name="Line 23"/>
                <p:cNvSpPr>
                  <a:spLocks noChangeShapeType="1"/>
                </p:cNvSpPr>
                <p:nvPr/>
              </p:nvSpPr>
              <p:spPr bwMode="auto">
                <a:xfrm>
                  <a:off x="831"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3" name="Line 24"/>
                <p:cNvSpPr>
                  <a:spLocks noChangeShapeType="1"/>
                </p:cNvSpPr>
                <p:nvPr/>
              </p:nvSpPr>
              <p:spPr bwMode="auto">
                <a:xfrm>
                  <a:off x="1246"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4" name="Line 25"/>
                <p:cNvSpPr>
                  <a:spLocks noChangeShapeType="1"/>
                </p:cNvSpPr>
                <p:nvPr/>
              </p:nvSpPr>
              <p:spPr bwMode="auto">
                <a:xfrm>
                  <a:off x="1654"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5" name="Line 26"/>
                <p:cNvSpPr>
                  <a:spLocks noChangeShapeType="1"/>
                </p:cNvSpPr>
                <p:nvPr/>
              </p:nvSpPr>
              <p:spPr bwMode="auto">
                <a:xfrm>
                  <a:off x="2069"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6" name="Line 27"/>
                <p:cNvSpPr>
                  <a:spLocks noChangeShapeType="1"/>
                </p:cNvSpPr>
                <p:nvPr/>
              </p:nvSpPr>
              <p:spPr bwMode="auto">
                <a:xfrm>
                  <a:off x="2490"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97" name="Line 28"/>
                <p:cNvSpPr>
                  <a:spLocks noChangeShapeType="1"/>
                </p:cNvSpPr>
                <p:nvPr/>
              </p:nvSpPr>
              <p:spPr bwMode="auto">
                <a:xfrm>
                  <a:off x="2905"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35867" name="Text Box 29"/>
            <p:cNvSpPr txBox="1">
              <a:spLocks noChangeArrowheads="1"/>
            </p:cNvSpPr>
            <p:nvPr/>
          </p:nvSpPr>
          <p:spPr bwMode="auto">
            <a:xfrm>
              <a:off x="1905" y="1751"/>
              <a:ext cx="49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sz="2000" b="1">
                  <a:latin typeface="Times New Roman Italic" pitchFamily="18" charset="0"/>
                  <a:ea typeface="黑体" panose="02010609060101010101" pitchFamily="49" charset="-122"/>
                </a:rPr>
                <a:t>序数</a:t>
              </a:r>
            </a:p>
          </p:txBody>
        </p:sp>
        <p:sp>
          <p:nvSpPr>
            <p:cNvPr id="35868" name="Text Box 30"/>
            <p:cNvSpPr txBox="1">
              <a:spLocks noChangeArrowheads="1"/>
            </p:cNvSpPr>
            <p:nvPr/>
          </p:nvSpPr>
          <p:spPr bwMode="auto">
            <a:xfrm>
              <a:off x="210" y="-47"/>
              <a:ext cx="72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b="1">
                  <a:latin typeface="Times New Roman Italic" pitchFamily="18" charset="0"/>
                  <a:ea typeface="黑体" panose="02010609060101010101" pitchFamily="49" charset="-122"/>
                </a:rPr>
                <a:t>成绩</a:t>
              </a:r>
              <a:r>
                <a:rPr lang="zh-CN" altLang="zh-CN" b="1">
                  <a:latin typeface="Times New Roman Italic" pitchFamily="18" charset="0"/>
                  <a:ea typeface="黑体" panose="02010609060101010101" pitchFamily="49" charset="-122"/>
                </a:rPr>
                <a:t>/</a:t>
              </a:r>
              <a:r>
                <a:rPr lang="zh-CN" altLang="en-US" b="1">
                  <a:latin typeface="Times New Roman Italic" pitchFamily="18" charset="0"/>
                  <a:ea typeface="黑体" panose="02010609060101010101" pitchFamily="49" charset="-122"/>
                </a:rPr>
                <a:t>秒</a:t>
              </a:r>
            </a:p>
          </p:txBody>
        </p:sp>
        <p:sp>
          <p:nvSpPr>
            <p:cNvPr id="35869" name="Text Box 31"/>
            <p:cNvSpPr txBox="1">
              <a:spLocks noChangeArrowheads="1"/>
            </p:cNvSpPr>
            <p:nvPr/>
          </p:nvSpPr>
          <p:spPr bwMode="auto">
            <a:xfrm>
              <a:off x="0" y="1542"/>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12.0</a:t>
              </a:r>
            </a:p>
          </p:txBody>
        </p:sp>
        <p:sp>
          <p:nvSpPr>
            <p:cNvPr id="35870" name="Text Box 32"/>
            <p:cNvSpPr txBox="1">
              <a:spLocks noChangeArrowheads="1"/>
            </p:cNvSpPr>
            <p:nvPr/>
          </p:nvSpPr>
          <p:spPr bwMode="auto">
            <a:xfrm>
              <a:off x="1" y="1360"/>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12.2</a:t>
              </a:r>
            </a:p>
          </p:txBody>
        </p:sp>
        <p:sp>
          <p:nvSpPr>
            <p:cNvPr id="35871" name="Text Box 33"/>
            <p:cNvSpPr txBox="1">
              <a:spLocks noChangeArrowheads="1"/>
            </p:cNvSpPr>
            <p:nvPr/>
          </p:nvSpPr>
          <p:spPr bwMode="auto">
            <a:xfrm>
              <a:off x="0" y="1179"/>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12.4</a:t>
              </a:r>
            </a:p>
          </p:txBody>
        </p:sp>
        <p:sp>
          <p:nvSpPr>
            <p:cNvPr id="35872" name="Text Box 34"/>
            <p:cNvSpPr txBox="1">
              <a:spLocks noChangeArrowheads="1"/>
            </p:cNvSpPr>
            <p:nvPr/>
          </p:nvSpPr>
          <p:spPr bwMode="auto">
            <a:xfrm>
              <a:off x="0" y="96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12.6</a:t>
              </a:r>
            </a:p>
          </p:txBody>
        </p:sp>
        <p:sp>
          <p:nvSpPr>
            <p:cNvPr id="35873" name="Text Box 35"/>
            <p:cNvSpPr txBox="1">
              <a:spLocks noChangeArrowheads="1"/>
            </p:cNvSpPr>
            <p:nvPr/>
          </p:nvSpPr>
          <p:spPr bwMode="auto">
            <a:xfrm>
              <a:off x="0" y="7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12.8</a:t>
              </a:r>
            </a:p>
          </p:txBody>
        </p:sp>
        <p:sp>
          <p:nvSpPr>
            <p:cNvPr id="35874" name="Text Box 36"/>
            <p:cNvSpPr txBox="1">
              <a:spLocks noChangeArrowheads="1"/>
            </p:cNvSpPr>
            <p:nvPr/>
          </p:nvSpPr>
          <p:spPr bwMode="auto">
            <a:xfrm>
              <a:off x="1" y="598"/>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13.0</a:t>
              </a:r>
            </a:p>
          </p:txBody>
        </p:sp>
        <p:sp>
          <p:nvSpPr>
            <p:cNvPr id="35875" name="Text Box 37"/>
            <p:cNvSpPr txBox="1">
              <a:spLocks noChangeArrowheads="1"/>
            </p:cNvSpPr>
            <p:nvPr/>
          </p:nvSpPr>
          <p:spPr bwMode="auto">
            <a:xfrm>
              <a:off x="1" y="3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13.2</a:t>
              </a:r>
            </a:p>
          </p:txBody>
        </p:sp>
        <p:sp>
          <p:nvSpPr>
            <p:cNvPr id="35876" name="Text Box 38"/>
            <p:cNvSpPr txBox="1">
              <a:spLocks noChangeArrowheads="1"/>
            </p:cNvSpPr>
            <p:nvPr/>
          </p:nvSpPr>
          <p:spPr bwMode="auto">
            <a:xfrm>
              <a:off x="409"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a:t>
              </a:r>
            </a:p>
          </p:txBody>
        </p:sp>
        <p:sp>
          <p:nvSpPr>
            <p:cNvPr id="35877" name="Text Box 39"/>
            <p:cNvSpPr txBox="1">
              <a:spLocks noChangeArrowheads="1"/>
            </p:cNvSpPr>
            <p:nvPr/>
          </p:nvSpPr>
          <p:spPr bwMode="auto">
            <a:xfrm>
              <a:off x="590"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2</a:t>
              </a:r>
            </a:p>
          </p:txBody>
        </p:sp>
        <p:sp>
          <p:nvSpPr>
            <p:cNvPr id="35878" name="Text Box 40"/>
            <p:cNvSpPr txBox="1">
              <a:spLocks noChangeArrowheads="1"/>
            </p:cNvSpPr>
            <p:nvPr/>
          </p:nvSpPr>
          <p:spPr bwMode="auto">
            <a:xfrm>
              <a:off x="81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3</a:t>
              </a:r>
            </a:p>
          </p:txBody>
        </p:sp>
        <p:sp>
          <p:nvSpPr>
            <p:cNvPr id="35879" name="Text Box 41"/>
            <p:cNvSpPr txBox="1">
              <a:spLocks noChangeArrowheads="1"/>
            </p:cNvSpPr>
            <p:nvPr/>
          </p:nvSpPr>
          <p:spPr bwMode="auto">
            <a:xfrm>
              <a:off x="999"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4</a:t>
              </a:r>
            </a:p>
          </p:txBody>
        </p:sp>
        <p:sp>
          <p:nvSpPr>
            <p:cNvPr id="35880" name="Text Box 42"/>
            <p:cNvSpPr txBox="1">
              <a:spLocks noChangeArrowheads="1"/>
            </p:cNvSpPr>
            <p:nvPr/>
          </p:nvSpPr>
          <p:spPr bwMode="auto">
            <a:xfrm>
              <a:off x="122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5</a:t>
              </a:r>
            </a:p>
          </p:txBody>
        </p:sp>
        <p:sp>
          <p:nvSpPr>
            <p:cNvPr id="35881" name="Text Box 43"/>
            <p:cNvSpPr txBox="1">
              <a:spLocks noChangeArrowheads="1"/>
            </p:cNvSpPr>
            <p:nvPr/>
          </p:nvSpPr>
          <p:spPr bwMode="auto">
            <a:xfrm>
              <a:off x="140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6</a:t>
              </a:r>
            </a:p>
          </p:txBody>
        </p:sp>
        <p:sp>
          <p:nvSpPr>
            <p:cNvPr id="35882" name="Text Box 44"/>
            <p:cNvSpPr txBox="1">
              <a:spLocks noChangeArrowheads="1"/>
            </p:cNvSpPr>
            <p:nvPr/>
          </p:nvSpPr>
          <p:spPr bwMode="auto">
            <a:xfrm>
              <a:off x="1634"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7</a:t>
              </a:r>
            </a:p>
          </p:txBody>
        </p:sp>
        <p:sp>
          <p:nvSpPr>
            <p:cNvPr id="35883" name="Text Box 45"/>
            <p:cNvSpPr txBox="1">
              <a:spLocks noChangeArrowheads="1"/>
            </p:cNvSpPr>
            <p:nvPr/>
          </p:nvSpPr>
          <p:spPr bwMode="auto">
            <a:xfrm>
              <a:off x="181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8</a:t>
              </a:r>
            </a:p>
          </p:txBody>
        </p:sp>
        <p:sp>
          <p:nvSpPr>
            <p:cNvPr id="35884" name="Text Box 46"/>
            <p:cNvSpPr txBox="1">
              <a:spLocks noChangeArrowheads="1"/>
            </p:cNvSpPr>
            <p:nvPr/>
          </p:nvSpPr>
          <p:spPr bwMode="auto">
            <a:xfrm>
              <a:off x="0" y="181"/>
              <a:ext cx="4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200">
                  <a:latin typeface="Times New Roman Italic" pitchFamily="18" charset="0"/>
                  <a:ea typeface="黑体" panose="02010609060101010101" pitchFamily="49" charset="-122"/>
                </a:rPr>
                <a:t>13.4</a:t>
              </a:r>
            </a:p>
          </p:txBody>
        </p:sp>
        <p:sp>
          <p:nvSpPr>
            <p:cNvPr id="35885" name="Text Box 47"/>
            <p:cNvSpPr txBox="1">
              <a:spLocks noChangeArrowheads="1"/>
            </p:cNvSpPr>
            <p:nvPr/>
          </p:nvSpPr>
          <p:spPr bwMode="auto">
            <a:xfrm>
              <a:off x="137"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0</a:t>
              </a:r>
            </a:p>
          </p:txBody>
        </p:sp>
      </p:grpSp>
      <p:grpSp>
        <p:nvGrpSpPr>
          <p:cNvPr id="35886" name="Group 48"/>
          <p:cNvGrpSpPr/>
          <p:nvPr/>
        </p:nvGrpSpPr>
        <p:grpSpPr bwMode="auto">
          <a:xfrm>
            <a:off x="969963" y="1560513"/>
            <a:ext cx="2592387" cy="2544762"/>
            <a:chOff x="0" y="0"/>
            <a:chExt cx="1633" cy="1603"/>
          </a:xfrm>
        </p:grpSpPr>
        <p:sp>
          <p:nvSpPr>
            <p:cNvPr id="6251" name="Line 49"/>
            <p:cNvSpPr>
              <a:spLocks noChangeShapeType="1"/>
            </p:cNvSpPr>
            <p:nvPr/>
          </p:nvSpPr>
          <p:spPr bwMode="auto">
            <a:xfrm>
              <a:off x="0" y="138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2" name="Line 50"/>
            <p:cNvSpPr>
              <a:spLocks noChangeShapeType="1"/>
            </p:cNvSpPr>
            <p:nvPr/>
          </p:nvSpPr>
          <p:spPr bwMode="auto">
            <a:xfrm>
              <a:off x="0" y="1194"/>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3" name="Line 51"/>
            <p:cNvSpPr>
              <a:spLocks noChangeShapeType="1"/>
            </p:cNvSpPr>
            <p:nvPr/>
          </p:nvSpPr>
          <p:spPr bwMode="auto">
            <a:xfrm>
              <a:off x="0" y="1013"/>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4" name="Line 52"/>
            <p:cNvSpPr>
              <a:spLocks noChangeShapeType="1"/>
            </p:cNvSpPr>
            <p:nvPr/>
          </p:nvSpPr>
          <p:spPr bwMode="auto">
            <a:xfrm>
              <a:off x="0" y="423"/>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5" name="Line 53"/>
            <p:cNvSpPr>
              <a:spLocks noChangeShapeType="1"/>
            </p:cNvSpPr>
            <p:nvPr/>
          </p:nvSpPr>
          <p:spPr bwMode="auto">
            <a:xfrm>
              <a:off x="0" y="614"/>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6" name="Line 54"/>
            <p:cNvSpPr>
              <a:spLocks noChangeShapeType="1"/>
            </p:cNvSpPr>
            <p:nvPr/>
          </p:nvSpPr>
          <p:spPr bwMode="auto">
            <a:xfrm>
              <a:off x="0" y="24"/>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7" name="Line 55"/>
            <p:cNvSpPr>
              <a:spLocks noChangeShapeType="1"/>
            </p:cNvSpPr>
            <p:nvPr/>
          </p:nvSpPr>
          <p:spPr bwMode="auto">
            <a:xfrm>
              <a:off x="0" y="79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8" name="Line 56"/>
            <p:cNvSpPr>
              <a:spLocks noChangeShapeType="1"/>
            </p:cNvSpPr>
            <p:nvPr/>
          </p:nvSpPr>
          <p:spPr bwMode="auto">
            <a:xfrm>
              <a:off x="46" y="242"/>
              <a:ext cx="1587"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59" name="Line 57"/>
            <p:cNvSpPr>
              <a:spLocks noChangeShapeType="1"/>
            </p:cNvSpPr>
            <p:nvPr/>
          </p:nvSpPr>
          <p:spPr bwMode="auto">
            <a:xfrm flipV="1">
              <a:off x="227" y="15"/>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0" name="Line 58"/>
            <p:cNvSpPr>
              <a:spLocks noChangeShapeType="1"/>
            </p:cNvSpPr>
            <p:nvPr/>
          </p:nvSpPr>
          <p:spPr bwMode="auto">
            <a:xfrm flipV="1">
              <a:off x="427"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1" name="Line 59"/>
            <p:cNvSpPr>
              <a:spLocks noChangeShapeType="1"/>
            </p:cNvSpPr>
            <p:nvPr/>
          </p:nvSpPr>
          <p:spPr bwMode="auto">
            <a:xfrm flipV="1">
              <a:off x="627"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2" name="Line 60"/>
            <p:cNvSpPr>
              <a:spLocks noChangeShapeType="1"/>
            </p:cNvSpPr>
            <p:nvPr/>
          </p:nvSpPr>
          <p:spPr bwMode="auto">
            <a:xfrm flipV="1">
              <a:off x="817" y="15"/>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3" name="Line 61"/>
            <p:cNvSpPr>
              <a:spLocks noChangeShapeType="1"/>
            </p:cNvSpPr>
            <p:nvPr/>
          </p:nvSpPr>
          <p:spPr bwMode="auto">
            <a:xfrm flipV="1">
              <a:off x="1025" y="0"/>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4" name="Line 62"/>
            <p:cNvSpPr>
              <a:spLocks noChangeShapeType="1"/>
            </p:cNvSpPr>
            <p:nvPr/>
          </p:nvSpPr>
          <p:spPr bwMode="auto">
            <a:xfrm flipV="1">
              <a:off x="1225"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5" name="Line 63"/>
            <p:cNvSpPr>
              <a:spLocks noChangeShapeType="1"/>
            </p:cNvSpPr>
            <p:nvPr/>
          </p:nvSpPr>
          <p:spPr bwMode="auto">
            <a:xfrm flipV="1">
              <a:off x="1425" y="16"/>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66" name="Line 64"/>
            <p:cNvSpPr>
              <a:spLocks noChangeShapeType="1"/>
            </p:cNvSpPr>
            <p:nvPr/>
          </p:nvSpPr>
          <p:spPr bwMode="auto">
            <a:xfrm flipV="1">
              <a:off x="1624" y="15"/>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nvGrpSpPr>
          <p:cNvPr id="35903" name="Group 66"/>
          <p:cNvGrpSpPr/>
          <p:nvPr/>
        </p:nvGrpSpPr>
        <p:grpSpPr bwMode="auto">
          <a:xfrm>
            <a:off x="1201738" y="1792288"/>
            <a:ext cx="2519362" cy="2032000"/>
            <a:chOff x="0" y="0"/>
            <a:chExt cx="1587" cy="1280"/>
          </a:xfrm>
        </p:grpSpPr>
        <p:sp>
          <p:nvSpPr>
            <p:cNvPr id="35904" name="Text Box 67"/>
            <p:cNvSpPr txBox="1">
              <a:spLocks noChangeArrowheads="1"/>
            </p:cNvSpPr>
            <p:nvPr/>
          </p:nvSpPr>
          <p:spPr bwMode="auto">
            <a:xfrm>
              <a:off x="0" y="1043"/>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05" name="Text Box 68"/>
            <p:cNvSpPr txBox="1">
              <a:spLocks noChangeArrowheads="1"/>
            </p:cNvSpPr>
            <p:nvPr/>
          </p:nvSpPr>
          <p:spPr bwMode="auto">
            <a:xfrm>
              <a:off x="997" y="546"/>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06" name="Text Box 69"/>
            <p:cNvSpPr txBox="1">
              <a:spLocks noChangeArrowheads="1"/>
            </p:cNvSpPr>
            <p:nvPr/>
          </p:nvSpPr>
          <p:spPr bwMode="auto">
            <a:xfrm>
              <a:off x="816" y="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07" name="Text Box 70"/>
            <p:cNvSpPr txBox="1">
              <a:spLocks noChangeArrowheads="1"/>
            </p:cNvSpPr>
            <p:nvPr/>
          </p:nvSpPr>
          <p:spPr bwMode="auto">
            <a:xfrm>
              <a:off x="1406" y="86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08" name="Text Box 71"/>
            <p:cNvSpPr txBox="1">
              <a:spLocks noChangeArrowheads="1"/>
            </p:cNvSpPr>
            <p:nvPr/>
          </p:nvSpPr>
          <p:spPr bwMode="auto">
            <a:xfrm>
              <a:off x="1179" y="683"/>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09" name="Text Box 72"/>
            <p:cNvSpPr txBox="1">
              <a:spLocks noChangeArrowheads="1"/>
            </p:cNvSpPr>
            <p:nvPr/>
          </p:nvSpPr>
          <p:spPr bwMode="auto">
            <a:xfrm>
              <a:off x="589" y="456"/>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10" name="Text Box 73"/>
            <p:cNvSpPr txBox="1">
              <a:spLocks noChangeArrowheads="1"/>
            </p:cNvSpPr>
            <p:nvPr/>
          </p:nvSpPr>
          <p:spPr bwMode="auto">
            <a:xfrm>
              <a:off x="181" y="86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11" name="Text Box 74"/>
            <p:cNvSpPr txBox="1">
              <a:spLocks noChangeArrowheads="1"/>
            </p:cNvSpPr>
            <p:nvPr/>
          </p:nvSpPr>
          <p:spPr bwMode="auto">
            <a:xfrm>
              <a:off x="408" y="91"/>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grpSp>
      <p:grpSp>
        <p:nvGrpSpPr>
          <p:cNvPr id="35912" name="Group 75"/>
          <p:cNvGrpSpPr/>
          <p:nvPr/>
        </p:nvGrpSpPr>
        <p:grpSpPr bwMode="auto">
          <a:xfrm>
            <a:off x="4321175" y="1177925"/>
            <a:ext cx="3808413" cy="3270250"/>
            <a:chOff x="0" y="0"/>
            <a:chExt cx="2399" cy="2060"/>
          </a:xfrm>
        </p:grpSpPr>
        <p:grpSp>
          <p:nvGrpSpPr>
            <p:cNvPr id="35913" name="Group 76"/>
            <p:cNvGrpSpPr/>
            <p:nvPr/>
          </p:nvGrpSpPr>
          <p:grpSpPr bwMode="auto">
            <a:xfrm>
              <a:off x="273" y="200"/>
              <a:ext cx="1711" cy="1659"/>
              <a:chOff x="0" y="0"/>
              <a:chExt cx="4165" cy="4149"/>
            </a:xfrm>
          </p:grpSpPr>
          <p:grpSp>
            <p:nvGrpSpPr>
              <p:cNvPr id="35914" name="Group 77"/>
              <p:cNvGrpSpPr/>
              <p:nvPr/>
            </p:nvGrpSpPr>
            <p:grpSpPr bwMode="auto">
              <a:xfrm>
                <a:off x="31" y="4077"/>
                <a:ext cx="4134" cy="72"/>
                <a:chOff x="0" y="0"/>
                <a:chExt cx="4134" cy="72"/>
              </a:xfrm>
            </p:grpSpPr>
            <p:sp>
              <p:nvSpPr>
                <p:cNvPr id="6233" name="Line 78"/>
                <p:cNvSpPr>
                  <a:spLocks noChangeShapeType="1"/>
                </p:cNvSpPr>
                <p:nvPr/>
              </p:nvSpPr>
              <p:spPr bwMode="auto">
                <a:xfrm>
                  <a:off x="1" y="59"/>
                  <a:ext cx="4133" cy="3"/>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5916" name="Group 79"/>
                <p:cNvGrpSpPr/>
                <p:nvPr/>
              </p:nvGrpSpPr>
              <p:grpSpPr bwMode="auto">
                <a:xfrm>
                  <a:off x="530" y="0"/>
                  <a:ext cx="3377" cy="72"/>
                  <a:chOff x="0" y="0"/>
                  <a:chExt cx="2902" cy="62"/>
                </a:xfrm>
              </p:grpSpPr>
              <p:sp>
                <p:nvSpPr>
                  <p:cNvPr id="6235" name="Line 80"/>
                  <p:cNvSpPr>
                    <a:spLocks noChangeShapeType="1"/>
                  </p:cNvSpPr>
                  <p:nvPr/>
                </p:nvSpPr>
                <p:spPr bwMode="auto">
                  <a:xfrm>
                    <a:off x="1"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6" name="Line 81"/>
                  <p:cNvSpPr>
                    <a:spLocks noChangeShapeType="1"/>
                  </p:cNvSpPr>
                  <p:nvPr/>
                </p:nvSpPr>
                <p:spPr bwMode="auto">
                  <a:xfrm>
                    <a:off x="413"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7" name="Line 82"/>
                  <p:cNvSpPr>
                    <a:spLocks noChangeShapeType="1"/>
                  </p:cNvSpPr>
                  <p:nvPr/>
                </p:nvSpPr>
                <p:spPr bwMode="auto">
                  <a:xfrm>
                    <a:off x="827"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8" name="Line 83"/>
                  <p:cNvSpPr>
                    <a:spLocks noChangeShapeType="1"/>
                  </p:cNvSpPr>
                  <p:nvPr/>
                </p:nvSpPr>
                <p:spPr bwMode="auto">
                  <a:xfrm>
                    <a:off x="1244"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9" name="Line 84"/>
                  <p:cNvSpPr>
                    <a:spLocks noChangeShapeType="1"/>
                  </p:cNvSpPr>
                  <p:nvPr/>
                </p:nvSpPr>
                <p:spPr bwMode="auto">
                  <a:xfrm>
                    <a:off x="1656"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40" name="Line 85"/>
                  <p:cNvSpPr>
                    <a:spLocks noChangeShapeType="1"/>
                  </p:cNvSpPr>
                  <p:nvPr/>
                </p:nvSpPr>
                <p:spPr bwMode="auto">
                  <a:xfrm>
                    <a:off x="207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41" name="Line 86"/>
                  <p:cNvSpPr>
                    <a:spLocks noChangeShapeType="1"/>
                  </p:cNvSpPr>
                  <p:nvPr/>
                </p:nvSpPr>
                <p:spPr bwMode="auto">
                  <a:xfrm>
                    <a:off x="2484" y="0"/>
                    <a:ext cx="4"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42" name="Line 87"/>
                  <p:cNvSpPr>
                    <a:spLocks noChangeShapeType="1"/>
                  </p:cNvSpPr>
                  <p:nvPr/>
                </p:nvSpPr>
                <p:spPr bwMode="auto">
                  <a:xfrm>
                    <a:off x="2900" y="0"/>
                    <a:ext cx="2" cy="62"/>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6223" name="Line 88"/>
              <p:cNvSpPr>
                <a:spLocks noChangeShapeType="1"/>
              </p:cNvSpPr>
              <p:nvPr/>
            </p:nvSpPr>
            <p:spPr bwMode="auto">
              <a:xfrm rot="-5400000">
                <a:off x="-2051" y="2063"/>
                <a:ext cx="4134" cy="2"/>
              </a:xfrm>
              <a:prstGeom prst="line">
                <a:avLst/>
              </a:prstGeom>
              <a:noFill/>
              <a:ln w="63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5926" name="Group 89"/>
              <p:cNvGrpSpPr/>
              <p:nvPr/>
            </p:nvGrpSpPr>
            <p:grpSpPr bwMode="auto">
              <a:xfrm rot="-5400000">
                <a:off x="-1653" y="1876"/>
                <a:ext cx="3377" cy="72"/>
                <a:chOff x="0" y="0"/>
                <a:chExt cx="2902" cy="62"/>
              </a:xfrm>
            </p:grpSpPr>
            <p:sp>
              <p:nvSpPr>
                <p:cNvPr id="6225" name="Line 90"/>
                <p:cNvSpPr>
                  <a:spLocks noChangeShapeType="1"/>
                </p:cNvSpPr>
                <p:nvPr/>
              </p:nvSpPr>
              <p:spPr bwMode="auto">
                <a:xfrm>
                  <a:off x="6"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6" name="Line 91"/>
                <p:cNvSpPr>
                  <a:spLocks noChangeShapeType="1"/>
                </p:cNvSpPr>
                <p:nvPr/>
              </p:nvSpPr>
              <p:spPr bwMode="auto">
                <a:xfrm>
                  <a:off x="418"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7" name="Line 92"/>
                <p:cNvSpPr>
                  <a:spLocks noChangeShapeType="1"/>
                </p:cNvSpPr>
                <p:nvPr/>
              </p:nvSpPr>
              <p:spPr bwMode="auto">
                <a:xfrm>
                  <a:off x="831"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8" name="Line 93"/>
                <p:cNvSpPr>
                  <a:spLocks noChangeShapeType="1"/>
                </p:cNvSpPr>
                <p:nvPr/>
              </p:nvSpPr>
              <p:spPr bwMode="auto">
                <a:xfrm>
                  <a:off x="1246"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29" name="Line 94"/>
                <p:cNvSpPr>
                  <a:spLocks noChangeShapeType="1"/>
                </p:cNvSpPr>
                <p:nvPr/>
              </p:nvSpPr>
              <p:spPr bwMode="auto">
                <a:xfrm>
                  <a:off x="1654"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0" name="Line 95"/>
                <p:cNvSpPr>
                  <a:spLocks noChangeShapeType="1"/>
                </p:cNvSpPr>
                <p:nvPr/>
              </p:nvSpPr>
              <p:spPr bwMode="auto">
                <a:xfrm>
                  <a:off x="2069" y="0"/>
                  <a:ext cx="4"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1" name="Line 96"/>
                <p:cNvSpPr>
                  <a:spLocks noChangeShapeType="1"/>
                </p:cNvSpPr>
                <p:nvPr/>
              </p:nvSpPr>
              <p:spPr bwMode="auto">
                <a:xfrm>
                  <a:off x="2490"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32" name="Line 97"/>
                <p:cNvSpPr>
                  <a:spLocks noChangeShapeType="1"/>
                </p:cNvSpPr>
                <p:nvPr/>
              </p:nvSpPr>
              <p:spPr bwMode="auto">
                <a:xfrm>
                  <a:off x="2905" y="0"/>
                  <a:ext cx="2" cy="63"/>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sp>
          <p:nvSpPr>
            <p:cNvPr id="35935" name="Text Box 98"/>
            <p:cNvSpPr txBox="1">
              <a:spLocks noChangeArrowheads="1"/>
            </p:cNvSpPr>
            <p:nvPr/>
          </p:nvSpPr>
          <p:spPr bwMode="auto">
            <a:xfrm>
              <a:off x="1900" y="1773"/>
              <a:ext cx="49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b="1">
                  <a:latin typeface="Times New Roman Italic" pitchFamily="18" charset="0"/>
                  <a:ea typeface="黑体" panose="02010609060101010101" pitchFamily="49" charset="-122"/>
                </a:rPr>
                <a:t>序数</a:t>
              </a:r>
            </a:p>
          </p:txBody>
        </p:sp>
        <p:sp>
          <p:nvSpPr>
            <p:cNvPr id="35936" name="Text Box 99"/>
            <p:cNvSpPr txBox="1">
              <a:spLocks noChangeArrowheads="1"/>
            </p:cNvSpPr>
            <p:nvPr/>
          </p:nvSpPr>
          <p:spPr bwMode="auto">
            <a:xfrm>
              <a:off x="266" y="0"/>
              <a:ext cx="72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en-US" b="1">
                  <a:latin typeface="Times New Roman Italic" pitchFamily="18" charset="0"/>
                  <a:ea typeface="黑体" panose="02010609060101010101" pitchFamily="49" charset="-122"/>
                </a:rPr>
                <a:t>成绩</a:t>
              </a:r>
              <a:r>
                <a:rPr lang="zh-CN" altLang="zh-CN" b="1">
                  <a:latin typeface="Times New Roman Italic" pitchFamily="18" charset="0"/>
                  <a:ea typeface="黑体" panose="02010609060101010101" pitchFamily="49" charset="-122"/>
                </a:rPr>
                <a:t>/</a:t>
              </a:r>
              <a:r>
                <a:rPr lang="zh-CN" altLang="en-US" b="1">
                  <a:latin typeface="Times New Roman Italic" pitchFamily="18" charset="0"/>
                  <a:ea typeface="黑体" panose="02010609060101010101" pitchFamily="49" charset="-122"/>
                </a:rPr>
                <a:t>秒</a:t>
              </a:r>
            </a:p>
          </p:txBody>
        </p:sp>
        <p:sp>
          <p:nvSpPr>
            <p:cNvPr id="35937" name="Text Box 100"/>
            <p:cNvSpPr txBox="1">
              <a:spLocks noChangeArrowheads="1"/>
            </p:cNvSpPr>
            <p:nvPr/>
          </p:nvSpPr>
          <p:spPr bwMode="auto">
            <a:xfrm>
              <a:off x="0" y="1542"/>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12.0</a:t>
              </a:r>
            </a:p>
          </p:txBody>
        </p:sp>
        <p:sp>
          <p:nvSpPr>
            <p:cNvPr id="35938" name="Text Box 101"/>
            <p:cNvSpPr txBox="1">
              <a:spLocks noChangeArrowheads="1"/>
            </p:cNvSpPr>
            <p:nvPr/>
          </p:nvSpPr>
          <p:spPr bwMode="auto">
            <a:xfrm>
              <a:off x="1" y="1360"/>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12.2</a:t>
              </a:r>
            </a:p>
          </p:txBody>
        </p:sp>
        <p:sp>
          <p:nvSpPr>
            <p:cNvPr id="35939" name="Text Box 102"/>
            <p:cNvSpPr txBox="1">
              <a:spLocks noChangeArrowheads="1"/>
            </p:cNvSpPr>
            <p:nvPr/>
          </p:nvSpPr>
          <p:spPr bwMode="auto">
            <a:xfrm>
              <a:off x="0" y="1179"/>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12.4</a:t>
              </a:r>
            </a:p>
          </p:txBody>
        </p:sp>
        <p:sp>
          <p:nvSpPr>
            <p:cNvPr id="35940" name="Text Box 103"/>
            <p:cNvSpPr txBox="1">
              <a:spLocks noChangeArrowheads="1"/>
            </p:cNvSpPr>
            <p:nvPr/>
          </p:nvSpPr>
          <p:spPr bwMode="auto">
            <a:xfrm>
              <a:off x="0" y="96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12.6</a:t>
              </a:r>
            </a:p>
          </p:txBody>
        </p:sp>
        <p:sp>
          <p:nvSpPr>
            <p:cNvPr id="35941" name="Text Box 104"/>
            <p:cNvSpPr txBox="1">
              <a:spLocks noChangeArrowheads="1"/>
            </p:cNvSpPr>
            <p:nvPr/>
          </p:nvSpPr>
          <p:spPr bwMode="auto">
            <a:xfrm>
              <a:off x="0" y="7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12.8</a:t>
              </a:r>
            </a:p>
          </p:txBody>
        </p:sp>
        <p:sp>
          <p:nvSpPr>
            <p:cNvPr id="35942" name="Text Box 105"/>
            <p:cNvSpPr txBox="1">
              <a:spLocks noChangeArrowheads="1"/>
            </p:cNvSpPr>
            <p:nvPr/>
          </p:nvSpPr>
          <p:spPr bwMode="auto">
            <a:xfrm>
              <a:off x="1" y="598"/>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13.0</a:t>
              </a:r>
            </a:p>
          </p:txBody>
        </p:sp>
        <p:sp>
          <p:nvSpPr>
            <p:cNvPr id="35943" name="Text Box 106"/>
            <p:cNvSpPr txBox="1">
              <a:spLocks noChangeArrowheads="1"/>
            </p:cNvSpPr>
            <p:nvPr/>
          </p:nvSpPr>
          <p:spPr bwMode="auto">
            <a:xfrm>
              <a:off x="1" y="37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13.2</a:t>
              </a:r>
            </a:p>
          </p:txBody>
        </p:sp>
        <p:sp>
          <p:nvSpPr>
            <p:cNvPr id="35944" name="Text Box 107"/>
            <p:cNvSpPr txBox="1">
              <a:spLocks noChangeArrowheads="1"/>
            </p:cNvSpPr>
            <p:nvPr/>
          </p:nvSpPr>
          <p:spPr bwMode="auto">
            <a:xfrm>
              <a:off x="409"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a:t>
              </a:r>
            </a:p>
          </p:txBody>
        </p:sp>
        <p:sp>
          <p:nvSpPr>
            <p:cNvPr id="35945" name="Text Box 108"/>
            <p:cNvSpPr txBox="1">
              <a:spLocks noChangeArrowheads="1"/>
            </p:cNvSpPr>
            <p:nvPr/>
          </p:nvSpPr>
          <p:spPr bwMode="auto">
            <a:xfrm>
              <a:off x="590"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2</a:t>
              </a:r>
            </a:p>
          </p:txBody>
        </p:sp>
        <p:sp>
          <p:nvSpPr>
            <p:cNvPr id="35946" name="Text Box 109"/>
            <p:cNvSpPr txBox="1">
              <a:spLocks noChangeArrowheads="1"/>
            </p:cNvSpPr>
            <p:nvPr/>
          </p:nvSpPr>
          <p:spPr bwMode="auto">
            <a:xfrm>
              <a:off x="81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3</a:t>
              </a:r>
            </a:p>
          </p:txBody>
        </p:sp>
        <p:sp>
          <p:nvSpPr>
            <p:cNvPr id="35947" name="Text Box 110"/>
            <p:cNvSpPr txBox="1">
              <a:spLocks noChangeArrowheads="1"/>
            </p:cNvSpPr>
            <p:nvPr/>
          </p:nvSpPr>
          <p:spPr bwMode="auto">
            <a:xfrm>
              <a:off x="999"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4</a:t>
              </a:r>
            </a:p>
          </p:txBody>
        </p:sp>
        <p:sp>
          <p:nvSpPr>
            <p:cNvPr id="35948" name="Text Box 111"/>
            <p:cNvSpPr txBox="1">
              <a:spLocks noChangeArrowheads="1"/>
            </p:cNvSpPr>
            <p:nvPr/>
          </p:nvSpPr>
          <p:spPr bwMode="auto">
            <a:xfrm>
              <a:off x="122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5</a:t>
              </a:r>
            </a:p>
          </p:txBody>
        </p:sp>
        <p:sp>
          <p:nvSpPr>
            <p:cNvPr id="35949" name="Text Box 112"/>
            <p:cNvSpPr txBox="1">
              <a:spLocks noChangeArrowheads="1"/>
            </p:cNvSpPr>
            <p:nvPr/>
          </p:nvSpPr>
          <p:spPr bwMode="auto">
            <a:xfrm>
              <a:off x="1407"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6</a:t>
              </a:r>
            </a:p>
          </p:txBody>
        </p:sp>
        <p:sp>
          <p:nvSpPr>
            <p:cNvPr id="35950" name="Text Box 113"/>
            <p:cNvSpPr txBox="1">
              <a:spLocks noChangeArrowheads="1"/>
            </p:cNvSpPr>
            <p:nvPr/>
          </p:nvSpPr>
          <p:spPr bwMode="auto">
            <a:xfrm>
              <a:off x="1634"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7</a:t>
              </a:r>
            </a:p>
          </p:txBody>
        </p:sp>
        <p:sp>
          <p:nvSpPr>
            <p:cNvPr id="35951" name="Text Box 114"/>
            <p:cNvSpPr txBox="1">
              <a:spLocks noChangeArrowheads="1"/>
            </p:cNvSpPr>
            <p:nvPr/>
          </p:nvSpPr>
          <p:spPr bwMode="auto">
            <a:xfrm>
              <a:off x="1815" y="1814"/>
              <a:ext cx="13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8</a:t>
              </a:r>
            </a:p>
          </p:txBody>
        </p:sp>
        <p:sp>
          <p:nvSpPr>
            <p:cNvPr id="35952" name="Text Box 115"/>
            <p:cNvSpPr txBox="1">
              <a:spLocks noChangeArrowheads="1"/>
            </p:cNvSpPr>
            <p:nvPr/>
          </p:nvSpPr>
          <p:spPr bwMode="auto">
            <a:xfrm>
              <a:off x="0" y="181"/>
              <a:ext cx="4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13.4</a:t>
              </a:r>
            </a:p>
          </p:txBody>
        </p:sp>
        <p:sp>
          <p:nvSpPr>
            <p:cNvPr id="35953" name="Text Box 116"/>
            <p:cNvSpPr txBox="1">
              <a:spLocks noChangeArrowheads="1"/>
            </p:cNvSpPr>
            <p:nvPr/>
          </p:nvSpPr>
          <p:spPr bwMode="auto">
            <a:xfrm>
              <a:off x="137" y="1814"/>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a:latin typeface="Times New Roman Italic" pitchFamily="18" charset="0"/>
                  <a:ea typeface="黑体" panose="02010609060101010101" pitchFamily="49" charset="-122"/>
                </a:rPr>
                <a:t>0</a:t>
              </a:r>
            </a:p>
          </p:txBody>
        </p:sp>
      </p:grpSp>
      <p:grpSp>
        <p:nvGrpSpPr>
          <p:cNvPr id="35954" name="Group 117"/>
          <p:cNvGrpSpPr/>
          <p:nvPr/>
        </p:nvGrpSpPr>
        <p:grpSpPr bwMode="auto">
          <a:xfrm>
            <a:off x="1330325" y="2112963"/>
            <a:ext cx="2232025" cy="1655762"/>
            <a:chOff x="0" y="0"/>
            <a:chExt cx="1406" cy="1043"/>
          </a:xfrm>
        </p:grpSpPr>
        <p:sp>
          <p:nvSpPr>
            <p:cNvPr id="6195" name="Line 118"/>
            <p:cNvSpPr>
              <a:spLocks noChangeShapeType="1"/>
            </p:cNvSpPr>
            <p:nvPr/>
          </p:nvSpPr>
          <p:spPr bwMode="auto">
            <a:xfrm flipH="1">
              <a:off x="0" y="861"/>
              <a:ext cx="182" cy="18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6" name="Line 119"/>
            <p:cNvSpPr>
              <a:spLocks noChangeShapeType="1"/>
            </p:cNvSpPr>
            <p:nvPr/>
          </p:nvSpPr>
          <p:spPr bwMode="auto">
            <a:xfrm flipV="1">
              <a:off x="182" y="90"/>
              <a:ext cx="227" cy="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7" name="Line 120"/>
            <p:cNvSpPr>
              <a:spLocks noChangeShapeType="1"/>
            </p:cNvSpPr>
            <p:nvPr/>
          </p:nvSpPr>
          <p:spPr bwMode="auto">
            <a:xfrm>
              <a:off x="409" y="90"/>
              <a:ext cx="181" cy="36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8" name="Line 121"/>
            <p:cNvSpPr>
              <a:spLocks noChangeShapeType="1"/>
            </p:cNvSpPr>
            <p:nvPr/>
          </p:nvSpPr>
          <p:spPr bwMode="auto">
            <a:xfrm flipV="1">
              <a:off x="590" y="0"/>
              <a:ext cx="227" cy="45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99" name="Line 122"/>
            <p:cNvSpPr>
              <a:spLocks noChangeShapeType="1"/>
            </p:cNvSpPr>
            <p:nvPr/>
          </p:nvSpPr>
          <p:spPr bwMode="auto">
            <a:xfrm>
              <a:off x="817" y="0"/>
              <a:ext cx="181" cy="544"/>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00" name="Line 123"/>
            <p:cNvSpPr>
              <a:spLocks noChangeShapeType="1"/>
            </p:cNvSpPr>
            <p:nvPr/>
          </p:nvSpPr>
          <p:spPr bwMode="auto">
            <a:xfrm>
              <a:off x="998" y="544"/>
              <a:ext cx="182" cy="13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201" name="Line 124"/>
            <p:cNvSpPr>
              <a:spLocks noChangeShapeType="1"/>
            </p:cNvSpPr>
            <p:nvPr/>
          </p:nvSpPr>
          <p:spPr bwMode="auto">
            <a:xfrm>
              <a:off x="1180" y="680"/>
              <a:ext cx="226" cy="1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sp>
        <p:nvSpPr>
          <p:cNvPr id="7293" name="Line 125"/>
          <p:cNvSpPr>
            <a:spLocks noChangeShapeType="1"/>
          </p:cNvSpPr>
          <p:nvPr/>
        </p:nvSpPr>
        <p:spPr bwMode="auto">
          <a:xfrm flipV="1">
            <a:off x="969963" y="2990850"/>
            <a:ext cx="2592387" cy="0"/>
          </a:xfrm>
          <a:prstGeom prst="line">
            <a:avLst/>
          </a:prstGeom>
          <a:noFill/>
          <a:ln w="38100">
            <a:solidFill>
              <a:schemeClr val="tx2"/>
            </a:solidFill>
            <a:prstDash val="sys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nvGrpSpPr>
          <p:cNvPr id="35963" name="Group 126"/>
          <p:cNvGrpSpPr/>
          <p:nvPr/>
        </p:nvGrpSpPr>
        <p:grpSpPr bwMode="auto">
          <a:xfrm>
            <a:off x="4959350" y="2092325"/>
            <a:ext cx="2519363" cy="1458913"/>
            <a:chOff x="0" y="0"/>
            <a:chExt cx="1587" cy="919"/>
          </a:xfrm>
        </p:grpSpPr>
        <p:sp>
          <p:nvSpPr>
            <p:cNvPr id="35964" name="Text Box 127"/>
            <p:cNvSpPr txBox="1">
              <a:spLocks noChangeArrowheads="1"/>
            </p:cNvSpPr>
            <p:nvPr/>
          </p:nvSpPr>
          <p:spPr bwMode="auto">
            <a:xfrm>
              <a:off x="1406" y="59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65" name="Text Box 128"/>
            <p:cNvSpPr txBox="1">
              <a:spLocks noChangeArrowheads="1"/>
            </p:cNvSpPr>
            <p:nvPr/>
          </p:nvSpPr>
          <p:spPr bwMode="auto">
            <a:xfrm>
              <a:off x="1180" y="91"/>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66" name="Text Box 129"/>
            <p:cNvSpPr txBox="1">
              <a:spLocks noChangeArrowheads="1"/>
            </p:cNvSpPr>
            <p:nvPr/>
          </p:nvSpPr>
          <p:spPr bwMode="auto">
            <a:xfrm>
              <a:off x="999" y="682"/>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67" name="Text Box 130"/>
            <p:cNvSpPr txBox="1">
              <a:spLocks noChangeArrowheads="1"/>
            </p:cNvSpPr>
            <p:nvPr/>
          </p:nvSpPr>
          <p:spPr bwMode="auto">
            <a:xfrm>
              <a:off x="817" y="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68" name="Text Box 131"/>
            <p:cNvSpPr txBox="1">
              <a:spLocks noChangeArrowheads="1"/>
            </p:cNvSpPr>
            <p:nvPr/>
          </p:nvSpPr>
          <p:spPr bwMode="auto">
            <a:xfrm>
              <a:off x="590" y="365"/>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69" name="Text Box 132"/>
            <p:cNvSpPr txBox="1">
              <a:spLocks noChangeArrowheads="1"/>
            </p:cNvSpPr>
            <p:nvPr/>
          </p:nvSpPr>
          <p:spPr bwMode="auto">
            <a:xfrm>
              <a:off x="409" y="183"/>
              <a:ext cx="18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70" name="Text Box 133"/>
            <p:cNvSpPr txBox="1">
              <a:spLocks noChangeArrowheads="1"/>
            </p:cNvSpPr>
            <p:nvPr/>
          </p:nvSpPr>
          <p:spPr bwMode="auto">
            <a:xfrm>
              <a:off x="182" y="501"/>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sp>
          <p:nvSpPr>
            <p:cNvPr id="35971" name="Text Box 134"/>
            <p:cNvSpPr txBox="1">
              <a:spLocks noChangeArrowheads="1"/>
            </p:cNvSpPr>
            <p:nvPr/>
          </p:nvSpPr>
          <p:spPr bwMode="auto">
            <a:xfrm>
              <a:off x="0" y="680"/>
              <a:ext cx="18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50000"/>
                </a:spcBef>
              </a:pPr>
              <a:r>
                <a:rPr lang="zh-CN" altLang="zh-CN" sz="1400" b="1">
                  <a:solidFill>
                    <a:schemeClr val="tx2"/>
                  </a:solidFill>
                  <a:latin typeface="Times New Roman Italic" pitchFamily="18" charset="0"/>
                  <a:ea typeface="黑体" panose="02010609060101010101" pitchFamily="49" charset="-122"/>
                </a:rPr>
                <a:t>·</a:t>
              </a:r>
            </a:p>
          </p:txBody>
        </p:sp>
      </p:grpSp>
      <p:grpSp>
        <p:nvGrpSpPr>
          <p:cNvPr id="35972" name="Group 135"/>
          <p:cNvGrpSpPr/>
          <p:nvPr/>
        </p:nvGrpSpPr>
        <p:grpSpPr bwMode="auto">
          <a:xfrm>
            <a:off x="5108575" y="2381250"/>
            <a:ext cx="2232025" cy="1081088"/>
            <a:chOff x="0" y="0"/>
            <a:chExt cx="1406" cy="681"/>
          </a:xfrm>
        </p:grpSpPr>
        <p:sp>
          <p:nvSpPr>
            <p:cNvPr id="6180" name="Line 136"/>
            <p:cNvSpPr>
              <a:spLocks noChangeShapeType="1"/>
            </p:cNvSpPr>
            <p:nvPr/>
          </p:nvSpPr>
          <p:spPr bwMode="auto">
            <a:xfrm flipV="1">
              <a:off x="0" y="499"/>
              <a:ext cx="181" cy="182"/>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1" name="Line 137"/>
            <p:cNvSpPr>
              <a:spLocks noChangeShapeType="1"/>
            </p:cNvSpPr>
            <p:nvPr/>
          </p:nvSpPr>
          <p:spPr bwMode="auto">
            <a:xfrm flipV="1">
              <a:off x="181" y="182"/>
              <a:ext cx="227" cy="317"/>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2" name="Line 138"/>
            <p:cNvSpPr>
              <a:spLocks noChangeShapeType="1"/>
            </p:cNvSpPr>
            <p:nvPr/>
          </p:nvSpPr>
          <p:spPr bwMode="auto">
            <a:xfrm>
              <a:off x="1179" y="91"/>
              <a:ext cx="227" cy="49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3" name="Line 139"/>
            <p:cNvSpPr>
              <a:spLocks noChangeShapeType="1"/>
            </p:cNvSpPr>
            <p:nvPr/>
          </p:nvSpPr>
          <p:spPr bwMode="auto">
            <a:xfrm flipH="1">
              <a:off x="998" y="91"/>
              <a:ext cx="181" cy="59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4" name="Line 140"/>
            <p:cNvSpPr>
              <a:spLocks noChangeShapeType="1"/>
            </p:cNvSpPr>
            <p:nvPr/>
          </p:nvSpPr>
          <p:spPr bwMode="auto">
            <a:xfrm>
              <a:off x="817" y="0"/>
              <a:ext cx="181" cy="6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5" name="Line 141"/>
            <p:cNvSpPr>
              <a:spLocks noChangeShapeType="1"/>
            </p:cNvSpPr>
            <p:nvPr/>
          </p:nvSpPr>
          <p:spPr bwMode="auto">
            <a:xfrm flipH="1">
              <a:off x="590" y="0"/>
              <a:ext cx="227" cy="36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86" name="Line 142"/>
            <p:cNvSpPr>
              <a:spLocks noChangeShapeType="1"/>
            </p:cNvSpPr>
            <p:nvPr/>
          </p:nvSpPr>
          <p:spPr bwMode="auto">
            <a:xfrm>
              <a:off x="408" y="182"/>
              <a:ext cx="182" cy="18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grpSp>
        <p:nvGrpSpPr>
          <p:cNvPr id="35980" name="Group 143"/>
          <p:cNvGrpSpPr/>
          <p:nvPr/>
        </p:nvGrpSpPr>
        <p:grpSpPr bwMode="auto">
          <a:xfrm>
            <a:off x="4765675" y="1576388"/>
            <a:ext cx="2592388" cy="2536825"/>
            <a:chOff x="0" y="0"/>
            <a:chExt cx="1633" cy="1598"/>
          </a:xfrm>
        </p:grpSpPr>
        <p:sp>
          <p:nvSpPr>
            <p:cNvPr id="6164" name="Line 144"/>
            <p:cNvSpPr>
              <a:spLocks noChangeShapeType="1"/>
            </p:cNvSpPr>
            <p:nvPr/>
          </p:nvSpPr>
          <p:spPr bwMode="auto">
            <a:xfrm flipV="1">
              <a:off x="218" y="11"/>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5" name="Line 145"/>
            <p:cNvSpPr>
              <a:spLocks noChangeShapeType="1"/>
            </p:cNvSpPr>
            <p:nvPr/>
          </p:nvSpPr>
          <p:spPr bwMode="auto">
            <a:xfrm flipV="1">
              <a:off x="418"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6" name="Line 146"/>
            <p:cNvSpPr>
              <a:spLocks noChangeShapeType="1"/>
            </p:cNvSpPr>
            <p:nvPr/>
          </p:nvSpPr>
          <p:spPr bwMode="auto">
            <a:xfrm flipV="1">
              <a:off x="627"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7" name="Line 147"/>
            <p:cNvSpPr>
              <a:spLocks noChangeShapeType="1"/>
            </p:cNvSpPr>
            <p:nvPr/>
          </p:nvSpPr>
          <p:spPr bwMode="auto">
            <a:xfrm flipV="1">
              <a:off x="826" y="11"/>
              <a:ext cx="0" cy="1542"/>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8" name="Line 148"/>
            <p:cNvSpPr>
              <a:spLocks noChangeShapeType="1"/>
            </p:cNvSpPr>
            <p:nvPr/>
          </p:nvSpPr>
          <p:spPr bwMode="auto">
            <a:xfrm flipV="1">
              <a:off x="1026"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69" name="Line 149"/>
            <p:cNvSpPr>
              <a:spLocks noChangeShapeType="1"/>
            </p:cNvSpPr>
            <p:nvPr/>
          </p:nvSpPr>
          <p:spPr bwMode="auto">
            <a:xfrm flipV="1">
              <a:off x="1225"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0" name="Line 150"/>
            <p:cNvSpPr>
              <a:spLocks noChangeShapeType="1"/>
            </p:cNvSpPr>
            <p:nvPr/>
          </p:nvSpPr>
          <p:spPr bwMode="auto">
            <a:xfrm flipV="1">
              <a:off x="1615" y="11"/>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1" name="Line 151"/>
            <p:cNvSpPr>
              <a:spLocks noChangeShapeType="1"/>
            </p:cNvSpPr>
            <p:nvPr/>
          </p:nvSpPr>
          <p:spPr bwMode="auto">
            <a:xfrm flipV="1">
              <a:off x="1424" y="0"/>
              <a:ext cx="0" cy="1587"/>
            </a:xfrm>
            <a:prstGeom prst="line">
              <a:avLst/>
            </a:prstGeom>
            <a:noFill/>
            <a:ln w="12700">
              <a:solidFill>
                <a:schemeClr val="tx1"/>
              </a:solidFill>
              <a:prstDash val="dash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2" name="Line 152"/>
            <p:cNvSpPr>
              <a:spLocks noChangeShapeType="1"/>
            </p:cNvSpPr>
            <p:nvPr/>
          </p:nvSpPr>
          <p:spPr bwMode="auto">
            <a:xfrm>
              <a:off x="0" y="1396"/>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3" name="Line 153"/>
            <p:cNvSpPr>
              <a:spLocks noChangeShapeType="1"/>
            </p:cNvSpPr>
            <p:nvPr/>
          </p:nvSpPr>
          <p:spPr bwMode="auto">
            <a:xfrm>
              <a:off x="0" y="1196"/>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4" name="Line 154"/>
            <p:cNvSpPr>
              <a:spLocks noChangeShapeType="1"/>
            </p:cNvSpPr>
            <p:nvPr/>
          </p:nvSpPr>
          <p:spPr bwMode="auto">
            <a:xfrm>
              <a:off x="0" y="101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5" name="Line 155"/>
            <p:cNvSpPr>
              <a:spLocks noChangeShapeType="1"/>
            </p:cNvSpPr>
            <p:nvPr/>
          </p:nvSpPr>
          <p:spPr bwMode="auto">
            <a:xfrm>
              <a:off x="0" y="42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6" name="Line 156"/>
            <p:cNvSpPr>
              <a:spLocks noChangeShapeType="1"/>
            </p:cNvSpPr>
            <p:nvPr/>
          </p:nvSpPr>
          <p:spPr bwMode="auto">
            <a:xfrm>
              <a:off x="0" y="607"/>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7" name="Line 157"/>
            <p:cNvSpPr>
              <a:spLocks noChangeShapeType="1"/>
            </p:cNvSpPr>
            <p:nvPr/>
          </p:nvSpPr>
          <p:spPr bwMode="auto">
            <a:xfrm>
              <a:off x="0" y="35"/>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8" name="Line 158"/>
            <p:cNvSpPr>
              <a:spLocks noChangeShapeType="1"/>
            </p:cNvSpPr>
            <p:nvPr/>
          </p:nvSpPr>
          <p:spPr bwMode="auto">
            <a:xfrm>
              <a:off x="0" y="806"/>
              <a:ext cx="1633"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6179" name="Line 159"/>
            <p:cNvSpPr>
              <a:spLocks noChangeShapeType="1"/>
            </p:cNvSpPr>
            <p:nvPr/>
          </p:nvSpPr>
          <p:spPr bwMode="auto">
            <a:xfrm>
              <a:off x="46" y="244"/>
              <a:ext cx="1587" cy="0"/>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grpSp>
      <p:sp>
        <p:nvSpPr>
          <p:cNvPr id="7328" name="Line 160"/>
          <p:cNvSpPr>
            <a:spLocks noChangeShapeType="1"/>
          </p:cNvSpPr>
          <p:nvPr/>
        </p:nvSpPr>
        <p:spPr bwMode="auto">
          <a:xfrm flipV="1">
            <a:off x="4749800" y="3014663"/>
            <a:ext cx="2592388" cy="0"/>
          </a:xfrm>
          <a:prstGeom prst="line">
            <a:avLst/>
          </a:prstGeom>
          <a:noFill/>
          <a:ln w="38100">
            <a:solidFill>
              <a:schemeClr val="tx2"/>
            </a:solidFill>
            <a:prstDash val="sysDot"/>
            <a:round/>
          </a:ln>
          <a:extLst>
            <a:ext uri="{909E8E84-426E-40DD-AFC4-6F175D3DCCD1}">
              <a14:hiddenFill xmlns:a14="http://schemas.microsoft.com/office/drawing/2010/main">
                <a:noFill/>
              </a14:hiddenFill>
            </a:ext>
          </a:extLst>
        </p:spPr>
        <p:txBody>
          <a:bodyPr/>
          <a:lstStyle/>
          <a:p>
            <a:pPr eaLnBrk="0" hangingPunct="0">
              <a:buFontTx/>
              <a:buNone/>
              <a:defRPr/>
            </a:pPr>
            <a:endParaRPr lang="zh-CN" altLang="en-US" sz="1050"/>
          </a:p>
        </p:txBody>
      </p:sp>
      <p:sp>
        <p:nvSpPr>
          <p:cNvPr id="161" name="Rectangle 162"/>
          <p:cNvSpPr>
            <a:spLocks noChangeArrowheads="1"/>
          </p:cNvSpPr>
          <p:nvPr/>
        </p:nvSpPr>
        <p:spPr bwMode="auto">
          <a:xfrm>
            <a:off x="538163" y="4843463"/>
            <a:ext cx="77755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20000"/>
              </a:spcBef>
              <a:buClr>
                <a:schemeClr val="hlink"/>
              </a:buClr>
              <a:buFont typeface="Wingdings" panose="05000000000000000000" pitchFamily="2" charset="2"/>
              <a:buNone/>
            </a:pPr>
            <a:r>
              <a:rPr lang="en-US" altLang="zh-CN" sz="2400" b="1" dirty="0">
                <a:latin typeface="Times New Roman Italic" pitchFamily="18" charset="0"/>
                <a:ea typeface="黑体" panose="02010609060101010101" pitchFamily="49" charset="-122"/>
              </a:rPr>
              <a:t>        2.</a:t>
            </a:r>
            <a:r>
              <a:rPr lang="zh-CN" altLang="en-US" sz="2400" b="1" dirty="0">
                <a:latin typeface="Times New Roman Italic" pitchFamily="18" charset="0"/>
                <a:ea typeface="黑体" panose="02010609060101010101" pitchFamily="49" charset="-122"/>
              </a:rPr>
              <a:t>分析一组数据，仅关心这组数据的平均数、众数和中位数，能得到全面的结论吗？</a:t>
            </a:r>
          </a:p>
        </p:txBody>
      </p:sp>
      <p:sp>
        <p:nvSpPr>
          <p:cNvPr id="162" name="Rectangle 163"/>
          <p:cNvSpPr>
            <a:spLocks noChangeArrowheads="1"/>
          </p:cNvSpPr>
          <p:nvPr/>
        </p:nvSpPr>
        <p:spPr bwMode="auto">
          <a:xfrm>
            <a:off x="538163" y="6051550"/>
            <a:ext cx="763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b="1" dirty="0">
                <a:solidFill>
                  <a:srgbClr val="FF0000"/>
                </a:solidFill>
                <a:latin typeface="Times New Roman Italic" pitchFamily="18" charset="0"/>
                <a:ea typeface="黑体" panose="02010609060101010101" pitchFamily="49" charset="-122"/>
              </a:rPr>
              <a:t>还要了解这些数据的波动范围和偏离平均数的差异程度</a:t>
            </a:r>
            <a:r>
              <a:rPr lang="zh-CN" altLang="zh-CN" sz="2400" b="1" dirty="0">
                <a:solidFill>
                  <a:srgbClr val="FF0000"/>
                </a:solidFill>
                <a:latin typeface="Times New Roman Italic" pitchFamily="18" charset="0"/>
                <a:ea typeface="黑体" panose="02010609060101010101"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590550" y="1277938"/>
            <a:ext cx="74898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tabLst>
                <a:tab pos="457200" algn="l"/>
              </a:tabLst>
            </a:pPr>
            <a:r>
              <a:rPr lang="zh-CN" altLang="en-US" sz="2800" b="1" dirty="0">
                <a:latin typeface="Times New Roman Italic" pitchFamily="18" charset="0"/>
                <a:ea typeface="黑体" panose="02010609060101010101" pitchFamily="49" charset="-122"/>
              </a:rPr>
              <a:t>一组数据的波动范围就是这组数据的</a:t>
            </a:r>
            <a:r>
              <a:rPr lang="zh-CN" altLang="en-US" sz="2800" b="1" dirty="0">
                <a:solidFill>
                  <a:srgbClr val="FF0000"/>
                </a:solidFill>
                <a:latin typeface="Times New Roman Italic" pitchFamily="18" charset="0"/>
                <a:ea typeface="黑体" panose="02010609060101010101" pitchFamily="49" charset="-122"/>
              </a:rPr>
              <a:t>离散程度</a:t>
            </a:r>
            <a:r>
              <a:rPr lang="zh-CN" altLang="en-US" sz="2800" b="1" dirty="0">
                <a:latin typeface="Times New Roman Italic" pitchFamily="18" charset="0"/>
                <a:ea typeface="黑体" panose="02010609060101010101" pitchFamily="49" charset="-122"/>
              </a:rPr>
              <a:t>.</a:t>
            </a:r>
          </a:p>
        </p:txBody>
      </p:sp>
      <p:sp>
        <p:nvSpPr>
          <p:cNvPr id="7" name="Rectangle 4"/>
          <p:cNvSpPr>
            <a:spLocks noChangeArrowheads="1"/>
          </p:cNvSpPr>
          <p:nvPr/>
        </p:nvSpPr>
        <p:spPr bwMode="auto">
          <a:xfrm>
            <a:off x="590550" y="4770438"/>
            <a:ext cx="748982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en-US" altLang="zh-CN" sz="2800" b="1" dirty="0">
                <a:latin typeface="Times New Roman Italic" pitchFamily="18" charset="0"/>
                <a:ea typeface="黑体" panose="02010609060101010101" pitchFamily="49" charset="-122"/>
              </a:rPr>
              <a:t>        </a:t>
            </a:r>
            <a:r>
              <a:rPr lang="zh-CN" altLang="en-US" sz="2800" b="1" dirty="0">
                <a:latin typeface="Times New Roman Italic" pitchFamily="18" charset="0"/>
                <a:ea typeface="黑体" panose="02010609060101010101" pitchFamily="49" charset="-122"/>
              </a:rPr>
              <a:t>通常用</a:t>
            </a:r>
            <a:r>
              <a:rPr lang="zh-CN" altLang="en-US" sz="2800" b="1" dirty="0">
                <a:solidFill>
                  <a:srgbClr val="FF0000"/>
                </a:solidFill>
                <a:latin typeface="Times New Roman Italic" pitchFamily="18" charset="0"/>
                <a:ea typeface="黑体" panose="02010609060101010101" pitchFamily="49" charset="-122"/>
              </a:rPr>
              <a:t>数据的离散程度</a:t>
            </a:r>
            <a:r>
              <a:rPr lang="zh-CN" altLang="en-US" sz="2800" b="1" dirty="0">
                <a:latin typeface="Times New Roman Italic" pitchFamily="18" charset="0"/>
                <a:ea typeface="黑体" panose="02010609060101010101" pitchFamily="49" charset="-122"/>
              </a:rPr>
              <a:t>来描述一组数据的</a:t>
            </a:r>
            <a:r>
              <a:rPr lang="zh-CN" altLang="en-US" sz="2800" b="1" dirty="0">
                <a:solidFill>
                  <a:srgbClr val="FF0000"/>
                </a:solidFill>
                <a:latin typeface="Times New Roman Italic" pitchFamily="18" charset="0"/>
                <a:ea typeface="黑体" panose="02010609060101010101" pitchFamily="49" charset="-122"/>
              </a:rPr>
              <a:t>波动范围</a:t>
            </a:r>
            <a:r>
              <a:rPr lang="zh-CN" altLang="en-US" sz="2800" b="1" dirty="0">
                <a:latin typeface="Times New Roman Italic" pitchFamily="18" charset="0"/>
                <a:ea typeface="黑体" panose="02010609060101010101" pitchFamily="49" charset="-122"/>
              </a:rPr>
              <a:t>和</a:t>
            </a:r>
            <a:r>
              <a:rPr lang="zh-CN" altLang="en-US" sz="2800" b="1" dirty="0">
                <a:solidFill>
                  <a:srgbClr val="FF0000"/>
                </a:solidFill>
                <a:latin typeface="Times New Roman Italic" pitchFamily="18" charset="0"/>
                <a:ea typeface="黑体" panose="02010609060101010101" pitchFamily="49" charset="-122"/>
              </a:rPr>
              <a:t>偏离平均数</a:t>
            </a:r>
            <a:r>
              <a:rPr lang="zh-CN" altLang="en-US" sz="2800" b="1" dirty="0">
                <a:latin typeface="Times New Roman Italic" pitchFamily="18" charset="0"/>
                <a:ea typeface="黑体" panose="02010609060101010101" pitchFamily="49" charset="-122"/>
              </a:rPr>
              <a:t>的差异程度</a:t>
            </a:r>
            <a:r>
              <a:rPr lang="zh-CN" altLang="zh-CN" sz="2800" b="1" dirty="0">
                <a:latin typeface="Times New Roman Italic" pitchFamily="18" charset="0"/>
                <a:ea typeface="黑体" panose="02010609060101010101" pitchFamily="49" charset="-122"/>
              </a:rPr>
              <a:t>.</a:t>
            </a:r>
            <a:r>
              <a:rPr lang="zh-CN" altLang="zh-CN" sz="2800" dirty="0">
                <a:latin typeface="Times New Roman Italic" pitchFamily="18" charset="0"/>
                <a:ea typeface="黑体" panose="02010609060101010101" pitchFamily="49" charset="-122"/>
              </a:rPr>
              <a:t> </a:t>
            </a:r>
          </a:p>
        </p:txBody>
      </p:sp>
      <p:sp>
        <p:nvSpPr>
          <p:cNvPr id="8" name="Rectangle 5"/>
          <p:cNvSpPr>
            <a:spLocks noChangeArrowheads="1"/>
          </p:cNvSpPr>
          <p:nvPr/>
        </p:nvSpPr>
        <p:spPr bwMode="auto">
          <a:xfrm>
            <a:off x="590550" y="1993900"/>
            <a:ext cx="74898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tabLst>
                <a:tab pos="457200" algn="l"/>
              </a:tabLst>
            </a:pPr>
            <a:r>
              <a:rPr lang="zh-CN" altLang="en-US" sz="2800" b="1" dirty="0">
                <a:latin typeface="Times New Roman Italic" pitchFamily="18" charset="0"/>
                <a:ea typeface="黑体" panose="02010609060101010101" pitchFamily="49" charset="-122"/>
              </a:rPr>
              <a:t>        数据的</a:t>
            </a:r>
            <a:r>
              <a:rPr lang="zh-CN" altLang="en-US" sz="2800" b="1" dirty="0">
                <a:solidFill>
                  <a:srgbClr val="FF0000"/>
                </a:solidFill>
                <a:latin typeface="Times New Roman Italic" pitchFamily="18" charset="0"/>
                <a:ea typeface="黑体" panose="02010609060101010101" pitchFamily="49" charset="-122"/>
              </a:rPr>
              <a:t>离散程度越大</a:t>
            </a:r>
            <a:r>
              <a:rPr lang="zh-CN" altLang="en-US" sz="2800" b="1" dirty="0">
                <a:latin typeface="Times New Roman Italic" pitchFamily="18" charset="0"/>
                <a:ea typeface="黑体" panose="02010609060101010101" pitchFamily="49" charset="-122"/>
              </a:rPr>
              <a:t>，表示</a:t>
            </a:r>
            <a:r>
              <a:rPr lang="zh-CN" altLang="en-US" sz="2800" b="1" dirty="0">
                <a:solidFill>
                  <a:srgbClr val="FF0000"/>
                </a:solidFill>
                <a:latin typeface="Times New Roman Italic" pitchFamily="18" charset="0"/>
                <a:ea typeface="黑体" panose="02010609060101010101" pitchFamily="49" charset="-122"/>
              </a:rPr>
              <a:t>数据</a:t>
            </a:r>
            <a:r>
              <a:rPr lang="zh-CN" altLang="en-US" sz="2800" b="1" dirty="0">
                <a:solidFill>
                  <a:srgbClr val="FF0000"/>
                </a:solidFill>
                <a:latin typeface="Times New Roman Italic" pitchFamily="18" charset="0"/>
                <a:ea typeface="黑体" panose="02010609060101010101" pitchFamily="49" charset="-122"/>
                <a:sym typeface="Arial" panose="020B0604020202020204" pitchFamily="34" charset="0"/>
              </a:rPr>
              <a:t>分布的范围越广</a:t>
            </a:r>
            <a:r>
              <a:rPr lang="zh-CN" altLang="en-US" sz="2800" b="1" dirty="0">
                <a:latin typeface="Times New Roman Italic" pitchFamily="18" charset="0"/>
                <a:ea typeface="黑体" panose="02010609060101010101" pitchFamily="49" charset="-122"/>
              </a:rPr>
              <a:t>，越</a:t>
            </a:r>
            <a:r>
              <a:rPr lang="zh-CN" altLang="en-US" sz="2800" b="1" dirty="0">
                <a:solidFill>
                  <a:srgbClr val="FF0000"/>
                </a:solidFill>
                <a:latin typeface="Times New Roman Italic" pitchFamily="18" charset="0"/>
                <a:ea typeface="黑体" panose="02010609060101010101" pitchFamily="49" charset="-122"/>
                <a:sym typeface="Arial" panose="020B0604020202020204" pitchFamily="34" charset="0"/>
              </a:rPr>
              <a:t>不稳定</a:t>
            </a:r>
            <a:r>
              <a:rPr lang="zh-CN" altLang="en-US" sz="2800" b="1" dirty="0">
                <a:latin typeface="Times New Roman Italic" pitchFamily="18" charset="0"/>
                <a:ea typeface="黑体" panose="02010609060101010101" pitchFamily="49" charset="-122"/>
              </a:rPr>
              <a:t>，平均数的</a:t>
            </a:r>
            <a:r>
              <a:rPr lang="zh-CN" altLang="en-US" sz="2800" b="1" dirty="0">
                <a:solidFill>
                  <a:srgbClr val="FF0000"/>
                </a:solidFill>
                <a:latin typeface="Times New Roman Italic" pitchFamily="18" charset="0"/>
                <a:ea typeface="黑体" panose="02010609060101010101" pitchFamily="49" charset="-122"/>
                <a:sym typeface="Arial" panose="020B0604020202020204" pitchFamily="34" charset="0"/>
              </a:rPr>
              <a:t>代表性就越小</a:t>
            </a:r>
            <a:r>
              <a:rPr lang="zh-CN" altLang="en-US" sz="2800" b="1" dirty="0">
                <a:latin typeface="Times New Roman Italic" pitchFamily="18" charset="0"/>
                <a:ea typeface="黑体" panose="02010609060101010101" pitchFamily="49" charset="-122"/>
              </a:rPr>
              <a:t>；反之，就表示越</a:t>
            </a:r>
            <a:r>
              <a:rPr lang="zh-CN" altLang="en-US" sz="2800" b="1" dirty="0">
                <a:solidFill>
                  <a:srgbClr val="FF0000"/>
                </a:solidFill>
                <a:latin typeface="Times New Roman Italic" pitchFamily="18" charset="0"/>
                <a:ea typeface="黑体" panose="02010609060101010101" pitchFamily="49" charset="-122"/>
              </a:rPr>
              <a:t>集中</a:t>
            </a:r>
            <a:r>
              <a:rPr lang="zh-CN" altLang="en-US" sz="2800" b="1" dirty="0">
                <a:latin typeface="Times New Roman Italic" pitchFamily="18" charset="0"/>
                <a:ea typeface="黑体" panose="02010609060101010101" pitchFamily="49" charset="-122"/>
              </a:rPr>
              <a:t>，越</a:t>
            </a:r>
            <a:r>
              <a:rPr lang="zh-CN" altLang="en-US" sz="2800" b="1" dirty="0">
                <a:solidFill>
                  <a:srgbClr val="FF0000"/>
                </a:solidFill>
                <a:latin typeface="Times New Roman Italic" pitchFamily="18" charset="0"/>
                <a:ea typeface="黑体" panose="02010609060101010101" pitchFamily="49" charset="-122"/>
              </a:rPr>
              <a:t>稳定</a:t>
            </a:r>
            <a:r>
              <a:rPr lang="zh-CN" altLang="en-US" sz="2800" b="1" dirty="0">
                <a:latin typeface="Times New Roman Italic" pitchFamily="18" charset="0"/>
                <a:ea typeface="黑体" panose="02010609060101010101" pitchFamily="49" charset="-122"/>
              </a:rPr>
              <a:t>，平均数的代表性就越强。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i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allAtOnce" bldLvl="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Template>
  <TotalTime>0</TotalTime>
  <Words>1212</Words>
  <Application>Microsoft Office PowerPoint</Application>
  <PresentationFormat>全屏显示(4:3)</PresentationFormat>
  <Paragraphs>282</Paragraphs>
  <Slides>15</Slides>
  <Notes>10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7" baseType="lpstr">
      <vt:lpstr>黑体</vt:lpstr>
      <vt:lpstr>宋体</vt:lpstr>
      <vt:lpstr>微软雅黑</vt:lpstr>
      <vt:lpstr>Arial</vt:lpstr>
      <vt:lpstr>Arial Black</vt:lpstr>
      <vt:lpstr>Calibri</vt:lpstr>
      <vt:lpstr>Calibri Light</vt:lpstr>
      <vt:lpstr>Times New Roman</vt:lpstr>
      <vt:lpstr>Times New Roman Italic</vt:lpstr>
      <vt:lpstr>Wingdings</vt:lpstr>
      <vt:lpstr>WWW.2PPT.COM
</vt:lpstr>
      <vt:lpstr>Equation.3</vt:lpstr>
      <vt:lpstr>PowerPoint 演示文稿</vt:lpstr>
      <vt:lpstr>PowerPoint 演示文稿</vt:lpstr>
      <vt:lpstr>PowerPoint 演示文稿</vt:lpstr>
      <vt:lpstr>PowerPoint 演示文稿</vt:lpstr>
      <vt:lpstr>观察与思考</vt:lpstr>
      <vt:lpstr>PowerPoint 演示文稿</vt:lpstr>
      <vt:lpstr>利用折线统计图，探究数据的离散程度</vt:lpstr>
      <vt:lpstr>利用折线统计图，探究数据的离散程度</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2016-07-29T08:06:00Z</dcterms:created>
  <dcterms:modified xsi:type="dcterms:W3CDTF">2023-01-16T15:47:57Z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7C3A9A2685E94EEEAD48626286CBD07A</vt:lpwstr>
  </property>
  <property fmtid="{A09F084E-AD41-489F-8076-AA5BE3082BCA}" pid="100">
    <vt:ui4>5</vt:ui4>
  </property>
  <property fmtid="{64440492-4C8B-11D1-8B70-080036B11A03}" pid="11">
    <vt:lpwstr>www.2ppt.com-爱PPT提供资源下载</vt:lpwstr>
  </property>
</Properties>
</file>