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76" r:id="rId3"/>
    <p:sldId id="273" r:id="rId4"/>
    <p:sldId id="274" r:id="rId5"/>
    <p:sldId id="277" r:id="rId6"/>
    <p:sldId id="275" r:id="rId7"/>
    <p:sldId id="278" r:id="rId8"/>
    <p:sldId id="257" r:id="rId9"/>
    <p:sldId id="258" r:id="rId10"/>
    <p:sldId id="259" r:id="rId11"/>
    <p:sldId id="260" r:id="rId12"/>
    <p:sldId id="261" r:id="rId13"/>
    <p:sldId id="262" r:id="rId14"/>
    <p:sldId id="280" r:id="rId15"/>
    <p:sldId id="263" r:id="rId16"/>
    <p:sldId id="279" r:id="rId17"/>
    <p:sldId id="281" r:id="rId18"/>
    <p:sldId id="264" r:id="rId19"/>
    <p:sldId id="266" r:id="rId20"/>
    <p:sldId id="267" r:id="rId21"/>
    <p:sldId id="268" r:id="rId22"/>
    <p:sldId id="269" r:id="rId23"/>
    <p:sldId id="270" r:id="rId24"/>
    <p:sldId id="283" r:id="rId25"/>
    <p:sldId id="282" r:id="rId26"/>
    <p:sldId id="284" r:id="rId27"/>
    <p:sldId id="285" r:id="rId28"/>
    <p:sldId id="286" r:id="rId29"/>
    <p:sldId id="272" r:id="rId3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F47ED"/>
    <a:srgbClr val="34D475"/>
    <a:srgbClr val="4068C0"/>
    <a:srgbClr val="F2E93A"/>
    <a:srgbClr val="D729DB"/>
    <a:srgbClr val="6E4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10E95-A287-4947-A702-21590294600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F65E2-F5F5-48AB-9EEE-20392C531A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F65E2-F5F5-48AB-9EEE-20392C531A3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A27E4-2982-4F55-9C9B-5F2B5307193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06154-AAB3-4829-80EB-E0780933EE7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F1A22-2939-4E7C-A23D-6152AEC4525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EEDC2-7B65-4433-8642-9D0F058554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A27E4-2982-4F55-9C9B-5F2B5307193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4FA8B-E081-408C-8E34-88AA9BAD735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E6A91-4F74-4174-933C-7F8212BF69B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0A781-E3A6-4536-87AE-A1B1F44FBD1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4AE67-23BA-45DF-980C-3B5D45894D0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EE430-0956-4869-A16D-C71CB4DC785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22EF3-C97A-41CC-BE64-D5622579E53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16918-3BD4-40C6-ABFD-216F125689B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CC5B8B0-F08D-4439-B2FE-905668B066F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39.jpeg"/><Relationship Id="rId7" Type="http://schemas.openxmlformats.org/officeDocument/2006/relationships/image" Target="../media/image23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Relationship Id="rId9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39.jpeg"/><Relationship Id="rId7" Type="http://schemas.openxmlformats.org/officeDocument/2006/relationships/image" Target="../media/image23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Relationship Id="rId9" Type="http://schemas.openxmlformats.org/officeDocument/2006/relationships/image" Target="../media/image6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39.jpeg"/><Relationship Id="rId7" Type="http://schemas.openxmlformats.org/officeDocument/2006/relationships/image" Target="../media/image23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Relationship Id="rId9" Type="http://schemas.openxmlformats.org/officeDocument/2006/relationships/image" Target="../media/image6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39.jpeg"/><Relationship Id="rId7" Type="http://schemas.openxmlformats.org/officeDocument/2006/relationships/image" Target="../media/image23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Relationship Id="rId9" Type="http://schemas.openxmlformats.org/officeDocument/2006/relationships/image" Target="../media/image6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2276872"/>
            <a:ext cx="8496944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Unit7  May I have some grapes</a:t>
            </a:r>
            <a:r>
              <a:rPr lang="zh-CN" alt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？</a:t>
            </a:r>
          </a:p>
        </p:txBody>
      </p:sp>
      <p:sp>
        <p:nvSpPr>
          <p:cNvPr id="2" name="矩形 1"/>
          <p:cNvSpPr/>
          <p:nvPr/>
        </p:nvSpPr>
        <p:spPr>
          <a:xfrm>
            <a:off x="2051720" y="836712"/>
            <a:ext cx="47243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400" b="1" i="1" kern="10" dirty="0" smtClean="0">
                <a:ln w="12700">
                  <a:noFill/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Module 4  Fruits</a:t>
            </a:r>
            <a:endParaRPr lang="zh-CN" altLang="en-US" sz="4400" b="1" i="1" kern="10" dirty="0">
              <a:ln w="12700">
                <a:noFill/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723632" y="522920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6772510_173858478179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188913"/>
            <a:ext cx="4032250" cy="28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u=3907381817,4218700162&amp;fm=23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404813"/>
            <a:ext cx="33337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042988" y="3716338"/>
            <a:ext cx="4176712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</a:t>
            </a:r>
            <a:r>
              <a:rPr lang="en-US" altLang="zh-CN">
                <a:latin typeface="Arial" panose="020B0604020202020204" pitchFamily="34" charset="0"/>
              </a:rPr>
              <a:t>   </a:t>
            </a:r>
            <a:r>
              <a:rPr lang="en-US" altLang="zh-CN" sz="4400" b="1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banana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967288" y="3644900"/>
            <a:ext cx="4176712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some </a:t>
            </a:r>
            <a:r>
              <a:rPr lang="en-US" altLang="zh-CN" sz="4400" b="1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banana</a:t>
            </a:r>
            <a:r>
              <a:rPr lang="en-US" altLang="zh-CN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grape-seed-extrac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43213" y="1341438"/>
            <a:ext cx="2790825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5" descr="white-and-red-grape-juice-concentr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1628775"/>
            <a:ext cx="2447925" cy="228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23850" y="404813"/>
            <a:ext cx="4176713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some  </a:t>
            </a:r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en-US" altLang="zh-CN" sz="4400" b="1" dirty="0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grape</a:t>
            </a: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203575" y="4005263"/>
            <a:ext cx="4176713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4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green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580063" y="4149725"/>
            <a:ext cx="4176712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400" b="1">
                <a:solidFill>
                  <a:srgbClr val="6E4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purple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68313" y="1773238"/>
            <a:ext cx="2051050" cy="914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5400" b="1">
                <a:solidFill>
                  <a:srgbClr val="6E4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grape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  <p:bldP spid="6152" grpId="0"/>
      <p:bldP spid="61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201291623261599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68538" y="333375"/>
            <a:ext cx="3138487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5" descr="200913134840413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37188" y="188913"/>
            <a:ext cx="3706812" cy="378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588125" y="4292600"/>
            <a:ext cx="4176713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4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green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987675" y="4005263"/>
            <a:ext cx="4176713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red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50825" y="1412875"/>
            <a:ext cx="1800225" cy="8239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apple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/>
      <p:bldP spid="71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Ya-Pe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333375"/>
            <a:ext cx="2543175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5" descr="u=712104908,521934815&amp;fm=21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404813"/>
            <a:ext cx="2214562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372225" y="3789363"/>
            <a:ext cx="4176713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4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green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132138" y="3716338"/>
            <a:ext cx="4176712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400" b="1" dirty="0">
                <a:solidFill>
                  <a:srgbClr val="F2E9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yellow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755650" y="1268413"/>
            <a:ext cx="2736850" cy="1006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6000" b="1" dirty="0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199" grpId="0"/>
      <p:bldP spid="820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s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85750"/>
            <a:ext cx="183515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 descr="orange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85938" y="285750"/>
            <a:ext cx="2173287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u=3907381817,4218700162&amp;fm=23&amp;gp=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071938" y="285750"/>
            <a:ext cx="1787525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asian-pear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857875" y="285750"/>
            <a:ext cx="221615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white-and-red-grape-juice-concentrat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69188" y="214313"/>
            <a:ext cx="1674812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857250" y="1857375"/>
            <a:ext cx="6267450" cy="7699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What fruit do you like?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928688" y="2571750"/>
            <a:ext cx="5638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 dirty="0">
                <a:solidFill>
                  <a:srgbClr val="0000FF"/>
                </a:solidFill>
              </a:rPr>
              <a:t>I like + </a:t>
            </a:r>
            <a:r>
              <a:rPr lang="zh-CN" altLang="en-US" sz="4400" b="1" dirty="0">
                <a:solidFill>
                  <a:srgbClr val="0000FF"/>
                </a:solidFill>
              </a:rPr>
              <a:t>水果（复数）</a:t>
            </a:r>
            <a:r>
              <a:rPr lang="en-US" altLang="zh-CN" sz="44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28688" y="3357563"/>
            <a:ext cx="6267450" cy="7699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What fruit do you like?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000125" y="4000500"/>
            <a:ext cx="35448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 dirty="0">
                <a:solidFill>
                  <a:srgbClr val="0000FF"/>
                </a:solidFill>
              </a:rPr>
              <a:t>I like apples.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U]R%CWX)@9(S}HRL0D][WH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57750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-1588" y="3860800"/>
            <a:ext cx="9145588" cy="2590800"/>
          </a:xfrm>
          <a:prstGeom prst="wedgeEllipseCallout">
            <a:avLst>
              <a:gd name="adj1" fmla="val -23130"/>
              <a:gd name="adj2" fmla="val -69792"/>
            </a:avLst>
          </a:prstGeom>
          <a:solidFill>
            <a:srgbClr val="FFFF00">
              <a:alpha val="47058"/>
            </a:srgbClr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endParaRPr lang="zh-CN" altLang="zh-CN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23850" y="4292600"/>
            <a:ext cx="9469438" cy="1006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 want a</a:t>
            </a:r>
            <a:r>
              <a:rPr lang="en-US" altLang="zh-CN" sz="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banana</a:t>
            </a:r>
            <a:r>
              <a:rPr lang="zh-CN" altLang="en-US" sz="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，</a:t>
            </a:r>
            <a:r>
              <a:rPr lang="en-US" altLang="zh-CN" sz="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Mum. 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932363" y="1412875"/>
            <a:ext cx="4410075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</a:t>
            </a:r>
            <a:r>
              <a:rPr lang="en-US" altLang="zh-CN" sz="4400" dirty="0">
                <a:latin typeface="Arial" panose="020B0604020202020204" pitchFamily="34" charset="0"/>
              </a:rPr>
              <a:t> </a:t>
            </a: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want</a:t>
            </a:r>
            <a:r>
              <a:rPr lang="en-US" altLang="zh-CN" sz="4400" dirty="0">
                <a:latin typeface="Arial" panose="020B0604020202020204" pitchFamily="34" charset="0"/>
              </a:rPr>
              <a:t> </a:t>
            </a: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a/some…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859338" y="2232025"/>
            <a:ext cx="4233862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600" b="1" dirty="0">
                <a:solidFill>
                  <a:srgbClr val="4068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我想要一个</a:t>
            </a:r>
            <a:r>
              <a:rPr lang="en-US" altLang="zh-CN" sz="3600" b="1" dirty="0">
                <a:solidFill>
                  <a:srgbClr val="4068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/</a:t>
            </a:r>
            <a:r>
              <a:rPr lang="zh-CN" altLang="en-US" sz="3600" b="1" dirty="0">
                <a:solidFill>
                  <a:srgbClr val="4068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一些</a:t>
            </a:r>
            <a:r>
              <a:rPr lang="en-US" altLang="zh-CN" sz="3600" b="1" dirty="0">
                <a:solidFill>
                  <a:srgbClr val="4068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…..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148263" y="404813"/>
            <a:ext cx="1457325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want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6732588" y="404813"/>
            <a:ext cx="2411412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600" b="1" dirty="0">
                <a:solidFill>
                  <a:srgbClr val="4068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想、想要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2" grpId="0"/>
      <p:bldP spid="9223" grpId="0"/>
      <p:bldP spid="9224" grpId="0"/>
      <p:bldP spid="9225" grpId="0"/>
      <p:bldP spid="92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85813" y="3714750"/>
            <a:ext cx="63341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 dirty="0"/>
              <a:t>A:  I want a/an/some …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571625" y="4286250"/>
            <a:ext cx="43576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 dirty="0"/>
              <a:t>Do we have …?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785813" y="4857750"/>
            <a:ext cx="81121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>
                <a:solidFill>
                  <a:srgbClr val="0000FF"/>
                </a:solidFill>
              </a:rPr>
              <a:t>B: Yes,we do. /  No, we don’t. </a:t>
            </a:r>
          </a:p>
        </p:txBody>
      </p:sp>
      <p:pic>
        <p:nvPicPr>
          <p:cNvPr id="18444" name="Picture 12" descr="apple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0"/>
            <a:ext cx="1624013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7" name="Picture 15" descr="oranges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72125" y="0"/>
            <a:ext cx="21240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 descr="6772510_173858478179_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313" y="1571625"/>
            <a:ext cx="248126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 descr="201291623261599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00750" y="1714500"/>
            <a:ext cx="1446213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1928813" y="642938"/>
            <a:ext cx="2979737" cy="646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some </a:t>
            </a:r>
            <a:r>
              <a:rPr lang="en-US" altLang="zh-CN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apple</a:t>
            </a:r>
            <a:r>
              <a:rPr lang="en-US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4929188" y="1071563"/>
            <a:ext cx="3313112" cy="646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some </a:t>
            </a:r>
            <a:r>
              <a:rPr lang="en-US" altLang="zh-CN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orange</a:t>
            </a:r>
            <a:r>
              <a:rPr lang="en-US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714375" y="3071813"/>
            <a:ext cx="2184400" cy="646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 </a:t>
            </a:r>
            <a:r>
              <a:rPr lang="en-US" altLang="zh-CN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banana</a:t>
            </a:r>
            <a:endParaRPr lang="en-US" altLang="zh-CN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5895975" y="3143250"/>
            <a:ext cx="2312988" cy="646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an </a:t>
            </a:r>
            <a:r>
              <a:rPr lang="en-US" altLang="zh-CN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apple</a:t>
            </a:r>
            <a:r>
              <a:rPr lang="en-US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/>
      <p:bldP spid="18439" grpId="0"/>
      <p:bldP spid="17" grpId="0"/>
      <p:bldP spid="20" grpId="0"/>
      <p:bldP spid="21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bananas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951038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3" descr="pears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0" y="0"/>
            <a:ext cx="2127250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4" descr="2008331134249581_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357313"/>
            <a:ext cx="2017713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1500188" y="785813"/>
            <a:ext cx="3390900" cy="646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some </a:t>
            </a:r>
            <a:r>
              <a:rPr lang="en-US" altLang="zh-CN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banana</a:t>
            </a:r>
            <a:r>
              <a:rPr lang="en-US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394450" y="1071563"/>
            <a:ext cx="2749550" cy="646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some </a:t>
            </a:r>
            <a:r>
              <a:rPr lang="en-US" altLang="zh-CN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pear</a:t>
            </a:r>
            <a:r>
              <a:rPr lang="en-US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214563" y="2000250"/>
            <a:ext cx="3032125" cy="646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some </a:t>
            </a:r>
            <a:r>
              <a:rPr lang="en-US" altLang="zh-CN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grape</a:t>
            </a:r>
            <a:r>
              <a:rPr lang="en-US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071563" y="3143250"/>
            <a:ext cx="63341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/>
              <a:t>A:  I want a/an/some …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000250" y="3857625"/>
            <a:ext cx="43576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/>
              <a:t>Do we have …?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031875" y="4572000"/>
            <a:ext cx="81121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>
                <a:solidFill>
                  <a:srgbClr val="0000FF"/>
                </a:solidFill>
              </a:rPr>
              <a:t>B: Yes,we do.  / No, we don’t.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_M0W3)XUK8A_BF_[C8066R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38700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684213" y="3933825"/>
            <a:ext cx="8208962" cy="2232025"/>
          </a:xfrm>
          <a:prstGeom prst="wedgeEllipseCallout">
            <a:avLst>
              <a:gd name="adj1" fmla="val -31472"/>
              <a:gd name="adj2" fmla="val -72972"/>
            </a:avLst>
          </a:prstGeom>
          <a:solidFill>
            <a:srgbClr val="FFFF00">
              <a:alpha val="47058"/>
            </a:srgbClr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endParaRPr lang="zh-CN" altLang="zh-CN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00113" y="4437063"/>
            <a:ext cx="9001125" cy="14192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Do 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we have</a:t>
            </a:r>
            <a:r>
              <a:rPr lang="en-US" altLang="zh-CN" sz="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bananas?</a:t>
            </a:r>
          </a:p>
          <a:p>
            <a:pPr>
              <a:spcBef>
                <a:spcPct val="50000"/>
              </a:spcBef>
              <a:defRPr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859338" y="1196975"/>
            <a:ext cx="4103687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Do</a:t>
            </a:r>
            <a:r>
              <a:rPr lang="en-US" altLang="zh-CN" dirty="0">
                <a:latin typeface="Arial" panose="020B0604020202020204" pitchFamily="34" charset="0"/>
              </a:rPr>
              <a:t>  </a:t>
            </a: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we</a:t>
            </a:r>
            <a:r>
              <a:rPr lang="en-US" altLang="zh-CN" dirty="0">
                <a:latin typeface="Arial" panose="020B0604020202020204" pitchFamily="34" charset="0"/>
              </a:rPr>
              <a:t>  </a:t>
            </a:r>
            <a:r>
              <a:rPr lang="en-US" altLang="zh-CN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have…?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5076825" y="2060575"/>
            <a:ext cx="3230563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Yes, we do.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5219700" y="2852738"/>
            <a:ext cx="3662363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No, we don’t.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5724525" y="371475"/>
            <a:ext cx="930275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we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7092950" y="476250"/>
            <a:ext cx="1101725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600" b="1" dirty="0">
                <a:solidFill>
                  <a:srgbClr val="4068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我们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10245" grpId="0"/>
      <p:bldP spid="10247" grpId="0"/>
      <p:bldP spid="10248" grpId="0"/>
      <p:bldP spid="10249" grpId="0"/>
      <p:bldP spid="10250" grpId="0"/>
      <p:bldP spid="1025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YIQ$O`9~~7ZV{HL)}J}_FL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76725" y="0"/>
            <a:ext cx="4867275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0" y="3429000"/>
            <a:ext cx="8677275" cy="3429000"/>
          </a:xfrm>
          <a:prstGeom prst="wedgeEllipseCallout">
            <a:avLst>
              <a:gd name="adj1" fmla="val 24606"/>
              <a:gd name="adj2" fmla="val -57037"/>
            </a:avLst>
          </a:prstGeom>
          <a:solidFill>
            <a:srgbClr val="FFFF00">
              <a:alpha val="47058"/>
            </a:srgbClr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endParaRPr lang="zh-CN" altLang="zh-CN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790575" y="4221163"/>
            <a:ext cx="8353425" cy="1920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6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No, we don’t</a:t>
            </a:r>
            <a:r>
              <a:rPr lang="en-US" altLang="zh-CN" sz="6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. But we have some grapes.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900113" y="620713"/>
            <a:ext cx="1062037" cy="7699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but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2195513" y="692150"/>
            <a:ext cx="1800225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600" b="1">
                <a:solidFill>
                  <a:srgbClr val="4068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但是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755650" y="1557338"/>
            <a:ext cx="1644650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some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2484438" y="1628775"/>
            <a:ext cx="17272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600" b="1">
                <a:solidFill>
                  <a:srgbClr val="4068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一些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684213" y="2492375"/>
            <a:ext cx="1706562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grape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2627313" y="2636838"/>
            <a:ext cx="1101725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600" b="1">
                <a:solidFill>
                  <a:srgbClr val="4068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葡萄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4" grpId="0"/>
      <p:bldP spid="12295" grpId="0"/>
      <p:bldP spid="12296" grpId="0"/>
      <p:bldP spid="12298" grpId="0"/>
      <p:bldP spid="12299" grpId="0"/>
      <p:bldP spid="123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 descr="20071042822817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620713"/>
            <a:ext cx="2665412" cy="249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067175" y="1484313"/>
            <a:ext cx="4176713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an</a:t>
            </a:r>
            <a:r>
              <a:rPr lang="en-US" altLang="zh-CN" dirty="0">
                <a:latin typeface="Arial" panose="020B0604020202020204" pitchFamily="34" charset="0"/>
              </a:rPr>
              <a:t>  </a:t>
            </a:r>
            <a:r>
              <a:rPr lang="en-US" altLang="zh-CN" sz="4400" b="1" dirty="0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orange</a:t>
            </a:r>
          </a:p>
        </p:txBody>
      </p:sp>
      <p:pic>
        <p:nvPicPr>
          <p:cNvPr id="7" name="Picture 15" descr="oranges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00375" y="2928938"/>
            <a:ext cx="327977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572000" y="5000625"/>
            <a:ext cx="4176713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some </a:t>
            </a:r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en-US" altLang="zh-CN" sz="4400" b="1" dirty="0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orange</a:t>
            </a: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V{{$B0KA0UVF8Z2AGSMJNG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38700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468313" y="3860800"/>
            <a:ext cx="8208962" cy="2232025"/>
          </a:xfrm>
          <a:prstGeom prst="wedgeEllipseCallout">
            <a:avLst>
              <a:gd name="adj1" fmla="val 23157"/>
              <a:gd name="adj2" fmla="val -80157"/>
            </a:avLst>
          </a:prstGeom>
          <a:solidFill>
            <a:srgbClr val="FFFF00">
              <a:alpha val="47058"/>
            </a:srgbClr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endParaRPr lang="zh-CN" altLang="zh-CN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908175" y="4365625"/>
            <a:ext cx="6840538" cy="1006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6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  </a:t>
            </a:r>
            <a:r>
              <a:rPr lang="en-US" altLang="zh-CN" sz="6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like</a:t>
            </a:r>
            <a:r>
              <a:rPr lang="en-US" altLang="zh-CN" sz="6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 grapes . 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292725" y="731838"/>
            <a:ext cx="1117600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like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6372225" y="876300"/>
            <a:ext cx="1101725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600" b="1">
                <a:solidFill>
                  <a:srgbClr val="4068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喜欢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8" grpId="0"/>
      <p:bldP spid="13319" grpId="0"/>
      <p:bldP spid="133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`5QL%DV1H(NV_K4CSH(63`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6727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0" y="3860800"/>
            <a:ext cx="9144000" cy="2997200"/>
          </a:xfrm>
          <a:prstGeom prst="wedgeEllipseCallout">
            <a:avLst>
              <a:gd name="adj1" fmla="val -13593"/>
              <a:gd name="adj2" fmla="val -87236"/>
            </a:avLst>
          </a:prstGeom>
          <a:solidFill>
            <a:srgbClr val="FFFF00">
              <a:alpha val="47058"/>
            </a:srgbClr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endParaRPr lang="zh-CN" altLang="zh-CN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90575" y="4149725"/>
            <a:ext cx="8353425" cy="3292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6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May I  have</a:t>
            </a:r>
            <a:r>
              <a:rPr lang="en-US" altLang="zh-CN" sz="6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some grapes, then?</a:t>
            </a:r>
          </a:p>
          <a:p>
            <a:pPr>
              <a:spcBef>
                <a:spcPct val="50000"/>
              </a:spcBef>
              <a:defRPr/>
            </a:pPr>
            <a:endParaRPr lang="en-US" altLang="zh-CN" sz="6000" b="1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859338" y="1196975"/>
            <a:ext cx="4284662" cy="14319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May I  have some…?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435600" y="228600"/>
            <a:ext cx="1363663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then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6948488" y="260350"/>
            <a:ext cx="1439862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600" b="1">
                <a:solidFill>
                  <a:srgbClr val="4068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那么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092575" y="2786063"/>
            <a:ext cx="5051425" cy="7699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Yes .Here you 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2" grpId="0"/>
      <p:bldP spid="14343" grpId="0"/>
      <p:bldP spid="14344" grpId="0"/>
      <p:bldP spid="14345" grpId="0"/>
      <p:bldP spid="1434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X1E_RQ1}R1`$OTCQYS1PI1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175" y="188913"/>
            <a:ext cx="4819650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0" y="3500438"/>
            <a:ext cx="9144000" cy="3357562"/>
          </a:xfrm>
          <a:prstGeom prst="wedgeEllipseCallout">
            <a:avLst>
              <a:gd name="adj1" fmla="val 22120"/>
              <a:gd name="adj2" fmla="val -85792"/>
            </a:avLst>
          </a:prstGeom>
          <a:solidFill>
            <a:srgbClr val="FFFF00">
              <a:alpha val="47058"/>
            </a:srgbClr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endParaRPr lang="zh-CN" altLang="zh-CN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331913" y="4365625"/>
            <a:ext cx="7200900" cy="1006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6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Yes , </a:t>
            </a:r>
            <a:r>
              <a:rPr lang="en-US" altLang="zh-CN" sz="6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Here you are.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95288" y="765175"/>
            <a:ext cx="3543300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Here</a:t>
            </a:r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you</a:t>
            </a:r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66" grpId="0"/>
      <p:bldP spid="1536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(F8B{]Q9{865HU2_V)X9N_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4857750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468313" y="3860800"/>
            <a:ext cx="8208962" cy="2232025"/>
          </a:xfrm>
          <a:prstGeom prst="wedgeEllipseCallout">
            <a:avLst>
              <a:gd name="adj1" fmla="val -24185"/>
              <a:gd name="adj2" fmla="val -86843"/>
            </a:avLst>
          </a:prstGeom>
          <a:solidFill>
            <a:srgbClr val="FFFF00">
              <a:alpha val="47058"/>
            </a:srgbClr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endParaRPr lang="zh-CN" altLang="zh-CN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619250" y="4508500"/>
            <a:ext cx="6913563" cy="1006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6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Thank you, Mum.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286375" y="1571625"/>
            <a:ext cx="3529013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Thank</a:t>
            </a:r>
            <a:r>
              <a:rPr lang="en-US" altLang="zh-CN" dirty="0">
                <a:latin typeface="Arial" panose="020B0604020202020204" pitchFamily="34" charset="0"/>
              </a:rPr>
              <a:t>  </a:t>
            </a: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you</a:t>
            </a:r>
            <a:r>
              <a:rPr lang="zh-CN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90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20071042822817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63" y="0"/>
            <a:ext cx="2166937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5" descr="201291623261599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43313" y="285750"/>
            <a:ext cx="201930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6" descr="Ya-Pea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7163" y="0"/>
            <a:ext cx="2387600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7" descr="6772510_173858478179_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27075" y="4429125"/>
            <a:ext cx="2947988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8" descr="grape-seed-extract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940425" y="3429000"/>
            <a:ext cx="273685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Picture 9" descr="white-and-red-grape-juice-concentrat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625" y="2071688"/>
            <a:ext cx="2016125" cy="188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2987675" y="2708275"/>
            <a:ext cx="3671888" cy="14335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8800" b="1" dirty="0">
                <a:solidFill>
                  <a:srgbClr val="6E4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fruit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85750" y="357188"/>
            <a:ext cx="8286750" cy="8302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800" b="1" dirty="0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1</a:t>
            </a:r>
            <a:r>
              <a:rPr lang="zh-CN" altLang="en-US" sz="4800" b="1" dirty="0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、</a:t>
            </a:r>
            <a:r>
              <a:rPr lang="en-US" altLang="zh-CN" sz="4800" b="1" dirty="0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 </a:t>
            </a:r>
            <a:r>
              <a:rPr lang="en-US" altLang="zh-C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want </a:t>
            </a:r>
            <a:r>
              <a:rPr lang="en-US" altLang="zh-CN" sz="4800" b="1" dirty="0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a/an/some…</a:t>
            </a:r>
          </a:p>
        </p:txBody>
      </p:sp>
      <p:pic>
        <p:nvPicPr>
          <p:cNvPr id="26627" name="Picture 12" descr="apple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8" y="1285875"/>
            <a:ext cx="1624012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15" descr="oranges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0" y="1357313"/>
            <a:ext cx="21240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4" descr="6772510_173858478179_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3125" y="1357313"/>
            <a:ext cx="2481263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4" descr="201291623261599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143750" y="1285875"/>
            <a:ext cx="1446213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8" descr="grape-seed-extract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28625" y="3357563"/>
            <a:ext cx="15716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Picture 5" descr="u=3907381817,4218700162&amp;fm=23&amp;gp=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714625" y="3286125"/>
            <a:ext cx="1787525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3" name="Picture 4" descr="asian-pear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500563" y="3429000"/>
            <a:ext cx="221615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4" name="Picture 6" descr="Ya-Pear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72313" y="3143250"/>
            <a:ext cx="1679575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14313" y="285750"/>
            <a:ext cx="8286750" cy="15700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800" b="1" dirty="0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zh-CN" altLang="en-US" sz="4800" b="1" dirty="0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、</a:t>
            </a:r>
            <a:r>
              <a:rPr lang="en-US" altLang="zh-CN" sz="4800" b="1" dirty="0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What fruit do you like?</a:t>
            </a:r>
          </a:p>
          <a:p>
            <a:pPr>
              <a:defRPr/>
            </a:pPr>
            <a:endParaRPr lang="en-US" altLang="zh-CN" sz="4800" b="1" dirty="0">
              <a:solidFill>
                <a:srgbClr val="3F47E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27651" name="Picture 12" descr="apple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8" y="2214563"/>
            <a:ext cx="1624012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15" descr="oranges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0" y="2286000"/>
            <a:ext cx="21240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4" descr="6772510_173858478179_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3125" y="2286000"/>
            <a:ext cx="2481263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4" descr="201291623261599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143750" y="2214563"/>
            <a:ext cx="1446213" cy="154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Picture 8" descr="grape-seed-extract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28625" y="4214813"/>
            <a:ext cx="15716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Picture 5" descr="u=3907381817,4218700162&amp;fm=23&amp;gp=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714625" y="4143375"/>
            <a:ext cx="1787525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7" name="Picture 4" descr="asian-pear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500563" y="4286250"/>
            <a:ext cx="221615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8" name="Picture 6" descr="Ya-Pear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72313" y="4000500"/>
            <a:ext cx="1679575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285875" y="1143000"/>
            <a:ext cx="5638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</a:rPr>
              <a:t>I like + </a:t>
            </a:r>
            <a:r>
              <a:rPr lang="zh-CN" altLang="en-US" sz="4400" b="1" dirty="0">
                <a:solidFill>
                  <a:srgbClr val="FF0000"/>
                </a:solidFill>
              </a:rPr>
              <a:t>水果（复数）</a:t>
            </a:r>
            <a:r>
              <a:rPr lang="en-US" altLang="zh-CN" sz="4400" b="1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428625" y="214313"/>
            <a:ext cx="5478463" cy="8239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800" b="1" dirty="0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3</a:t>
            </a:r>
            <a:r>
              <a:rPr lang="zh-CN" altLang="en-US" sz="4800" b="1" dirty="0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、</a:t>
            </a:r>
            <a:r>
              <a:rPr lang="en-US" altLang="zh-CN" sz="4800" b="1" dirty="0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Do we have…?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715963" y="1077913"/>
            <a:ext cx="3679825" cy="8239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Yes, we do./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244975" y="1077913"/>
            <a:ext cx="3983038" cy="8239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No. we don’t.</a:t>
            </a:r>
          </a:p>
        </p:txBody>
      </p:sp>
      <p:pic>
        <p:nvPicPr>
          <p:cNvPr id="28677" name="Picture 12" descr="apple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8" y="2214563"/>
            <a:ext cx="1624012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15" descr="oranges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0" y="2286000"/>
            <a:ext cx="21240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4" descr="6772510_173858478179_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3125" y="2286000"/>
            <a:ext cx="2481263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0" name="Picture 4" descr="201291623261599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143750" y="2214563"/>
            <a:ext cx="1446213" cy="154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1" name="Picture 8" descr="grape-seed-extract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28625" y="4214813"/>
            <a:ext cx="15716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2" name="Picture 5" descr="u=3907381817,4218700162&amp;fm=23&amp;gp=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714625" y="4143375"/>
            <a:ext cx="1787525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3" name="Picture 4" descr="asian-pear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500563" y="4286250"/>
            <a:ext cx="221615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4" name="Picture 6" descr="Ya-Pear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72313" y="4000500"/>
            <a:ext cx="1679575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428625" y="214313"/>
            <a:ext cx="8616950" cy="8302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800" b="1" dirty="0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4</a:t>
            </a:r>
            <a:r>
              <a:rPr lang="zh-CN" altLang="en-US" sz="4800" b="1" dirty="0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、</a:t>
            </a:r>
            <a:r>
              <a:rPr lang="en-US" altLang="zh-CN" sz="4800" b="1" dirty="0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May I  have a/an/some…?</a:t>
            </a: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428750" y="928688"/>
            <a:ext cx="5667375" cy="15700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Yes</a:t>
            </a:r>
            <a:r>
              <a:rPr lang="en-US" altLang="zh-CN" sz="4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. Here you are.</a:t>
            </a:r>
          </a:p>
          <a:p>
            <a:pPr>
              <a:defRPr/>
            </a:pPr>
            <a:endParaRPr lang="en-US" altLang="zh-CN" sz="4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29700" name="Picture 12" descr="apple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8" y="2214563"/>
            <a:ext cx="1624012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15" descr="oranges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0" y="2286000"/>
            <a:ext cx="21240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4" descr="6772510_173858478179_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3125" y="2286000"/>
            <a:ext cx="2481263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4" descr="201291623261599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143750" y="2214563"/>
            <a:ext cx="1446213" cy="154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Picture 8" descr="grape-seed-extract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28625" y="4214813"/>
            <a:ext cx="15716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5" name="Picture 5" descr="u=3907381817,4218700162&amp;fm=23&amp;gp=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714625" y="4143375"/>
            <a:ext cx="1787525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6" name="Picture 4" descr="asian-pear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500563" y="4286250"/>
            <a:ext cx="221615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7" name="Picture 6" descr="Ya-Pear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72313" y="4000500"/>
            <a:ext cx="1679575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357313" y="1643063"/>
            <a:ext cx="3611562" cy="8302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800" b="1" dirty="0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Thank 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39750" y="476250"/>
            <a:ext cx="1582738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w_ _t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916238" y="549275"/>
            <a:ext cx="4176712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b_n_n_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867400" y="620713"/>
            <a:ext cx="938213" cy="7699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w_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755650" y="2133600"/>
            <a:ext cx="1030288" cy="7699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b_t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3132138" y="2205038"/>
            <a:ext cx="1676400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s_m_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5508625" y="2060575"/>
            <a:ext cx="2049463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g_ _p_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5795963" y="3573463"/>
            <a:ext cx="1489075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th_ _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23850" y="3573463"/>
            <a:ext cx="4176713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a_ </a:t>
            </a: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zh-CN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a_ _le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3492500" y="3500438"/>
            <a:ext cx="1552575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p_ _r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1042988" y="404813"/>
            <a:ext cx="836612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an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3276600" y="476250"/>
            <a:ext cx="495300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716463" y="476250"/>
            <a:ext cx="495300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3995738" y="476250"/>
            <a:ext cx="495300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6443663" y="549275"/>
            <a:ext cx="495300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1116013" y="2060575"/>
            <a:ext cx="525462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</a:t>
            </a: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3492500" y="2133600"/>
            <a:ext cx="525463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 rot="10800000" flipV="1">
            <a:off x="4356100" y="2133600"/>
            <a:ext cx="504825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6084888" y="1989138"/>
            <a:ext cx="712787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ra</a:t>
            </a: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7092950" y="1989138"/>
            <a:ext cx="495300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611188" y="1412875"/>
            <a:ext cx="1728787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想要</a:t>
            </a: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6011863" y="4365625"/>
            <a:ext cx="1871662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那</a:t>
            </a:r>
            <a:r>
              <a:rPr lang="zh-CN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么 </a:t>
            </a:r>
            <a:endParaRPr lang="zh-CN" alt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3779838" y="4149725"/>
            <a:ext cx="1728787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梨</a:t>
            </a: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684213" y="4221163"/>
            <a:ext cx="2303462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一个苹果</a:t>
            </a: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5940425" y="2924175"/>
            <a:ext cx="1728788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葡萄</a:t>
            </a:r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3348038" y="2852738"/>
            <a:ext cx="1728787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一些</a:t>
            </a:r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611188" y="2924175"/>
            <a:ext cx="1728787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但是</a:t>
            </a:r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5724525" y="1412875"/>
            <a:ext cx="1728788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我们</a:t>
            </a:r>
          </a:p>
        </p:txBody>
      </p:sp>
      <p:sp>
        <p:nvSpPr>
          <p:cNvPr id="18467" name="Text Box 35"/>
          <p:cNvSpPr txBox="1">
            <a:spLocks noChangeArrowheads="1"/>
          </p:cNvSpPr>
          <p:nvPr/>
        </p:nvSpPr>
        <p:spPr bwMode="auto">
          <a:xfrm>
            <a:off x="3348038" y="1484313"/>
            <a:ext cx="1728787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香蕉</a:t>
            </a:r>
          </a:p>
        </p:txBody>
      </p:sp>
      <p:sp>
        <p:nvSpPr>
          <p:cNvPr id="18468" name="Rectangle 36"/>
          <p:cNvSpPr>
            <a:spLocks noChangeArrowheads="1"/>
          </p:cNvSpPr>
          <p:nvPr/>
        </p:nvSpPr>
        <p:spPr bwMode="auto">
          <a:xfrm>
            <a:off x="714375" y="3500438"/>
            <a:ext cx="525463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</a:p>
        </p:txBody>
      </p:sp>
      <p:sp>
        <p:nvSpPr>
          <p:cNvPr id="18469" name="Rectangle 37"/>
          <p:cNvSpPr>
            <a:spLocks noChangeArrowheads="1"/>
          </p:cNvSpPr>
          <p:nvPr/>
        </p:nvSpPr>
        <p:spPr bwMode="auto">
          <a:xfrm>
            <a:off x="1692275" y="3500438"/>
            <a:ext cx="866775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pp</a:t>
            </a:r>
          </a:p>
        </p:txBody>
      </p:sp>
      <p:sp>
        <p:nvSpPr>
          <p:cNvPr id="18470" name="Rectangle 38"/>
          <p:cNvSpPr>
            <a:spLocks noChangeArrowheads="1"/>
          </p:cNvSpPr>
          <p:nvPr/>
        </p:nvSpPr>
        <p:spPr bwMode="auto">
          <a:xfrm>
            <a:off x="3786188" y="3500438"/>
            <a:ext cx="969962" cy="7699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e a</a:t>
            </a:r>
          </a:p>
        </p:txBody>
      </p:sp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6443663" y="3500438"/>
            <a:ext cx="836612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6" grpId="0"/>
      <p:bldP spid="18447" grpId="0"/>
      <p:bldP spid="18448" grpId="0"/>
      <p:bldP spid="18449" grpId="0"/>
      <p:bldP spid="18450" grpId="0"/>
      <p:bldP spid="18451" grpId="0"/>
      <p:bldP spid="18452" grpId="0"/>
      <p:bldP spid="18453" grpId="0"/>
      <p:bldP spid="18454" grpId="0"/>
      <p:bldP spid="18455" grpId="0"/>
      <p:bldP spid="18468" grpId="0"/>
      <p:bldP spid="18469" grpId="0"/>
      <p:bldP spid="18470" grpId="0"/>
      <p:bldP spid="184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7" name="Picture 11" descr="201291623261599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14400" y="857250"/>
            <a:ext cx="201930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8" name="Picture 12" descr="201291623261599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86063" y="785813"/>
            <a:ext cx="201930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9" name="Picture 13" descr="201291623261599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00600" y="881063"/>
            <a:ext cx="201930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0" name="Picture 14" descr="201291623261599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87425" y="3089275"/>
            <a:ext cx="201930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1" name="Picture 15" descr="201291623261599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9088" y="3017838"/>
            <a:ext cx="201930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6" descr="201291623261599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43475" y="3024188"/>
            <a:ext cx="201930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4967288" y="5286375"/>
            <a:ext cx="4176712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an </a:t>
            </a:r>
            <a:r>
              <a:rPr lang="en-US" altLang="zh-CN" sz="4400" b="1" dirty="0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apple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3500438" y="0"/>
            <a:ext cx="4176712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some </a:t>
            </a:r>
            <a:r>
              <a:rPr lang="en-US" altLang="zh-CN" sz="4400" b="1" dirty="0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apple</a:t>
            </a: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3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Ya-Pe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1000125"/>
            <a:ext cx="2738438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Ya-Pe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0338" y="908050"/>
            <a:ext cx="2738437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 descr="Ya-Pe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0" y="928688"/>
            <a:ext cx="2738438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785813" y="214313"/>
            <a:ext cx="4176712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</a:t>
            </a:r>
            <a:r>
              <a:rPr lang="en-US" altLang="zh-CN" dirty="0">
                <a:latin typeface="Arial" panose="020B0604020202020204" pitchFamily="34" charset="0"/>
              </a:rPr>
              <a:t>  </a:t>
            </a:r>
            <a:r>
              <a:rPr lang="en-US" altLang="zh-CN" sz="4400" b="1" dirty="0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pear</a:t>
            </a: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2571750" y="4357688"/>
            <a:ext cx="4176713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some </a:t>
            </a:r>
            <a:r>
              <a:rPr lang="en-US" altLang="zh-CN" sz="4400" b="1" dirty="0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pear</a:t>
            </a: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6772510_173858478179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188913"/>
            <a:ext cx="4032250" cy="28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6" descr="6772510_173858478179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8" y="2643188"/>
            <a:ext cx="4032250" cy="28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7" descr="6772510_173858478179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3438" y="2571750"/>
            <a:ext cx="4032250" cy="28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857250" y="285750"/>
            <a:ext cx="4176713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</a:t>
            </a:r>
            <a:r>
              <a:rPr lang="en-US" altLang="zh-CN" dirty="0">
                <a:latin typeface="Arial" panose="020B0604020202020204" pitchFamily="34" charset="0"/>
              </a:rPr>
              <a:t>   </a:t>
            </a:r>
            <a:r>
              <a:rPr lang="en-US" altLang="zh-CN" sz="4400" b="1" dirty="0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banana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214688" y="4786313"/>
            <a:ext cx="4176712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some</a:t>
            </a:r>
            <a:r>
              <a:rPr lang="en-US" altLang="zh-CN" dirty="0">
                <a:latin typeface="Arial" panose="020B0604020202020204" pitchFamily="34" charset="0"/>
              </a:rPr>
              <a:t>   </a:t>
            </a:r>
            <a:r>
              <a:rPr lang="en-US" altLang="zh-CN" sz="4400" b="1" dirty="0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banana</a:t>
            </a: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</a:t>
            </a:r>
          </a:p>
        </p:txBody>
      </p:sp>
      <p:pic>
        <p:nvPicPr>
          <p:cNvPr id="23557" name="Picture 5" descr="6772510_173858478179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56100" y="333375"/>
            <a:ext cx="4032250" cy="28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grape-seed-extrac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4563" y="285750"/>
            <a:ext cx="403225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857500" y="4143375"/>
            <a:ext cx="4176713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some</a:t>
            </a:r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en-US" altLang="zh-CN" sz="4400" b="1" dirty="0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grape</a:t>
            </a: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20071042822817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63" y="0"/>
            <a:ext cx="2166937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5" descr="201291623261599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43313" y="285750"/>
            <a:ext cx="201930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6" descr="Ya-Pea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7163" y="0"/>
            <a:ext cx="2387600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7" descr="6772510_173858478179_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27075" y="4429125"/>
            <a:ext cx="2947988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8" descr="grape-seed-extract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940425" y="3429000"/>
            <a:ext cx="273685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Picture 9" descr="white-and-red-grape-juice-concentrat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625" y="2071688"/>
            <a:ext cx="2016125" cy="188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2987675" y="2708275"/>
            <a:ext cx="3671888" cy="14335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8800" b="1" dirty="0">
                <a:solidFill>
                  <a:srgbClr val="6E4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fruit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201291623261599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333375"/>
            <a:ext cx="201930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23850" y="3357563"/>
            <a:ext cx="4176713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an </a:t>
            </a:r>
            <a:r>
              <a:rPr lang="en-US" altLang="zh-CN" sz="4400" b="1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apple</a:t>
            </a:r>
          </a:p>
        </p:txBody>
      </p:sp>
      <p:pic>
        <p:nvPicPr>
          <p:cNvPr id="3079" name="Picture 7" descr="s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75" y="333375"/>
            <a:ext cx="2881313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339975" y="2636838"/>
            <a:ext cx="4176713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some</a:t>
            </a:r>
            <a:r>
              <a:rPr lang="en-US" altLang="zh-CN" sz="4400" b="1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apple</a:t>
            </a:r>
            <a:r>
              <a:rPr lang="en-US" altLang="zh-CN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</a:t>
            </a:r>
          </a:p>
        </p:txBody>
      </p:sp>
      <p:pic>
        <p:nvPicPr>
          <p:cNvPr id="3081" name="Picture 9" descr="oranges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9338" y="3716338"/>
            <a:ext cx="36734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219700" y="5876925"/>
            <a:ext cx="4176713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some</a:t>
            </a:r>
            <a:r>
              <a:rPr lang="en-US" altLang="zh-CN">
                <a:latin typeface="Arial" panose="020B0604020202020204" pitchFamily="34" charset="0"/>
              </a:rPr>
              <a:t> </a:t>
            </a:r>
            <a:r>
              <a:rPr lang="en-US" altLang="zh-CN" sz="4400" b="1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orange</a:t>
            </a:r>
            <a:r>
              <a:rPr lang="en-US" altLang="zh-CN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</a:t>
            </a:r>
          </a:p>
        </p:txBody>
      </p:sp>
      <p:pic>
        <p:nvPicPr>
          <p:cNvPr id="3083" name="Picture 11" descr="20071042822817_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651500" y="404813"/>
            <a:ext cx="2665413" cy="249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5580063" y="3284538"/>
            <a:ext cx="4176712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an</a:t>
            </a:r>
            <a:r>
              <a:rPr lang="en-US" altLang="zh-CN">
                <a:latin typeface="Arial" panose="020B0604020202020204" pitchFamily="34" charset="0"/>
              </a:rPr>
              <a:t>  </a:t>
            </a:r>
            <a:r>
              <a:rPr lang="en-US" altLang="zh-CN" sz="4400" b="1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orange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80" grpId="0"/>
      <p:bldP spid="3082" grpId="0"/>
      <p:bldP spid="30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asian-pea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67175" y="260350"/>
            <a:ext cx="4608513" cy="293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Ya-Pe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260350"/>
            <a:ext cx="2738438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042988" y="3716338"/>
            <a:ext cx="4176712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</a:t>
            </a:r>
            <a:r>
              <a:rPr lang="en-US" altLang="zh-CN">
                <a:latin typeface="Arial" panose="020B0604020202020204" pitchFamily="34" charset="0"/>
              </a:rPr>
              <a:t>  </a:t>
            </a:r>
            <a:r>
              <a:rPr lang="en-US" altLang="zh-CN" sz="4400" b="1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pear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967288" y="3644900"/>
            <a:ext cx="4176712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some</a:t>
            </a:r>
            <a:r>
              <a:rPr lang="en-US" altLang="zh-CN" dirty="0">
                <a:latin typeface="Arial" panose="020B0604020202020204" pitchFamily="34" charset="0"/>
              </a:rPr>
              <a:t> </a:t>
            </a:r>
            <a:r>
              <a:rPr lang="en-US" altLang="zh-CN" sz="4400" b="1" dirty="0">
                <a:solidFill>
                  <a:srgbClr val="3F47E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pear</a:t>
            </a: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</Words>
  <Application>Microsoft Office PowerPoint</Application>
  <PresentationFormat>全屏显示(4:3)</PresentationFormat>
  <Paragraphs>121</Paragraphs>
  <Slides>29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4" baseType="lpstr">
      <vt:lpstr>宋体</vt:lpstr>
      <vt:lpstr>微软雅黑</vt:lpstr>
      <vt:lpstr>Arial</vt:lpstr>
      <vt:lpstr>Calibri</vt:lpstr>
      <vt:lpstr>WWW.2PPT.COM
</vt:lpstr>
      <vt:lpstr>Unit7  May I have some grapes？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2013-04-02T08:26:00Z</dcterms:created>
  <dcterms:modified xsi:type="dcterms:W3CDTF">2023-01-16T15:48:04Z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825D176D046B4227BCB2B03E0258F096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