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87" r:id="rId12"/>
    <p:sldId id="270" r:id="rId13"/>
    <p:sldId id="257" r:id="rId14"/>
  </p:sldIdLst>
  <p:sldSz cx="12192000" cy="6858000"/>
  <p:notesSz cx="6858000" cy="9144000"/>
  <p:embeddedFontLst>
    <p:embeddedFont>
      <p:font typeface="思源黑体 CN Medium" panose="02010600030101010101" charset="-122"/>
      <p:regular r:id="rId17"/>
    </p:embeddedFont>
    <p:embeddedFont>
      <p:font typeface="FandolFang R" panose="02010600030101010101" charset="-122"/>
      <p:regular r:id="rId18"/>
    </p:embeddedFont>
    <p:embeddedFont>
      <p:font typeface="思源黑体 CN Light" panose="02010600030101010101" charset="-122"/>
      <p:regular r:id="rId19"/>
    </p:embeddedFont>
    <p:embeddedFont>
      <p:font typeface="微软雅黑" panose="020B0503020204020204" pitchFamily="34" charset="-122"/>
      <p:regular r:id="rId20"/>
      <p:bold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OPPOSans R" panose="02010600030101010101" charset="-122"/>
      <p:regular r:id="rId26"/>
    </p:embeddedFont>
  </p:embeddedFontLst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>
          <p15:clr>
            <a:srgbClr val="A4A3A4"/>
          </p15:clr>
        </p15:guide>
        <p15:guide id="2" pos="7256">
          <p15:clr>
            <a:srgbClr val="A4A3A4"/>
          </p15:clr>
        </p15:guide>
        <p15:guide id="3" orient="horz" pos="600">
          <p15:clr>
            <a:srgbClr val="A4A3A4"/>
          </p15:clr>
        </p15:guide>
        <p15:guide id="4" orient="horz" pos="664">
          <p15:clr>
            <a:srgbClr val="A4A3A4"/>
          </p15:clr>
        </p15:guide>
        <p15:guide id="5" orient="horz" pos="3928">
          <p15:clr>
            <a:srgbClr val="A4A3A4"/>
          </p15:clr>
        </p15:guide>
        <p15:guide id="6" orient="horz" pos="38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7" autoAdjust="0"/>
    <p:restoredTop sz="94844" autoAdjust="0"/>
  </p:normalViewPr>
  <p:slideViewPr>
    <p:cSldViewPr snapToGrid="0">
      <p:cViewPr>
        <p:scale>
          <a:sx n="66" d="100"/>
          <a:sy n="66" d="100"/>
        </p:scale>
        <p:origin x="2172" y="762"/>
      </p:cViewPr>
      <p:guideLst>
        <p:guide pos="416"/>
        <p:guide pos="7256"/>
        <p:guide orient="horz" pos="600"/>
        <p:guide orient="horz" pos="664"/>
        <p:guide orient="horz" pos="3928"/>
        <p:guide orient="horz" pos="38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fld id="{3CA2835B-A539-4CF5-AFCB-93B901F9A18C}" type="datetimeFigureOut">
              <a:rPr lang="zh-CN" altLang="en-US" smtClean="0"/>
              <a:t>2023-01-16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fld id="{486F1623-6641-4BA9-AFD3-9F027D729455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6F1623-6641-4BA9-AFD3-9F027D729455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6F1623-6641-4BA9-AFD3-9F027D729455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2010600030101010101" pitchFamily="50" charset="-122"/>
                <a:ea typeface="FandolFang R" panose="02010600030101010101" pitchFamily="50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2010600030101010101" pitchFamily="50" charset="-122"/>
              <a:ea typeface="FandolFang R" panose="02010600030101010101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6F1623-6641-4BA9-AFD3-9F027D729455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6F1623-6641-4BA9-AFD3-9F027D729455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6F1623-6641-4BA9-AFD3-9F027D729455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6F1623-6641-4BA9-AFD3-9F027D729455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6F1623-6641-4BA9-AFD3-9F027D729455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6F1623-6641-4BA9-AFD3-9F027D729455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6F1623-6641-4BA9-AFD3-9F027D729455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6F1623-6641-4BA9-AFD3-9F027D729455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6F1623-6641-4BA9-AFD3-9F027D729455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6F1623-6641-4BA9-AFD3-9F027D729455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83" t="7813" r="22500" b="7813"/>
          <a:stretch>
            <a:fillRect/>
          </a:stretch>
        </p:blipFill>
        <p:spPr>
          <a:xfrm>
            <a:off x="6374388" y="0"/>
            <a:ext cx="5817611" cy="6858000"/>
          </a:xfrm>
          <a:prstGeom prst="rect">
            <a:avLst/>
          </a:prstGeom>
        </p:spPr>
      </p:pic>
      <p:sp>
        <p:nvSpPr>
          <p:cNvPr id="8" name="PA-文本框 6"/>
          <p:cNvSpPr txBox="1"/>
          <p:nvPr/>
        </p:nvSpPr>
        <p:spPr>
          <a:xfrm>
            <a:off x="1090179" y="2743849"/>
            <a:ext cx="47508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dist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寒号鸟</a:t>
            </a:r>
          </a:p>
        </p:txBody>
      </p:sp>
      <p:sp>
        <p:nvSpPr>
          <p:cNvPr id="10" name="PA-文本框 7"/>
          <p:cNvSpPr txBox="1"/>
          <p:nvPr/>
        </p:nvSpPr>
        <p:spPr>
          <a:xfrm>
            <a:off x="2350554" y="4676998"/>
            <a:ext cx="2230056" cy="520412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 w="3175"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汇报人：</a:t>
            </a:r>
            <a:r>
              <a:rPr kumimoji="0" lang="en-US" altLang="zh-CN" sz="1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PPT818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10600030101010101" pitchFamily="34" charset="-122"/>
              <a:cs typeface="OPPOSans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2" name="PA-文本框 8"/>
          <p:cNvSpPr txBox="1"/>
          <p:nvPr/>
        </p:nvSpPr>
        <p:spPr>
          <a:xfrm>
            <a:off x="556778" y="4089653"/>
            <a:ext cx="58176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dist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PEOPLE'S EDUCATION EDITION LANGUAGE SECOND GRADE FIRST VOLUME</a:t>
            </a:r>
          </a:p>
        </p:txBody>
      </p:sp>
      <p:sp>
        <p:nvSpPr>
          <p:cNvPr id="14" name="PA-文本框 6"/>
          <p:cNvSpPr txBox="1"/>
          <p:nvPr/>
        </p:nvSpPr>
        <p:spPr>
          <a:xfrm>
            <a:off x="1583663" y="2397540"/>
            <a:ext cx="3763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dist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语文  二年级  上册   配人教版</a:t>
            </a:r>
          </a:p>
        </p:txBody>
      </p:sp>
      <p:sp>
        <p:nvSpPr>
          <p:cNvPr id="16" name="PA-smiling-tooth-with-hands_33918"/>
          <p:cNvSpPr>
            <a:spLocks noChangeAspect="1"/>
          </p:cNvSpPr>
          <p:nvPr/>
        </p:nvSpPr>
        <p:spPr bwMode="auto">
          <a:xfrm>
            <a:off x="3087387" y="1356851"/>
            <a:ext cx="756390" cy="753609"/>
          </a:xfrm>
          <a:custGeom>
            <a:avLst/>
            <a:gdLst>
              <a:gd name="T0" fmla="*/ 0 w 11335"/>
              <a:gd name="T1" fmla="*/ 11121 h 11292"/>
              <a:gd name="T2" fmla="*/ 3228 w 11335"/>
              <a:gd name="T3" fmla="*/ 170 h 11292"/>
              <a:gd name="T4" fmla="*/ 3242 w 11335"/>
              <a:gd name="T5" fmla="*/ 11121 h 11292"/>
              <a:gd name="T6" fmla="*/ 3100 w 11335"/>
              <a:gd name="T7" fmla="*/ 10993 h 11292"/>
              <a:gd name="T8" fmla="*/ 142 w 11335"/>
              <a:gd name="T9" fmla="*/ 298 h 11292"/>
              <a:gd name="T10" fmla="*/ 1621 w 11335"/>
              <a:gd name="T11" fmla="*/ 2460 h 11292"/>
              <a:gd name="T12" fmla="*/ 1621 w 11335"/>
              <a:gd name="T13" fmla="*/ 1294 h 11292"/>
              <a:gd name="T14" fmla="*/ 1621 w 11335"/>
              <a:gd name="T15" fmla="*/ 2460 h 11292"/>
              <a:gd name="T16" fmla="*/ 1166 w 11335"/>
              <a:gd name="T17" fmla="*/ 1891 h 11292"/>
              <a:gd name="T18" fmla="*/ 2076 w 11335"/>
              <a:gd name="T19" fmla="*/ 1891 h 11292"/>
              <a:gd name="T20" fmla="*/ 71 w 11335"/>
              <a:gd name="T21" fmla="*/ 7281 h 11292"/>
              <a:gd name="T22" fmla="*/ 3171 w 11335"/>
              <a:gd name="T23" fmla="*/ 7409 h 11292"/>
              <a:gd name="T24" fmla="*/ 71 w 11335"/>
              <a:gd name="T25" fmla="*/ 7281 h 11292"/>
              <a:gd name="T26" fmla="*/ 3171 w 11335"/>
              <a:gd name="T27" fmla="*/ 7779 h 11292"/>
              <a:gd name="T28" fmla="*/ 71 w 11335"/>
              <a:gd name="T29" fmla="*/ 7907 h 11292"/>
              <a:gd name="T30" fmla="*/ 6712 w 11335"/>
              <a:gd name="T31" fmla="*/ 11121 h 11292"/>
              <a:gd name="T32" fmla="*/ 3484 w 11335"/>
              <a:gd name="T33" fmla="*/ 170 h 11292"/>
              <a:gd name="T34" fmla="*/ 6712 w 11335"/>
              <a:gd name="T35" fmla="*/ 11121 h 11292"/>
              <a:gd name="T36" fmla="*/ 6570 w 11335"/>
              <a:gd name="T37" fmla="*/ 10993 h 11292"/>
              <a:gd name="T38" fmla="*/ 3612 w 11335"/>
              <a:gd name="T39" fmla="*/ 298 h 11292"/>
              <a:gd name="T40" fmla="*/ 5105 w 11335"/>
              <a:gd name="T41" fmla="*/ 2460 h 11292"/>
              <a:gd name="T42" fmla="*/ 5105 w 11335"/>
              <a:gd name="T43" fmla="*/ 1294 h 11292"/>
              <a:gd name="T44" fmla="*/ 5105 w 11335"/>
              <a:gd name="T45" fmla="*/ 2460 h 11292"/>
              <a:gd name="T46" fmla="*/ 4650 w 11335"/>
              <a:gd name="T47" fmla="*/ 1891 h 11292"/>
              <a:gd name="T48" fmla="*/ 5560 w 11335"/>
              <a:gd name="T49" fmla="*/ 1891 h 11292"/>
              <a:gd name="T50" fmla="*/ 3555 w 11335"/>
              <a:gd name="T51" fmla="*/ 7281 h 11292"/>
              <a:gd name="T52" fmla="*/ 6656 w 11335"/>
              <a:gd name="T53" fmla="*/ 7409 h 11292"/>
              <a:gd name="T54" fmla="*/ 3555 w 11335"/>
              <a:gd name="T55" fmla="*/ 7281 h 11292"/>
              <a:gd name="T56" fmla="*/ 6656 w 11335"/>
              <a:gd name="T57" fmla="*/ 7779 h 11292"/>
              <a:gd name="T58" fmla="*/ 3555 w 11335"/>
              <a:gd name="T59" fmla="*/ 7907 h 11292"/>
              <a:gd name="T60" fmla="*/ 8120 w 11335"/>
              <a:gd name="T61" fmla="*/ 11292 h 11292"/>
              <a:gd name="T62" fmla="*/ 9884 w 11335"/>
              <a:gd name="T63" fmla="*/ 0 h 11292"/>
              <a:gd name="T64" fmla="*/ 8120 w 11335"/>
              <a:gd name="T65" fmla="*/ 11292 h 11292"/>
              <a:gd name="T66" fmla="*/ 8234 w 11335"/>
              <a:gd name="T67" fmla="*/ 11136 h 11292"/>
              <a:gd name="T68" fmla="*/ 9770 w 11335"/>
              <a:gd name="T69" fmla="*/ 156 h 11292"/>
              <a:gd name="T70" fmla="*/ 8504 w 11335"/>
              <a:gd name="T71" fmla="*/ 2489 h 11292"/>
              <a:gd name="T72" fmla="*/ 7921 w 11335"/>
              <a:gd name="T73" fmla="*/ 1991 h 11292"/>
              <a:gd name="T74" fmla="*/ 8419 w 11335"/>
              <a:gd name="T75" fmla="*/ 1337 h 11292"/>
              <a:gd name="T76" fmla="*/ 8576 w 11335"/>
              <a:gd name="T77" fmla="*/ 2489 h 11292"/>
              <a:gd name="T78" fmla="*/ 8504 w 11335"/>
              <a:gd name="T79" fmla="*/ 1465 h 11292"/>
              <a:gd name="T80" fmla="*/ 8149 w 11335"/>
              <a:gd name="T81" fmla="*/ 1635 h 11292"/>
              <a:gd name="T82" fmla="*/ 8234 w 11335"/>
              <a:gd name="T83" fmla="*/ 2261 h 11292"/>
              <a:gd name="T84" fmla="*/ 8945 w 11335"/>
              <a:gd name="T85" fmla="*/ 1849 h 11292"/>
              <a:gd name="T86" fmla="*/ 10758 w 11335"/>
              <a:gd name="T87" fmla="*/ 7065 h 11292"/>
              <a:gd name="T88" fmla="*/ 7701 w 11335"/>
              <a:gd name="T89" fmla="*/ 7600 h 11292"/>
              <a:gd name="T90" fmla="*/ 10758 w 11335"/>
              <a:gd name="T91" fmla="*/ 7065 h 11292"/>
              <a:gd name="T92" fmla="*/ 10832 w 11335"/>
              <a:gd name="T93" fmla="*/ 7688 h 11292"/>
              <a:gd name="T94" fmla="*/ 7742 w 11335"/>
              <a:gd name="T95" fmla="*/ 7970 h 11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335" h="11292">
                <a:moveTo>
                  <a:pt x="3242" y="11121"/>
                </a:moveTo>
                <a:lnTo>
                  <a:pt x="0" y="11121"/>
                </a:lnTo>
                <a:lnTo>
                  <a:pt x="0" y="170"/>
                </a:lnTo>
                <a:lnTo>
                  <a:pt x="3228" y="170"/>
                </a:lnTo>
                <a:lnTo>
                  <a:pt x="3228" y="11121"/>
                </a:lnTo>
                <a:lnTo>
                  <a:pt x="3242" y="11121"/>
                </a:lnTo>
                <a:close/>
                <a:moveTo>
                  <a:pt x="142" y="10993"/>
                </a:moveTo>
                <a:lnTo>
                  <a:pt x="3100" y="10993"/>
                </a:lnTo>
                <a:lnTo>
                  <a:pt x="3100" y="298"/>
                </a:lnTo>
                <a:lnTo>
                  <a:pt x="142" y="298"/>
                </a:lnTo>
                <a:lnTo>
                  <a:pt x="142" y="10993"/>
                </a:lnTo>
                <a:close/>
                <a:moveTo>
                  <a:pt x="1621" y="2460"/>
                </a:moveTo>
                <a:cubicBezTo>
                  <a:pt x="1294" y="2460"/>
                  <a:pt x="1038" y="2204"/>
                  <a:pt x="1038" y="1877"/>
                </a:cubicBezTo>
                <a:cubicBezTo>
                  <a:pt x="1038" y="1550"/>
                  <a:pt x="1294" y="1294"/>
                  <a:pt x="1621" y="1294"/>
                </a:cubicBezTo>
                <a:cubicBezTo>
                  <a:pt x="1948" y="1294"/>
                  <a:pt x="2204" y="1550"/>
                  <a:pt x="2204" y="1877"/>
                </a:cubicBezTo>
                <a:cubicBezTo>
                  <a:pt x="2204" y="2204"/>
                  <a:pt x="1948" y="2460"/>
                  <a:pt x="1621" y="2460"/>
                </a:cubicBezTo>
                <a:close/>
                <a:moveTo>
                  <a:pt x="1621" y="1436"/>
                </a:moveTo>
                <a:cubicBezTo>
                  <a:pt x="1379" y="1436"/>
                  <a:pt x="1166" y="1635"/>
                  <a:pt x="1166" y="1891"/>
                </a:cubicBezTo>
                <a:cubicBezTo>
                  <a:pt x="1166" y="2133"/>
                  <a:pt x="1365" y="2346"/>
                  <a:pt x="1621" y="2346"/>
                </a:cubicBezTo>
                <a:cubicBezTo>
                  <a:pt x="1863" y="2346"/>
                  <a:pt x="2076" y="2147"/>
                  <a:pt x="2076" y="1891"/>
                </a:cubicBezTo>
                <a:cubicBezTo>
                  <a:pt x="2076" y="1635"/>
                  <a:pt x="1863" y="1436"/>
                  <a:pt x="1621" y="1436"/>
                </a:cubicBezTo>
                <a:close/>
                <a:moveTo>
                  <a:pt x="71" y="7281"/>
                </a:moveTo>
                <a:lnTo>
                  <a:pt x="3171" y="7281"/>
                </a:lnTo>
                <a:lnTo>
                  <a:pt x="3171" y="7409"/>
                </a:lnTo>
                <a:lnTo>
                  <a:pt x="71" y="7409"/>
                </a:lnTo>
                <a:lnTo>
                  <a:pt x="71" y="7281"/>
                </a:lnTo>
                <a:close/>
                <a:moveTo>
                  <a:pt x="71" y="7779"/>
                </a:moveTo>
                <a:lnTo>
                  <a:pt x="3171" y="7779"/>
                </a:lnTo>
                <a:lnTo>
                  <a:pt x="3171" y="7907"/>
                </a:lnTo>
                <a:lnTo>
                  <a:pt x="71" y="7907"/>
                </a:lnTo>
                <a:lnTo>
                  <a:pt x="71" y="7779"/>
                </a:lnTo>
                <a:close/>
                <a:moveTo>
                  <a:pt x="6712" y="11121"/>
                </a:moveTo>
                <a:lnTo>
                  <a:pt x="3484" y="11121"/>
                </a:lnTo>
                <a:lnTo>
                  <a:pt x="3484" y="170"/>
                </a:lnTo>
                <a:lnTo>
                  <a:pt x="6712" y="170"/>
                </a:lnTo>
                <a:lnTo>
                  <a:pt x="6712" y="11121"/>
                </a:lnTo>
                <a:close/>
                <a:moveTo>
                  <a:pt x="3612" y="10993"/>
                </a:moveTo>
                <a:lnTo>
                  <a:pt x="6570" y="10993"/>
                </a:lnTo>
                <a:lnTo>
                  <a:pt x="6570" y="298"/>
                </a:lnTo>
                <a:lnTo>
                  <a:pt x="3612" y="298"/>
                </a:lnTo>
                <a:lnTo>
                  <a:pt x="3612" y="10993"/>
                </a:lnTo>
                <a:close/>
                <a:moveTo>
                  <a:pt x="5105" y="2460"/>
                </a:moveTo>
                <a:cubicBezTo>
                  <a:pt x="4778" y="2460"/>
                  <a:pt x="4522" y="2204"/>
                  <a:pt x="4522" y="1877"/>
                </a:cubicBezTo>
                <a:cubicBezTo>
                  <a:pt x="4522" y="1550"/>
                  <a:pt x="4778" y="1294"/>
                  <a:pt x="5105" y="1294"/>
                </a:cubicBezTo>
                <a:cubicBezTo>
                  <a:pt x="5432" y="1294"/>
                  <a:pt x="5688" y="1550"/>
                  <a:pt x="5688" y="1877"/>
                </a:cubicBezTo>
                <a:cubicBezTo>
                  <a:pt x="5688" y="2204"/>
                  <a:pt x="5418" y="2460"/>
                  <a:pt x="5105" y="2460"/>
                </a:cubicBezTo>
                <a:close/>
                <a:moveTo>
                  <a:pt x="5105" y="1436"/>
                </a:moveTo>
                <a:cubicBezTo>
                  <a:pt x="4864" y="1436"/>
                  <a:pt x="4650" y="1635"/>
                  <a:pt x="4650" y="1891"/>
                </a:cubicBezTo>
                <a:cubicBezTo>
                  <a:pt x="4650" y="2133"/>
                  <a:pt x="4849" y="2346"/>
                  <a:pt x="5105" y="2346"/>
                </a:cubicBezTo>
                <a:cubicBezTo>
                  <a:pt x="5347" y="2346"/>
                  <a:pt x="5560" y="2147"/>
                  <a:pt x="5560" y="1891"/>
                </a:cubicBezTo>
                <a:cubicBezTo>
                  <a:pt x="5546" y="1635"/>
                  <a:pt x="5347" y="1436"/>
                  <a:pt x="5105" y="1436"/>
                </a:cubicBezTo>
                <a:close/>
                <a:moveTo>
                  <a:pt x="3555" y="7281"/>
                </a:moveTo>
                <a:lnTo>
                  <a:pt x="6656" y="7281"/>
                </a:lnTo>
                <a:lnTo>
                  <a:pt x="6656" y="7409"/>
                </a:lnTo>
                <a:lnTo>
                  <a:pt x="3555" y="7409"/>
                </a:lnTo>
                <a:lnTo>
                  <a:pt x="3555" y="7281"/>
                </a:lnTo>
                <a:close/>
                <a:moveTo>
                  <a:pt x="3555" y="7779"/>
                </a:moveTo>
                <a:lnTo>
                  <a:pt x="6656" y="7779"/>
                </a:lnTo>
                <a:lnTo>
                  <a:pt x="6656" y="7907"/>
                </a:lnTo>
                <a:lnTo>
                  <a:pt x="3555" y="7907"/>
                </a:lnTo>
                <a:lnTo>
                  <a:pt x="3555" y="7779"/>
                </a:lnTo>
                <a:close/>
                <a:moveTo>
                  <a:pt x="8120" y="11292"/>
                </a:moveTo>
                <a:lnTo>
                  <a:pt x="6684" y="426"/>
                </a:lnTo>
                <a:lnTo>
                  <a:pt x="9884" y="0"/>
                </a:lnTo>
                <a:lnTo>
                  <a:pt x="11335" y="10865"/>
                </a:lnTo>
                <a:lnTo>
                  <a:pt x="8120" y="11292"/>
                </a:lnTo>
                <a:close/>
                <a:moveTo>
                  <a:pt x="6826" y="540"/>
                </a:moveTo>
                <a:lnTo>
                  <a:pt x="8234" y="11136"/>
                </a:lnTo>
                <a:lnTo>
                  <a:pt x="11164" y="10752"/>
                </a:lnTo>
                <a:lnTo>
                  <a:pt x="9770" y="156"/>
                </a:lnTo>
                <a:lnTo>
                  <a:pt x="6826" y="540"/>
                </a:lnTo>
                <a:close/>
                <a:moveTo>
                  <a:pt x="8504" y="2489"/>
                </a:moveTo>
                <a:cubicBezTo>
                  <a:pt x="8376" y="2489"/>
                  <a:pt x="8248" y="2446"/>
                  <a:pt x="8149" y="2375"/>
                </a:cubicBezTo>
                <a:cubicBezTo>
                  <a:pt x="8021" y="2275"/>
                  <a:pt x="7950" y="2147"/>
                  <a:pt x="7921" y="1991"/>
                </a:cubicBezTo>
                <a:cubicBezTo>
                  <a:pt x="7907" y="1834"/>
                  <a:pt x="7936" y="1678"/>
                  <a:pt x="8035" y="1564"/>
                </a:cubicBezTo>
                <a:cubicBezTo>
                  <a:pt x="8135" y="1436"/>
                  <a:pt x="8263" y="1365"/>
                  <a:pt x="8419" y="1337"/>
                </a:cubicBezTo>
                <a:cubicBezTo>
                  <a:pt x="8732" y="1294"/>
                  <a:pt x="9031" y="1521"/>
                  <a:pt x="9073" y="1834"/>
                </a:cubicBezTo>
                <a:cubicBezTo>
                  <a:pt x="9116" y="2147"/>
                  <a:pt x="8888" y="2446"/>
                  <a:pt x="8576" y="2489"/>
                </a:cubicBezTo>
                <a:lnTo>
                  <a:pt x="8504" y="2489"/>
                </a:lnTo>
                <a:close/>
                <a:moveTo>
                  <a:pt x="8504" y="1465"/>
                </a:moveTo>
                <a:lnTo>
                  <a:pt x="8448" y="1465"/>
                </a:lnTo>
                <a:cubicBezTo>
                  <a:pt x="8334" y="1479"/>
                  <a:pt x="8220" y="1536"/>
                  <a:pt x="8149" y="1635"/>
                </a:cubicBezTo>
                <a:cubicBezTo>
                  <a:pt x="8078" y="1735"/>
                  <a:pt x="8049" y="1849"/>
                  <a:pt x="8064" y="1962"/>
                </a:cubicBezTo>
                <a:cubicBezTo>
                  <a:pt x="8078" y="2076"/>
                  <a:pt x="8135" y="2190"/>
                  <a:pt x="8234" y="2261"/>
                </a:cubicBezTo>
                <a:cubicBezTo>
                  <a:pt x="8334" y="2332"/>
                  <a:pt x="8448" y="2361"/>
                  <a:pt x="8561" y="2346"/>
                </a:cubicBezTo>
                <a:cubicBezTo>
                  <a:pt x="8803" y="2318"/>
                  <a:pt x="8974" y="2090"/>
                  <a:pt x="8945" y="1849"/>
                </a:cubicBezTo>
                <a:cubicBezTo>
                  <a:pt x="8917" y="1621"/>
                  <a:pt x="8732" y="1465"/>
                  <a:pt x="8504" y="1465"/>
                </a:cubicBezTo>
                <a:close/>
                <a:moveTo>
                  <a:pt x="10758" y="7065"/>
                </a:moveTo>
                <a:lnTo>
                  <a:pt x="10775" y="7192"/>
                </a:lnTo>
                <a:lnTo>
                  <a:pt x="7701" y="7600"/>
                </a:lnTo>
                <a:lnTo>
                  <a:pt x="7684" y="7474"/>
                </a:lnTo>
                <a:lnTo>
                  <a:pt x="10758" y="7065"/>
                </a:lnTo>
                <a:close/>
                <a:moveTo>
                  <a:pt x="10815" y="7561"/>
                </a:moveTo>
                <a:lnTo>
                  <a:pt x="10832" y="7688"/>
                </a:lnTo>
                <a:lnTo>
                  <a:pt x="7759" y="8097"/>
                </a:lnTo>
                <a:lnTo>
                  <a:pt x="7742" y="7970"/>
                </a:lnTo>
                <a:lnTo>
                  <a:pt x="10815" y="7561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0" y="0"/>
            <a:ext cx="348343" cy="1016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177091" y="5457371"/>
            <a:ext cx="348343" cy="140062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bldLvl="0" animBg="1"/>
      <p:bldP spid="12" grpId="0"/>
      <p:bldP spid="14" grpId="0"/>
      <p:bldP spid="1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3"/>
          <p:cNvSpPr txBox="1">
            <a:spLocks noChangeArrowheads="1"/>
          </p:cNvSpPr>
          <p:nvPr/>
        </p:nvSpPr>
        <p:spPr bwMode="auto">
          <a:xfrm>
            <a:off x="563542" y="1197049"/>
            <a:ext cx="10955358" cy="367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1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、第二天喜鹊在枝头，却发现邻居寒号鸟已经在严寒的夜晚冻死了，喜鹊会说些什么、做些什么呢？</a:t>
            </a: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10600030101010101" pitchFamily="34" charset="-122"/>
              <a:sym typeface="Arial" panose="020B0604020202020204" pitchFamily="34" charset="0"/>
            </a:endParaRPr>
          </a:p>
          <a:p>
            <a:pPr marL="0" marR="0" lvl="0" indent="0" defTabSz="914400" eaLnBrk="0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（喜鹊的话里可以用上如果、假如等词。）</a:t>
            </a: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10600030101010101" pitchFamily="34" charset="-122"/>
              <a:sym typeface="Arial" panose="020B0604020202020204" pitchFamily="34" charset="0"/>
            </a:endParaRPr>
          </a:p>
          <a:p>
            <a:pPr marL="0" marR="0" lvl="0" indent="0" defTabSz="914400" eaLnBrk="0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、如果寒号鸟接受了喜鹊的第二次劝告，在那个晴天垒了巢，结果又会怎么样呢？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305216" y="259882"/>
            <a:ext cx="1374676" cy="681343"/>
            <a:chOff x="305216" y="259882"/>
            <a:chExt cx="699114" cy="346508"/>
          </a:xfrm>
        </p:grpSpPr>
        <p:sp>
          <p:nvSpPr>
            <p:cNvPr id="6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493016" y="260323"/>
              <a:ext cx="511314" cy="2973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zh-CN" altLang="en-US" sz="3200" dirty="0">
                  <a:solidFill>
                    <a:srgbClr val="00B050"/>
                  </a:solidFill>
                  <a:latin typeface="Arial" panose="020B0604020202020204" pitchFamily="34" charset="0"/>
                  <a:ea typeface="思源黑体 CN Medium" panose="02010600030101010101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思考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2010600030101010101" pitchFamily="50" charset="-122"/>
              <a:ea typeface="FandolFang R" panose="02010600030101010101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415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PPT818</a:t>
            </a:r>
            <a:r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网平台上提供的</a:t>
            </a:r>
            <a:r>
              <a:rPr kumimoji="0" lang="en-US" altLang="zh-CN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PPT818</a:t>
            </a:r>
            <a:r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PPT818</a:t>
            </a:r>
            <a:r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PPT818</a:t>
            </a:r>
            <a:r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PPT818</a:t>
            </a:r>
            <a:r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PPT818</a:t>
            </a:r>
            <a:r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10600030101010101" pitchFamily="34" charset="-122"/>
              <a:ea typeface="思源黑体 CN Light" panose="02010600030101010101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10600030101010101" pitchFamily="34" charset="-122"/>
              <a:ea typeface="思源黑体 CN Light" panose="02010600030101010101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3"/>
          <p:cNvSpPr txBox="1">
            <a:spLocks noChangeArrowheads="1"/>
          </p:cNvSpPr>
          <p:nvPr/>
        </p:nvSpPr>
        <p:spPr bwMode="auto">
          <a:xfrm>
            <a:off x="674489" y="1054100"/>
            <a:ext cx="10340841" cy="1694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人活着不能目光短浅，要做长远打算。</a:t>
            </a: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10600030101010101" pitchFamily="34" charset="-122"/>
              <a:sym typeface="Arial" panose="020B0604020202020204" pitchFamily="34" charset="0"/>
            </a:endParaRPr>
          </a:p>
          <a:p>
            <a:pPr marL="0" marR="0" lvl="0" indent="0" defTabSz="91440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古人云：人无远虑，必有近忧。活着，就要有远大的理想，还要有脚踏实地的精神，不能得过且过。</a:t>
            </a:r>
          </a:p>
        </p:txBody>
      </p:sp>
      <p:sp>
        <p:nvSpPr>
          <p:cNvPr id="12293" name="TextBox 4"/>
          <p:cNvSpPr txBox="1">
            <a:spLocks noChangeArrowheads="1"/>
          </p:cNvSpPr>
          <p:nvPr/>
        </p:nvSpPr>
        <p:spPr bwMode="auto">
          <a:xfrm>
            <a:off x="3765121" y="2773126"/>
            <a:ext cx="3877985" cy="313932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0" cap="none" spc="0" normalizeH="0" baseline="0" noProof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明日歌</a:t>
            </a:r>
            <a:endParaRPr kumimoji="0" lang="en-US" altLang="zh-CN" b="0" i="0" u="none" strike="noStrike" kern="0" cap="none" spc="0" normalizeH="0" baseline="0" noProof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  <a:uLnTx/>
              <a:uFillTx/>
              <a:ea typeface="思源黑体 CN Medium" panose="02010600030101010101" pitchFamily="34" charset="-122"/>
              <a:sym typeface="Arial" panose="020B0604020202020204" pitchFamily="34" charset="0"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0" cap="none" spc="0" normalizeH="0" baseline="0" noProof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明日复明日，明日何其多。</a:t>
            </a: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0" cap="none" spc="0" normalizeH="0" baseline="0" noProof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我生待明日，万事成蹉跎。</a:t>
            </a: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0" cap="none" spc="0" normalizeH="0" baseline="0" noProof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世人若被明日累，春去秋来老将至。</a:t>
            </a: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0" cap="none" spc="0" normalizeH="0" baseline="0" noProof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朝看水东流，暮看日西坠。</a:t>
            </a: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0" cap="none" spc="0" normalizeH="0" baseline="0" noProof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百年明日能几何？请君听我明日歌。</a:t>
            </a: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0" cap="none" spc="0" normalizeH="0" baseline="0" noProof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明日复明日，明日何其多！</a:t>
            </a: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0" cap="none" spc="0" normalizeH="0" baseline="0" noProof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日日待明日，万世成蹉跎。</a:t>
            </a: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0" cap="none" spc="0" normalizeH="0" baseline="0" noProof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世人皆被明日累，明日无穷老将至。</a:t>
            </a: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0" cap="none" spc="0" normalizeH="0" baseline="0" noProof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晨昏滚滚水东流，今古悠悠日西坠。</a:t>
            </a: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0" cap="none" spc="0" normalizeH="0" baseline="0" noProof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百年明日能几何？请君听我明日歌。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305216" y="259882"/>
            <a:ext cx="1374676" cy="681343"/>
            <a:chOff x="305216" y="259882"/>
            <a:chExt cx="699114" cy="346508"/>
          </a:xfrm>
        </p:grpSpPr>
        <p:sp>
          <p:nvSpPr>
            <p:cNvPr id="6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493016" y="260323"/>
              <a:ext cx="511314" cy="2973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zh-CN" altLang="en-US" sz="3200" dirty="0">
                  <a:solidFill>
                    <a:srgbClr val="00B050"/>
                  </a:solidFill>
                  <a:latin typeface="Arial" panose="020B0604020202020204" pitchFamily="34" charset="0"/>
                  <a:ea typeface="思源黑体 CN Medium" panose="02010600030101010101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总结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229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83" t="7813" r="22500" b="7813"/>
          <a:stretch>
            <a:fillRect/>
          </a:stretch>
        </p:blipFill>
        <p:spPr>
          <a:xfrm>
            <a:off x="6374388" y="0"/>
            <a:ext cx="5817611" cy="6858000"/>
          </a:xfrm>
          <a:prstGeom prst="rect">
            <a:avLst/>
          </a:prstGeom>
        </p:spPr>
      </p:pic>
      <p:sp>
        <p:nvSpPr>
          <p:cNvPr id="8" name="PA-文本框 6"/>
          <p:cNvSpPr txBox="1"/>
          <p:nvPr/>
        </p:nvSpPr>
        <p:spPr>
          <a:xfrm>
            <a:off x="1090179" y="2743849"/>
            <a:ext cx="47508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dist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8800" dirty="0">
                <a:solidFill>
                  <a:srgbClr val="00B050"/>
                </a:solidFill>
                <a:latin typeface="Arial" panose="020B0604020202020204" pitchFamily="34" charset="0"/>
                <a:ea typeface="思源黑体 CN Medium" panose="02010600030101010101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感谢聆听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10600030101010101" pitchFamily="34" charset="-122"/>
              <a:cs typeface="OPPOSans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0" name="PA-文本框 7"/>
          <p:cNvSpPr txBox="1"/>
          <p:nvPr/>
        </p:nvSpPr>
        <p:spPr>
          <a:xfrm>
            <a:off x="2350554" y="4676998"/>
            <a:ext cx="2230056" cy="520412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 w="3175"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汇报人：</a:t>
            </a:r>
            <a:r>
              <a:rPr kumimoji="0" lang="en-US" altLang="zh-CN" sz="1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PPT818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10600030101010101" pitchFamily="34" charset="-122"/>
              <a:cs typeface="OPPOSans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2" name="PA-文本框 8"/>
          <p:cNvSpPr txBox="1"/>
          <p:nvPr/>
        </p:nvSpPr>
        <p:spPr>
          <a:xfrm>
            <a:off x="556778" y="4089653"/>
            <a:ext cx="58176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dist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PEOPLE'S EDUCATION EDITION LANGUAGE SECOND GRADE FIRST VOLUME</a:t>
            </a:r>
          </a:p>
        </p:txBody>
      </p:sp>
      <p:sp>
        <p:nvSpPr>
          <p:cNvPr id="14" name="PA-文本框 6"/>
          <p:cNvSpPr txBox="1"/>
          <p:nvPr/>
        </p:nvSpPr>
        <p:spPr>
          <a:xfrm>
            <a:off x="1583663" y="2397540"/>
            <a:ext cx="3763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dist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语文  二年级  上册   配人教版</a:t>
            </a:r>
          </a:p>
        </p:txBody>
      </p:sp>
      <p:sp>
        <p:nvSpPr>
          <p:cNvPr id="16" name="PA-smiling-tooth-with-hands_33918"/>
          <p:cNvSpPr>
            <a:spLocks noChangeAspect="1"/>
          </p:cNvSpPr>
          <p:nvPr/>
        </p:nvSpPr>
        <p:spPr bwMode="auto">
          <a:xfrm>
            <a:off x="3087387" y="1356851"/>
            <a:ext cx="756390" cy="753609"/>
          </a:xfrm>
          <a:custGeom>
            <a:avLst/>
            <a:gdLst>
              <a:gd name="T0" fmla="*/ 0 w 11335"/>
              <a:gd name="T1" fmla="*/ 11121 h 11292"/>
              <a:gd name="T2" fmla="*/ 3228 w 11335"/>
              <a:gd name="T3" fmla="*/ 170 h 11292"/>
              <a:gd name="T4" fmla="*/ 3242 w 11335"/>
              <a:gd name="T5" fmla="*/ 11121 h 11292"/>
              <a:gd name="T6" fmla="*/ 3100 w 11335"/>
              <a:gd name="T7" fmla="*/ 10993 h 11292"/>
              <a:gd name="T8" fmla="*/ 142 w 11335"/>
              <a:gd name="T9" fmla="*/ 298 h 11292"/>
              <a:gd name="T10" fmla="*/ 1621 w 11335"/>
              <a:gd name="T11" fmla="*/ 2460 h 11292"/>
              <a:gd name="T12" fmla="*/ 1621 w 11335"/>
              <a:gd name="T13" fmla="*/ 1294 h 11292"/>
              <a:gd name="T14" fmla="*/ 1621 w 11335"/>
              <a:gd name="T15" fmla="*/ 2460 h 11292"/>
              <a:gd name="T16" fmla="*/ 1166 w 11335"/>
              <a:gd name="T17" fmla="*/ 1891 h 11292"/>
              <a:gd name="T18" fmla="*/ 2076 w 11335"/>
              <a:gd name="T19" fmla="*/ 1891 h 11292"/>
              <a:gd name="T20" fmla="*/ 71 w 11335"/>
              <a:gd name="T21" fmla="*/ 7281 h 11292"/>
              <a:gd name="T22" fmla="*/ 3171 w 11335"/>
              <a:gd name="T23" fmla="*/ 7409 h 11292"/>
              <a:gd name="T24" fmla="*/ 71 w 11335"/>
              <a:gd name="T25" fmla="*/ 7281 h 11292"/>
              <a:gd name="T26" fmla="*/ 3171 w 11335"/>
              <a:gd name="T27" fmla="*/ 7779 h 11292"/>
              <a:gd name="T28" fmla="*/ 71 w 11335"/>
              <a:gd name="T29" fmla="*/ 7907 h 11292"/>
              <a:gd name="T30" fmla="*/ 6712 w 11335"/>
              <a:gd name="T31" fmla="*/ 11121 h 11292"/>
              <a:gd name="T32" fmla="*/ 3484 w 11335"/>
              <a:gd name="T33" fmla="*/ 170 h 11292"/>
              <a:gd name="T34" fmla="*/ 6712 w 11335"/>
              <a:gd name="T35" fmla="*/ 11121 h 11292"/>
              <a:gd name="T36" fmla="*/ 6570 w 11335"/>
              <a:gd name="T37" fmla="*/ 10993 h 11292"/>
              <a:gd name="T38" fmla="*/ 3612 w 11335"/>
              <a:gd name="T39" fmla="*/ 298 h 11292"/>
              <a:gd name="T40" fmla="*/ 5105 w 11335"/>
              <a:gd name="T41" fmla="*/ 2460 h 11292"/>
              <a:gd name="T42" fmla="*/ 5105 w 11335"/>
              <a:gd name="T43" fmla="*/ 1294 h 11292"/>
              <a:gd name="T44" fmla="*/ 5105 w 11335"/>
              <a:gd name="T45" fmla="*/ 2460 h 11292"/>
              <a:gd name="T46" fmla="*/ 4650 w 11335"/>
              <a:gd name="T47" fmla="*/ 1891 h 11292"/>
              <a:gd name="T48" fmla="*/ 5560 w 11335"/>
              <a:gd name="T49" fmla="*/ 1891 h 11292"/>
              <a:gd name="T50" fmla="*/ 3555 w 11335"/>
              <a:gd name="T51" fmla="*/ 7281 h 11292"/>
              <a:gd name="T52" fmla="*/ 6656 w 11335"/>
              <a:gd name="T53" fmla="*/ 7409 h 11292"/>
              <a:gd name="T54" fmla="*/ 3555 w 11335"/>
              <a:gd name="T55" fmla="*/ 7281 h 11292"/>
              <a:gd name="T56" fmla="*/ 6656 w 11335"/>
              <a:gd name="T57" fmla="*/ 7779 h 11292"/>
              <a:gd name="T58" fmla="*/ 3555 w 11335"/>
              <a:gd name="T59" fmla="*/ 7907 h 11292"/>
              <a:gd name="T60" fmla="*/ 8120 w 11335"/>
              <a:gd name="T61" fmla="*/ 11292 h 11292"/>
              <a:gd name="T62" fmla="*/ 9884 w 11335"/>
              <a:gd name="T63" fmla="*/ 0 h 11292"/>
              <a:gd name="T64" fmla="*/ 8120 w 11335"/>
              <a:gd name="T65" fmla="*/ 11292 h 11292"/>
              <a:gd name="T66" fmla="*/ 8234 w 11335"/>
              <a:gd name="T67" fmla="*/ 11136 h 11292"/>
              <a:gd name="T68" fmla="*/ 9770 w 11335"/>
              <a:gd name="T69" fmla="*/ 156 h 11292"/>
              <a:gd name="T70" fmla="*/ 8504 w 11335"/>
              <a:gd name="T71" fmla="*/ 2489 h 11292"/>
              <a:gd name="T72" fmla="*/ 7921 w 11335"/>
              <a:gd name="T73" fmla="*/ 1991 h 11292"/>
              <a:gd name="T74" fmla="*/ 8419 w 11335"/>
              <a:gd name="T75" fmla="*/ 1337 h 11292"/>
              <a:gd name="T76" fmla="*/ 8576 w 11335"/>
              <a:gd name="T77" fmla="*/ 2489 h 11292"/>
              <a:gd name="T78" fmla="*/ 8504 w 11335"/>
              <a:gd name="T79" fmla="*/ 1465 h 11292"/>
              <a:gd name="T80" fmla="*/ 8149 w 11335"/>
              <a:gd name="T81" fmla="*/ 1635 h 11292"/>
              <a:gd name="T82" fmla="*/ 8234 w 11335"/>
              <a:gd name="T83" fmla="*/ 2261 h 11292"/>
              <a:gd name="T84" fmla="*/ 8945 w 11335"/>
              <a:gd name="T85" fmla="*/ 1849 h 11292"/>
              <a:gd name="T86" fmla="*/ 10758 w 11335"/>
              <a:gd name="T87" fmla="*/ 7065 h 11292"/>
              <a:gd name="T88" fmla="*/ 7701 w 11335"/>
              <a:gd name="T89" fmla="*/ 7600 h 11292"/>
              <a:gd name="T90" fmla="*/ 10758 w 11335"/>
              <a:gd name="T91" fmla="*/ 7065 h 11292"/>
              <a:gd name="T92" fmla="*/ 10832 w 11335"/>
              <a:gd name="T93" fmla="*/ 7688 h 11292"/>
              <a:gd name="T94" fmla="*/ 7742 w 11335"/>
              <a:gd name="T95" fmla="*/ 7970 h 11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335" h="11292">
                <a:moveTo>
                  <a:pt x="3242" y="11121"/>
                </a:moveTo>
                <a:lnTo>
                  <a:pt x="0" y="11121"/>
                </a:lnTo>
                <a:lnTo>
                  <a:pt x="0" y="170"/>
                </a:lnTo>
                <a:lnTo>
                  <a:pt x="3228" y="170"/>
                </a:lnTo>
                <a:lnTo>
                  <a:pt x="3228" y="11121"/>
                </a:lnTo>
                <a:lnTo>
                  <a:pt x="3242" y="11121"/>
                </a:lnTo>
                <a:close/>
                <a:moveTo>
                  <a:pt x="142" y="10993"/>
                </a:moveTo>
                <a:lnTo>
                  <a:pt x="3100" y="10993"/>
                </a:lnTo>
                <a:lnTo>
                  <a:pt x="3100" y="298"/>
                </a:lnTo>
                <a:lnTo>
                  <a:pt x="142" y="298"/>
                </a:lnTo>
                <a:lnTo>
                  <a:pt x="142" y="10993"/>
                </a:lnTo>
                <a:close/>
                <a:moveTo>
                  <a:pt x="1621" y="2460"/>
                </a:moveTo>
                <a:cubicBezTo>
                  <a:pt x="1294" y="2460"/>
                  <a:pt x="1038" y="2204"/>
                  <a:pt x="1038" y="1877"/>
                </a:cubicBezTo>
                <a:cubicBezTo>
                  <a:pt x="1038" y="1550"/>
                  <a:pt x="1294" y="1294"/>
                  <a:pt x="1621" y="1294"/>
                </a:cubicBezTo>
                <a:cubicBezTo>
                  <a:pt x="1948" y="1294"/>
                  <a:pt x="2204" y="1550"/>
                  <a:pt x="2204" y="1877"/>
                </a:cubicBezTo>
                <a:cubicBezTo>
                  <a:pt x="2204" y="2204"/>
                  <a:pt x="1948" y="2460"/>
                  <a:pt x="1621" y="2460"/>
                </a:cubicBezTo>
                <a:close/>
                <a:moveTo>
                  <a:pt x="1621" y="1436"/>
                </a:moveTo>
                <a:cubicBezTo>
                  <a:pt x="1379" y="1436"/>
                  <a:pt x="1166" y="1635"/>
                  <a:pt x="1166" y="1891"/>
                </a:cubicBezTo>
                <a:cubicBezTo>
                  <a:pt x="1166" y="2133"/>
                  <a:pt x="1365" y="2346"/>
                  <a:pt x="1621" y="2346"/>
                </a:cubicBezTo>
                <a:cubicBezTo>
                  <a:pt x="1863" y="2346"/>
                  <a:pt x="2076" y="2147"/>
                  <a:pt x="2076" y="1891"/>
                </a:cubicBezTo>
                <a:cubicBezTo>
                  <a:pt x="2076" y="1635"/>
                  <a:pt x="1863" y="1436"/>
                  <a:pt x="1621" y="1436"/>
                </a:cubicBezTo>
                <a:close/>
                <a:moveTo>
                  <a:pt x="71" y="7281"/>
                </a:moveTo>
                <a:lnTo>
                  <a:pt x="3171" y="7281"/>
                </a:lnTo>
                <a:lnTo>
                  <a:pt x="3171" y="7409"/>
                </a:lnTo>
                <a:lnTo>
                  <a:pt x="71" y="7409"/>
                </a:lnTo>
                <a:lnTo>
                  <a:pt x="71" y="7281"/>
                </a:lnTo>
                <a:close/>
                <a:moveTo>
                  <a:pt x="71" y="7779"/>
                </a:moveTo>
                <a:lnTo>
                  <a:pt x="3171" y="7779"/>
                </a:lnTo>
                <a:lnTo>
                  <a:pt x="3171" y="7907"/>
                </a:lnTo>
                <a:lnTo>
                  <a:pt x="71" y="7907"/>
                </a:lnTo>
                <a:lnTo>
                  <a:pt x="71" y="7779"/>
                </a:lnTo>
                <a:close/>
                <a:moveTo>
                  <a:pt x="6712" y="11121"/>
                </a:moveTo>
                <a:lnTo>
                  <a:pt x="3484" y="11121"/>
                </a:lnTo>
                <a:lnTo>
                  <a:pt x="3484" y="170"/>
                </a:lnTo>
                <a:lnTo>
                  <a:pt x="6712" y="170"/>
                </a:lnTo>
                <a:lnTo>
                  <a:pt x="6712" y="11121"/>
                </a:lnTo>
                <a:close/>
                <a:moveTo>
                  <a:pt x="3612" y="10993"/>
                </a:moveTo>
                <a:lnTo>
                  <a:pt x="6570" y="10993"/>
                </a:lnTo>
                <a:lnTo>
                  <a:pt x="6570" y="298"/>
                </a:lnTo>
                <a:lnTo>
                  <a:pt x="3612" y="298"/>
                </a:lnTo>
                <a:lnTo>
                  <a:pt x="3612" y="10993"/>
                </a:lnTo>
                <a:close/>
                <a:moveTo>
                  <a:pt x="5105" y="2460"/>
                </a:moveTo>
                <a:cubicBezTo>
                  <a:pt x="4778" y="2460"/>
                  <a:pt x="4522" y="2204"/>
                  <a:pt x="4522" y="1877"/>
                </a:cubicBezTo>
                <a:cubicBezTo>
                  <a:pt x="4522" y="1550"/>
                  <a:pt x="4778" y="1294"/>
                  <a:pt x="5105" y="1294"/>
                </a:cubicBezTo>
                <a:cubicBezTo>
                  <a:pt x="5432" y="1294"/>
                  <a:pt x="5688" y="1550"/>
                  <a:pt x="5688" y="1877"/>
                </a:cubicBezTo>
                <a:cubicBezTo>
                  <a:pt x="5688" y="2204"/>
                  <a:pt x="5418" y="2460"/>
                  <a:pt x="5105" y="2460"/>
                </a:cubicBezTo>
                <a:close/>
                <a:moveTo>
                  <a:pt x="5105" y="1436"/>
                </a:moveTo>
                <a:cubicBezTo>
                  <a:pt x="4864" y="1436"/>
                  <a:pt x="4650" y="1635"/>
                  <a:pt x="4650" y="1891"/>
                </a:cubicBezTo>
                <a:cubicBezTo>
                  <a:pt x="4650" y="2133"/>
                  <a:pt x="4849" y="2346"/>
                  <a:pt x="5105" y="2346"/>
                </a:cubicBezTo>
                <a:cubicBezTo>
                  <a:pt x="5347" y="2346"/>
                  <a:pt x="5560" y="2147"/>
                  <a:pt x="5560" y="1891"/>
                </a:cubicBezTo>
                <a:cubicBezTo>
                  <a:pt x="5546" y="1635"/>
                  <a:pt x="5347" y="1436"/>
                  <a:pt x="5105" y="1436"/>
                </a:cubicBezTo>
                <a:close/>
                <a:moveTo>
                  <a:pt x="3555" y="7281"/>
                </a:moveTo>
                <a:lnTo>
                  <a:pt x="6656" y="7281"/>
                </a:lnTo>
                <a:lnTo>
                  <a:pt x="6656" y="7409"/>
                </a:lnTo>
                <a:lnTo>
                  <a:pt x="3555" y="7409"/>
                </a:lnTo>
                <a:lnTo>
                  <a:pt x="3555" y="7281"/>
                </a:lnTo>
                <a:close/>
                <a:moveTo>
                  <a:pt x="3555" y="7779"/>
                </a:moveTo>
                <a:lnTo>
                  <a:pt x="6656" y="7779"/>
                </a:lnTo>
                <a:lnTo>
                  <a:pt x="6656" y="7907"/>
                </a:lnTo>
                <a:lnTo>
                  <a:pt x="3555" y="7907"/>
                </a:lnTo>
                <a:lnTo>
                  <a:pt x="3555" y="7779"/>
                </a:lnTo>
                <a:close/>
                <a:moveTo>
                  <a:pt x="8120" y="11292"/>
                </a:moveTo>
                <a:lnTo>
                  <a:pt x="6684" y="426"/>
                </a:lnTo>
                <a:lnTo>
                  <a:pt x="9884" y="0"/>
                </a:lnTo>
                <a:lnTo>
                  <a:pt x="11335" y="10865"/>
                </a:lnTo>
                <a:lnTo>
                  <a:pt x="8120" y="11292"/>
                </a:lnTo>
                <a:close/>
                <a:moveTo>
                  <a:pt x="6826" y="540"/>
                </a:moveTo>
                <a:lnTo>
                  <a:pt x="8234" y="11136"/>
                </a:lnTo>
                <a:lnTo>
                  <a:pt x="11164" y="10752"/>
                </a:lnTo>
                <a:lnTo>
                  <a:pt x="9770" y="156"/>
                </a:lnTo>
                <a:lnTo>
                  <a:pt x="6826" y="540"/>
                </a:lnTo>
                <a:close/>
                <a:moveTo>
                  <a:pt x="8504" y="2489"/>
                </a:moveTo>
                <a:cubicBezTo>
                  <a:pt x="8376" y="2489"/>
                  <a:pt x="8248" y="2446"/>
                  <a:pt x="8149" y="2375"/>
                </a:cubicBezTo>
                <a:cubicBezTo>
                  <a:pt x="8021" y="2275"/>
                  <a:pt x="7950" y="2147"/>
                  <a:pt x="7921" y="1991"/>
                </a:cubicBezTo>
                <a:cubicBezTo>
                  <a:pt x="7907" y="1834"/>
                  <a:pt x="7936" y="1678"/>
                  <a:pt x="8035" y="1564"/>
                </a:cubicBezTo>
                <a:cubicBezTo>
                  <a:pt x="8135" y="1436"/>
                  <a:pt x="8263" y="1365"/>
                  <a:pt x="8419" y="1337"/>
                </a:cubicBezTo>
                <a:cubicBezTo>
                  <a:pt x="8732" y="1294"/>
                  <a:pt x="9031" y="1521"/>
                  <a:pt x="9073" y="1834"/>
                </a:cubicBezTo>
                <a:cubicBezTo>
                  <a:pt x="9116" y="2147"/>
                  <a:pt x="8888" y="2446"/>
                  <a:pt x="8576" y="2489"/>
                </a:cubicBezTo>
                <a:lnTo>
                  <a:pt x="8504" y="2489"/>
                </a:lnTo>
                <a:close/>
                <a:moveTo>
                  <a:pt x="8504" y="1465"/>
                </a:moveTo>
                <a:lnTo>
                  <a:pt x="8448" y="1465"/>
                </a:lnTo>
                <a:cubicBezTo>
                  <a:pt x="8334" y="1479"/>
                  <a:pt x="8220" y="1536"/>
                  <a:pt x="8149" y="1635"/>
                </a:cubicBezTo>
                <a:cubicBezTo>
                  <a:pt x="8078" y="1735"/>
                  <a:pt x="8049" y="1849"/>
                  <a:pt x="8064" y="1962"/>
                </a:cubicBezTo>
                <a:cubicBezTo>
                  <a:pt x="8078" y="2076"/>
                  <a:pt x="8135" y="2190"/>
                  <a:pt x="8234" y="2261"/>
                </a:cubicBezTo>
                <a:cubicBezTo>
                  <a:pt x="8334" y="2332"/>
                  <a:pt x="8448" y="2361"/>
                  <a:pt x="8561" y="2346"/>
                </a:cubicBezTo>
                <a:cubicBezTo>
                  <a:pt x="8803" y="2318"/>
                  <a:pt x="8974" y="2090"/>
                  <a:pt x="8945" y="1849"/>
                </a:cubicBezTo>
                <a:cubicBezTo>
                  <a:pt x="8917" y="1621"/>
                  <a:pt x="8732" y="1465"/>
                  <a:pt x="8504" y="1465"/>
                </a:cubicBezTo>
                <a:close/>
                <a:moveTo>
                  <a:pt x="10758" y="7065"/>
                </a:moveTo>
                <a:lnTo>
                  <a:pt x="10775" y="7192"/>
                </a:lnTo>
                <a:lnTo>
                  <a:pt x="7701" y="7600"/>
                </a:lnTo>
                <a:lnTo>
                  <a:pt x="7684" y="7474"/>
                </a:lnTo>
                <a:lnTo>
                  <a:pt x="10758" y="7065"/>
                </a:lnTo>
                <a:close/>
                <a:moveTo>
                  <a:pt x="10815" y="7561"/>
                </a:moveTo>
                <a:lnTo>
                  <a:pt x="10832" y="7688"/>
                </a:lnTo>
                <a:lnTo>
                  <a:pt x="7759" y="8097"/>
                </a:lnTo>
                <a:lnTo>
                  <a:pt x="7742" y="7970"/>
                </a:lnTo>
                <a:lnTo>
                  <a:pt x="10815" y="7561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0" y="0"/>
            <a:ext cx="348343" cy="1016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177091" y="5457371"/>
            <a:ext cx="348343" cy="140062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bldLvl="0" animBg="1"/>
      <p:bldP spid="12" grpId="0"/>
      <p:bldP spid="14" grpId="0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0400" y="1265943"/>
            <a:ext cx="1987107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0" cap="none" spc="0" normalizeH="0" baseline="0" noProof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寒号鸟简介</a:t>
            </a:r>
          </a:p>
        </p:txBody>
      </p:sp>
      <p:sp>
        <p:nvSpPr>
          <p:cNvPr id="7171" name="TextBox 5"/>
          <p:cNvSpPr txBox="1">
            <a:spLocks noChangeArrowheads="1"/>
          </p:cNvSpPr>
          <p:nvPr/>
        </p:nvSpPr>
        <p:spPr bwMode="auto">
          <a:xfrm>
            <a:off x="660400" y="1890605"/>
            <a:ext cx="108585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寒号鸟是复齿鼯鼠（寒号鸟、飞鼠），体型似松鼠，前后肢间生有宽大多毛的飞膜，</a:t>
            </a: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10600030101010101" pitchFamily="34" charset="-122"/>
              <a:sym typeface="Arial" panose="020B0604020202020204" pitchFamily="34" charset="0"/>
            </a:endParaRPr>
          </a:p>
          <a:p>
            <a:pPr marL="0" marR="0" lvl="0" indent="0" defTabSz="91440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耳基部有一束黑色常毛。</a:t>
            </a: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10600030101010101" pitchFamily="34" charset="-122"/>
              <a:sym typeface="Arial" panose="020B0604020202020204" pitchFamily="34" charset="0"/>
            </a:endParaRPr>
          </a:p>
          <a:p>
            <a:pPr marL="0" marR="0" lvl="0" indent="0" defTabSz="91440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背毛棕黄、杂黑色常毛。有地方也叫“缝隙”鸟。</a:t>
            </a: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10600030101010101" pitchFamily="34" charset="-122"/>
              <a:sym typeface="Arial" panose="020B0604020202020204" pitchFamily="34" charset="0"/>
            </a:endParaRPr>
          </a:p>
          <a:p>
            <a:pPr marL="0" marR="0" lvl="0" indent="0" defTabSz="91440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寒号鸟其实不是鸟，而是一种哺乳类啮齿动物，叫鼯鼠，又名催生子、飞鼠、寒号鸟。</a:t>
            </a: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10600030101010101" pitchFamily="34" charset="-122"/>
              <a:sym typeface="Arial" panose="020B0604020202020204" pitchFamily="34" charset="0"/>
            </a:endParaRPr>
          </a:p>
          <a:p>
            <a:pPr marL="0" marR="0" lvl="0" indent="0" defTabSz="91440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属哺乳纲，啮齿目，鼯鼠科， 草食药用动物。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2195414" cy="681343"/>
            <a:chOff x="305216" y="259882"/>
            <a:chExt cx="1116514" cy="346508"/>
          </a:xfrm>
        </p:grpSpPr>
        <p:sp>
          <p:nvSpPr>
            <p:cNvPr id="7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493016" y="260323"/>
              <a:ext cx="928714" cy="2973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zh-CN" altLang="en-US" sz="3200" dirty="0">
                  <a:solidFill>
                    <a:srgbClr val="00B050"/>
                  </a:solidFill>
                  <a:latin typeface="Arial" panose="020B0604020202020204" pitchFamily="34" charset="0"/>
                  <a:ea typeface="思源黑体 CN Medium" panose="02010600030101010101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课题导入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17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文本框 2"/>
          <p:cNvSpPr txBox="1">
            <a:spLocks noChangeArrowheads="1"/>
          </p:cNvSpPr>
          <p:nvPr/>
        </p:nvSpPr>
        <p:spPr bwMode="auto">
          <a:xfrm>
            <a:off x="674489" y="1221010"/>
            <a:ext cx="10766144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1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、自由读课文，划出生字新词，用“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·”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点出你认为容易写错的字，用“ ？”注出不理解的词或句。</a:t>
            </a:r>
          </a:p>
          <a:p>
            <a:pPr marL="0" marR="0" lvl="0" indent="0" defTabSz="914400" eaLnBrk="0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、读通课文，用“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~~~~~~~”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划出表示季节变化的句子。</a:t>
            </a:r>
          </a:p>
          <a:p>
            <a:pPr marL="0" marR="0" lvl="0" indent="0" defTabSz="914400" eaLnBrk="0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3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、填空：这篇童话通过（    ）和（    ）作对比，写出了喜鹊是（    ）的，寒号鸟是（    ）的。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305216" y="259882"/>
            <a:ext cx="2195414" cy="1078086"/>
            <a:chOff x="305216" y="259882"/>
            <a:chExt cx="1116514" cy="548278"/>
          </a:xfrm>
        </p:grpSpPr>
        <p:sp>
          <p:nvSpPr>
            <p:cNvPr id="5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493016" y="260323"/>
              <a:ext cx="928714" cy="54783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zh-CN" altLang="en-US" sz="3200" dirty="0">
                  <a:solidFill>
                    <a:srgbClr val="00B050"/>
                  </a:solidFill>
                  <a:latin typeface="Arial" panose="020B0604020202020204" pitchFamily="34" charset="0"/>
                  <a:ea typeface="思源黑体 CN Medium" panose="02010600030101010101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初读课文</a:t>
              </a:r>
            </a:p>
            <a:p>
              <a:pPr lvl="0">
                <a:defRPr/>
              </a:pPr>
              <a:endParaRPr lang="zh-CN" altLang="en-US" sz="3200" dirty="0">
                <a:solidFill>
                  <a:srgbClr val="00B050"/>
                </a:solidFill>
                <a:latin typeface="Arial" panose="020B0604020202020204" pitchFamily="34" charset="0"/>
                <a:ea typeface="思源黑体 CN Medium" panose="02010600030101010101" pitchFamily="34" charset="-122"/>
                <a:cs typeface="阿里巴巴普惠体 M" panose="00020600040101010101" pitchFamily="18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3"/>
          <p:cNvSpPr txBox="1">
            <a:spLocks noChangeArrowheads="1"/>
          </p:cNvSpPr>
          <p:nvPr/>
        </p:nvSpPr>
        <p:spPr bwMode="auto">
          <a:xfrm>
            <a:off x="660401" y="1197846"/>
            <a:ext cx="8545929" cy="114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1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、“几阵秋风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……”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哪一个字告诉我们冬天快要到了？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（尽）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 </a:t>
            </a:r>
          </a:p>
          <a:p>
            <a:pPr marL="0" marR="0" lvl="0" indent="0" defTabSz="91440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、“冬天说到就到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……”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从哪儿告诉我们天气冷了？</a:t>
            </a: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82068" y="3334530"/>
            <a:ext cx="3512980" cy="20272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60400" y="2503083"/>
            <a:ext cx="6702425" cy="3690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（写了寒风）用了两个词，一个模拟声音的“呼呼地”，</a:t>
            </a:r>
            <a:endParaRPr kumimoji="0" lang="en-US" altLang="zh-CN" sz="20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ea typeface="思源黑体 CN Medium" panose="02010600030101010101" pitchFamily="34" charset="-122"/>
              <a:sym typeface="Arial" panose="020B0604020202020204" pitchFamily="34" charset="0"/>
            </a:endParaRPr>
          </a:p>
          <a:p>
            <a:pPr marL="0" marR="0" lvl="0" indent="0" defTabSz="914400" eaLnBrk="0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一个表示动作的“刮”，就不是秋风习习地吹着，“寒风腊月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……”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同样写风，</a:t>
            </a:r>
            <a:endParaRPr kumimoji="0" lang="en-US" altLang="zh-CN" sz="20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ea typeface="思源黑体 CN Medium" panose="02010600030101010101" pitchFamily="34" charset="-122"/>
              <a:sym typeface="Arial" panose="020B0604020202020204" pitchFamily="34" charset="0"/>
            </a:endParaRPr>
          </a:p>
          <a:p>
            <a:pPr marL="0" marR="0" lvl="0" indent="0" defTabSz="914400" eaLnBrk="0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怎么写，告诉我们天气更冷了，打了一个比喻“像狮子一样狂吼”。 </a:t>
            </a:r>
          </a:p>
          <a:p>
            <a:pPr marL="0" marR="0" lvl="0" indent="0" defTabSz="914400" eaLnBrk="0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05216" y="259882"/>
            <a:ext cx="2181325" cy="681343"/>
            <a:chOff x="305216" y="259882"/>
            <a:chExt cx="1109349" cy="346508"/>
          </a:xfrm>
        </p:grpSpPr>
        <p:sp>
          <p:nvSpPr>
            <p:cNvPr id="8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485851" y="284437"/>
              <a:ext cx="928714" cy="2973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3200" dirty="0">
                  <a:solidFill>
                    <a:srgbClr val="00B050"/>
                  </a:solidFill>
                  <a:latin typeface="Arial" panose="020B0604020202020204" pitchFamily="34" charset="0"/>
                  <a:ea typeface="思源黑体 CN Medium" panose="02010600030101010101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整体感知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3"/>
          <p:cNvSpPr txBox="1">
            <a:spLocks noChangeArrowheads="1"/>
          </p:cNvSpPr>
          <p:nvPr/>
        </p:nvSpPr>
        <p:spPr bwMode="auto">
          <a:xfrm>
            <a:off x="660400" y="977496"/>
            <a:ext cx="7559732" cy="5156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1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、冬天来了，寒风这么冷；寒冬腊月，北风这么大。</a:t>
            </a: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10600030101010101" pitchFamily="34" charset="-122"/>
              <a:sym typeface="Arial" panose="020B0604020202020204" pitchFamily="34" charset="0"/>
            </a:endParaRPr>
          </a:p>
          <a:p>
            <a:pPr marL="0" marR="0" lvl="0" indent="0" defTabSz="914400" eaLnBrk="0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这些在冬天还没有来到的时候，喜鹊有没有想到，从哪儿知道？</a:t>
            </a: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10600030101010101" pitchFamily="34" charset="-122"/>
              <a:sym typeface="Arial" panose="020B0604020202020204" pitchFamily="34" charset="0"/>
            </a:endParaRPr>
          </a:p>
          <a:p>
            <a:pPr marL="0" marR="0" lvl="0" indent="0" defTabSz="914400" eaLnBrk="0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、对，当冬天还没有到，喜鹊就想到冬天，它想得远，做得早，</a:t>
            </a: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10600030101010101" pitchFamily="34" charset="-122"/>
              <a:sym typeface="Arial" panose="020B0604020202020204" pitchFamily="34" charset="0"/>
            </a:endParaRPr>
          </a:p>
          <a:p>
            <a:pPr marL="0" marR="0" lvl="0" indent="0" defTabSz="914400" eaLnBrk="0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从哪儿可以看出它这样想得远，很对，这样做很好？</a:t>
            </a: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10600030101010101" pitchFamily="34" charset="-122"/>
              <a:sym typeface="Arial" panose="020B0604020202020204" pitchFamily="34" charset="0"/>
            </a:endParaRPr>
          </a:p>
          <a:p>
            <a:pPr marL="0" marR="0" lvl="0" indent="0" defTabSz="914400" eaLnBrk="0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3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、你们说喜鹊傻不傻？</a:t>
            </a: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23995" y="1704000"/>
            <a:ext cx="2577151" cy="1725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50721" y="4271284"/>
            <a:ext cx="2550425" cy="16890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pSp>
        <p:nvGrpSpPr>
          <p:cNvPr id="6" name="组合 5"/>
          <p:cNvGrpSpPr/>
          <p:nvPr/>
        </p:nvGrpSpPr>
        <p:grpSpPr>
          <a:xfrm>
            <a:off x="305216" y="259882"/>
            <a:ext cx="2195414" cy="681343"/>
            <a:chOff x="305216" y="259882"/>
            <a:chExt cx="1116514" cy="346508"/>
          </a:xfrm>
        </p:grpSpPr>
        <p:sp>
          <p:nvSpPr>
            <p:cNvPr id="7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493016" y="260323"/>
              <a:ext cx="928714" cy="2973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zh-CN" altLang="en-US" sz="3200" dirty="0">
                  <a:solidFill>
                    <a:srgbClr val="00B050"/>
                  </a:solidFill>
                  <a:latin typeface="Arial" panose="020B0604020202020204" pitchFamily="34" charset="0"/>
                  <a:ea typeface="思源黑体 CN Medium" panose="02010600030101010101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整体感知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0399" y="1172075"/>
            <a:ext cx="4493538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请小朋友们根据课文内容填空！</a:t>
            </a:r>
          </a:p>
        </p:txBody>
      </p:sp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660400" y="1633740"/>
            <a:ext cx="11013707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喜鹊热心帮助，语气诚恳，第一次劝寒号鸟：“寒号鸟，别睡觉，大好晴天，赶快垒巢。”</a:t>
            </a:r>
            <a:endParaRPr kumimoji="0" lang="en-US" altLang="zh-CN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10600030101010101" pitchFamily="34" charset="-122"/>
              <a:sym typeface="Arial" panose="020B0604020202020204" pitchFamily="34" charset="0"/>
            </a:endParaRPr>
          </a:p>
          <a:p>
            <a:pPr marL="0" marR="0" lvl="0" indent="0" defTabSz="914400" eaLnBrk="0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喜鹊第二次劝寒号鸟，讲出了现在不垒巢的危害，语气加重。“趁天晴，快垒巢，现在懒</a:t>
            </a:r>
            <a:endParaRPr kumimoji="0" lang="en-US" altLang="zh-CN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10600030101010101" pitchFamily="34" charset="-122"/>
              <a:sym typeface="Arial" panose="020B0604020202020204" pitchFamily="34" charset="0"/>
            </a:endParaRPr>
          </a:p>
          <a:p>
            <a:pPr marL="0" marR="0" lvl="0" indent="0" defTabSz="914400" eaLnBrk="0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惰，将来糟糕。” </a:t>
            </a:r>
            <a:endParaRPr kumimoji="0" lang="en-US" altLang="zh-CN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10600030101010101" pitchFamily="34" charset="-122"/>
              <a:sym typeface="Arial" panose="020B0604020202020204" pitchFamily="34" charset="0"/>
            </a:endParaRPr>
          </a:p>
          <a:p>
            <a:pPr marL="0" marR="0" lvl="0" indent="0" defTabSz="914400" eaLnBrk="0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如果用“今天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___________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，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___________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。”如果用“从小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___________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，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___________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。”</a:t>
            </a:r>
            <a:endParaRPr kumimoji="0" lang="en-US" altLang="zh-CN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10600030101010101" pitchFamily="34" charset="-122"/>
              <a:sym typeface="Arial" panose="020B0604020202020204" pitchFamily="34" charset="0"/>
            </a:endParaRPr>
          </a:p>
          <a:p>
            <a:pPr marL="0" marR="0" lvl="0" indent="0" defTabSz="914400" eaLnBrk="0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指点：从喜鹊说的话，更看出喜鹊看得远。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2181324" cy="681343"/>
            <a:chOff x="305216" y="259882"/>
            <a:chExt cx="1109348" cy="346508"/>
          </a:xfrm>
        </p:grpSpPr>
        <p:sp>
          <p:nvSpPr>
            <p:cNvPr id="7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485850" y="259882"/>
              <a:ext cx="928714" cy="2973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3200" dirty="0">
                  <a:solidFill>
                    <a:srgbClr val="00B050"/>
                  </a:solidFill>
                  <a:latin typeface="Arial" panose="020B0604020202020204" pitchFamily="34" charset="0"/>
                  <a:ea typeface="思源黑体 CN Medium" panose="02010600030101010101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整体感知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3"/>
          <p:cNvSpPr txBox="1">
            <a:spLocks noChangeArrowheads="1"/>
          </p:cNvSpPr>
          <p:nvPr/>
        </p:nvSpPr>
        <p:spPr bwMode="auto">
          <a:xfrm>
            <a:off x="674489" y="1054100"/>
            <a:ext cx="10844411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、寒号鸟有没有接受劝告？为什么不垒窝？</a:t>
            </a:r>
            <a:endParaRPr kumimoji="0" lang="en-US" altLang="zh-CN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10600030101010101" pitchFamily="34" charset="-122"/>
              <a:sym typeface="Arial" panose="020B0604020202020204" pitchFamily="34" charset="0"/>
            </a:endParaRPr>
          </a:p>
          <a:p>
            <a:pPr marL="0" marR="0" lvl="0" indent="0" defTabSz="914400" eaLnBrk="0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在冬天来到的夜晚，冻得受不了，说第二天就垒窝，到了第二天为什么又不垒窝？</a:t>
            </a:r>
            <a:endParaRPr kumimoji="0" lang="en-US" altLang="zh-CN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10600030101010101" pitchFamily="34" charset="-122"/>
              <a:sym typeface="Arial" panose="020B0604020202020204" pitchFamily="34" charset="0"/>
            </a:endParaRPr>
          </a:p>
          <a:p>
            <a:pPr marL="0" marR="0" lvl="0" indent="0" defTabSz="914400" eaLnBrk="0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只看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___________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，不看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___________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。只顾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___________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，不顾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___________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。</a:t>
            </a:r>
            <a:endParaRPr kumimoji="0" lang="en-US" altLang="zh-CN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10600030101010101" pitchFamily="34" charset="-122"/>
              <a:sym typeface="Arial" panose="020B0604020202020204" pitchFamily="34" charset="0"/>
            </a:endParaRPr>
          </a:p>
          <a:p>
            <a:pPr marL="0" marR="0" lvl="0" indent="0" defTabSz="914400" eaLnBrk="0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这就可以用一个什么词来概括？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 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“得过且过”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（过得去就过去，过一天是一天。） </a:t>
            </a:r>
            <a:endParaRPr kumimoji="0" lang="en-US" altLang="zh-CN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10600030101010101" pitchFamily="34" charset="-122"/>
              <a:sym typeface="Arial" panose="020B0604020202020204" pitchFamily="34" charset="0"/>
            </a:endParaRPr>
          </a:p>
          <a:p>
            <a:pPr marL="0" marR="0" lvl="0" indent="0" defTabSz="914400" eaLnBrk="0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“得过且过”的人往往是目光短浅，鼠目寸光。读寒号鸟的话把它的糊涂、懒惰读出来。 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305216" y="259882"/>
            <a:ext cx="2195414" cy="681343"/>
            <a:chOff x="305216" y="259882"/>
            <a:chExt cx="1116514" cy="346508"/>
          </a:xfrm>
        </p:grpSpPr>
        <p:sp>
          <p:nvSpPr>
            <p:cNvPr id="6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493016" y="260323"/>
              <a:ext cx="928714" cy="2973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zh-CN" altLang="en-US" sz="3200" dirty="0">
                  <a:solidFill>
                    <a:srgbClr val="00B050"/>
                  </a:solidFill>
                  <a:latin typeface="Arial" panose="020B0604020202020204" pitchFamily="34" charset="0"/>
                  <a:ea typeface="思源黑体 CN Medium" panose="02010600030101010101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整体感知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75193" y="2102638"/>
            <a:ext cx="492443" cy="1169551"/>
          </a:xfrm>
          <a:prstGeom prst="rect">
            <a:avLst/>
          </a:prstGeom>
          <a:noFill/>
        </p:spPr>
        <p:txBody>
          <a:bodyPr vert="eaVert" wrap="none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50" normalizeH="0" baseline="0" noProof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冬天快到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5193" y="4127500"/>
            <a:ext cx="492443" cy="1169551"/>
          </a:xfrm>
          <a:prstGeom prst="rect">
            <a:avLst/>
          </a:prstGeom>
          <a:noFill/>
        </p:spPr>
        <p:txBody>
          <a:bodyPr vert="eaVert" wrap="none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50" normalizeH="0" baseline="0" noProof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冬天到了</a:t>
            </a:r>
          </a:p>
        </p:txBody>
      </p:sp>
      <p:sp>
        <p:nvSpPr>
          <p:cNvPr id="13316" name="TextBox 9"/>
          <p:cNvSpPr txBox="1">
            <a:spLocks noChangeArrowheads="1"/>
          </p:cNvSpPr>
          <p:nvPr/>
        </p:nvSpPr>
        <p:spPr bwMode="auto">
          <a:xfrm>
            <a:off x="2153541" y="1492250"/>
            <a:ext cx="6969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srgbClr val="D7712B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喜鹊</a:t>
            </a:r>
          </a:p>
        </p:txBody>
      </p:sp>
      <p:sp>
        <p:nvSpPr>
          <p:cNvPr id="13317" name="TextBox 10"/>
          <p:cNvSpPr txBox="1">
            <a:spLocks noChangeArrowheads="1"/>
          </p:cNvSpPr>
          <p:nvPr/>
        </p:nvSpPr>
        <p:spPr bwMode="auto">
          <a:xfrm>
            <a:off x="4947541" y="1476375"/>
            <a:ext cx="954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寒号鸟</a:t>
            </a:r>
          </a:p>
        </p:txBody>
      </p:sp>
      <p:sp>
        <p:nvSpPr>
          <p:cNvPr id="13318" name="TextBox 11"/>
          <p:cNvSpPr txBox="1">
            <a:spLocks noChangeArrowheads="1"/>
          </p:cNvSpPr>
          <p:nvPr/>
        </p:nvSpPr>
        <p:spPr bwMode="auto">
          <a:xfrm>
            <a:off x="1774128" y="1949450"/>
            <a:ext cx="14684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srgbClr val="A3541F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第一次劝告</a:t>
            </a:r>
          </a:p>
        </p:txBody>
      </p:sp>
      <p:sp>
        <p:nvSpPr>
          <p:cNvPr id="13319" name="TextBox 12"/>
          <p:cNvSpPr txBox="1">
            <a:spLocks noChangeArrowheads="1"/>
          </p:cNvSpPr>
          <p:nvPr/>
        </p:nvSpPr>
        <p:spPr bwMode="auto">
          <a:xfrm>
            <a:off x="1712216" y="3727450"/>
            <a:ext cx="1466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第二次劝告</a:t>
            </a:r>
          </a:p>
        </p:txBody>
      </p:sp>
      <p:sp>
        <p:nvSpPr>
          <p:cNvPr id="13320" name="TextBox 13"/>
          <p:cNvSpPr txBox="1">
            <a:spLocks noChangeArrowheads="1"/>
          </p:cNvSpPr>
          <p:nvPr/>
        </p:nvSpPr>
        <p:spPr bwMode="auto">
          <a:xfrm>
            <a:off x="4918966" y="2012950"/>
            <a:ext cx="1209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不听劝说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712216" y="2349500"/>
            <a:ext cx="274947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寒号鸟，别睡觉，</a:t>
            </a:r>
            <a:endParaRPr kumimoji="0" lang="en-US" altLang="zh-CN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10600030101010101" pitchFamily="34" charset="-122"/>
              <a:sym typeface="Arial" panose="020B0604020202020204" pitchFamily="34" charset="0"/>
            </a:endParaRPr>
          </a:p>
          <a:p>
            <a:pPr marL="0" marR="0" lvl="0" indent="0" defTabSz="91440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大好晴天，赶快垒巢。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890391" y="2354263"/>
            <a:ext cx="274947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傻喜鹊，不要吵，</a:t>
            </a:r>
            <a:endParaRPr kumimoji="0" lang="en-US" altLang="zh-CN" sz="20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10600030101010101" pitchFamily="34" charset="-122"/>
              <a:sym typeface="Arial" panose="020B0604020202020204" pitchFamily="34" charset="0"/>
            </a:endParaRPr>
          </a:p>
          <a:p>
            <a:pPr marL="0" marR="0" lvl="0" indent="0" defTabSz="91440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太阳暖和，正好睡觉。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729678" y="4375150"/>
            <a:ext cx="274947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趁天晴，快垒巢，</a:t>
            </a:r>
            <a:endParaRPr kumimoji="0" lang="en-US" altLang="zh-CN" sz="20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10600030101010101" pitchFamily="34" charset="-122"/>
              <a:sym typeface="Arial" panose="020B0604020202020204" pitchFamily="34" charset="0"/>
            </a:endParaRPr>
          </a:p>
          <a:p>
            <a:pPr marL="0" marR="0" lvl="0" indent="0" defTabSz="91440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现在懒惰，将来糟糕。</a:t>
            </a:r>
          </a:p>
        </p:txBody>
      </p:sp>
      <p:sp>
        <p:nvSpPr>
          <p:cNvPr id="13324" name="TextBox 17"/>
          <p:cNvSpPr txBox="1">
            <a:spLocks noChangeArrowheads="1"/>
          </p:cNvSpPr>
          <p:nvPr/>
        </p:nvSpPr>
        <p:spPr bwMode="auto">
          <a:xfrm>
            <a:off x="4923728" y="3744913"/>
            <a:ext cx="1724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还是不听劝说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941191" y="4370388"/>
            <a:ext cx="274947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傻喜鹊，真啰嗦，</a:t>
            </a:r>
            <a:endParaRPr kumimoji="0" lang="en-US" altLang="zh-CN" sz="20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10600030101010101" pitchFamily="34" charset="-122"/>
              <a:sym typeface="Arial" panose="020B0604020202020204" pitchFamily="34" charset="0"/>
            </a:endParaRPr>
          </a:p>
          <a:p>
            <a:pPr marL="0" marR="0" lvl="0" indent="0" defTabSz="91440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太阳暖和，得过且过。</a:t>
            </a:r>
            <a:endParaRPr kumimoji="0" lang="en-US" altLang="zh-CN" sz="20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pic>
        <p:nvPicPr>
          <p:cNvPr id="133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35211" y="2717452"/>
            <a:ext cx="3288811" cy="21780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pSp>
        <p:nvGrpSpPr>
          <p:cNvPr id="18" name="组合 17"/>
          <p:cNvGrpSpPr/>
          <p:nvPr/>
        </p:nvGrpSpPr>
        <p:grpSpPr>
          <a:xfrm>
            <a:off x="305216" y="259882"/>
            <a:ext cx="2195414" cy="681343"/>
            <a:chOff x="305216" y="259882"/>
            <a:chExt cx="1116514" cy="346508"/>
          </a:xfrm>
        </p:grpSpPr>
        <p:sp>
          <p:nvSpPr>
            <p:cNvPr id="20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493016" y="260323"/>
              <a:ext cx="928714" cy="2973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zh-CN" altLang="en-US" sz="3200" dirty="0">
                  <a:solidFill>
                    <a:srgbClr val="00B050"/>
                  </a:solidFill>
                  <a:latin typeface="Arial" panose="020B0604020202020204" pitchFamily="34" charset="0"/>
                  <a:ea typeface="思源黑体 CN Medium" panose="02010600030101010101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课文理解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4"/>
          <p:cNvSpPr txBox="1">
            <a:spLocks noChangeArrowheads="1"/>
          </p:cNvSpPr>
          <p:nvPr/>
        </p:nvSpPr>
        <p:spPr bwMode="auto">
          <a:xfrm>
            <a:off x="660400" y="1869601"/>
            <a:ext cx="6340197" cy="1463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悲哀地叫着：</a:t>
            </a: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10600030101010101" pitchFamily="34" charset="-122"/>
              <a:sym typeface="Arial" panose="020B0604020202020204" pitchFamily="34" charset="0"/>
            </a:endParaRPr>
          </a:p>
          <a:p>
            <a:pPr marL="0" marR="0" lvl="0" indent="0" defTabSz="914400" eaLnBrk="0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哆啰啰，哆啰啰，寒风冻死我，明天就垒窝。</a:t>
            </a:r>
          </a:p>
        </p:txBody>
      </p:sp>
      <p:sp>
        <p:nvSpPr>
          <p:cNvPr id="14339" name="TextBox 5"/>
          <p:cNvSpPr txBox="1">
            <a:spLocks noChangeArrowheads="1"/>
          </p:cNvSpPr>
          <p:nvPr/>
        </p:nvSpPr>
        <p:spPr bwMode="auto">
          <a:xfrm>
            <a:off x="674489" y="3412457"/>
            <a:ext cx="6340197" cy="1463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最后的哀号：</a:t>
            </a: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10600030101010101" pitchFamily="34" charset="-122"/>
              <a:sym typeface="Arial" panose="020B0604020202020204" pitchFamily="34" charset="0"/>
            </a:endParaRPr>
          </a:p>
          <a:p>
            <a:pPr marL="0" marR="0" lvl="0" indent="0" defTabSz="914400" eaLnBrk="0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哆啰啰，哆啰啰，寒风冻死我，明天就垒窝。</a:t>
            </a:r>
          </a:p>
        </p:txBody>
      </p:sp>
      <p:pic>
        <p:nvPicPr>
          <p:cNvPr id="14340" name="Picture 2" descr="C:\Users\mmwang4\Desktop\寒号鸟 多箩箩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071" y="2852687"/>
            <a:ext cx="3704028" cy="1881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组合 5"/>
          <p:cNvGrpSpPr/>
          <p:nvPr/>
        </p:nvGrpSpPr>
        <p:grpSpPr>
          <a:xfrm>
            <a:off x="305216" y="259882"/>
            <a:ext cx="2195414" cy="681343"/>
            <a:chOff x="305216" y="259882"/>
            <a:chExt cx="1116514" cy="346508"/>
          </a:xfrm>
        </p:grpSpPr>
        <p:sp>
          <p:nvSpPr>
            <p:cNvPr id="7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/>
            <a:lstStyle/>
            <a:p>
              <a:endParaRPr lang="zh-CN" altLang="en-US" sz="2000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493016" y="260323"/>
              <a:ext cx="928714" cy="2973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zh-CN" altLang="en-US" sz="3200" dirty="0">
                  <a:solidFill>
                    <a:srgbClr val="00B050"/>
                  </a:solidFill>
                  <a:latin typeface="Arial" panose="020B0604020202020204" pitchFamily="34" charset="0"/>
                  <a:ea typeface="思源黑体 CN Medium" panose="02010600030101010101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课文理解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4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985</Words>
  <Application>Microsoft Office PowerPoint</Application>
  <PresentationFormat>宽屏</PresentationFormat>
  <Paragraphs>102</Paragraphs>
  <Slides>13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3" baseType="lpstr">
      <vt:lpstr>思源黑体 CN Medium</vt:lpstr>
      <vt:lpstr>宋体</vt:lpstr>
      <vt:lpstr>FandolFang R</vt:lpstr>
      <vt:lpstr>阿里巴巴普惠体 M</vt:lpstr>
      <vt:lpstr>思源黑体 CN Light</vt:lpstr>
      <vt:lpstr>微软雅黑</vt:lpstr>
      <vt:lpstr>Calibri</vt:lpstr>
      <vt:lpstr>Arial</vt:lpstr>
      <vt:lpstr>OPPOSans R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4</cp:revision>
  <dcterms:created xsi:type="dcterms:W3CDTF">2020-10-19T02:43:00Z</dcterms:created>
  <dcterms:modified xsi:type="dcterms:W3CDTF">2023-01-16T15:48:37Z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9DB650B4E7694773BCA0FDEFAABCCA66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