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2.xml" ContentType="application/vnd.openxmlformats-officedocument.presentationml.notesSlide+xml"/>
  <Override PartName="/ppt/tags/tag6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9" r:id="rId5"/>
    <p:sldId id="263" r:id="rId6"/>
    <p:sldId id="262" r:id="rId7"/>
    <p:sldId id="268" r:id="rId8"/>
    <p:sldId id="279" r:id="rId9"/>
    <p:sldId id="261" r:id="rId10"/>
    <p:sldId id="265" r:id="rId11"/>
    <p:sldId id="264" r:id="rId12"/>
    <p:sldId id="280" r:id="rId13"/>
    <p:sldId id="267" r:id="rId14"/>
    <p:sldId id="270" r:id="rId15"/>
    <p:sldId id="269" r:id="rId16"/>
    <p:sldId id="273" r:id="rId17"/>
    <p:sldId id="281" r:id="rId18"/>
    <p:sldId id="266" r:id="rId19"/>
    <p:sldId id="271" r:id="rId20"/>
    <p:sldId id="272" r:id="rId21"/>
    <p:sldId id="28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C4F"/>
    <a:srgbClr val="FFFFFF"/>
    <a:srgbClr val="558E4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8" autoAdjust="0"/>
    <p:restoredTop sz="94660"/>
  </p:normalViewPr>
  <p:slideViewPr>
    <p:cSldViewPr snapToGrid="0">
      <p:cViewPr>
        <p:scale>
          <a:sx n="75" d="100"/>
          <a:sy n="75" d="100"/>
        </p:scale>
        <p:origin x="-2052" y="-942"/>
      </p:cViewPr>
      <p:guideLst>
        <p:guide orient="horz" pos="2183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6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hyperlink" Target="http://www.1ppt.com/jieri/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Tm="3000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174904" y="6725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7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7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7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7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Tm="300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Tm="300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Tm="300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Tm="300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Tm="300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80365" y="308610"/>
            <a:ext cx="11431270" cy="6362700"/>
          </a:xfrm>
          <a:prstGeom prst="rect">
            <a:avLst/>
          </a:prstGeom>
          <a:solidFill>
            <a:schemeClr val="bg1"/>
          </a:solidFill>
          <a:ln>
            <a:solidFill>
              <a:srgbClr val="508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7" cstate="screen"/>
          <a:stretch>
            <a:fillRect/>
          </a:stretch>
        </p:blipFill>
        <p:spPr>
          <a:xfrm>
            <a:off x="457200" y="342900"/>
            <a:ext cx="1066800" cy="800100"/>
          </a:xfrm>
          <a:prstGeom prst="rect">
            <a:avLst/>
          </a:prstGeom>
        </p:spPr>
      </p:pic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advTm="3000">
    <p:cover dir="d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4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5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56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21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夏至气候特点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8570" y="209169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请在此处添加详细描述文本，尽量与标题文本语言风格相符合，语言描述尽量简洁生动。语言描述尽量简洁生动。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 文本框 4627"/>
          <p:cNvSpPr txBox="1"/>
          <p:nvPr>
            <p:custDataLst>
              <p:tags r:id="rId2"/>
            </p:custDataLst>
          </p:nvPr>
        </p:nvSpPr>
        <p:spPr>
          <a:xfrm>
            <a:off x="1258570" y="156972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rgbClr val="046125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15615" y="3075940"/>
            <a:ext cx="7811135" cy="149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8570" y="374269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请在此处添加详细描述文本，尽量与标题文本语言风格相符合，语言描述尽量简洁生动。语言描述尽量简洁生动。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 文本框 4627"/>
          <p:cNvSpPr txBox="1"/>
          <p:nvPr>
            <p:custDataLst>
              <p:tags r:id="rId3"/>
            </p:custDataLst>
          </p:nvPr>
        </p:nvSpPr>
        <p:spPr>
          <a:xfrm>
            <a:off x="1258570" y="322072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rgbClr val="046125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8570" y="539369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请在此处添加详细描述文本，尽量与标题文本语言风格相符合，语言描述尽量简洁生动。语言描述尽量简洁生动。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文本 文本框 4627"/>
          <p:cNvSpPr txBox="1"/>
          <p:nvPr>
            <p:custDataLst>
              <p:tags r:id="rId4"/>
            </p:custDataLst>
          </p:nvPr>
        </p:nvSpPr>
        <p:spPr>
          <a:xfrm>
            <a:off x="1258570" y="487172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rgbClr val="046125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712060" y="1676401"/>
            <a:ext cx="3201700" cy="44380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16" grpId="0" animBg="1"/>
      <p:bldP spid="16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330688" y="3326765"/>
            <a:ext cx="5147945" cy="129095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effectLst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20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84308" y="2132330"/>
            <a:ext cx="5643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6000" dirty="0">
                <a:cs typeface="+mn-ea"/>
                <a:sym typeface="+mn-lt"/>
              </a:rPr>
              <a:t>夏至传统习俗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50878" y="348615"/>
            <a:ext cx="2111375" cy="178371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1000" dirty="0">
                <a:solidFill>
                  <a:srgbClr val="508C4F"/>
                </a:solidFill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cs typeface="+mn-ea"/>
                <a:sym typeface="+mn-lt"/>
              </a:rPr>
              <a:t>03</a:t>
            </a:r>
          </a:p>
        </p:txBody>
      </p:sp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夏至传统习俗</a:t>
            </a:r>
          </a:p>
        </p:txBody>
      </p:sp>
      <p:sp>
        <p:nvSpPr>
          <p:cNvPr id="5" name="矩形 4"/>
          <p:cNvSpPr/>
          <p:nvPr/>
        </p:nvSpPr>
        <p:spPr>
          <a:xfrm>
            <a:off x="1240155" y="1588770"/>
            <a:ext cx="9712325" cy="1604010"/>
          </a:xfrm>
          <a:prstGeom prst="rect">
            <a:avLst/>
          </a:prstGeom>
          <a:solidFill>
            <a:srgbClr val="508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61635" y="4321175"/>
            <a:ext cx="5604510" cy="169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9235" y="1806575"/>
            <a:ext cx="919353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>
                <a:solidFill>
                  <a:schemeClr val="bg1"/>
                </a:solidFill>
                <a:cs typeface="+mn-ea"/>
                <a:sym typeface="+mn-lt"/>
              </a:rPr>
              <a:t>夏至日，妇女们即互相赠送折扇、脂粉等什物。《酉阳杂俎·礼异》：“夏至日，进扇及粉脂囊，皆有辞。”“扇”，借以生风;“粉脂”，以之涂抹，散体热所生浊气，防生痱子。在朝廷，“夏至”之后，皇家则拿出“冬藏夏用”的冰“消夏避伏”，而且从周代始，历朝沿用，竟而成为制度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14365" y="4477385"/>
            <a:ext cx="5099685" cy="13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>
                <a:solidFill>
                  <a:schemeClr val="tx1"/>
                </a:solidFill>
                <a:cs typeface="+mn-ea"/>
                <a:sym typeface="+mn-lt"/>
              </a:rPr>
              <a:t>夏至时值麦收，自古以来有在此时庆祝丰收、祭祀祖先之俗，以祈求消灾年丰。因此，夏至作为节日，纳入了古代祭神礼典。《周礼·春官》载：“以夏日至，致地方物魈。”周代夏至祭神，意为清除荒年、饥饿和死亡。夏至日正是麦收之后，农人既感谢天赐丰收，又祈求获得“秋报”。</a:t>
            </a:r>
          </a:p>
        </p:txBody>
      </p:sp>
      <p:sp>
        <p:nvSpPr>
          <p:cNvPr id="9" name="文本 文本框 4627"/>
          <p:cNvSpPr txBox="1"/>
          <p:nvPr>
            <p:custDataLst>
              <p:tags r:id="rId2"/>
            </p:custDataLst>
          </p:nvPr>
        </p:nvSpPr>
        <p:spPr>
          <a:xfrm>
            <a:off x="5522595" y="3582670"/>
            <a:ext cx="36391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86D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sz="3200" noProof="1">
                <a:solidFill>
                  <a:srgbClr val="046125"/>
                </a:solidFill>
                <a:cs typeface="+mn-ea"/>
                <a:sym typeface="+mn-lt"/>
              </a:rPr>
              <a:t>祭神祀祖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355090" y="3585322"/>
            <a:ext cx="3748405" cy="2494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17104" y="64013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6" grpId="0" animBg="1"/>
      <p:bldP spid="6" grpId="1" animBg="1"/>
      <p:bldP spid="8" grpId="0"/>
      <p:bldP spid="8" grpId="1"/>
      <p:bldP spid="4" grpId="0"/>
      <p:bldP spid="4" grpId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夏至传统习俗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06900" y="3042285"/>
            <a:ext cx="3638550" cy="21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>
                <a:cs typeface="+mn-ea"/>
                <a:sym typeface="+mn-lt"/>
              </a:rPr>
              <a:t>而在南方，此日秤人以验肥瘦。农家擀面为薄饼，烤熟，夹以青菜、豆荚、豆腐及腊肉，祭祖后食用或赠送亲友。在某些地区，夏至多有未成年的外甥和外甥女到娘家吃饭的习俗。舅家必备苋菜和葫芦做菜，俗话说吃了苋菜，不会发痧，吃了葫芦，腿里就有力气，也有的到外婆家吃腌腊肉，说是吃了就会疰夏。夏至食个荔，一年都无弊。</a:t>
            </a:r>
          </a:p>
        </p:txBody>
      </p:sp>
      <p:sp>
        <p:nvSpPr>
          <p:cNvPr id="9" name="文本 文本框 4627"/>
          <p:cNvSpPr txBox="1"/>
          <p:nvPr>
            <p:custDataLst>
              <p:tags r:id="rId2"/>
            </p:custDataLst>
          </p:nvPr>
        </p:nvSpPr>
        <p:spPr>
          <a:xfrm>
            <a:off x="4406900" y="2163445"/>
            <a:ext cx="3639185" cy="583564"/>
          </a:xfrm>
          <a:prstGeom prst="homePlate">
            <a:avLst/>
          </a:prstGeom>
          <a:solidFill>
            <a:srgbClr val="508C4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sz="3200" noProof="1">
                <a:solidFill>
                  <a:schemeClr val="bg1"/>
                </a:solidFill>
                <a:cs typeface="+mn-ea"/>
                <a:sym typeface="+mn-lt"/>
              </a:rPr>
              <a:t>食俗地域差异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6600" y="3042285"/>
            <a:ext cx="3638550" cy="21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sz="1400">
                <a:cs typeface="+mn-ea"/>
                <a:sym typeface="+mn-lt"/>
              </a:rPr>
              <a:t>自古以来，中国民间就有“冬至饺子夏至面”的说法，夏至吃面是很多地区的重要习俗。因夏至新麦已经登场，所以夏至吃面也有尝新的意思。夏至日是中国最早的节日，清代之前的夏至日全国放假一天，回家与亲人团聚畅饮。如今在中国不同地区夏至有不同习俗。比如在中国西北地区如陕西，夏至食粽，并取菊为灰用来防止小麦受虫害。</a:t>
            </a:r>
          </a:p>
        </p:txBody>
      </p:sp>
      <p:sp>
        <p:nvSpPr>
          <p:cNvPr id="6" name="文本 文本框 4627"/>
          <p:cNvSpPr txBox="1"/>
          <p:nvPr>
            <p:custDataLst>
              <p:tags r:id="rId3"/>
            </p:custDataLst>
          </p:nvPr>
        </p:nvSpPr>
        <p:spPr>
          <a:xfrm flipH="1">
            <a:off x="736600" y="2163445"/>
            <a:ext cx="3639185" cy="583564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 algn="r">
              <a:buNone/>
            </a:pPr>
            <a:r>
              <a:rPr lang="zh-CN" altLang="en-US" sz="3200" noProof="1">
                <a:solidFill>
                  <a:srgbClr val="508C4F"/>
                </a:solidFill>
                <a:cs typeface="+mn-ea"/>
                <a:sym typeface="+mn-lt"/>
              </a:rPr>
              <a:t>夏至南北要吃面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9740" y="1988503"/>
            <a:ext cx="5763260" cy="43224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 animBg="1"/>
      <p:bldP spid="9" grpId="1" animBg="1"/>
      <p:bldP spid="5" grpId="0"/>
      <p:bldP spid="5" grpId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夏至传统习俗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33245" y="2610485"/>
            <a:ext cx="5099685" cy="24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Clr>
                <a:srgbClr val="508C4F"/>
              </a:buClr>
              <a:buSzPct val="110000"/>
              <a:buFont typeface="+mj-lt"/>
              <a:buAutoNum type="arabicPeriod"/>
            </a:pPr>
            <a:r>
              <a:rPr sz="1400" dirty="0" err="1">
                <a:cs typeface="+mn-ea"/>
                <a:sym typeface="+mn-lt"/>
              </a:rPr>
              <a:t>夏至日，妇女们即互相赠送折扇、脂粉等什物</a:t>
            </a:r>
            <a:r>
              <a:rPr sz="1400" dirty="0">
                <a:cs typeface="+mn-ea"/>
                <a:sym typeface="+mn-lt"/>
              </a:rPr>
              <a:t>。《</a:t>
            </a:r>
            <a:r>
              <a:rPr sz="1400" dirty="0" err="1">
                <a:cs typeface="+mn-ea"/>
                <a:sym typeface="+mn-lt"/>
              </a:rPr>
              <a:t>酉阳杂俎·礼异</a:t>
            </a:r>
            <a:r>
              <a:rPr sz="1400" dirty="0">
                <a:cs typeface="+mn-ea"/>
                <a:sym typeface="+mn-lt"/>
              </a:rPr>
              <a:t>》：“夏至日，进扇及粉脂囊，皆有辞。”“扇”，借以生风;“粉脂”，以之涂抹，散体热所生浊气，防生痱子。在朝廷，“夏至”之后，皇家则拿出“冬藏夏用”的冰“消夏避伏”，而且从周代始，历朝沿用，竟而成为制度。</a:t>
            </a:r>
          </a:p>
          <a:p>
            <a:pPr marL="342900" indent="-342900" algn="l">
              <a:lnSpc>
                <a:spcPct val="120000"/>
              </a:lnSpc>
              <a:buClr>
                <a:srgbClr val="508C4F"/>
              </a:buClr>
              <a:buSzPct val="110000"/>
              <a:buFont typeface="+mj-lt"/>
              <a:buAutoNum type="arabicPeriod"/>
            </a:pPr>
            <a:r>
              <a:rPr sz="1400" dirty="0">
                <a:cs typeface="+mn-ea"/>
                <a:sym typeface="+mn-lt"/>
              </a:rPr>
              <a:t>夏至和冬至一样，属于中国民间重要的节日，古时称“夏节”、“夏至节”。清代之前的夏至日曾全国放假，回家与亲人团聚畅饮，以避夏日酷暑，名曰歇夏。宋代《文昌杂录》里记载：“夏至之日始，百官放假三天。”</a:t>
            </a:r>
          </a:p>
        </p:txBody>
      </p:sp>
      <p:sp>
        <p:nvSpPr>
          <p:cNvPr id="9" name="文本 文本框 4627"/>
          <p:cNvSpPr txBox="1"/>
          <p:nvPr>
            <p:custDataLst>
              <p:tags r:id="rId2"/>
            </p:custDataLst>
          </p:nvPr>
        </p:nvSpPr>
        <p:spPr>
          <a:xfrm>
            <a:off x="1833245" y="1731645"/>
            <a:ext cx="36391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86D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zh-CN" altLang="en-US" sz="3200" noProof="1">
                <a:solidFill>
                  <a:srgbClr val="508C4F"/>
                </a:solidFill>
                <a:cs typeface="+mn-ea"/>
                <a:sym typeface="+mn-lt"/>
              </a:rPr>
              <a:t>消夏避伏</a:t>
            </a:r>
          </a:p>
        </p:txBody>
      </p:sp>
      <p:sp>
        <p:nvSpPr>
          <p:cNvPr id="6" name="矩形 5"/>
          <p:cNvSpPr/>
          <p:nvPr/>
        </p:nvSpPr>
        <p:spPr>
          <a:xfrm>
            <a:off x="1343660" y="2473325"/>
            <a:ext cx="8700135" cy="3095625"/>
          </a:xfrm>
          <a:prstGeom prst="rect">
            <a:avLst/>
          </a:prstGeom>
          <a:noFill/>
          <a:ln w="31750">
            <a:solidFill>
              <a:srgbClr val="508C4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128285" y="1676400"/>
            <a:ext cx="3666940" cy="405574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9" grpId="0" animBg="1"/>
      <p:bldP spid="9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夏至传统习俗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1125221" y="4750435"/>
            <a:ext cx="6224364" cy="1238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20000"/>
              </a:lnSpc>
            </a:pPr>
            <a:r>
              <a:rPr lang="en-US" altLang="zh-CN" sz="1400">
                <a:cs typeface="+mn-ea"/>
                <a:sym typeface="+mn-lt"/>
              </a:rPr>
              <a:t>炎热季节饮食应清淡为宜，早晚喝点粥，可以生津止渴，补养身体。同时，苹果、葡萄、木瓜、枇杷这类平和的水果适合各种体质的人享用；除了饮食清淡，因苦味食物具有除燥祛湿、清凉解暑、促进食欲等作用，还可多吃苦菜类蔬菜，如苦瓜、香菜等。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1125220" y="4138295"/>
            <a:ext cx="3074670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10000"/>
              </a:lnSpc>
            </a:pPr>
            <a:r>
              <a:rPr sz="2400" kern="1200">
                <a:solidFill>
                  <a:srgbClr val="508C4F"/>
                </a:solidFill>
                <a:cs typeface="+mn-ea"/>
                <a:sym typeface="+mn-lt"/>
              </a:rPr>
              <a:t>饮食清淡多吃点“苦”</a:t>
            </a:r>
          </a:p>
        </p:txBody>
      </p:sp>
      <p:sp>
        <p:nvSpPr>
          <p:cNvPr id="18" name="文本框 1"/>
          <p:cNvSpPr txBox="1"/>
          <p:nvPr/>
        </p:nvSpPr>
        <p:spPr>
          <a:xfrm>
            <a:off x="1125220" y="2315845"/>
            <a:ext cx="6224364" cy="1238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起居调养，以顺应自然界阳盛阴衰的变化，宜晚睡早起。合理安排午休时间，一为避免炎热之势，二可恢复疲劳之感。每日温水洗澡也是值得提倡的健身措施，不仅可以洗掉汗水、污垢，使皮肤清洁凉爽消暑防病，而且能起到锻炼身体的目的。另外，夏日炎热，腠理开泄，易受风寒湿邪侵袭，睡眠时不宜扇类送风，有空调的房间，室内外温差不宜过大，更不宜夜晚露宿。</a:t>
            </a:r>
          </a:p>
          <a:p>
            <a:pPr marL="0" algn="l" eaLnBrk="1">
              <a:lnSpc>
                <a:spcPct val="120000"/>
              </a:lnSpc>
            </a:pPr>
            <a:endParaRPr lang="en-US" altLang="zh-CN" sz="1400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1125220" y="1703705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10000"/>
              </a:lnSpc>
            </a:pPr>
            <a:r>
              <a:rPr sz="2400" kern="1200">
                <a:solidFill>
                  <a:srgbClr val="508C4F"/>
                </a:solidFill>
                <a:cs typeface="+mn-ea"/>
                <a:sym typeface="+mn-lt"/>
              </a:rPr>
              <a:t>生活起居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00900" y="1790700"/>
            <a:ext cx="4914900" cy="4914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330688" y="3326765"/>
            <a:ext cx="5147945" cy="129095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effectLst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20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84308" y="2132330"/>
            <a:ext cx="5643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6000" dirty="0">
                <a:cs typeface="+mn-ea"/>
                <a:sym typeface="+mn-lt"/>
              </a:rPr>
              <a:t>夏至相关诗词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50878" y="348615"/>
            <a:ext cx="2111375" cy="178371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1000" dirty="0">
                <a:solidFill>
                  <a:srgbClr val="508C4F"/>
                </a:solidFill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cs typeface="+mn-ea"/>
                <a:sym typeface="+mn-lt"/>
              </a:rPr>
              <a:t>04</a:t>
            </a:r>
          </a:p>
        </p:txBody>
      </p:sp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夏至相关诗词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05510" y="2857500"/>
            <a:ext cx="2090420" cy="2595245"/>
          </a:xfrm>
          <a:prstGeom prst="roundRect">
            <a:avLst>
              <a:gd name="adj" fmla="val 12710"/>
            </a:avLst>
          </a:prstGeom>
          <a:solidFill>
            <a:srgbClr val="508C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69030" y="2857500"/>
            <a:ext cx="2090420" cy="2595245"/>
          </a:xfrm>
          <a:prstGeom prst="roundRect">
            <a:avLst>
              <a:gd name="adj" fmla="val 127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433185" y="2857500"/>
            <a:ext cx="2090420" cy="2595245"/>
          </a:xfrm>
          <a:prstGeom prst="roundRect">
            <a:avLst>
              <a:gd name="adj" fmla="val 12710"/>
            </a:avLst>
          </a:prstGeom>
          <a:solidFill>
            <a:srgbClr val="508C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197340" y="2857500"/>
            <a:ext cx="2090420" cy="2595245"/>
          </a:xfrm>
          <a:prstGeom prst="roundRect">
            <a:avLst>
              <a:gd name="adj" fmla="val 127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5510" y="3816350"/>
            <a:ext cx="20897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夜半惊岚偃旗旌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朝闻远鸦方初醒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狸奴几下偷翻书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何时听得螗蜩鸣</a:t>
            </a:r>
          </a:p>
        </p:txBody>
      </p:sp>
      <p:sp>
        <p:nvSpPr>
          <p:cNvPr id="11" name="文本 文本框 4627"/>
          <p:cNvSpPr txBox="1"/>
          <p:nvPr>
            <p:custDataLst>
              <p:tags r:id="rId2"/>
            </p:custDataLst>
          </p:nvPr>
        </p:nvSpPr>
        <p:spPr>
          <a:xfrm>
            <a:off x="905510" y="3220720"/>
            <a:ext cx="20891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《夏至》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69665" y="3816350"/>
            <a:ext cx="20897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璿枢无停运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四序相错行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寄言赫曦景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今日一阴生</a:t>
            </a:r>
          </a:p>
        </p:txBody>
      </p:sp>
      <p:sp>
        <p:nvSpPr>
          <p:cNvPr id="13" name="文本 文本框 4627"/>
          <p:cNvSpPr txBox="1"/>
          <p:nvPr>
            <p:custDataLst>
              <p:tags r:id="rId3"/>
            </p:custDataLst>
          </p:nvPr>
        </p:nvSpPr>
        <p:spPr>
          <a:xfrm>
            <a:off x="3669030" y="3220720"/>
            <a:ext cx="20891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《夏至日作》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32550" y="3816350"/>
            <a:ext cx="20897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杨柳青青江水平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闻郎岸上踏歌声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东边日出西边雨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道是无晴却有晴</a:t>
            </a:r>
          </a:p>
        </p:txBody>
      </p:sp>
      <p:sp>
        <p:nvSpPr>
          <p:cNvPr id="15" name="文本 文本框 4627"/>
          <p:cNvSpPr txBox="1"/>
          <p:nvPr>
            <p:custDataLst>
              <p:tags r:id="rId4"/>
            </p:custDataLst>
          </p:nvPr>
        </p:nvSpPr>
        <p:spPr>
          <a:xfrm>
            <a:off x="6432550" y="3220720"/>
            <a:ext cx="20891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《竹枝词》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98610" y="3816350"/>
            <a:ext cx="20897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石鼎声中朝暮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纸窗影下寒温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逾年不与庙祭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敢云孝子慈孙</a:t>
            </a:r>
          </a:p>
        </p:txBody>
      </p:sp>
      <p:sp>
        <p:nvSpPr>
          <p:cNvPr id="17" name="文本 文本框 4627"/>
          <p:cNvSpPr txBox="1"/>
          <p:nvPr>
            <p:custDataLst>
              <p:tags r:id="rId5"/>
            </p:custDataLst>
          </p:nvPr>
        </p:nvSpPr>
        <p:spPr>
          <a:xfrm>
            <a:off x="9198610" y="3220720"/>
            <a:ext cx="20891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《夏至》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219200" y="1333500"/>
            <a:ext cx="1752600" cy="17526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057650" y="1333500"/>
            <a:ext cx="1752600" cy="1752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686550" y="1333500"/>
            <a:ext cx="1752600" cy="1752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525000" y="1333500"/>
            <a:ext cx="1752600" cy="175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夏至相关诗词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1893" y="2476501"/>
            <a:ext cx="4657090" cy="46570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87730" y="2450465"/>
            <a:ext cx="350202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 文本框 4627"/>
          <p:cNvSpPr txBox="1"/>
          <p:nvPr>
            <p:custDataLst>
              <p:tags r:id="rId2"/>
            </p:custDataLst>
          </p:nvPr>
        </p:nvSpPr>
        <p:spPr>
          <a:xfrm>
            <a:off x="1680210" y="1896745"/>
            <a:ext cx="2708910" cy="521970"/>
          </a:xfrm>
          <a:prstGeom prst="rect">
            <a:avLst/>
          </a:prstGeom>
          <a:solidFill>
            <a:srgbClr val="508C4F"/>
          </a:solidFill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115" y="4593590"/>
            <a:ext cx="350202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</a:t>
            </a: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，</a:t>
            </a: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 文本框 4627"/>
          <p:cNvSpPr txBox="1"/>
          <p:nvPr>
            <p:custDataLst>
              <p:tags r:id="rId3"/>
            </p:custDataLst>
          </p:nvPr>
        </p:nvSpPr>
        <p:spPr>
          <a:xfrm>
            <a:off x="1331595" y="4039870"/>
            <a:ext cx="2708910" cy="521970"/>
          </a:xfrm>
          <a:prstGeom prst="rect">
            <a:avLst/>
          </a:prstGeom>
          <a:solidFill>
            <a:srgbClr val="508C4F"/>
          </a:solidFill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24470" y="2450465"/>
            <a:ext cx="351853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 文本框 4627"/>
          <p:cNvSpPr txBox="1"/>
          <p:nvPr>
            <p:custDataLst>
              <p:tags r:id="rId4"/>
            </p:custDataLst>
          </p:nvPr>
        </p:nvSpPr>
        <p:spPr>
          <a:xfrm>
            <a:off x="7825105" y="1896745"/>
            <a:ext cx="2708910" cy="521970"/>
          </a:xfrm>
          <a:prstGeom prst="rect">
            <a:avLst/>
          </a:prstGeom>
          <a:solidFill>
            <a:srgbClr val="508C4F"/>
          </a:solidFill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89595" y="4593590"/>
            <a:ext cx="351853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文本 文本框 4627"/>
          <p:cNvSpPr txBox="1"/>
          <p:nvPr>
            <p:custDataLst>
              <p:tags r:id="rId5"/>
            </p:custDataLst>
          </p:nvPr>
        </p:nvSpPr>
        <p:spPr>
          <a:xfrm>
            <a:off x="8189595" y="4039870"/>
            <a:ext cx="2708910" cy="521970"/>
          </a:xfrm>
          <a:prstGeom prst="rect">
            <a:avLst/>
          </a:prstGeom>
          <a:solidFill>
            <a:srgbClr val="508C4F"/>
          </a:solidFill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chemeClr val="bg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 animBg="1"/>
      <p:bldP spid="13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夏至相关诗词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45050" y="2531745"/>
            <a:ext cx="337375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 文本框 4627"/>
          <p:cNvSpPr txBox="1"/>
          <p:nvPr>
            <p:custDataLst>
              <p:tags r:id="rId2"/>
            </p:custDataLst>
          </p:nvPr>
        </p:nvSpPr>
        <p:spPr>
          <a:xfrm>
            <a:off x="5146675" y="1909445"/>
            <a:ext cx="277050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5050" y="4669155"/>
            <a:ext cx="337375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 文本框 4627"/>
          <p:cNvSpPr txBox="1"/>
          <p:nvPr>
            <p:custDataLst>
              <p:tags r:id="rId3"/>
            </p:custDataLst>
          </p:nvPr>
        </p:nvSpPr>
        <p:spPr>
          <a:xfrm>
            <a:off x="5146675" y="4046855"/>
            <a:ext cx="277050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buFont typeface="+mj-lt"/>
            </a:pPr>
            <a:r>
              <a:rPr lang="zh-CN" altLang="en-US" sz="2800" noProof="1">
                <a:solidFill>
                  <a:schemeClr val="tx1"/>
                </a:solidFill>
                <a:cs typeface="+mn-ea"/>
                <a:sym typeface="+mn-lt"/>
              </a:rPr>
              <a:t>请输入您的标题</a:t>
            </a:r>
            <a:endParaRPr lang="zh-CN" altLang="en-US" sz="2800" spc="140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295" y="2788285"/>
            <a:ext cx="359981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请在此处添加详细描述文本，尽量与标题文本语言风格相符合，语言描述尽量简洁生动。语言描述尽量简洁生动。请在此处添加详细描述文本，尽量与标题文本语言风格相符合</a:t>
            </a: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，</a:t>
            </a: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请在此处添加详细描述文本，尽量与标题文本语言风格相符合，语言描述尽量简洁生动尽量与标题文本语言风格相符合</a:t>
            </a: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，</a:t>
            </a:r>
            <a:r>
              <a:rPr lang="en-US" altLang="zh-CN" sz="1400">
                <a:cs typeface="+mn-ea"/>
                <a:sym typeface="+mn-lt"/>
              </a:rPr>
              <a:t>请在此处添加详细描述文本，尽量与标题文本语言风格相符合，语言描述尽量简洁生动。语言描述尽量简洁生动。请在此处添加详细描述文本，尽量与标题文本语言风格相符合</a:t>
            </a:r>
            <a:r>
              <a:rPr lang="zh-CN" altLang="en-US" sz="1400">
                <a:cs typeface="+mn-ea"/>
                <a:sym typeface="+mn-lt"/>
              </a:rPr>
              <a:t>，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 文本框 4627"/>
          <p:cNvSpPr txBox="1"/>
          <p:nvPr>
            <p:custDataLst>
              <p:tags r:id="rId4"/>
            </p:custDataLst>
          </p:nvPr>
        </p:nvSpPr>
        <p:spPr>
          <a:xfrm>
            <a:off x="963295" y="1909445"/>
            <a:ext cx="3456940" cy="603755"/>
          </a:xfrm>
          <a:prstGeom prst="rect">
            <a:avLst/>
          </a:prstGeom>
          <a:solidFill>
            <a:srgbClr val="508C4F"/>
          </a:solidFill>
          <a:effectLst/>
        </p:spPr>
        <p:txBody>
          <a:bodyPr wrap="square" rtlCol="0">
            <a:spAutoFit/>
          </a:bodyPr>
          <a:lstStyle/>
          <a:p>
            <a:pPr indent="0" algn="l">
              <a:lnSpc>
                <a:spcPct val="110000"/>
              </a:lnSpc>
              <a:buNone/>
            </a:pPr>
            <a:r>
              <a:rPr lang="zh-CN" altLang="en-US" sz="3200" noProof="1">
                <a:solidFill>
                  <a:schemeClr val="bg1"/>
                </a:solidFill>
                <a:cs typeface="+mn-ea"/>
                <a:sym typeface="+mn-lt"/>
              </a:rPr>
              <a:t>请输入您的标题</a:t>
            </a:r>
            <a:endParaRPr lang="zh-CN" altLang="en-US" sz="3200" spc="14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04358" y="1909444"/>
            <a:ext cx="3625691" cy="48342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4" grpId="0"/>
      <p:bldP spid="4" grpId="1"/>
      <p:bldP spid="5" grpId="0"/>
      <p:bldP spid="5" grpId="1"/>
      <p:bldP spid="6" grpId="0"/>
      <p:bldP spid="6" grpId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文本框 27" descr="7b0a20202020227461726765744d6f64756c65223a20226b6f6e6c696e65666f6e7473220a7d0a"/>
          <p:cNvSpPr txBox="1"/>
          <p:nvPr/>
        </p:nvSpPr>
        <p:spPr>
          <a:xfrm>
            <a:off x="709204" y="463913"/>
            <a:ext cx="2270760" cy="1322070"/>
          </a:xfrm>
          <a:prstGeom prst="rect">
            <a:avLst/>
          </a:prstGeom>
          <a:noFill/>
          <a:effectLst>
            <a:outerShdw dist="50800" dir="2700000" algn="tl" rotWithShape="0">
              <a:schemeClr val="bg1">
                <a:alpha val="100000"/>
              </a:schemeClr>
            </a:outerShdw>
          </a:effectLst>
        </p:spPr>
        <p:txBody>
          <a:bodyPr vert="horz" wrap="square" rtlCol="0">
            <a:spAutoFit/>
          </a:bodyPr>
          <a:lstStyle/>
          <a:p>
            <a:pPr indent="0" algn="di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rgbClr val="046125"/>
                </a:solidFill>
                <a:effectLst/>
                <a:cs typeface="+mn-ea"/>
                <a:sym typeface="+mn-lt"/>
              </a:rPr>
              <a:t>目录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63069" y="2146300"/>
            <a:ext cx="323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夏至传统习俗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963069" y="3144157"/>
            <a:ext cx="3338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夏至相关诗词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570899" y="2157730"/>
            <a:ext cx="323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夏至气节起源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570899" y="3155587"/>
            <a:ext cx="3338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夏至气候特点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09204" y="2053590"/>
            <a:ext cx="8616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508C4F"/>
                </a:solidFill>
                <a:effectLst/>
                <a:cs typeface="+mn-ea"/>
                <a:sym typeface="+mn-lt"/>
              </a:rPr>
              <a:t>01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101374" y="3051447"/>
            <a:ext cx="8616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508C4F"/>
                </a:solidFill>
                <a:effectLst/>
                <a:cs typeface="+mn-ea"/>
                <a:sym typeface="+mn-lt"/>
              </a:rPr>
              <a:t>04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09204" y="3051447"/>
            <a:ext cx="8616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508C4F"/>
                </a:solidFill>
                <a:effectLst/>
                <a:cs typeface="+mn-ea"/>
                <a:sym typeface="+mn-lt"/>
              </a:rPr>
              <a:t>02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101374" y="2047875"/>
            <a:ext cx="8616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508C4F"/>
                </a:solidFill>
                <a:effectLst/>
                <a:cs typeface="+mn-ea"/>
                <a:sym typeface="+mn-lt"/>
              </a:rPr>
              <a:t>03</a:t>
            </a:r>
          </a:p>
        </p:txBody>
      </p:sp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animBg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30688" y="3326765"/>
            <a:ext cx="5147945" cy="129095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effectLst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20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4308" y="2132330"/>
            <a:ext cx="5643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6000">
                <a:solidFill>
                  <a:schemeClr val="tx1"/>
                </a:solidFill>
                <a:effectLst/>
                <a:cs typeface="+mn-ea"/>
                <a:sym typeface="+mn-lt"/>
              </a:rPr>
              <a:t>夏至气节起源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850878" y="348615"/>
            <a:ext cx="2111375" cy="178371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1000">
                <a:solidFill>
                  <a:srgbClr val="508C4F"/>
                </a:solidFill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cs typeface="+mn-ea"/>
                <a:sym typeface="+mn-lt"/>
              </a:rPr>
              <a:t>01</a:t>
            </a:r>
          </a:p>
        </p:txBody>
      </p:sp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tx1"/>
                </a:solidFill>
                <a:cs typeface="+mn-ea"/>
                <a:sym typeface="+mn-lt"/>
              </a:rPr>
              <a:t>夏至气节起源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93895" y="3989070"/>
            <a:ext cx="2596515" cy="713740"/>
          </a:xfrm>
          <a:prstGeom prst="roundRect">
            <a:avLst/>
          </a:prstGeom>
          <a:solidFill>
            <a:srgbClr val="508C4F"/>
          </a:solidFill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bg1"/>
                </a:solidFill>
                <a:cs typeface="+mn-ea"/>
                <a:sym typeface="+mn-lt"/>
              </a:rPr>
              <a:t>夏至以后地面受热强烈，空气对流旺盛，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02665" y="2256790"/>
            <a:ext cx="6087745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>
                <a:solidFill>
                  <a:schemeClr val="tx1"/>
                </a:solidFill>
                <a:cs typeface="+mn-ea"/>
                <a:sym typeface="+mn-lt"/>
              </a:rPr>
              <a:t>夏至是二十四节气之一，每年公历6月21日或22日视太阳运行至黄经90度为夏至，此时太阳直射地面的位置到达一年的最北端，几乎直射北回归线，北半球的日照时间最长。夏至之后，阴气始生，阳气开始衰退。“不过夏至不热”，“夏至三庚数头伏”。</a:t>
            </a:r>
          </a:p>
        </p:txBody>
      </p:sp>
      <p:sp>
        <p:nvSpPr>
          <p:cNvPr id="10" name="文本 文本框 4627"/>
          <p:cNvSpPr txBox="1"/>
          <p:nvPr>
            <p:custDataLst>
              <p:tags r:id="rId2"/>
            </p:custDataLst>
          </p:nvPr>
        </p:nvSpPr>
        <p:spPr>
          <a:xfrm>
            <a:off x="1002665" y="1561465"/>
            <a:ext cx="410527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3200" noProof="1">
                <a:solidFill>
                  <a:srgbClr val="508C4F"/>
                </a:solidFill>
                <a:cs typeface="+mn-ea"/>
                <a:sym typeface="+mn-lt"/>
              </a:rPr>
              <a:t>中国二十四节气之一</a:t>
            </a:r>
          </a:p>
        </p:txBody>
      </p:sp>
      <p:sp>
        <p:nvSpPr>
          <p:cNvPr id="20" name="文本框 1"/>
          <p:cNvSpPr txBox="1"/>
          <p:nvPr/>
        </p:nvSpPr>
        <p:spPr>
          <a:xfrm>
            <a:off x="1155700" y="3989070"/>
            <a:ext cx="2557145" cy="713740"/>
          </a:xfrm>
          <a:prstGeom prst="roundRect">
            <a:avLst/>
          </a:prstGeom>
          <a:solidFill>
            <a:srgbClr val="508C4F"/>
          </a:solidFill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bg1"/>
                </a:solidFill>
                <a:cs typeface="+mn-ea"/>
                <a:sym typeface="+mn-lt"/>
              </a:rPr>
              <a:t>夏至这天虽然白昼最长，太阳角度最高，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93895" y="5036820"/>
            <a:ext cx="2596515" cy="713740"/>
          </a:xfrm>
          <a:prstGeom prst="roundRect">
            <a:avLst/>
          </a:prstGeom>
          <a:solidFill>
            <a:srgbClr val="508C4F"/>
          </a:solidFill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bg1"/>
                </a:solidFill>
                <a:cs typeface="+mn-ea"/>
                <a:sym typeface="+mn-lt"/>
              </a:rPr>
              <a:t>北回归线地区就会出现短暂的“立竿无影”现象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1155700" y="5036820"/>
            <a:ext cx="2557145" cy="713740"/>
          </a:xfrm>
          <a:prstGeom prst="roundRect">
            <a:avLst/>
          </a:prstGeom>
          <a:solidFill>
            <a:srgbClr val="508C4F"/>
          </a:solidFill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bg1"/>
                </a:solidFill>
                <a:cs typeface="+mn-ea"/>
                <a:sym typeface="+mn-lt"/>
              </a:rPr>
              <a:t>日照充足，作物生长很快，生理和生态需水均较多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84572" y="1238250"/>
            <a:ext cx="5082736" cy="53454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/>
      <p:bldP spid="9" grpId="0"/>
      <p:bldP spid="9" grpId="1"/>
      <p:bldP spid="10" grpId="0"/>
      <p:bldP spid="10" grpId="1"/>
      <p:bldP spid="20" grpId="0" bldLvl="0" animBg="1"/>
      <p:bldP spid="20" grpId="1"/>
      <p:bldP spid="5" grpId="0" bldLvl="0" animBg="1"/>
      <p:bldP spid="5" grpId="1"/>
      <p:bldP spid="7" grpId="0" bldLvl="0" animBg="1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夏至气节起源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1561465" y="2798445"/>
            <a:ext cx="2557145" cy="1015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鹿的角朝前生，所以属阳。夏至日阴气生而阳气始衰，所以阳性的鹿角便开始脱落。</a:t>
            </a:r>
          </a:p>
        </p:txBody>
      </p:sp>
      <p:sp>
        <p:nvSpPr>
          <p:cNvPr id="21" name="文本框 2"/>
          <p:cNvSpPr txBox="1"/>
          <p:nvPr/>
        </p:nvSpPr>
        <p:spPr>
          <a:xfrm>
            <a:off x="1446530" y="2170430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10000"/>
              </a:lnSpc>
            </a:pPr>
            <a:r>
              <a:rPr sz="2400" kern="1200">
                <a:solidFill>
                  <a:srgbClr val="508C4F"/>
                </a:solidFill>
                <a:cs typeface="+mn-ea"/>
                <a:sym typeface="+mn-lt"/>
              </a:rPr>
              <a:t>一候鹿角解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4875530" y="2798445"/>
            <a:ext cx="2557145" cy="1015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雄性的知了在夏至后因感阴气之生便鼓翼而鸣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4760595" y="2170430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10000"/>
              </a:lnSpc>
            </a:pPr>
            <a:r>
              <a:rPr sz="2400" kern="1200">
                <a:solidFill>
                  <a:srgbClr val="508C4F"/>
                </a:solidFill>
                <a:cs typeface="+mn-ea"/>
                <a:sym typeface="+mn-lt"/>
              </a:rPr>
              <a:t>二候蝉始鸣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8188960" y="2782570"/>
            <a:ext cx="2557145" cy="1015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在炎热的仲夏，一些喜阴的生物开始出现，而阳性的生物却开始衰退了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8074660" y="2170430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ctr" eaLnBrk="1">
              <a:lnSpc>
                <a:spcPct val="110000"/>
              </a:lnSpc>
            </a:pPr>
            <a:r>
              <a:rPr sz="2400" kern="1200">
                <a:solidFill>
                  <a:srgbClr val="508C4F"/>
                </a:solidFill>
                <a:cs typeface="+mn-ea"/>
                <a:sym typeface="+mn-lt"/>
              </a:rPr>
              <a:t>三候半夏生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10335" y="3952725"/>
            <a:ext cx="2858770" cy="1902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28210" y="3951922"/>
            <a:ext cx="2851785" cy="1901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039100" y="3950335"/>
            <a:ext cx="2860675" cy="1904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0"/>
      <p:bldP spid="20" grpId="1"/>
      <p:bldP spid="21" grpId="0"/>
      <p:bldP spid="21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夏至气节起源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2920" y="193167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夏至，古时又称“夏节”、“夏至节”。公元前七世纪，先人采用土圭测日影，就确定了夏至</a:t>
            </a: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。</a:t>
            </a: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" name="文本 文本框 4627"/>
          <p:cNvSpPr txBox="1"/>
          <p:nvPr>
            <p:custDataLst>
              <p:tags r:id="rId2"/>
            </p:custDataLst>
          </p:nvPr>
        </p:nvSpPr>
        <p:spPr>
          <a:xfrm>
            <a:off x="5582920" y="140970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古时名称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82920" y="355473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cs typeface="+mn-ea"/>
                <a:sym typeface="+mn-lt"/>
              </a:rPr>
              <a:t>夏至是二十四节气中最早被确定的一个节气。每年的夏至从6月21日（或22日）开始，至7月7日（或8日）结束。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 文本框 4627"/>
          <p:cNvSpPr txBox="1"/>
          <p:nvPr>
            <p:custDataLst>
              <p:tags r:id="rId3"/>
            </p:custDataLst>
          </p:nvPr>
        </p:nvSpPr>
        <p:spPr>
          <a:xfrm>
            <a:off x="5582920" y="303276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最早气节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82920" y="5177790"/>
            <a:ext cx="583438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>
                <a:solidFill>
                  <a:schemeClr val="tx1"/>
                </a:solidFill>
                <a:cs typeface="+mn-ea"/>
                <a:sym typeface="+mn-lt"/>
              </a:rPr>
              <a:t>据《恪遵宪度抄本》：“日北至，日长之至，日影短至，故曰夏至。至者，极也。”夏至之名由此而来。</a:t>
            </a:r>
          </a:p>
        </p:txBody>
      </p:sp>
      <p:sp>
        <p:nvSpPr>
          <p:cNvPr id="15" name="文本 文本框 4627"/>
          <p:cNvSpPr txBox="1"/>
          <p:nvPr>
            <p:custDataLst>
              <p:tags r:id="rId4"/>
            </p:custDataLst>
          </p:nvPr>
        </p:nvSpPr>
        <p:spPr>
          <a:xfrm>
            <a:off x="5582920" y="4655820"/>
            <a:ext cx="29146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Font typeface="+mj-lt"/>
            </a:pPr>
            <a:r>
              <a:rPr lang="zh-CN" altLang="en-US" sz="2800" noProof="1">
                <a:solidFill>
                  <a:srgbClr val="046125"/>
                </a:solidFill>
                <a:cs typeface="+mn-ea"/>
                <a:sym typeface="+mn-lt"/>
              </a:rPr>
              <a:t>历史渊源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2900" y="1581150"/>
            <a:ext cx="5334000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330688" y="3326765"/>
            <a:ext cx="5147945" cy="129095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effectLst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20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84308" y="2132330"/>
            <a:ext cx="5643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6000" dirty="0">
                <a:cs typeface="+mn-ea"/>
                <a:sym typeface="+mn-lt"/>
              </a:rPr>
              <a:t>夏至气候特点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50878" y="348615"/>
            <a:ext cx="2111375" cy="178371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1000" dirty="0">
                <a:solidFill>
                  <a:srgbClr val="508C4F"/>
                </a:solidFill>
                <a:effectLst>
                  <a:outerShdw blurRad="38100" dist="38100" dir="2700000" algn="tl">
                    <a:schemeClr val="bg1">
                      <a:alpha val="43137"/>
                    </a:schemeClr>
                  </a:outerShdw>
                </a:effectLst>
                <a:cs typeface="+mn-ea"/>
                <a:sym typeface="+mn-lt"/>
              </a:rPr>
              <a:t>02</a:t>
            </a:r>
          </a:p>
        </p:txBody>
      </p:sp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tx1"/>
                </a:solidFill>
                <a:cs typeface="+mn-ea"/>
                <a:sym typeface="+mn-lt"/>
              </a:rPr>
              <a:t>夏至气候特点</a:t>
            </a:r>
          </a:p>
        </p:txBody>
      </p:sp>
      <p:sp>
        <p:nvSpPr>
          <p:cNvPr id="18" name="文本框 1"/>
          <p:cNvSpPr txBox="1"/>
          <p:nvPr/>
        </p:nvSpPr>
        <p:spPr>
          <a:xfrm>
            <a:off x="728345" y="2379345"/>
            <a:ext cx="3264535" cy="2317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20000"/>
              </a:lnSpc>
            </a:pPr>
            <a:r>
              <a:rPr lang="en-US" altLang="zh-CN" sz="1400">
                <a:cs typeface="+mn-ea"/>
                <a:sym typeface="+mn-lt"/>
              </a:rPr>
              <a:t>夏至前后，淮河以南早稻抽穗扬花，田间水分管理上要足水抽穗，湿润灌浆，干干湿湿，既满足水稻结实对水分的需要，又能透气养根，保证活熟到老，提高籽粒重。俗话说："夏种不让晌"，夏播工作要抓紧扫尾，已播的要加强管理，力争全苗。出苗后应及时间苗定苗，移栽补缺。</a:t>
            </a:r>
            <a:endParaRPr lang="en-US" altLang="zh-CN" sz="1400" kern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728345" y="1767205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l" eaLnBrk="1">
              <a:lnSpc>
                <a:spcPct val="110000"/>
              </a:lnSpc>
            </a:pPr>
            <a:r>
              <a:rPr lang="zh-CN" altLang="en-US" sz="2400" kern="1200">
                <a:solidFill>
                  <a:srgbClr val="508C4F"/>
                </a:solidFill>
                <a:cs typeface="+mn-ea"/>
                <a:sym typeface="+mn-lt"/>
              </a:rPr>
              <a:t>农事夏至活动</a:t>
            </a:r>
          </a:p>
        </p:txBody>
      </p:sp>
      <p:sp>
        <p:nvSpPr>
          <p:cNvPr id="22" name="文本框 1"/>
          <p:cNvSpPr txBox="1"/>
          <p:nvPr/>
        </p:nvSpPr>
        <p:spPr>
          <a:xfrm>
            <a:off x="8126730" y="3134360"/>
            <a:ext cx="3373755" cy="2237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r" eaLnBrk="1">
              <a:lnSpc>
                <a:spcPct val="120000"/>
              </a:lnSpc>
            </a:pPr>
            <a:r>
              <a:rPr lang="en-US" altLang="zh-CN" sz="1400">
                <a:cs typeface="+mn-ea"/>
                <a:sym typeface="+mn-lt"/>
              </a:rPr>
              <a:t>夏至时节各种农田杂草和庄稼一样生长很快，不仅与作物争水争肥争阳光，而且是多种病菌和害虫的寄主，因此农谚说："夏至不锄根边草，如同养下毒蛇咬。"抓紧中耕锄地是夏至时节极重要的增产措施之一。棉花一般已经现蕾，营养生长和生殖生长两旺，要注意及时整技打杈，中耕培土</a:t>
            </a:r>
            <a:r>
              <a:rPr lang="zh-CN" altLang="en-US" sz="1400">
                <a:cs typeface="+mn-ea"/>
                <a:sym typeface="+mn-lt"/>
              </a:rPr>
              <a:t>。</a:t>
            </a:r>
            <a:endParaRPr lang="zh-CN" altLang="en-US" sz="1400" kern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8713470" y="2522220"/>
            <a:ext cx="27870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algn="r" eaLnBrk="1">
              <a:lnSpc>
                <a:spcPct val="110000"/>
              </a:lnSpc>
            </a:pPr>
            <a:r>
              <a:rPr lang="zh-CN" altLang="en-US" sz="2400" kern="1200">
                <a:solidFill>
                  <a:srgbClr val="508C4F"/>
                </a:solidFill>
                <a:cs typeface="+mn-ea"/>
                <a:sym typeface="+mn-lt"/>
              </a:rPr>
              <a:t>农事注意事项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31970" y="1583690"/>
            <a:ext cx="1651635" cy="353187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402070" y="2522220"/>
            <a:ext cx="1724660" cy="373761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8" grpId="0"/>
      <p:bldP spid="18" grpId="1"/>
      <p:bldP spid="19" grpId="0"/>
      <p:bldP spid="19" grpId="1"/>
      <p:bldP spid="22" grpId="0"/>
      <p:bldP spid="22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0335" y="351790"/>
            <a:ext cx="323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en-US" sz="3600">
                <a:cs typeface="+mn-ea"/>
                <a:sym typeface="+mn-lt"/>
              </a:rPr>
              <a:t>夏至气候特点</a:t>
            </a:r>
            <a:endParaRPr lang="zh-CN" altLang="en-US" sz="3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89430" y="4054475"/>
            <a:ext cx="2838450" cy="406400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C4F"/>
              </a:buClr>
              <a:buFont typeface="Wingdings" panose="05000000000000000000" charset="0"/>
              <a:buChar char="l"/>
            </a:pPr>
            <a:r>
              <a:rPr lang="zh-CN" altLang="en-US" sz="2400" kern="1200">
                <a:solidFill>
                  <a:srgbClr val="000000"/>
                </a:solidFill>
                <a:cs typeface="+mn-ea"/>
                <a:sym typeface="+mn-lt"/>
              </a:rPr>
              <a:t>多暴雨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89430" y="4469130"/>
            <a:ext cx="4788535" cy="40640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正值长江中下游、江淮流域梅雨，频频出现暴雨天气.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89430" y="2887980"/>
            <a:ext cx="2838450" cy="406400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C4F"/>
              </a:buClr>
              <a:buFont typeface="Wingdings" panose="05000000000000000000" charset="0"/>
              <a:buChar char="l"/>
            </a:pPr>
            <a:r>
              <a:rPr lang="en-US" altLang="zh-CN" sz="2400" kern="1200">
                <a:solidFill>
                  <a:srgbClr val="000000"/>
                </a:solidFill>
                <a:cs typeface="+mn-ea"/>
                <a:sym typeface="+mn-lt"/>
              </a:rPr>
              <a:t>热在三伏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89430" y="3302635"/>
            <a:ext cx="4788535" cy="40640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1300" kern="1200">
                <a:solidFill>
                  <a:schemeClr val="tx1"/>
                </a:solidFill>
                <a:cs typeface="+mn-ea"/>
                <a:sym typeface="+mn-lt"/>
              </a:rPr>
              <a:t>夏至为五月中。夏为大，至为极，万物到此壮大繁茂到极点</a:t>
            </a:r>
            <a:r>
              <a:rPr lang="zh-CN" altLang="en-US" sz="1300" kern="1200">
                <a:solidFill>
                  <a:schemeClr val="tx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89430" y="1722120"/>
            <a:ext cx="2838450" cy="406400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C4F"/>
              </a:buClr>
              <a:buFont typeface="Wingdings" panose="05000000000000000000" charset="0"/>
              <a:buChar char="l"/>
            </a:pPr>
            <a:r>
              <a:rPr lang="en-US" altLang="zh-CN" sz="2400" kern="1200">
                <a:solidFill>
                  <a:srgbClr val="000000"/>
                </a:solidFill>
                <a:cs typeface="+mn-ea"/>
                <a:sym typeface="+mn-lt"/>
              </a:rPr>
              <a:t>立竿无影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89430" y="2136775"/>
            <a:ext cx="4788535" cy="40640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北回归线地区就会出现短暂的“立竿无影”现象</a:t>
            </a:r>
            <a:r>
              <a:rPr lang="zh-CN" altLang="en-US" sz="1400" kern="1200">
                <a:solidFill>
                  <a:schemeClr val="tx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89430" y="5220970"/>
            <a:ext cx="2838450" cy="406400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C4F"/>
              </a:buClr>
              <a:buFont typeface="Wingdings" panose="05000000000000000000" charset="0"/>
              <a:buChar char="l"/>
            </a:pPr>
            <a:r>
              <a:rPr lang="en-US" altLang="zh-CN" sz="2400" kern="1200">
                <a:solidFill>
                  <a:srgbClr val="000000"/>
                </a:solidFill>
                <a:cs typeface="+mn-ea"/>
                <a:sym typeface="+mn-lt"/>
              </a:rPr>
              <a:t>高温桑拿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89430" y="5635625"/>
            <a:ext cx="4788535" cy="406400"/>
          </a:xfrm>
          <a:prstGeom prst="rect">
            <a:avLst/>
          </a:prstGeom>
        </p:spPr>
        <p:txBody>
          <a:bodyPr wrap="square" lIns="90000" tIns="46800" rIns="90000" bIns="46800">
            <a:normAutofit fontScale="9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1400" kern="1200">
                <a:solidFill>
                  <a:schemeClr val="tx1"/>
                </a:solidFill>
                <a:cs typeface="+mn-ea"/>
                <a:sym typeface="+mn-lt"/>
              </a:rPr>
              <a:t>中国各地的气温均为最高，有些地区的最高气温可达40℃左右。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704965" y="1658620"/>
            <a:ext cx="4111625" cy="4413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标题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1_1*a*1"/>
  <p:tag name="KSO_WM_TEMPLATE_CATEGORY" val="diagram"/>
  <p:tag name="KSO_WM_TEMPLATE_INDEX" val="2020057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 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rcujtp31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宽屏</PresentationFormat>
  <Paragraphs>119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2022-03-10T06:56:56Z</dcterms:created>
  <dcterms:modified xsi:type="dcterms:W3CDTF">2023-01-10T10:20:01Z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A5FCD5A265D949D5A0EF4E3FB77E1A73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