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2292" name="幻灯片图像占位符 921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文本占位符 922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8F839BA-EDD7-464A-96A4-E90E3F24BBF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7187BDB-24C4-482E-8947-3B75DE9534A5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184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843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843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C75FDBA7-916C-4095-89D2-D8C697E8B167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575061-8456-48D3-8933-612BE9170371}" type="slidenum">
              <a:rPr lang="zh-CN" altLang="en-US"/>
              <a:t>6</a:t>
            </a:fld>
            <a:endParaRPr lang="zh-CN" altLang="en-US"/>
          </a:p>
        </p:txBody>
      </p:sp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048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C2AFB4F1-D289-47ED-B2A2-D3E04BEAB204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2FF8AAA-9E47-46F5-9679-A3D965EB736C}" type="slidenum">
              <a:rPr lang="zh-CN" altLang="en-US"/>
              <a:t>9</a:t>
            </a:fld>
            <a:endParaRPr lang="zh-CN" altLang="en-US"/>
          </a:p>
        </p:txBody>
      </p:sp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457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2458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ED98ADE8-2F51-480B-8C4C-2F3C0F19D286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FBB72C4-1F0E-4991-B65F-10D034CABF57}" type="slidenum">
              <a:rPr lang="zh-CN" altLang="en-US"/>
              <a:t>11</a:t>
            </a:fld>
            <a:endParaRPr lang="zh-CN" altLang="en-US"/>
          </a:p>
        </p:txBody>
      </p:sp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765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2765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79CF3DD1-1928-44CD-AD45-31FBB00BFC9C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A24365-3A15-4BF5-A973-56928CCBC66F}" type="slidenum">
              <a:rPr lang="zh-CN" altLang="en-US"/>
              <a:t>18</a:t>
            </a:fld>
            <a:endParaRPr lang="zh-CN" altLang="en-US"/>
          </a:p>
        </p:txBody>
      </p:sp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AE147-C766-4C09-A657-CE0FDF99FD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B28BC-0ED7-43A2-99E8-2F975C99EC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E34BB-B8D3-4B40-BB85-33220E9FA6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3417A-473C-44E4-95A1-24D5890CE0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17E27-85FC-4959-944C-2A7393C503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68304-7A08-4080-8068-5AD82E300A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2AFD7-E48E-48C7-9976-117B569DE0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62C8B-B14F-4D97-AF65-F5344CB8AC3E}" type="datetime1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8B156-8516-47BB-B332-2D6E78E775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B1558-6A47-4648-BD8D-3AA186A8D5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3456-886F-4CB9-98E3-D5EB389415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fld id="{BB962C8B-B14F-4D97-AF65-F5344CB8AC3E}" type="datetime1">
              <a:rPr lang="zh-CN" altLang="en-US"/>
              <a:t>2023-01-16</a:t>
            </a:fld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E6E94D0-7E68-4A26-818E-951BB1D2CB3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4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2731" y="2564904"/>
            <a:ext cx="914126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60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</a:t>
            </a:r>
            <a:r>
              <a:rPr lang="zh-CN" altLang="en-US" sz="60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角三角形</a:t>
            </a:r>
          </a:p>
        </p:txBody>
      </p:sp>
      <p:sp>
        <p:nvSpPr>
          <p:cNvPr id="13342" name="Text Box 4"/>
          <p:cNvSpPr txBox="1">
            <a:spLocks noChangeArrowheads="1"/>
          </p:cNvSpPr>
          <p:nvPr/>
        </p:nvSpPr>
        <p:spPr bwMode="auto">
          <a:xfrm>
            <a:off x="-17734" y="1268760"/>
            <a:ext cx="91617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第十七章 特殊三角形</a:t>
            </a:r>
          </a:p>
        </p:txBody>
      </p:sp>
      <p:sp>
        <p:nvSpPr>
          <p:cNvPr id="32" name="矩形 31"/>
          <p:cNvSpPr/>
          <p:nvPr/>
        </p:nvSpPr>
        <p:spPr>
          <a:xfrm>
            <a:off x="-17734" y="5733256"/>
            <a:ext cx="9161734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6556375" y="377825"/>
            <a:ext cx="2540000" cy="3938588"/>
            <a:chOff x="9858" y="738"/>
            <a:chExt cx="4000" cy="6202"/>
          </a:xfrm>
        </p:grpSpPr>
        <p:cxnSp>
          <p:nvCxnSpPr>
            <p:cNvPr id="25602" name="直接连接符 36"/>
            <p:cNvCxnSpPr>
              <a:cxnSpLocks noChangeShapeType="1"/>
            </p:cNvCxnSpPr>
            <p:nvPr/>
          </p:nvCxnSpPr>
          <p:spPr bwMode="auto">
            <a:xfrm>
              <a:off x="10830" y="3840"/>
              <a:ext cx="136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03" name="直接连接符 37"/>
            <p:cNvCxnSpPr>
              <a:cxnSpLocks noChangeShapeType="1"/>
            </p:cNvCxnSpPr>
            <p:nvPr/>
          </p:nvCxnSpPr>
          <p:spPr bwMode="auto">
            <a:xfrm>
              <a:off x="12190" y="3838"/>
              <a:ext cx="0" cy="238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04" name="文本框 39"/>
            <p:cNvSpPr txBox="1">
              <a:spLocks noChangeArrowheads="1"/>
            </p:cNvSpPr>
            <p:nvPr/>
          </p:nvSpPr>
          <p:spPr bwMode="auto">
            <a:xfrm>
              <a:off x="9858" y="3596"/>
              <a:ext cx="101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E</a:t>
              </a:r>
              <a:endParaRPr lang="en-US" altLang="zh-CN" sz="2400" b="1" i="1" baseline="-25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5605" name="组合 6"/>
            <p:cNvGrpSpPr/>
            <p:nvPr/>
          </p:nvGrpSpPr>
          <p:grpSpPr bwMode="auto">
            <a:xfrm>
              <a:off x="10159" y="738"/>
              <a:ext cx="3699" cy="6200"/>
              <a:chOff x="10179" y="1879"/>
              <a:chExt cx="3699" cy="6200"/>
            </a:xfrm>
          </p:grpSpPr>
          <p:sp>
            <p:nvSpPr>
              <p:cNvPr id="25606" name="直角三角形 34"/>
              <p:cNvSpPr>
                <a:spLocks noChangeArrowheads="1"/>
              </p:cNvSpPr>
              <p:nvPr/>
            </p:nvSpPr>
            <p:spPr bwMode="auto">
              <a:xfrm>
                <a:off x="10851" y="2599"/>
                <a:ext cx="2720" cy="4763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25607" name="矩形 35"/>
              <p:cNvSpPr>
                <a:spLocks noChangeArrowheads="1"/>
              </p:cNvSpPr>
              <p:nvPr/>
            </p:nvSpPr>
            <p:spPr bwMode="auto">
              <a:xfrm>
                <a:off x="10851" y="7022"/>
                <a:ext cx="340" cy="340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cxnSp>
            <p:nvCxnSpPr>
              <p:cNvPr id="25608" name="直接连接符 38"/>
              <p:cNvCxnSpPr>
                <a:cxnSpLocks noChangeShapeType="1"/>
              </p:cNvCxnSpPr>
              <p:nvPr/>
            </p:nvCxnSpPr>
            <p:spPr bwMode="auto">
              <a:xfrm flipH="1">
                <a:off x="10891" y="4977"/>
                <a:ext cx="1362" cy="238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609" name="文本框 40"/>
              <p:cNvSpPr txBox="1">
                <a:spLocks noChangeArrowheads="1"/>
              </p:cNvSpPr>
              <p:nvPr/>
            </p:nvSpPr>
            <p:spPr bwMode="auto">
              <a:xfrm>
                <a:off x="10563" y="1879"/>
                <a:ext cx="62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  <a:endParaRPr lang="en-US" altLang="zh-CN" sz="24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0" name="文本框 41"/>
              <p:cNvSpPr txBox="1">
                <a:spLocks noChangeArrowheads="1"/>
              </p:cNvSpPr>
              <p:nvPr/>
            </p:nvSpPr>
            <p:spPr bwMode="auto">
              <a:xfrm>
                <a:off x="10179" y="7157"/>
                <a:ext cx="1012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C</a:t>
                </a:r>
                <a:endParaRPr lang="en-US" altLang="zh-CN" sz="24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1" name="文本框 42"/>
              <p:cNvSpPr txBox="1">
                <a:spLocks noChangeArrowheads="1"/>
              </p:cNvSpPr>
              <p:nvPr/>
            </p:nvSpPr>
            <p:spPr bwMode="auto">
              <a:xfrm>
                <a:off x="13190" y="7359"/>
                <a:ext cx="68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  <a:endParaRPr lang="en-US" altLang="zh-CN" sz="2400" b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2" name="文本框 43"/>
              <p:cNvSpPr txBox="1">
                <a:spLocks noChangeArrowheads="1"/>
              </p:cNvSpPr>
              <p:nvPr/>
            </p:nvSpPr>
            <p:spPr bwMode="auto">
              <a:xfrm>
                <a:off x="12472" y="4402"/>
                <a:ext cx="71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D</a:t>
                </a:r>
                <a:endParaRPr lang="en-US" altLang="zh-CN" sz="2400" b="1" i="1" baseline="-25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5613" name="文本框 75"/>
            <p:cNvSpPr txBox="1">
              <a:spLocks noChangeArrowheads="1"/>
            </p:cNvSpPr>
            <p:nvPr/>
          </p:nvSpPr>
          <p:spPr bwMode="auto">
            <a:xfrm>
              <a:off x="11911" y="6220"/>
              <a:ext cx="101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sz="2400" b="1" i="1" baseline="-25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03213" y="468313"/>
            <a:ext cx="57721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同理可证，△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CDE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≌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DCF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中，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303213" y="1009650"/>
            <a:ext cx="57721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从而，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DE=FC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EC=FD.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303213" y="1524000"/>
            <a:ext cx="48021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AE=EC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CF =FB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（等量代换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303213" y="2101850"/>
            <a:ext cx="6391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又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DF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（两直线平行，同位角相等）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endParaRPr lang="zh-CN" altLang="en-US" sz="24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6688" y="2689225"/>
            <a:ext cx="63896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为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的垂直平分线，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DF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为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的垂直平分线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400" b="1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03213" y="3768725"/>
            <a:ext cx="64452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AD=CD=BD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（线段垂直平分线的性质定理）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303213" y="4541838"/>
            <a:ext cx="3243262" cy="681037"/>
            <a:chOff x="478" y="7152"/>
            <a:chExt cx="5106" cy="1072"/>
          </a:xfrm>
        </p:grpSpPr>
        <p:sp>
          <p:nvSpPr>
            <p:cNvPr id="25621" name="TextBox 3"/>
            <p:cNvSpPr txBox="1">
              <a:spLocks noChangeArrowheads="1"/>
            </p:cNvSpPr>
            <p:nvPr/>
          </p:nvSpPr>
          <p:spPr bwMode="auto">
            <a:xfrm>
              <a:off x="478" y="7184"/>
              <a:ext cx="510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∴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CD=        AB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25622" name="对象 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250" y="7152"/>
            <a:ext cx="414" cy="1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0" r:id="rId3" imgW="153035" imgH="394970" progId="Equation.KSEE3">
                    <p:embed/>
                  </p:oleObj>
                </mc:Choice>
                <mc:Fallback>
                  <p:oleObj r:id="rId3" imgW="153035" imgH="394970" progId="Equation.KSEE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0" y="7152"/>
                          <a:ext cx="414" cy="10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1" name="TextBox 3"/>
          <p:cNvSpPr txBox="1"/>
          <p:nvPr/>
        </p:nvSpPr>
        <p:spPr>
          <a:xfrm>
            <a:off x="436563" y="5321300"/>
            <a:ext cx="36972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直角三角形的性质定理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755650" y="5778500"/>
            <a:ext cx="7581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直角三角形斜边上的中线等于斜边的一半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5" grpId="0"/>
      <p:bldP spid="12" grpId="0"/>
      <p:bldP spid="4" grpId="0"/>
      <p:bldP spid="5" grpId="0"/>
      <p:bldP spid="12291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组合 6147"/>
          <p:cNvGrpSpPr/>
          <p:nvPr/>
        </p:nvGrpSpPr>
        <p:grpSpPr bwMode="auto">
          <a:xfrm>
            <a:off x="325438" y="246063"/>
            <a:ext cx="4316412" cy="806450"/>
            <a:chOff x="0" y="0"/>
            <a:chExt cx="6796" cy="1268"/>
          </a:xfrm>
        </p:grpSpPr>
        <p:sp>
          <p:nvSpPr>
            <p:cNvPr id="2662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2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2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629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919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含</a:t>
              </a:r>
              <a:r>
                <a:rPr lang="en-US" altLang="zh-CN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30</a:t>
              </a: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°角的直角三角形</a:t>
              </a:r>
            </a:p>
          </p:txBody>
        </p:sp>
        <p:sp>
          <p:nvSpPr>
            <p:cNvPr id="2663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23850" y="1268413"/>
            <a:ext cx="8569325" cy="1189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用刻度尺测量含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30°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角的直角三角形斜边和短直角边，比较它们之间的数量关系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900113" y="2465388"/>
            <a:ext cx="3262312" cy="550862"/>
            <a:chOff x="899592" y="2465858"/>
            <a:chExt cx="3262432" cy="549764"/>
          </a:xfrm>
        </p:grpSpPr>
        <p:sp>
          <p:nvSpPr>
            <p:cNvPr id="26633" name="TextBox 5"/>
            <p:cNvSpPr txBox="1">
              <a:spLocks noChangeArrowheads="1"/>
            </p:cNvSpPr>
            <p:nvPr/>
          </p:nvSpPr>
          <p:spPr bwMode="auto">
            <a:xfrm>
              <a:off x="899592" y="2492896"/>
              <a:ext cx="32624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短直角边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    ×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斜边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26634" name="Object 4"/>
            <p:cNvGraphicFramePr/>
            <p:nvPr/>
          </p:nvGraphicFramePr>
          <p:xfrm>
            <a:off x="2555776" y="2465858"/>
            <a:ext cx="288032" cy="549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4" r:id="rId4" imgW="153035" imgH="396240" progId="Equation.DSMT4">
                    <p:embed/>
                  </p:oleObj>
                </mc:Choice>
                <mc:Fallback>
                  <p:oleObj r:id="rId4" imgW="153035" imgH="396240" progId="Equation.DSMT4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776" y="2465858"/>
                          <a:ext cx="288032" cy="5497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35" name="组合 9"/>
          <p:cNvGrpSpPr/>
          <p:nvPr/>
        </p:nvGrpSpPr>
        <p:grpSpPr bwMode="auto">
          <a:xfrm>
            <a:off x="5770563" y="2492375"/>
            <a:ext cx="1754187" cy="2946400"/>
            <a:chOff x="6012160" y="1973943"/>
            <a:chExt cx="1752983" cy="2946400"/>
          </a:xfrm>
        </p:grpSpPr>
        <p:pic>
          <p:nvPicPr>
            <p:cNvPr id="26636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012160" y="1988840"/>
              <a:ext cx="1733550" cy="292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7" name="任意多边形 11"/>
            <p:cNvSpPr>
              <a:spLocks noChangeArrowheads="1"/>
            </p:cNvSpPr>
            <p:nvPr/>
          </p:nvSpPr>
          <p:spPr bwMode="auto">
            <a:xfrm>
              <a:off x="6052457" y="1973943"/>
              <a:ext cx="1712686" cy="2946400"/>
            </a:xfrm>
            <a:custGeom>
              <a:avLst/>
              <a:gdLst>
                <a:gd name="T0" fmla="*/ 1698172 w 1712686"/>
                <a:gd name="T1" fmla="*/ 0 h 2946400"/>
                <a:gd name="T2" fmla="*/ 0 w 1712686"/>
                <a:gd name="T3" fmla="*/ 2946400 h 2946400"/>
                <a:gd name="T4" fmla="*/ 1712686 w 1712686"/>
                <a:gd name="T5" fmla="*/ 2946400 h 2946400"/>
                <a:gd name="T6" fmla="*/ 1698172 w 1712686"/>
                <a:gd name="T7" fmla="*/ 0 h 2946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2686" h="2946400">
                  <a:moveTo>
                    <a:pt x="1698172" y="0"/>
                  </a:moveTo>
                  <a:lnTo>
                    <a:pt x="0" y="2946400"/>
                  </a:lnTo>
                  <a:lnTo>
                    <a:pt x="1712686" y="2946400"/>
                  </a:lnTo>
                  <a:lnTo>
                    <a:pt x="1698172" y="0"/>
                  </a:lnTo>
                  <a:close/>
                </a:path>
              </a:pathLst>
            </a:custGeom>
            <a:noFill/>
            <a:ln w="25400">
              <a:solidFill>
                <a:srgbClr val="CC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8" name="任意多边形 12"/>
            <p:cNvSpPr>
              <a:spLocks noChangeArrowheads="1"/>
            </p:cNvSpPr>
            <p:nvPr/>
          </p:nvSpPr>
          <p:spPr bwMode="auto">
            <a:xfrm>
              <a:off x="6560457" y="3091543"/>
              <a:ext cx="885372" cy="1509486"/>
            </a:xfrm>
            <a:custGeom>
              <a:avLst/>
              <a:gdLst>
                <a:gd name="T0" fmla="*/ 856343 w 885372"/>
                <a:gd name="T1" fmla="*/ 0 h 1509486"/>
                <a:gd name="T2" fmla="*/ 0 w 885372"/>
                <a:gd name="T3" fmla="*/ 1509486 h 1509486"/>
                <a:gd name="T4" fmla="*/ 885372 w 885372"/>
                <a:gd name="T5" fmla="*/ 1494971 h 1509486"/>
                <a:gd name="T6" fmla="*/ 856343 w 885372"/>
                <a:gd name="T7" fmla="*/ 0 h 1509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5372" h="1509486">
                  <a:moveTo>
                    <a:pt x="856343" y="0"/>
                  </a:moveTo>
                  <a:lnTo>
                    <a:pt x="0" y="1509486"/>
                  </a:lnTo>
                  <a:lnTo>
                    <a:pt x="885372" y="1494971"/>
                  </a:lnTo>
                  <a:lnTo>
                    <a:pt x="856343" y="0"/>
                  </a:lnTo>
                  <a:close/>
                </a:path>
              </a:pathLst>
            </a:custGeom>
            <a:noFill/>
            <a:ln w="25400">
              <a:solidFill>
                <a:srgbClr val="CC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288" y="406400"/>
            <a:ext cx="7921625" cy="173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如图，将两个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含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30°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角的三角尺摆放在一起，你能借助这个图形，找到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Rt△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的直角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与斜边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之间的数量关系吗？</a:t>
            </a:r>
          </a:p>
        </p:txBody>
      </p:sp>
      <p:grpSp>
        <p:nvGrpSpPr>
          <p:cNvPr id="2" name="组合 10"/>
          <p:cNvGrpSpPr/>
          <p:nvPr/>
        </p:nvGrpSpPr>
        <p:grpSpPr bwMode="auto">
          <a:xfrm>
            <a:off x="2268538" y="2003425"/>
            <a:ext cx="1752600" cy="2946400"/>
            <a:chOff x="6012160" y="1973943"/>
            <a:chExt cx="1752983" cy="2946400"/>
          </a:xfrm>
        </p:grpSpPr>
        <p:pic>
          <p:nvPicPr>
            <p:cNvPr id="2867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12160" y="1988840"/>
              <a:ext cx="1733550" cy="292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6" name="任意多边形 8"/>
            <p:cNvSpPr>
              <a:spLocks noChangeArrowheads="1"/>
            </p:cNvSpPr>
            <p:nvPr/>
          </p:nvSpPr>
          <p:spPr bwMode="auto">
            <a:xfrm>
              <a:off x="6052457" y="1973943"/>
              <a:ext cx="1712686" cy="2946400"/>
            </a:xfrm>
            <a:custGeom>
              <a:avLst/>
              <a:gdLst>
                <a:gd name="T0" fmla="*/ 1698172 w 1712686"/>
                <a:gd name="T1" fmla="*/ 0 h 2946400"/>
                <a:gd name="T2" fmla="*/ 0 w 1712686"/>
                <a:gd name="T3" fmla="*/ 2946400 h 2946400"/>
                <a:gd name="T4" fmla="*/ 1712686 w 1712686"/>
                <a:gd name="T5" fmla="*/ 2946400 h 2946400"/>
                <a:gd name="T6" fmla="*/ 1698172 w 1712686"/>
                <a:gd name="T7" fmla="*/ 0 h 2946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2686" h="2946400">
                  <a:moveTo>
                    <a:pt x="1698172" y="0"/>
                  </a:moveTo>
                  <a:lnTo>
                    <a:pt x="0" y="2946400"/>
                  </a:lnTo>
                  <a:lnTo>
                    <a:pt x="1712686" y="2946400"/>
                  </a:lnTo>
                  <a:lnTo>
                    <a:pt x="1698172" y="0"/>
                  </a:lnTo>
                  <a:close/>
                </a:path>
              </a:pathLst>
            </a:custGeom>
            <a:noFill/>
            <a:ln w="25400">
              <a:solidFill>
                <a:srgbClr val="CC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7" name="任意多边形 9"/>
            <p:cNvSpPr>
              <a:spLocks noChangeArrowheads="1"/>
            </p:cNvSpPr>
            <p:nvPr/>
          </p:nvSpPr>
          <p:spPr bwMode="auto">
            <a:xfrm>
              <a:off x="6560457" y="3091543"/>
              <a:ext cx="885372" cy="1509486"/>
            </a:xfrm>
            <a:custGeom>
              <a:avLst/>
              <a:gdLst>
                <a:gd name="T0" fmla="*/ 856343 w 885372"/>
                <a:gd name="T1" fmla="*/ 0 h 1509486"/>
                <a:gd name="T2" fmla="*/ 0 w 885372"/>
                <a:gd name="T3" fmla="*/ 1509486 h 1509486"/>
                <a:gd name="T4" fmla="*/ 885372 w 885372"/>
                <a:gd name="T5" fmla="*/ 1494971 h 1509486"/>
                <a:gd name="T6" fmla="*/ 856343 w 885372"/>
                <a:gd name="T7" fmla="*/ 0 h 1509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5372" h="1509486">
                  <a:moveTo>
                    <a:pt x="856343" y="0"/>
                  </a:moveTo>
                  <a:lnTo>
                    <a:pt x="0" y="1509486"/>
                  </a:lnTo>
                  <a:lnTo>
                    <a:pt x="885372" y="1494971"/>
                  </a:lnTo>
                  <a:lnTo>
                    <a:pt x="856343" y="0"/>
                  </a:lnTo>
                  <a:close/>
                </a:path>
              </a:pathLst>
            </a:custGeom>
            <a:noFill/>
            <a:ln w="25400">
              <a:solidFill>
                <a:srgbClr val="CC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78" name="组合 16"/>
          <p:cNvGrpSpPr/>
          <p:nvPr/>
        </p:nvGrpSpPr>
        <p:grpSpPr bwMode="auto">
          <a:xfrm>
            <a:off x="5580063" y="1989138"/>
            <a:ext cx="1741487" cy="2974975"/>
            <a:chOff x="1756229" y="2249714"/>
            <a:chExt cx="1741714" cy="2975429"/>
          </a:xfrm>
        </p:grpSpPr>
        <p:pic>
          <p:nvPicPr>
            <p:cNvPr id="28679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63688" y="2276872"/>
              <a:ext cx="1733550" cy="291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任意多边形 13"/>
            <p:cNvSpPr>
              <a:spLocks noChangeArrowheads="1"/>
            </p:cNvSpPr>
            <p:nvPr/>
          </p:nvSpPr>
          <p:spPr bwMode="auto">
            <a:xfrm>
              <a:off x="2109214" y="3399972"/>
              <a:ext cx="885371" cy="1480457"/>
            </a:xfrm>
            <a:custGeom>
              <a:avLst/>
              <a:gdLst>
                <a:gd name="T0" fmla="*/ 0 w 885371"/>
                <a:gd name="T1" fmla="*/ 0 h 1480457"/>
                <a:gd name="T2" fmla="*/ 29028 w 885371"/>
                <a:gd name="T3" fmla="*/ 1480457 h 1480457"/>
                <a:gd name="T4" fmla="*/ 885371 w 885371"/>
                <a:gd name="T5" fmla="*/ 1465943 h 1480457"/>
                <a:gd name="T6" fmla="*/ 0 w 885371"/>
                <a:gd name="T7" fmla="*/ 0 h 1480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5371" h="1480457">
                  <a:moveTo>
                    <a:pt x="0" y="0"/>
                  </a:moveTo>
                  <a:lnTo>
                    <a:pt x="29028" y="1480457"/>
                  </a:lnTo>
                  <a:lnTo>
                    <a:pt x="885371" y="146594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CC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1" name="任意多边形 15"/>
            <p:cNvSpPr>
              <a:spLocks noChangeArrowheads="1"/>
            </p:cNvSpPr>
            <p:nvPr/>
          </p:nvSpPr>
          <p:spPr bwMode="auto">
            <a:xfrm>
              <a:off x="1756229" y="2249714"/>
              <a:ext cx="1741714" cy="2975429"/>
            </a:xfrm>
            <a:custGeom>
              <a:avLst/>
              <a:gdLst>
                <a:gd name="T0" fmla="*/ 0 w 1741714"/>
                <a:gd name="T1" fmla="*/ 0 h 2975429"/>
                <a:gd name="T2" fmla="*/ 29028 w 1741714"/>
                <a:gd name="T3" fmla="*/ 2975429 h 2975429"/>
                <a:gd name="T4" fmla="*/ 1741714 w 1741714"/>
                <a:gd name="T5" fmla="*/ 2960915 h 2975429"/>
                <a:gd name="T6" fmla="*/ 0 w 1741714"/>
                <a:gd name="T7" fmla="*/ 0 h 2975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1714" h="2975429">
                  <a:moveTo>
                    <a:pt x="0" y="0"/>
                  </a:moveTo>
                  <a:lnTo>
                    <a:pt x="29028" y="2975429"/>
                  </a:lnTo>
                  <a:lnTo>
                    <a:pt x="1741714" y="296091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CC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82" name="圆角矩形 18"/>
          <p:cNvSpPr>
            <a:spLocks noChangeArrowheads="1"/>
          </p:cNvSpPr>
          <p:nvPr/>
        </p:nvSpPr>
        <p:spPr bwMode="auto">
          <a:xfrm>
            <a:off x="3635375" y="5661025"/>
            <a:ext cx="1008063" cy="5048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分离</a:t>
            </a:r>
          </a:p>
        </p:txBody>
      </p:sp>
      <p:sp>
        <p:nvSpPr>
          <p:cNvPr id="28683" name="圆角矩形 19"/>
          <p:cNvSpPr>
            <a:spLocks noChangeArrowheads="1"/>
          </p:cNvSpPr>
          <p:nvPr/>
        </p:nvSpPr>
        <p:spPr bwMode="auto">
          <a:xfrm>
            <a:off x="4716463" y="5661025"/>
            <a:ext cx="1008062" cy="5048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拼接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4 0.000002 L 0.171880 0.000002 " pathEditMode="fixed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直角三角形 19"/>
          <p:cNvSpPr>
            <a:spLocks noChangeArrowheads="1"/>
          </p:cNvSpPr>
          <p:nvPr/>
        </p:nvSpPr>
        <p:spPr bwMode="auto">
          <a:xfrm>
            <a:off x="4068763" y="1728788"/>
            <a:ext cx="1655762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0825" y="692150"/>
            <a:ext cx="8867775" cy="639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将做好的等边三角形纸片，沿一边上的高对折，如图所示：</a:t>
            </a:r>
          </a:p>
        </p:txBody>
      </p:sp>
      <p:sp>
        <p:nvSpPr>
          <p:cNvPr id="29699" name="等腰三角形 4"/>
          <p:cNvSpPr>
            <a:spLocks noChangeArrowheads="1"/>
          </p:cNvSpPr>
          <p:nvPr/>
        </p:nvSpPr>
        <p:spPr bwMode="auto">
          <a:xfrm>
            <a:off x="2498725" y="1700213"/>
            <a:ext cx="3168650" cy="2732087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9700" name="直角三角形 5"/>
          <p:cNvSpPr>
            <a:spLocks noChangeArrowheads="1"/>
          </p:cNvSpPr>
          <p:nvPr/>
        </p:nvSpPr>
        <p:spPr bwMode="auto">
          <a:xfrm>
            <a:off x="6121400" y="1484313"/>
            <a:ext cx="0" cy="273685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" name="任意多边形 6"/>
          <p:cNvSpPr/>
          <p:nvPr/>
        </p:nvSpPr>
        <p:spPr bwMode="auto">
          <a:xfrm>
            <a:off x="2527300" y="1730375"/>
            <a:ext cx="1581150" cy="2757488"/>
          </a:xfrm>
          <a:custGeom>
            <a:avLst/>
            <a:gdLst>
              <a:gd name="connsiteX0" fmla="*/ 1567543 w 1582057"/>
              <a:gd name="connsiteY0" fmla="*/ 0 h 2757715"/>
              <a:gd name="connsiteX1" fmla="*/ 0 w 1582057"/>
              <a:gd name="connsiteY1" fmla="*/ 2757715 h 2757715"/>
              <a:gd name="connsiteX2" fmla="*/ 1582057 w 1582057"/>
              <a:gd name="connsiteY2" fmla="*/ 2743200 h 2757715"/>
              <a:gd name="connsiteX3" fmla="*/ 1567543 w 1582057"/>
              <a:gd name="connsiteY3" fmla="*/ 0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057" h="2757715">
                <a:moveTo>
                  <a:pt x="1567543" y="0"/>
                </a:moveTo>
                <a:lnTo>
                  <a:pt x="0" y="2757715"/>
                </a:lnTo>
                <a:lnTo>
                  <a:pt x="1582057" y="2743200"/>
                </a:lnTo>
                <a:lnTo>
                  <a:pt x="156754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1511" name="直角三角形 7"/>
          <p:cNvSpPr>
            <a:spLocks noChangeArrowheads="1"/>
          </p:cNvSpPr>
          <p:nvPr/>
        </p:nvSpPr>
        <p:spPr bwMode="auto">
          <a:xfrm>
            <a:off x="4067175" y="1744663"/>
            <a:ext cx="109538" cy="273685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2" name="直角三角形 8"/>
          <p:cNvSpPr>
            <a:spLocks noChangeArrowheads="1"/>
          </p:cNvSpPr>
          <p:nvPr/>
        </p:nvSpPr>
        <p:spPr bwMode="auto">
          <a:xfrm>
            <a:off x="4067175" y="1730375"/>
            <a:ext cx="180975" cy="2735263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3" name="直角三角形 9"/>
          <p:cNvSpPr>
            <a:spLocks noChangeArrowheads="1"/>
          </p:cNvSpPr>
          <p:nvPr/>
        </p:nvSpPr>
        <p:spPr bwMode="auto">
          <a:xfrm>
            <a:off x="4046538" y="1716088"/>
            <a:ext cx="252412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4" name="直角三角形 10"/>
          <p:cNvSpPr>
            <a:spLocks noChangeArrowheads="1"/>
          </p:cNvSpPr>
          <p:nvPr/>
        </p:nvSpPr>
        <p:spPr bwMode="auto">
          <a:xfrm>
            <a:off x="4068763" y="1730375"/>
            <a:ext cx="287337" cy="2735263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5" name="直角三角形 11"/>
          <p:cNvSpPr>
            <a:spLocks noChangeArrowheads="1"/>
          </p:cNvSpPr>
          <p:nvPr/>
        </p:nvSpPr>
        <p:spPr bwMode="auto">
          <a:xfrm>
            <a:off x="4068763" y="1728788"/>
            <a:ext cx="358775" cy="273685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6" name="直角三角形 12"/>
          <p:cNvSpPr>
            <a:spLocks noChangeArrowheads="1"/>
          </p:cNvSpPr>
          <p:nvPr/>
        </p:nvSpPr>
        <p:spPr bwMode="auto">
          <a:xfrm>
            <a:off x="4068763" y="1728788"/>
            <a:ext cx="539750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7" name="直角三角形 13"/>
          <p:cNvSpPr>
            <a:spLocks noChangeArrowheads="1"/>
          </p:cNvSpPr>
          <p:nvPr/>
        </p:nvSpPr>
        <p:spPr bwMode="auto">
          <a:xfrm>
            <a:off x="4068763" y="1728788"/>
            <a:ext cx="719137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8" name="直角三角形 14"/>
          <p:cNvSpPr>
            <a:spLocks noChangeArrowheads="1"/>
          </p:cNvSpPr>
          <p:nvPr/>
        </p:nvSpPr>
        <p:spPr bwMode="auto">
          <a:xfrm>
            <a:off x="4068763" y="1728788"/>
            <a:ext cx="898525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9" name="直角三角形 15"/>
          <p:cNvSpPr>
            <a:spLocks noChangeArrowheads="1"/>
          </p:cNvSpPr>
          <p:nvPr/>
        </p:nvSpPr>
        <p:spPr bwMode="auto">
          <a:xfrm>
            <a:off x="4068763" y="1728788"/>
            <a:ext cx="1079500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20" name="直角三角形 16"/>
          <p:cNvSpPr>
            <a:spLocks noChangeArrowheads="1"/>
          </p:cNvSpPr>
          <p:nvPr/>
        </p:nvSpPr>
        <p:spPr bwMode="auto">
          <a:xfrm>
            <a:off x="4068763" y="1728788"/>
            <a:ext cx="1258887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21" name="直角三角形 17"/>
          <p:cNvSpPr>
            <a:spLocks noChangeArrowheads="1"/>
          </p:cNvSpPr>
          <p:nvPr/>
        </p:nvSpPr>
        <p:spPr bwMode="auto">
          <a:xfrm>
            <a:off x="4083050" y="1728788"/>
            <a:ext cx="1474788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22" name="直角三角形 18"/>
          <p:cNvSpPr>
            <a:spLocks noChangeArrowheads="1"/>
          </p:cNvSpPr>
          <p:nvPr/>
        </p:nvSpPr>
        <p:spPr bwMode="auto">
          <a:xfrm>
            <a:off x="4067175" y="1716088"/>
            <a:ext cx="1657350" cy="27352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" name="任意多边形 29"/>
          <p:cNvSpPr/>
          <p:nvPr/>
        </p:nvSpPr>
        <p:spPr bwMode="auto">
          <a:xfrm>
            <a:off x="6121400" y="1484313"/>
            <a:ext cx="0" cy="2757487"/>
          </a:xfrm>
          <a:custGeom>
            <a:avLst/>
            <a:gdLst>
              <a:gd name="connsiteX0" fmla="*/ 1567543 w 1582057"/>
              <a:gd name="connsiteY0" fmla="*/ 0 h 2757715"/>
              <a:gd name="connsiteX1" fmla="*/ 0 w 1582057"/>
              <a:gd name="connsiteY1" fmla="*/ 2757715 h 2757715"/>
              <a:gd name="connsiteX2" fmla="*/ 1582057 w 1582057"/>
              <a:gd name="connsiteY2" fmla="*/ 2743200 h 2757715"/>
              <a:gd name="connsiteX3" fmla="*/ 1567543 w 1582057"/>
              <a:gd name="connsiteY3" fmla="*/ 0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057" h="2757715">
                <a:moveTo>
                  <a:pt x="1567543" y="0"/>
                </a:moveTo>
                <a:lnTo>
                  <a:pt x="0" y="2757715"/>
                </a:lnTo>
                <a:lnTo>
                  <a:pt x="1582057" y="2743200"/>
                </a:lnTo>
                <a:lnTo>
                  <a:pt x="1567543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xit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bldLvl="0"/>
      <p:bldP spid="21512" grpId="0" bldLvl="0"/>
      <p:bldP spid="21513" grpId="0" bldLvl="0"/>
      <p:bldP spid="21514" grpId="0" bldLvl="0"/>
      <p:bldP spid="21515" grpId="0" bldLvl="0"/>
      <p:bldP spid="21516" grpId="0" bldLvl="0"/>
      <p:bldP spid="21517" grpId="0" bldLvl="0"/>
      <p:bldP spid="21518" grpId="0" bldLvl="0"/>
      <p:bldP spid="21519" grpId="0" bldLvl="0"/>
      <p:bldP spid="21520" grpId="0" bldLvl="0"/>
      <p:bldP spid="21521" grpId="0" bldLvl="0"/>
      <p:bldP spid="21522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8313" y="3860800"/>
            <a:ext cx="1409700" cy="46196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性质：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3850" y="4581525"/>
            <a:ext cx="417671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在直角三角形中，如果一个锐角等于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，那么它所对的直角边等于斜边的一半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" name="组合 28"/>
          <p:cNvGrpSpPr/>
          <p:nvPr/>
        </p:nvGrpSpPr>
        <p:grpSpPr bwMode="auto">
          <a:xfrm>
            <a:off x="4427538" y="1196975"/>
            <a:ext cx="4122737" cy="3816350"/>
            <a:chOff x="3074908" y="1052736"/>
            <a:chExt cx="4122310" cy="3816424"/>
          </a:xfrm>
        </p:grpSpPr>
        <p:grpSp>
          <p:nvGrpSpPr>
            <p:cNvPr id="30724" name="组合 22"/>
            <p:cNvGrpSpPr/>
            <p:nvPr/>
          </p:nvGrpSpPr>
          <p:grpSpPr bwMode="auto">
            <a:xfrm>
              <a:off x="3491880" y="1484784"/>
              <a:ext cx="3471504" cy="2975429"/>
              <a:chOff x="1691680" y="1168286"/>
              <a:chExt cx="3471504" cy="2975429"/>
            </a:xfrm>
          </p:grpSpPr>
          <p:grpSp>
            <p:nvGrpSpPr>
              <p:cNvPr id="30725" name="组合 14"/>
              <p:cNvGrpSpPr/>
              <p:nvPr/>
            </p:nvGrpSpPr>
            <p:grpSpPr bwMode="auto">
              <a:xfrm>
                <a:off x="1691680" y="1196752"/>
                <a:ext cx="1752983" cy="2946400"/>
                <a:chOff x="6012160" y="1973943"/>
                <a:chExt cx="1752983" cy="2946400"/>
              </a:xfrm>
            </p:grpSpPr>
            <p:pic>
              <p:nvPicPr>
                <p:cNvPr id="30726" name="Picture 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6012160" y="1988840"/>
                  <a:ext cx="1733550" cy="2924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727" name="任意多边形 16"/>
                <p:cNvSpPr>
                  <a:spLocks noChangeArrowheads="1"/>
                </p:cNvSpPr>
                <p:nvPr/>
              </p:nvSpPr>
              <p:spPr bwMode="auto">
                <a:xfrm>
                  <a:off x="6052457" y="1973943"/>
                  <a:ext cx="1712686" cy="2946400"/>
                </a:xfrm>
                <a:custGeom>
                  <a:avLst/>
                  <a:gdLst>
                    <a:gd name="T0" fmla="*/ 1698172 w 1712686"/>
                    <a:gd name="T1" fmla="*/ 0 h 2946400"/>
                    <a:gd name="T2" fmla="*/ 0 w 1712686"/>
                    <a:gd name="T3" fmla="*/ 2946400 h 2946400"/>
                    <a:gd name="T4" fmla="*/ 1712686 w 1712686"/>
                    <a:gd name="T5" fmla="*/ 2946400 h 2946400"/>
                    <a:gd name="T6" fmla="*/ 1698172 w 1712686"/>
                    <a:gd name="T7" fmla="*/ 0 h 2946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12686" h="2946400">
                      <a:moveTo>
                        <a:pt x="1698172" y="0"/>
                      </a:moveTo>
                      <a:lnTo>
                        <a:pt x="0" y="2946400"/>
                      </a:lnTo>
                      <a:lnTo>
                        <a:pt x="1712686" y="2946400"/>
                      </a:lnTo>
                      <a:lnTo>
                        <a:pt x="1698172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CC006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28" name="任意多边形 17"/>
                <p:cNvSpPr>
                  <a:spLocks noChangeArrowheads="1"/>
                </p:cNvSpPr>
                <p:nvPr/>
              </p:nvSpPr>
              <p:spPr bwMode="auto">
                <a:xfrm>
                  <a:off x="6560457" y="3091543"/>
                  <a:ext cx="885372" cy="1509486"/>
                </a:xfrm>
                <a:custGeom>
                  <a:avLst/>
                  <a:gdLst>
                    <a:gd name="T0" fmla="*/ 856343 w 885372"/>
                    <a:gd name="T1" fmla="*/ 0 h 1509486"/>
                    <a:gd name="T2" fmla="*/ 0 w 885372"/>
                    <a:gd name="T3" fmla="*/ 1509486 h 1509486"/>
                    <a:gd name="T4" fmla="*/ 885372 w 885372"/>
                    <a:gd name="T5" fmla="*/ 1494971 h 1509486"/>
                    <a:gd name="T6" fmla="*/ 856343 w 885372"/>
                    <a:gd name="T7" fmla="*/ 0 h 1509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85372" h="1509486">
                      <a:moveTo>
                        <a:pt x="856343" y="0"/>
                      </a:moveTo>
                      <a:lnTo>
                        <a:pt x="0" y="1509486"/>
                      </a:lnTo>
                      <a:lnTo>
                        <a:pt x="885372" y="1494971"/>
                      </a:lnTo>
                      <a:lnTo>
                        <a:pt x="856343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CC006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0729" name="组合 18"/>
              <p:cNvGrpSpPr/>
              <p:nvPr/>
            </p:nvGrpSpPr>
            <p:grpSpPr bwMode="auto">
              <a:xfrm>
                <a:off x="3419872" y="1168286"/>
                <a:ext cx="1743312" cy="2975429"/>
                <a:chOff x="1756229" y="2249714"/>
                <a:chExt cx="1743312" cy="2975429"/>
              </a:xfrm>
            </p:grpSpPr>
            <p:pic>
              <p:nvPicPr>
                <p:cNvPr id="30730" name="Picture 6"/>
                <p:cNvPicPr>
                  <a:picLocks noChangeAspect="1"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765991" y="2276872"/>
                  <a:ext cx="1733550" cy="29146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731" name="任意多边形 20"/>
                <p:cNvSpPr>
                  <a:spLocks noChangeArrowheads="1"/>
                </p:cNvSpPr>
                <p:nvPr/>
              </p:nvSpPr>
              <p:spPr bwMode="auto">
                <a:xfrm>
                  <a:off x="2109214" y="3399972"/>
                  <a:ext cx="885371" cy="1480457"/>
                </a:xfrm>
                <a:custGeom>
                  <a:avLst/>
                  <a:gdLst>
                    <a:gd name="T0" fmla="*/ 0 w 885371"/>
                    <a:gd name="T1" fmla="*/ 0 h 1480457"/>
                    <a:gd name="T2" fmla="*/ 29028 w 885371"/>
                    <a:gd name="T3" fmla="*/ 1480457 h 1480457"/>
                    <a:gd name="T4" fmla="*/ 885371 w 885371"/>
                    <a:gd name="T5" fmla="*/ 1465943 h 1480457"/>
                    <a:gd name="T6" fmla="*/ 0 w 885371"/>
                    <a:gd name="T7" fmla="*/ 0 h 1480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85371" h="1480457">
                      <a:moveTo>
                        <a:pt x="0" y="0"/>
                      </a:moveTo>
                      <a:lnTo>
                        <a:pt x="29028" y="1480457"/>
                      </a:lnTo>
                      <a:lnTo>
                        <a:pt x="885371" y="14659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CC006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32" name="任意多边形 21"/>
                <p:cNvSpPr>
                  <a:spLocks noChangeArrowheads="1"/>
                </p:cNvSpPr>
                <p:nvPr/>
              </p:nvSpPr>
              <p:spPr bwMode="auto">
                <a:xfrm>
                  <a:off x="1756229" y="2249714"/>
                  <a:ext cx="1741714" cy="2975429"/>
                </a:xfrm>
                <a:custGeom>
                  <a:avLst/>
                  <a:gdLst>
                    <a:gd name="T0" fmla="*/ 0 w 1741714"/>
                    <a:gd name="T1" fmla="*/ 0 h 2975429"/>
                    <a:gd name="T2" fmla="*/ 29028 w 1741714"/>
                    <a:gd name="T3" fmla="*/ 2975429 h 2975429"/>
                    <a:gd name="T4" fmla="*/ 1741714 w 1741714"/>
                    <a:gd name="T5" fmla="*/ 2960915 h 2975429"/>
                    <a:gd name="T6" fmla="*/ 0 w 1741714"/>
                    <a:gd name="T7" fmla="*/ 0 h 29754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41714" h="2975429">
                      <a:moveTo>
                        <a:pt x="0" y="0"/>
                      </a:moveTo>
                      <a:lnTo>
                        <a:pt x="29028" y="2975429"/>
                      </a:lnTo>
                      <a:lnTo>
                        <a:pt x="1741714" y="29609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CC0066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0733" name="TextBox 24"/>
            <p:cNvSpPr txBox="1">
              <a:spLocks noChangeArrowheads="1"/>
            </p:cNvSpPr>
            <p:nvPr/>
          </p:nvSpPr>
          <p:spPr bwMode="auto">
            <a:xfrm>
              <a:off x="5004048" y="1052736"/>
              <a:ext cx="4074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4" name="TextBox 25"/>
            <p:cNvSpPr txBox="1">
              <a:spLocks noChangeArrowheads="1"/>
            </p:cNvSpPr>
            <p:nvPr/>
          </p:nvSpPr>
          <p:spPr bwMode="auto">
            <a:xfrm>
              <a:off x="3074908" y="4350001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5" name="TextBox 26"/>
            <p:cNvSpPr txBox="1">
              <a:spLocks noChangeArrowheads="1"/>
            </p:cNvSpPr>
            <p:nvPr/>
          </p:nvSpPr>
          <p:spPr bwMode="auto">
            <a:xfrm>
              <a:off x="5018562" y="4407495"/>
              <a:ext cx="4074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6" name="TextBox 27"/>
            <p:cNvSpPr txBox="1">
              <a:spLocks noChangeArrowheads="1"/>
            </p:cNvSpPr>
            <p:nvPr/>
          </p:nvSpPr>
          <p:spPr bwMode="auto">
            <a:xfrm>
              <a:off x="6789734" y="4393570"/>
              <a:ext cx="4074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71500" y="1196975"/>
            <a:ext cx="5513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的轴对称图形，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611188" y="1773238"/>
            <a:ext cx="4846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因此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AB=AD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, 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BAD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=2×30°=60°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611188" y="2319338"/>
            <a:ext cx="425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从而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是一个等边三角形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611188" y="2781300"/>
            <a:ext cx="206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再由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7" name="组合 34"/>
          <p:cNvGrpSpPr/>
          <p:nvPr/>
        </p:nvGrpSpPr>
        <p:grpSpPr bwMode="auto">
          <a:xfrm>
            <a:off x="611188" y="3068638"/>
            <a:ext cx="3052762" cy="728662"/>
            <a:chOff x="611560" y="3068831"/>
            <a:chExt cx="3053080" cy="728345"/>
          </a:xfrm>
        </p:grpSpPr>
        <p:sp>
          <p:nvSpPr>
            <p:cNvPr id="30742" name="矩形 33"/>
            <p:cNvSpPr>
              <a:spLocks noChangeArrowheads="1"/>
            </p:cNvSpPr>
            <p:nvPr/>
          </p:nvSpPr>
          <p:spPr bwMode="auto">
            <a:xfrm>
              <a:off x="611560" y="3255367"/>
              <a:ext cx="30530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可得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=       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endPara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30743" name="Object 3"/>
            <p:cNvGraphicFramePr/>
            <p:nvPr/>
          </p:nvGraphicFramePr>
          <p:xfrm>
            <a:off x="2556133" y="3068831"/>
            <a:ext cx="422319" cy="728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2" r:id="rId5" imgW="153035" imgH="396240" progId="Equation.DSMT4">
                    <p:embed/>
                  </p:oleObj>
                </mc:Choice>
                <mc:Fallback>
                  <p:oleObj r:id="rId5" imgW="153035" imgH="396240" progId="Equation.DSMT4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6133" y="3068831"/>
                          <a:ext cx="422319" cy="728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38"/>
          <p:cNvGrpSpPr/>
          <p:nvPr/>
        </p:nvGrpSpPr>
        <p:grpSpPr bwMode="auto">
          <a:xfrm>
            <a:off x="4643438" y="5157788"/>
            <a:ext cx="3529012" cy="935037"/>
            <a:chOff x="4644008" y="5157192"/>
            <a:chExt cx="3528392" cy="936104"/>
          </a:xfrm>
        </p:grpSpPr>
        <p:sp>
          <p:nvSpPr>
            <p:cNvPr id="30745" name="椭圆形标注 35"/>
            <p:cNvSpPr>
              <a:spLocks noChangeArrowheads="1"/>
            </p:cNvSpPr>
            <p:nvPr/>
          </p:nvSpPr>
          <p:spPr bwMode="auto">
            <a:xfrm>
              <a:off x="4644008" y="5157192"/>
              <a:ext cx="3528392" cy="936104"/>
            </a:xfrm>
            <a:prstGeom prst="wedgeEllipseCallout">
              <a:avLst>
                <a:gd name="adj1" fmla="val -58269"/>
                <a:gd name="adj2" fmla="val -1037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0746" name="TextBox 36"/>
            <p:cNvSpPr txBox="1">
              <a:spLocks noChangeArrowheads="1"/>
            </p:cNvSpPr>
            <p:nvPr/>
          </p:nvSpPr>
          <p:spPr bwMode="auto">
            <a:xfrm>
              <a:off x="5364088" y="5229200"/>
              <a:ext cx="223224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你还能用其他方法证明吗？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圆角矩形 31"/>
          <p:cNvSpPr>
            <a:spLocks noChangeArrowheads="1"/>
          </p:cNvSpPr>
          <p:nvPr/>
        </p:nvSpPr>
        <p:spPr bwMode="auto">
          <a:xfrm>
            <a:off x="334963" y="765175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23555" name="矩形 112"/>
          <p:cNvSpPr>
            <a:spLocks noChangeArrowheads="1"/>
          </p:cNvSpPr>
          <p:nvPr/>
        </p:nvSpPr>
        <p:spPr bwMode="auto">
          <a:xfrm>
            <a:off x="466725" y="1412875"/>
            <a:ext cx="5661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30°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角的直角三角形的性质 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23850" y="1988840"/>
            <a:ext cx="86756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在直角三角形中，如果一个锐角等于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，那么它所对的直角边等于斜边的一半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" name="Text Box 6"/>
          <p:cNvSpPr txBox="1"/>
          <p:nvPr/>
        </p:nvSpPr>
        <p:spPr>
          <a:xfrm>
            <a:off x="684213" y="3292475"/>
            <a:ext cx="4406900" cy="17367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应用格式：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∵</a:t>
            </a: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　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在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Rt△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ABC 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中</a:t>
            </a: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，</a:t>
            </a:r>
            <a:endParaRPr lang="zh-CN" altLang="en-US" sz="2400" b="1" noProof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　　∠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C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 =90°</a:t>
            </a: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，∠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A</a:t>
            </a:r>
            <a:r>
              <a:rPr lang="en-US" altLang="zh-CN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 =30°</a:t>
            </a: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，　</a:t>
            </a:r>
            <a:r>
              <a:rPr lang="zh-CN" altLang="en-US" sz="2400" b="1" noProof="1">
                <a:latin typeface="宋体" panose="02010600030101010101" pitchFamily="2" charset="-122"/>
                <a:cs typeface="+mn-ea"/>
              </a:rPr>
              <a:t>　</a:t>
            </a:r>
            <a:endParaRPr lang="zh-CN" altLang="en-US" sz="2400" b="1" noProof="1">
              <a:latin typeface="宋体" panose="02010600030101010101" pitchFamily="2" charset="-122"/>
            </a:endParaRPr>
          </a:p>
        </p:txBody>
      </p:sp>
      <p:grpSp>
        <p:nvGrpSpPr>
          <p:cNvPr id="31749" name="Group 33"/>
          <p:cNvGrpSpPr/>
          <p:nvPr/>
        </p:nvGrpSpPr>
        <p:grpSpPr bwMode="auto">
          <a:xfrm>
            <a:off x="5715000" y="3076575"/>
            <a:ext cx="2614613" cy="3521075"/>
            <a:chOff x="3496" y="1464"/>
            <a:chExt cx="1647" cy="2218"/>
          </a:xfrm>
        </p:grpSpPr>
        <p:sp>
          <p:nvSpPr>
            <p:cNvPr id="13" name="直角三角形 12"/>
            <p:cNvSpPr>
              <a:spLocks noChangeArrowheads="1"/>
            </p:cNvSpPr>
            <p:nvPr/>
          </p:nvSpPr>
          <p:spPr bwMode="auto">
            <a:xfrm flipH="1">
              <a:off x="3761" y="1714"/>
              <a:ext cx="1049" cy="1844"/>
            </a:xfrm>
            <a:prstGeom prst="rtTriangle">
              <a:avLst/>
            </a:prstGeom>
            <a:noFill/>
            <a:ln w="25400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2400" b="1" i="1" dirty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1751" name="TextBox 14"/>
            <p:cNvSpPr txBox="1">
              <a:spLocks noChangeArrowheads="1"/>
            </p:cNvSpPr>
            <p:nvPr/>
          </p:nvSpPr>
          <p:spPr bwMode="auto">
            <a:xfrm>
              <a:off x="4672" y="1464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2" name="TextBox 15"/>
            <p:cNvSpPr txBox="1">
              <a:spLocks noChangeArrowheads="1"/>
            </p:cNvSpPr>
            <p:nvPr/>
          </p:nvSpPr>
          <p:spPr bwMode="auto">
            <a:xfrm>
              <a:off x="3496" y="3391"/>
              <a:ext cx="23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3" name="TextBox 16"/>
            <p:cNvSpPr txBox="1">
              <a:spLocks noChangeArrowheads="1"/>
            </p:cNvSpPr>
            <p:nvPr/>
          </p:nvSpPr>
          <p:spPr bwMode="auto">
            <a:xfrm>
              <a:off x="4832" y="3374"/>
              <a:ext cx="31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4713" y="3450"/>
              <a:ext cx="97" cy="108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2400" b="1" i="1" dirty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组合 21"/>
          <p:cNvGrpSpPr/>
          <p:nvPr/>
        </p:nvGrpSpPr>
        <p:grpSpPr bwMode="auto">
          <a:xfrm>
            <a:off x="755650" y="5300663"/>
            <a:ext cx="3203575" cy="857250"/>
            <a:chOff x="755576" y="5301208"/>
            <a:chExt cx="3203762" cy="857250"/>
          </a:xfrm>
        </p:grpSpPr>
        <p:sp>
          <p:nvSpPr>
            <p:cNvPr id="31756" name="Rectangle 14"/>
            <p:cNvSpPr>
              <a:spLocks noChangeArrowheads="1"/>
            </p:cNvSpPr>
            <p:nvPr/>
          </p:nvSpPr>
          <p:spPr bwMode="auto">
            <a:xfrm>
              <a:off x="755576" y="5440834"/>
              <a:ext cx="32037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∴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　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BC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=    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．</a:t>
              </a:r>
              <a:r>
                <a:rPr lang="zh-CN" altLang="en-US" sz="24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　　</a:t>
              </a:r>
              <a:endParaRPr lang="zh-CN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1757" name="Object 25"/>
            <p:cNvGraphicFramePr>
              <a:graphicFrameLocks noChangeAspect="1"/>
            </p:cNvGraphicFramePr>
            <p:nvPr/>
          </p:nvGraphicFramePr>
          <p:xfrm>
            <a:off x="2123728" y="5301208"/>
            <a:ext cx="357188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3" r:id="rId3" imgW="153035" imgH="396240" progId="Equation.DSMT4">
                    <p:embed/>
                  </p:oleObj>
                </mc:Choice>
                <mc:Fallback>
                  <p:oleObj r:id="rId3" imgW="153035" imgH="39624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728" y="5301208"/>
                          <a:ext cx="357188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/>
      <p:bldP spid="23556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圆角矩形 31"/>
          <p:cNvSpPr>
            <a:spLocks noChangeArrowheads="1"/>
          </p:cNvSpPr>
          <p:nvPr/>
        </p:nvSpPr>
        <p:spPr bwMode="auto">
          <a:xfrm>
            <a:off x="190500" y="620713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39750" y="5189538"/>
            <a:ext cx="8135938" cy="1189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图中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分别是哪个直角三角形的直角边？它们所对的锐角分别是多少度？ 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23850" y="1196975"/>
            <a:ext cx="8640763" cy="1736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如图是屋架设计图的一部分，点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是斜梁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的中点，立柱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垂直于横梁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=7.4 cm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=30°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立柱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要多长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32772" name="Group 23"/>
          <p:cNvGrpSpPr/>
          <p:nvPr/>
        </p:nvGrpSpPr>
        <p:grpSpPr bwMode="auto">
          <a:xfrm>
            <a:off x="4410075" y="2565400"/>
            <a:ext cx="4733925" cy="2151063"/>
            <a:chOff x="2778" y="2477"/>
            <a:chExt cx="2982" cy="1355"/>
          </a:xfrm>
        </p:grpSpPr>
        <p:pic>
          <p:nvPicPr>
            <p:cNvPr id="32773" name="Picture 2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1" y="2576"/>
              <a:ext cx="2909" cy="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4" name="Rectangle 25"/>
            <p:cNvSpPr>
              <a:spLocks noChangeArrowheads="1"/>
            </p:cNvSpPr>
            <p:nvPr/>
          </p:nvSpPr>
          <p:spPr bwMode="auto">
            <a:xfrm>
              <a:off x="2778" y="3541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zh-CN" altLang="en-US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32775" name="Rectangle 26"/>
            <p:cNvSpPr>
              <a:spLocks noChangeArrowheads="1"/>
            </p:cNvSpPr>
            <p:nvPr/>
          </p:nvSpPr>
          <p:spPr bwMode="auto">
            <a:xfrm>
              <a:off x="4138" y="247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zh-CN" altLang="en-US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32776" name="Rectangle 27"/>
            <p:cNvSpPr>
              <a:spLocks noChangeArrowheads="1"/>
            </p:cNvSpPr>
            <p:nvPr/>
          </p:nvSpPr>
          <p:spPr bwMode="auto">
            <a:xfrm>
              <a:off x="4098" y="3541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2777" name="Rectangle 28"/>
            <p:cNvSpPr>
              <a:spLocks noChangeArrowheads="1"/>
            </p:cNvSpPr>
            <p:nvPr/>
          </p:nvSpPr>
          <p:spPr bwMode="auto">
            <a:xfrm>
              <a:off x="3426" y="2877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zh-CN" altLang="en-US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32778" name="Rectangle 29"/>
            <p:cNvSpPr>
              <a:spLocks noChangeArrowheads="1"/>
            </p:cNvSpPr>
            <p:nvPr/>
          </p:nvSpPr>
          <p:spPr bwMode="auto">
            <a:xfrm>
              <a:off x="3458" y="354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zh-CN" altLang="en-US" sz="2400" b="1" i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3"/>
          <p:cNvGrpSpPr/>
          <p:nvPr/>
        </p:nvGrpSpPr>
        <p:grpSpPr bwMode="auto">
          <a:xfrm>
            <a:off x="4643438" y="1484313"/>
            <a:ext cx="4733925" cy="2151062"/>
            <a:chOff x="2778" y="2477"/>
            <a:chExt cx="2982" cy="1355"/>
          </a:xfrm>
        </p:grpSpPr>
        <p:pic>
          <p:nvPicPr>
            <p:cNvPr id="33794" name="Picture 2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1" y="2576"/>
              <a:ext cx="2909" cy="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5" name="Rectangle 25"/>
            <p:cNvSpPr>
              <a:spLocks noChangeArrowheads="1"/>
            </p:cNvSpPr>
            <p:nvPr/>
          </p:nvSpPr>
          <p:spPr bwMode="auto">
            <a:xfrm>
              <a:off x="2778" y="3541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zh-CN" altLang="en-US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33796" name="Rectangle 26"/>
            <p:cNvSpPr>
              <a:spLocks noChangeArrowheads="1"/>
            </p:cNvSpPr>
            <p:nvPr/>
          </p:nvSpPr>
          <p:spPr bwMode="auto">
            <a:xfrm>
              <a:off x="4138" y="247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zh-CN" altLang="en-US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33797" name="Rectangle 27"/>
            <p:cNvSpPr>
              <a:spLocks noChangeArrowheads="1"/>
            </p:cNvSpPr>
            <p:nvPr/>
          </p:nvSpPr>
          <p:spPr bwMode="auto">
            <a:xfrm>
              <a:off x="4098" y="3541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3798" name="Rectangle 28"/>
            <p:cNvSpPr>
              <a:spLocks noChangeArrowheads="1"/>
            </p:cNvSpPr>
            <p:nvPr/>
          </p:nvSpPr>
          <p:spPr bwMode="auto">
            <a:xfrm>
              <a:off x="3426" y="2877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3799" name="Rectangle 29"/>
            <p:cNvSpPr>
              <a:spLocks noChangeArrowheads="1"/>
            </p:cNvSpPr>
            <p:nvPr/>
          </p:nvSpPr>
          <p:spPr bwMode="auto">
            <a:xfrm>
              <a:off x="3458" y="352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zh-CN" altLang="en-US" sz="2400" b="1" i="1">
                <a:latin typeface="Times New Roman" panose="02020603050405020304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0825" y="735013"/>
            <a:ext cx="8016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71550" y="706438"/>
            <a:ext cx="463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DE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 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=30 °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grpSp>
        <p:nvGrpSpPr>
          <p:cNvPr id="3" name="组合 22"/>
          <p:cNvGrpSpPr/>
          <p:nvPr/>
        </p:nvGrpSpPr>
        <p:grpSpPr bwMode="auto">
          <a:xfrm>
            <a:off x="971550" y="1268413"/>
            <a:ext cx="4232275" cy="863600"/>
            <a:chOff x="1280029" y="3746060"/>
            <a:chExt cx="4231928" cy="863534"/>
          </a:xfrm>
        </p:grpSpPr>
        <p:sp>
          <p:nvSpPr>
            <p:cNvPr id="33803" name="TextBox 11"/>
            <p:cNvSpPr txBox="1">
              <a:spLocks noChangeArrowheads="1"/>
            </p:cNvSpPr>
            <p:nvPr/>
          </p:nvSpPr>
          <p:spPr bwMode="auto">
            <a:xfrm>
              <a:off x="1280029" y="3931905"/>
              <a:ext cx="423192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∴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BC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,      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DE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3804" name="Object 25"/>
            <p:cNvGraphicFramePr>
              <a:graphicFrameLocks noChangeAspect="1"/>
            </p:cNvGraphicFramePr>
            <p:nvPr/>
          </p:nvGraphicFramePr>
          <p:xfrm>
            <a:off x="2342604" y="3752344"/>
            <a:ext cx="357188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1" r:id="rId4" imgW="153035" imgH="396240" progId="Equation.DSMT4">
                    <p:embed/>
                  </p:oleObj>
                </mc:Choice>
                <mc:Fallback>
                  <p:oleObj r:id="rId4" imgW="153035" imgH="39624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2604" y="3752344"/>
                          <a:ext cx="357188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5" name="Object 3"/>
            <p:cNvGraphicFramePr>
              <a:graphicFrameLocks noChangeAspect="1"/>
            </p:cNvGraphicFramePr>
            <p:nvPr/>
          </p:nvGraphicFramePr>
          <p:xfrm>
            <a:off x="4430836" y="3746060"/>
            <a:ext cx="357188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2" r:id="rId6" imgW="153035" imgH="396240" progId="Equation.DSMT4">
                    <p:embed/>
                  </p:oleObj>
                </mc:Choice>
                <mc:Fallback>
                  <p:oleObj r:id="rId6" imgW="153035" imgH="3962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0836" y="3746060"/>
                          <a:ext cx="357188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23"/>
          <p:cNvGrpSpPr/>
          <p:nvPr/>
        </p:nvGrpSpPr>
        <p:grpSpPr bwMode="auto">
          <a:xfrm>
            <a:off x="1042988" y="2133600"/>
            <a:ext cx="4321175" cy="869950"/>
            <a:chOff x="1331640" y="4458472"/>
            <a:chExt cx="4321055" cy="871202"/>
          </a:xfrm>
        </p:grpSpPr>
        <p:sp>
          <p:nvSpPr>
            <p:cNvPr id="33807" name="TextBox 12"/>
            <p:cNvSpPr txBox="1">
              <a:spLocks noChangeArrowheads="1"/>
            </p:cNvSpPr>
            <p:nvPr/>
          </p:nvSpPr>
          <p:spPr bwMode="auto">
            <a:xfrm>
              <a:off x="1331640" y="4623519"/>
              <a:ext cx="43210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∴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BC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×7.4=3.7(m).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3808" name="Object 4"/>
            <p:cNvGraphicFramePr>
              <a:graphicFrameLocks noChangeAspect="1"/>
            </p:cNvGraphicFramePr>
            <p:nvPr/>
          </p:nvGraphicFramePr>
          <p:xfrm>
            <a:off x="2414612" y="4472424"/>
            <a:ext cx="357188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3" r:id="rId7" imgW="153035" imgH="396240" progId="Equation.DSMT4">
                    <p:embed/>
                  </p:oleObj>
                </mc:Choice>
                <mc:Fallback>
                  <p:oleObj r:id="rId7" imgW="153035" imgH="3962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612" y="4472424"/>
                          <a:ext cx="357188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9" name="Object 5"/>
            <p:cNvGraphicFramePr>
              <a:graphicFrameLocks noChangeAspect="1"/>
            </p:cNvGraphicFramePr>
            <p:nvPr/>
          </p:nvGraphicFramePr>
          <p:xfrm>
            <a:off x="3419872" y="4458472"/>
            <a:ext cx="357188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4" r:id="rId8" imgW="153035" imgH="396240" progId="Equation.DSMT4">
                    <p:embed/>
                  </p:oleObj>
                </mc:Choice>
                <mc:Fallback>
                  <p:oleObj r:id="rId8" imgW="153035" imgH="3962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872" y="4458472"/>
                          <a:ext cx="357188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24"/>
          <p:cNvGrpSpPr/>
          <p:nvPr/>
        </p:nvGrpSpPr>
        <p:grpSpPr bwMode="auto">
          <a:xfrm>
            <a:off x="1258888" y="2852738"/>
            <a:ext cx="1965325" cy="857250"/>
            <a:chOff x="1331640" y="5157754"/>
            <a:chExt cx="1965497" cy="857250"/>
          </a:xfrm>
        </p:grpSpPr>
        <p:sp>
          <p:nvSpPr>
            <p:cNvPr id="33811" name="TextBox 13"/>
            <p:cNvSpPr txBox="1">
              <a:spLocks noChangeArrowheads="1"/>
            </p:cNvSpPr>
            <p:nvPr/>
          </p:nvSpPr>
          <p:spPr bwMode="auto">
            <a:xfrm>
              <a:off x="1331640" y="5343599"/>
              <a:ext cx="196549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又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3812" name="Object 6"/>
            <p:cNvGraphicFramePr>
              <a:graphicFrameLocks noChangeAspect="1"/>
            </p:cNvGraphicFramePr>
            <p:nvPr/>
          </p:nvGraphicFramePr>
          <p:xfrm>
            <a:off x="2411628" y="5157754"/>
            <a:ext cx="357188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5" r:id="rId9" imgW="153035" imgH="396240" progId="Equation.DSMT4">
                    <p:embed/>
                  </p:oleObj>
                </mc:Choice>
                <mc:Fallback>
                  <p:oleObj r:id="rId9" imgW="153035" imgH="3962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628" y="5157754"/>
                          <a:ext cx="357188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25"/>
          <p:cNvGrpSpPr/>
          <p:nvPr/>
        </p:nvGrpSpPr>
        <p:grpSpPr bwMode="auto">
          <a:xfrm>
            <a:off x="1020763" y="3689350"/>
            <a:ext cx="4646612" cy="857250"/>
            <a:chOff x="1293687" y="5955564"/>
            <a:chExt cx="4646465" cy="857812"/>
          </a:xfrm>
        </p:grpSpPr>
        <p:sp>
          <p:nvSpPr>
            <p:cNvPr id="33814" name="TextBox 14"/>
            <p:cNvSpPr txBox="1">
              <a:spLocks noChangeArrowheads="1"/>
            </p:cNvSpPr>
            <p:nvPr/>
          </p:nvSpPr>
          <p:spPr bwMode="auto">
            <a:xfrm>
              <a:off x="1293687" y="6135687"/>
              <a:ext cx="46464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∴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DE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     ×3.7=1.85  (m).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3815" name="Object 7"/>
            <p:cNvGraphicFramePr>
              <a:graphicFrameLocks noChangeAspect="1"/>
            </p:cNvGraphicFramePr>
            <p:nvPr/>
          </p:nvGraphicFramePr>
          <p:xfrm>
            <a:off x="2342604" y="5955564"/>
            <a:ext cx="357188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6" r:id="rId10" imgW="153035" imgH="396240" progId="Equation.DSMT4">
                    <p:embed/>
                  </p:oleObj>
                </mc:Choice>
                <mc:Fallback>
                  <p:oleObj r:id="rId10" imgW="153035" imgH="3962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2604" y="5955564"/>
                          <a:ext cx="357188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6" name="Object 8"/>
            <p:cNvGraphicFramePr>
              <a:graphicFrameLocks noChangeAspect="1"/>
            </p:cNvGraphicFramePr>
            <p:nvPr/>
          </p:nvGraphicFramePr>
          <p:xfrm>
            <a:off x="3350716" y="5956126"/>
            <a:ext cx="357188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7" r:id="rId11" imgW="153035" imgH="396240" progId="Equation.DSMT4">
                    <p:embed/>
                  </p:oleObj>
                </mc:Choice>
                <mc:Fallback>
                  <p:oleObj r:id="rId11" imgW="153035" imgH="3962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0716" y="5956126"/>
                          <a:ext cx="357188" cy="857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3850" y="4622800"/>
            <a:ext cx="592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答：立柱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的长是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3.7m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的长是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1.85m.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18" name="文本框 1"/>
          <p:cNvSpPr txBox="1">
            <a:spLocks noChangeArrowheads="1"/>
          </p:cNvSpPr>
          <p:nvPr/>
        </p:nvSpPr>
        <p:spPr bwMode="auto">
          <a:xfrm>
            <a:off x="242888" y="698500"/>
            <a:ext cx="8648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将一副三角板按照如图所示的位置放置，则两条斜边所形成的钝角α等于（   ）</a:t>
            </a:r>
          </a:p>
        </p:txBody>
      </p:sp>
      <p:sp>
        <p:nvSpPr>
          <p:cNvPr id="34819" name="文本框 2"/>
          <p:cNvSpPr txBox="1">
            <a:spLocks noChangeArrowheads="1"/>
          </p:cNvSpPr>
          <p:nvPr/>
        </p:nvSpPr>
        <p:spPr bwMode="auto">
          <a:xfrm>
            <a:off x="139700" y="2514600"/>
            <a:ext cx="504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A.120</a:t>
            </a:r>
            <a:r>
              <a:rPr lang="zh-CN" altLang="en-US" sz="2400" b="1">
                <a:latin typeface="Times New Roman" panose="02020603050405020304" pitchFamily="18" charset="0"/>
              </a:rPr>
              <a:t>°     </a:t>
            </a:r>
            <a:r>
              <a:rPr lang="en-US" altLang="zh-CN" sz="2400" b="1">
                <a:latin typeface="Times New Roman" panose="02020603050405020304" pitchFamily="18" charset="0"/>
              </a:rPr>
              <a:t>B.135</a:t>
            </a:r>
            <a:r>
              <a:rPr lang="zh-CN" altLang="en-US" sz="2400" b="1">
                <a:latin typeface="Times New Roman" panose="02020603050405020304" pitchFamily="18" charset="0"/>
              </a:rPr>
              <a:t>°       </a:t>
            </a:r>
            <a:r>
              <a:rPr lang="en-US" altLang="zh-CN" sz="2400" b="1">
                <a:latin typeface="Times New Roman" panose="02020603050405020304" pitchFamily="18" charset="0"/>
              </a:rPr>
              <a:t>C.150</a:t>
            </a:r>
            <a:r>
              <a:rPr lang="zh-CN" altLang="en-US" sz="2400" b="1">
                <a:latin typeface="Times New Roman" panose="02020603050405020304" pitchFamily="18" charset="0"/>
              </a:rPr>
              <a:t>°     </a:t>
            </a:r>
            <a:r>
              <a:rPr lang="en-US" altLang="zh-CN" sz="2400" b="1">
                <a:latin typeface="Times New Roman" panose="02020603050405020304" pitchFamily="18" charset="0"/>
              </a:rPr>
              <a:t>D.165</a:t>
            </a:r>
            <a:r>
              <a:rPr lang="zh-CN" altLang="en-US" sz="2400" b="1">
                <a:latin typeface="Times New Roman" panose="02020603050405020304" pitchFamily="18" charset="0"/>
              </a:rPr>
              <a:t>°</a:t>
            </a:r>
          </a:p>
        </p:txBody>
      </p:sp>
      <p:grpSp>
        <p:nvGrpSpPr>
          <p:cNvPr id="34820" name="组合 12"/>
          <p:cNvGrpSpPr/>
          <p:nvPr/>
        </p:nvGrpSpPr>
        <p:grpSpPr bwMode="auto">
          <a:xfrm>
            <a:off x="5318125" y="1416050"/>
            <a:ext cx="3859213" cy="3044825"/>
            <a:chOff x="8396" y="2251"/>
            <a:chExt cx="6076" cy="4794"/>
          </a:xfrm>
        </p:grpSpPr>
        <p:sp>
          <p:nvSpPr>
            <p:cNvPr id="34821" name="直角三角形 3"/>
            <p:cNvSpPr>
              <a:spLocks noChangeArrowheads="1"/>
            </p:cNvSpPr>
            <p:nvPr/>
          </p:nvSpPr>
          <p:spPr bwMode="auto">
            <a:xfrm>
              <a:off x="9088" y="3890"/>
              <a:ext cx="4915" cy="2495"/>
            </a:xfrm>
            <a:prstGeom prst="rtTriangl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4822" name="直角三角形 4"/>
            <p:cNvSpPr>
              <a:spLocks noChangeArrowheads="1"/>
            </p:cNvSpPr>
            <p:nvPr/>
          </p:nvSpPr>
          <p:spPr bwMode="auto">
            <a:xfrm>
              <a:off x="9088" y="2810"/>
              <a:ext cx="3487" cy="3575"/>
            </a:xfrm>
            <a:prstGeom prst="rtTriangl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4823" name="文本框 39"/>
            <p:cNvSpPr txBox="1">
              <a:spLocks noChangeArrowheads="1"/>
            </p:cNvSpPr>
            <p:nvPr/>
          </p:nvSpPr>
          <p:spPr bwMode="auto">
            <a:xfrm>
              <a:off x="8509" y="2251"/>
              <a:ext cx="7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34824" name="文本框 11"/>
            <p:cNvSpPr txBox="1">
              <a:spLocks noChangeArrowheads="1"/>
            </p:cNvSpPr>
            <p:nvPr/>
          </p:nvSpPr>
          <p:spPr bwMode="auto">
            <a:xfrm>
              <a:off x="8460" y="6137"/>
              <a:ext cx="85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34825" name="文本框 7"/>
            <p:cNvSpPr txBox="1">
              <a:spLocks noChangeArrowheads="1"/>
            </p:cNvSpPr>
            <p:nvPr/>
          </p:nvSpPr>
          <p:spPr bwMode="auto">
            <a:xfrm>
              <a:off x="8396" y="3531"/>
              <a:ext cx="71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34826" name="文本框 10"/>
            <p:cNvSpPr txBox="1">
              <a:spLocks noChangeArrowheads="1"/>
            </p:cNvSpPr>
            <p:nvPr/>
          </p:nvSpPr>
          <p:spPr bwMode="auto">
            <a:xfrm>
              <a:off x="13462" y="6325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34827" name="文本框 20"/>
            <p:cNvSpPr txBox="1">
              <a:spLocks noChangeArrowheads="1"/>
            </p:cNvSpPr>
            <p:nvPr/>
          </p:nvSpPr>
          <p:spPr bwMode="auto">
            <a:xfrm>
              <a:off x="12219" y="6325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34828" name="文本框 75"/>
            <p:cNvSpPr txBox="1">
              <a:spLocks noChangeArrowheads="1"/>
            </p:cNvSpPr>
            <p:nvPr/>
          </p:nvSpPr>
          <p:spPr bwMode="auto">
            <a:xfrm>
              <a:off x="10539" y="4778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3" name="弧形 22"/>
            <p:cNvSpPr/>
            <p:nvPr/>
          </p:nvSpPr>
          <p:spPr>
            <a:xfrm rot="7260000">
              <a:off x="8876" y="2616"/>
              <a:ext cx="1022" cy="1102"/>
            </a:xfrm>
            <a:prstGeom prst="arc">
              <a:avLst/>
            </a:prstGeom>
            <a:noFill/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6" name="弧形 5"/>
            <p:cNvSpPr/>
            <p:nvPr/>
          </p:nvSpPr>
          <p:spPr>
            <a:xfrm rot="16200000">
              <a:off x="11590" y="5793"/>
              <a:ext cx="1025" cy="1105"/>
            </a:xfrm>
            <a:prstGeom prst="arc">
              <a:avLst/>
            </a:prstGeom>
            <a:noFill/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7" name="弧形 6"/>
            <p:cNvSpPr/>
            <p:nvPr/>
          </p:nvSpPr>
          <p:spPr>
            <a:xfrm rot="7260000">
              <a:off x="8876" y="3406"/>
              <a:ext cx="1022" cy="1102"/>
            </a:xfrm>
            <a:prstGeom prst="arc">
              <a:avLst/>
            </a:prstGeom>
            <a:noFill/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17" name="矩形 16"/>
            <p:cNvSpPr/>
            <p:nvPr/>
          </p:nvSpPr>
          <p:spPr>
            <a:xfrm>
              <a:off x="9113" y="6005"/>
              <a:ext cx="315" cy="360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34833" name="文本框 25"/>
            <p:cNvSpPr txBox="1">
              <a:spLocks noChangeArrowheads="1"/>
            </p:cNvSpPr>
            <p:nvPr/>
          </p:nvSpPr>
          <p:spPr bwMode="auto">
            <a:xfrm>
              <a:off x="10539" y="5665"/>
              <a:ext cx="141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45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°</a:t>
              </a:r>
            </a:p>
          </p:txBody>
        </p:sp>
        <p:sp>
          <p:nvSpPr>
            <p:cNvPr id="34834" name="文本框 26"/>
            <p:cNvSpPr txBox="1">
              <a:spLocks noChangeArrowheads="1"/>
            </p:cNvSpPr>
            <p:nvPr/>
          </p:nvSpPr>
          <p:spPr bwMode="auto">
            <a:xfrm>
              <a:off x="8959" y="4453"/>
              <a:ext cx="141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60</a:t>
              </a:r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°</a:t>
              </a:r>
            </a:p>
          </p:txBody>
        </p:sp>
        <p:sp>
          <p:nvSpPr>
            <p:cNvPr id="9" name="弧形 8"/>
            <p:cNvSpPr/>
            <p:nvPr/>
          </p:nvSpPr>
          <p:spPr>
            <a:xfrm rot="20160000">
              <a:off x="10660" y="4546"/>
              <a:ext cx="1025" cy="1632"/>
            </a:xfrm>
            <a:prstGeom prst="arc">
              <a:avLst/>
            </a:prstGeom>
            <a:noFill/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34836" name="文本框 9"/>
            <p:cNvSpPr txBox="1">
              <a:spLocks noChangeArrowheads="1"/>
            </p:cNvSpPr>
            <p:nvPr/>
          </p:nvSpPr>
          <p:spPr bwMode="auto">
            <a:xfrm>
              <a:off x="11407" y="4058"/>
              <a:ext cx="56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α</a:t>
              </a:r>
              <a:endParaRPr lang="zh-CN" altLang="en-US" sz="2400"/>
            </a:p>
          </p:txBody>
        </p:sp>
      </p:grp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085975" y="142875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4838" name="文本框 14"/>
          <p:cNvSpPr txBox="1">
            <a:spLocks noChangeArrowheads="1"/>
          </p:cNvSpPr>
          <p:nvPr/>
        </p:nvSpPr>
        <p:spPr bwMode="auto">
          <a:xfrm>
            <a:off x="230188" y="3152775"/>
            <a:ext cx="51593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如图，在等腰直角三角形中，已知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AB=AC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=10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=_____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1458913" y="43561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40" name="等腰三角形 17"/>
          <p:cNvSpPr>
            <a:spLocks noChangeArrowheads="1"/>
          </p:cNvSpPr>
          <p:nvPr/>
        </p:nvSpPr>
        <p:spPr bwMode="auto">
          <a:xfrm>
            <a:off x="2506663" y="4660900"/>
            <a:ext cx="2884487" cy="1500188"/>
          </a:xfrm>
          <a:prstGeom prst="triangle">
            <a:avLst>
              <a:gd name="adj" fmla="val 4909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cxnSp>
        <p:nvCxnSpPr>
          <p:cNvPr id="34841" name="直接连接符 18"/>
          <p:cNvCxnSpPr>
            <a:cxnSpLocks noChangeShapeType="1"/>
          </p:cNvCxnSpPr>
          <p:nvPr/>
        </p:nvCxnSpPr>
        <p:spPr bwMode="auto">
          <a:xfrm>
            <a:off x="3922713" y="4660900"/>
            <a:ext cx="0" cy="15001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2" name="文本框 19"/>
          <p:cNvSpPr txBox="1">
            <a:spLocks noChangeArrowheads="1"/>
          </p:cNvSpPr>
          <p:nvPr/>
        </p:nvSpPr>
        <p:spPr bwMode="auto">
          <a:xfrm>
            <a:off x="3697288" y="4203700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endParaRPr lang="en-US" altLang="zh-CN" sz="2400" b="1" baseline="-25000">
              <a:latin typeface="Times New Roman" panose="02020603050405020304" pitchFamily="18" charset="0"/>
            </a:endParaRPr>
          </a:p>
        </p:txBody>
      </p:sp>
      <p:sp>
        <p:nvSpPr>
          <p:cNvPr id="34843" name="文本框 23"/>
          <p:cNvSpPr txBox="1">
            <a:spLocks noChangeArrowheads="1"/>
          </p:cNvSpPr>
          <p:nvPr/>
        </p:nvSpPr>
        <p:spPr bwMode="auto">
          <a:xfrm>
            <a:off x="3695700" y="6161088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  <a:endParaRPr lang="en-US" altLang="zh-CN" sz="2400" b="1" baseline="-25000">
              <a:latin typeface="Times New Roman" panose="02020603050405020304" pitchFamily="18" charset="0"/>
            </a:endParaRPr>
          </a:p>
        </p:txBody>
      </p:sp>
      <p:sp>
        <p:nvSpPr>
          <p:cNvPr id="34844" name="文本框 24"/>
          <p:cNvSpPr txBox="1">
            <a:spLocks noChangeArrowheads="1"/>
          </p:cNvSpPr>
          <p:nvPr/>
        </p:nvSpPr>
        <p:spPr bwMode="auto">
          <a:xfrm>
            <a:off x="5249863" y="6089650"/>
            <a:ext cx="642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endParaRPr lang="en-US" altLang="zh-CN" sz="2400" b="1" baseline="-25000">
              <a:latin typeface="Times New Roman" panose="02020603050405020304" pitchFamily="18" charset="0"/>
            </a:endParaRPr>
          </a:p>
        </p:txBody>
      </p:sp>
      <p:sp>
        <p:nvSpPr>
          <p:cNvPr id="34845" name="文本框 27"/>
          <p:cNvSpPr txBox="1">
            <a:spLocks noChangeArrowheads="1"/>
          </p:cNvSpPr>
          <p:nvPr/>
        </p:nvSpPr>
        <p:spPr bwMode="auto">
          <a:xfrm>
            <a:off x="2095500" y="6089650"/>
            <a:ext cx="852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endParaRPr lang="en-US" altLang="zh-CN" sz="2400" b="1" baseline="-25000">
              <a:latin typeface="Times New Roman" panose="02020603050405020304" pitchFamily="18" charset="0"/>
            </a:endParaRPr>
          </a:p>
        </p:txBody>
      </p:sp>
      <p:sp>
        <p:nvSpPr>
          <p:cNvPr id="34846" name="矩形 28"/>
          <p:cNvSpPr>
            <a:spLocks noChangeArrowheads="1"/>
          </p:cNvSpPr>
          <p:nvPr/>
        </p:nvSpPr>
        <p:spPr bwMode="auto">
          <a:xfrm>
            <a:off x="3922713" y="5932488"/>
            <a:ext cx="1984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内容占位符 2"/>
          <p:cNvSpPr txBox="1">
            <a:spLocks noChangeArrowheads="1"/>
          </p:cNvSpPr>
          <p:nvPr/>
        </p:nvSpPr>
        <p:spPr bwMode="auto">
          <a:xfrm>
            <a:off x="192088" y="620713"/>
            <a:ext cx="895191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如图，在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=30°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=10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的长为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119697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内容占位符 2"/>
          <p:cNvSpPr txBox="1">
            <a:spLocks noChangeArrowheads="1"/>
          </p:cNvSpPr>
          <p:nvPr/>
        </p:nvSpPr>
        <p:spPr bwMode="auto">
          <a:xfrm>
            <a:off x="179388" y="1989138"/>
            <a:ext cx="8231187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如图，在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=90°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b="1" i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是高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=30°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=4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484438" y="260667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6869" name="组合 24"/>
          <p:cNvGrpSpPr/>
          <p:nvPr/>
        </p:nvGrpSpPr>
        <p:grpSpPr bwMode="auto">
          <a:xfrm>
            <a:off x="523875" y="3238500"/>
            <a:ext cx="8224838" cy="3173413"/>
            <a:chOff x="0" y="3238871"/>
            <a:chExt cx="8224267" cy="3173488"/>
          </a:xfrm>
        </p:grpSpPr>
        <p:grpSp>
          <p:nvGrpSpPr>
            <p:cNvPr id="36870" name="Group 43"/>
            <p:cNvGrpSpPr/>
            <p:nvPr/>
          </p:nvGrpSpPr>
          <p:grpSpPr bwMode="auto">
            <a:xfrm rot="432556">
              <a:off x="0" y="3238871"/>
              <a:ext cx="4016375" cy="2554288"/>
              <a:chOff x="371" y="2519"/>
              <a:chExt cx="2530" cy="1609"/>
            </a:xfrm>
          </p:grpSpPr>
          <p:sp>
            <p:nvSpPr>
              <p:cNvPr id="8" name="直角三角形 7"/>
              <p:cNvSpPr>
                <a:spLocks noChangeArrowheads="1"/>
              </p:cNvSpPr>
              <p:nvPr/>
            </p:nvSpPr>
            <p:spPr bwMode="auto">
              <a:xfrm rot="15173719" flipH="1">
                <a:off x="1171" y="2670"/>
                <a:ext cx="1049" cy="1844"/>
              </a:xfrm>
              <a:prstGeom prst="rtTriangle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</a:ln>
            </p:spPr>
            <p:txBody>
              <a:bodyPr vert="eaVert" anchor="ctr"/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endParaRPr lang="zh-CN" altLang="en-US" sz="2400" b="1" dirty="0">
                  <a:ln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6872" name="TextBox 14"/>
              <p:cNvSpPr txBox="1">
                <a:spLocks noChangeArrowheads="1"/>
              </p:cNvSpPr>
              <p:nvPr/>
            </p:nvSpPr>
            <p:spPr bwMode="auto">
              <a:xfrm rot="-499256">
                <a:off x="371" y="3254"/>
                <a:ext cx="25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2400" b="1">
                    <a:latin typeface="Times New Roman" panose="02020603050405020304" pitchFamily="18" charset="0"/>
                  </a:rPr>
                  <a:t> </a:t>
                </a:r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3" name="TextBox 15"/>
              <p:cNvSpPr txBox="1">
                <a:spLocks noChangeArrowheads="1"/>
              </p:cNvSpPr>
              <p:nvPr/>
            </p:nvSpPr>
            <p:spPr bwMode="auto">
              <a:xfrm rot="-480001">
                <a:off x="2589" y="3806"/>
                <a:ext cx="31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400" b="1">
                    <a:latin typeface="Times New Roman" panose="02020603050405020304" pitchFamily="18" charset="0"/>
                  </a:rPr>
                  <a:t>  </a:t>
                </a:r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4" name="TextBox 16"/>
              <p:cNvSpPr txBox="1">
                <a:spLocks noChangeArrowheads="1"/>
              </p:cNvSpPr>
              <p:nvPr/>
            </p:nvSpPr>
            <p:spPr bwMode="auto">
              <a:xfrm rot="-480001">
                <a:off x="2268" y="2519"/>
                <a:ext cx="31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 i="1">
                    <a:latin typeface="Times New Roman" panose="02020603050405020304" pitchFamily="18" charset="0"/>
                  </a:rPr>
                  <a:t>C </a:t>
                </a:r>
                <a:endParaRPr lang="zh-CN" altLang="en-US" sz="2400" b="1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矩形 11"/>
              <p:cNvSpPr>
                <a:spLocks noChangeArrowheads="1"/>
              </p:cNvSpPr>
              <p:nvPr/>
            </p:nvSpPr>
            <p:spPr bwMode="auto">
              <a:xfrm rot="36773719">
                <a:off x="2337" y="2826"/>
                <a:ext cx="97" cy="108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</a:ln>
            </p:spPr>
            <p:txBody>
              <a:bodyPr vert="eaVert" anchor="ctr"/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endParaRPr lang="zh-CN" altLang="en-US" sz="2400" b="1" dirty="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36876" name="Group 13"/>
            <p:cNvGrpSpPr/>
            <p:nvPr/>
          </p:nvGrpSpPr>
          <p:grpSpPr bwMode="auto">
            <a:xfrm>
              <a:off x="4499992" y="3284984"/>
              <a:ext cx="3724275" cy="3127375"/>
              <a:chOff x="3065" y="2562"/>
              <a:chExt cx="2346" cy="1970"/>
            </a:xfrm>
          </p:grpSpPr>
          <p:sp>
            <p:nvSpPr>
              <p:cNvPr id="36877" name="TextBox 14"/>
              <p:cNvSpPr txBox="1">
                <a:spLocks noChangeArrowheads="1"/>
              </p:cNvSpPr>
              <p:nvPr/>
            </p:nvSpPr>
            <p:spPr bwMode="auto">
              <a:xfrm rot="-139255">
                <a:off x="3065" y="3847"/>
                <a:ext cx="257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2800" i="1">
                    <a:latin typeface="Times New Roman" panose="02020603050405020304" pitchFamily="18" charset="0"/>
                  </a:rPr>
                  <a:t> </a:t>
                </a:r>
                <a:endParaRPr lang="zh-CN" altLang="en-US" sz="28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8" name="TextBox 15"/>
              <p:cNvSpPr txBox="1">
                <a:spLocks noChangeArrowheads="1"/>
              </p:cNvSpPr>
              <p:nvPr/>
            </p:nvSpPr>
            <p:spPr bwMode="auto">
              <a:xfrm>
                <a:off x="5099" y="3305"/>
                <a:ext cx="312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800" i="1">
                    <a:latin typeface="Times New Roman" panose="02020603050405020304" pitchFamily="18" charset="0"/>
                  </a:rPr>
                  <a:t>  </a:t>
                </a:r>
                <a:endParaRPr lang="zh-CN" altLang="en-US" sz="28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79" name="TextBox 16"/>
              <p:cNvSpPr txBox="1">
                <a:spLocks noChangeArrowheads="1"/>
              </p:cNvSpPr>
              <p:nvPr/>
            </p:nvSpPr>
            <p:spPr bwMode="auto">
              <a:xfrm>
                <a:off x="4306" y="2562"/>
                <a:ext cx="311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latin typeface="Times New Roman" panose="02020603050405020304" pitchFamily="18" charset="0"/>
                  </a:rPr>
                  <a:t>C</a:t>
                </a:r>
                <a:r>
                  <a:rPr lang="en-US" altLang="zh-CN" sz="2800" i="1">
                    <a:latin typeface="Times New Roman" panose="02020603050405020304" pitchFamily="18" charset="0"/>
                  </a:rPr>
                  <a:t> </a:t>
                </a:r>
                <a:endParaRPr lang="zh-CN" altLang="en-US" sz="28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0" name="直角三角形 17"/>
              <p:cNvSpPr>
                <a:spLocks noChangeArrowheads="1"/>
              </p:cNvSpPr>
              <p:nvPr/>
            </p:nvSpPr>
            <p:spPr bwMode="auto">
              <a:xfrm rot="13475039" flipH="1">
                <a:off x="3773" y="2944"/>
                <a:ext cx="903" cy="1588"/>
              </a:xfrm>
              <a:prstGeom prst="rtTriangle">
                <a:avLst/>
              </a:prstGeom>
              <a:noFill/>
              <a:ln w="254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1" name="矩形 18"/>
              <p:cNvSpPr>
                <a:spLocks noChangeArrowheads="1"/>
              </p:cNvSpPr>
              <p:nvPr/>
            </p:nvSpPr>
            <p:spPr bwMode="auto">
              <a:xfrm rot="-8124961">
                <a:off x="4414" y="2866"/>
                <a:ext cx="84" cy="9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FFFFD9"/>
                  </a:solidFill>
                </a:endParaRPr>
              </a:p>
            </p:txBody>
          </p:sp>
          <p:sp>
            <p:nvSpPr>
              <p:cNvPr id="36882" name="Line 19"/>
              <p:cNvSpPr>
                <a:spLocks noChangeShapeType="1"/>
              </p:cNvSpPr>
              <p:nvPr/>
            </p:nvSpPr>
            <p:spPr bwMode="auto">
              <a:xfrm>
                <a:off x="4456" y="2864"/>
                <a:ext cx="232" cy="7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/>
              </a:p>
            </p:txBody>
          </p:sp>
          <p:sp>
            <p:nvSpPr>
              <p:cNvPr id="36883" name="TextBox 15"/>
              <p:cNvSpPr txBox="1">
                <a:spLocks noChangeArrowheads="1"/>
              </p:cNvSpPr>
              <p:nvPr/>
            </p:nvSpPr>
            <p:spPr bwMode="auto">
              <a:xfrm>
                <a:off x="4587" y="3569"/>
                <a:ext cx="312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 i="1">
                    <a:latin typeface="Times New Roman" panose="02020603050405020304" pitchFamily="18" charset="0"/>
                  </a:rPr>
                  <a:t>D </a:t>
                </a:r>
                <a:r>
                  <a:rPr lang="en-US" altLang="zh-CN" sz="2800" i="1">
                    <a:latin typeface="Times New Roman" panose="02020603050405020304" pitchFamily="18" charset="0"/>
                  </a:rPr>
                  <a:t> </a:t>
                </a:r>
                <a:endParaRPr lang="zh-CN" altLang="en-US" sz="2800" i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6884" name="TextBox 22"/>
            <p:cNvSpPr txBox="1">
              <a:spLocks noChangeArrowheads="1"/>
            </p:cNvSpPr>
            <p:nvPr/>
          </p:nvSpPr>
          <p:spPr bwMode="auto">
            <a:xfrm>
              <a:off x="1899573" y="5733256"/>
              <a:ext cx="1097204" cy="457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题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zh-CN" altLang="en-US" sz="24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6885" name="TextBox 23"/>
            <p:cNvSpPr txBox="1">
              <a:spLocks noChangeArrowheads="1"/>
            </p:cNvSpPr>
            <p:nvPr/>
          </p:nvSpPr>
          <p:spPr bwMode="auto">
            <a:xfrm>
              <a:off x="6198705" y="5733256"/>
              <a:ext cx="1097204" cy="457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题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zh-CN" altLang="en-US" sz="24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6886" name="矩形 18"/>
          <p:cNvSpPr>
            <a:spLocks noChangeArrowheads="1"/>
          </p:cNvSpPr>
          <p:nvPr/>
        </p:nvSpPr>
        <p:spPr bwMode="auto">
          <a:xfrm rot="-6624961">
            <a:off x="7596188" y="4741863"/>
            <a:ext cx="1412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1433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1433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4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179512" y="2130244"/>
            <a:ext cx="88519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理解并掌握直角三角形的定义及其基本性质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直角三角形的性质判定三角形是否为直角三角形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灵活运用含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°角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直角三角形的性质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解决有关问题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"/>
          <p:cNvSpPr>
            <a:spLocks noChangeArrowheads="1"/>
          </p:cNvSpPr>
          <p:nvPr/>
        </p:nvSpPr>
        <p:spPr bwMode="auto">
          <a:xfrm>
            <a:off x="250825" y="856411"/>
            <a:ext cx="8740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中,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∠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∠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=1:2:3,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若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=10,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b="1" baseline="-25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27950" y="945311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50825" y="2103438"/>
            <a:ext cx="88677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30°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=12cm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=______.</a:t>
            </a:r>
          </a:p>
        </p:txBody>
      </p:sp>
      <p:grpSp>
        <p:nvGrpSpPr>
          <p:cNvPr id="37892" name="Group 5"/>
          <p:cNvGrpSpPr/>
          <p:nvPr/>
        </p:nvGrpSpPr>
        <p:grpSpPr bwMode="auto">
          <a:xfrm>
            <a:off x="900113" y="3184525"/>
            <a:ext cx="2982912" cy="1757363"/>
            <a:chOff x="0" y="-14"/>
            <a:chExt cx="1879" cy="1107"/>
          </a:xfrm>
        </p:grpSpPr>
        <p:sp>
          <p:nvSpPr>
            <p:cNvPr id="37893" name="AutoShape 6"/>
            <p:cNvSpPr>
              <a:spLocks noChangeArrowheads="1"/>
            </p:cNvSpPr>
            <p:nvPr/>
          </p:nvSpPr>
          <p:spPr bwMode="auto">
            <a:xfrm>
              <a:off x="240" y="272"/>
              <a:ext cx="1344" cy="672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94" name="Text Box 7"/>
            <p:cNvSpPr txBox="1">
              <a:spLocks noChangeArrowheads="1"/>
            </p:cNvSpPr>
            <p:nvPr/>
          </p:nvSpPr>
          <p:spPr bwMode="auto">
            <a:xfrm>
              <a:off x="1622" y="780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95" name="Text Box 8"/>
            <p:cNvSpPr txBox="1">
              <a:spLocks noChangeArrowheads="1"/>
            </p:cNvSpPr>
            <p:nvPr/>
          </p:nvSpPr>
          <p:spPr bwMode="auto">
            <a:xfrm>
              <a:off x="0" y="802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96" name="Text Box 9"/>
            <p:cNvSpPr txBox="1">
              <a:spLocks noChangeArrowheads="1"/>
            </p:cNvSpPr>
            <p:nvPr/>
          </p:nvSpPr>
          <p:spPr bwMode="auto">
            <a:xfrm>
              <a:off x="48" y="-14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97" name="Line 10"/>
            <p:cNvSpPr>
              <a:spLocks noChangeShapeType="1"/>
            </p:cNvSpPr>
            <p:nvPr/>
          </p:nvSpPr>
          <p:spPr bwMode="auto">
            <a:xfrm flipV="1">
              <a:off x="240" y="8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7898" name="Line 11"/>
            <p:cNvSpPr>
              <a:spLocks noChangeShapeType="1"/>
            </p:cNvSpPr>
            <p:nvPr/>
          </p:nvSpPr>
          <p:spPr bwMode="auto">
            <a:xfrm>
              <a:off x="288" y="896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43888" y="21336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9"/>
          <p:cNvSpPr>
            <a:spLocks noChangeArrowheads="1"/>
          </p:cNvSpPr>
          <p:nvPr/>
        </p:nvSpPr>
        <p:spPr bwMode="auto">
          <a:xfrm>
            <a:off x="179388" y="692150"/>
            <a:ext cx="89185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等腰三角形的底角为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15 °,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腰长为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20.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求腰上的高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38914" name="Text Box 11"/>
          <p:cNvSpPr txBox="1">
            <a:spLocks noChangeArrowheads="1"/>
          </p:cNvSpPr>
          <p:nvPr/>
        </p:nvSpPr>
        <p:spPr bwMode="auto">
          <a:xfrm>
            <a:off x="6361113" y="2057400"/>
            <a:ext cx="315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Text Box 12"/>
          <p:cNvSpPr txBox="1">
            <a:spLocks noChangeArrowheads="1"/>
          </p:cNvSpPr>
          <p:nvPr/>
        </p:nvSpPr>
        <p:spPr bwMode="auto">
          <a:xfrm>
            <a:off x="8342313" y="2895600"/>
            <a:ext cx="261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6" name="Text Box 13"/>
          <p:cNvSpPr txBox="1">
            <a:spLocks noChangeArrowheads="1"/>
          </p:cNvSpPr>
          <p:nvPr/>
        </p:nvSpPr>
        <p:spPr bwMode="auto">
          <a:xfrm>
            <a:off x="4379913" y="2819400"/>
            <a:ext cx="261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037513" y="1676400"/>
            <a:ext cx="261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8" name="Text Box 15"/>
          <p:cNvSpPr txBox="1">
            <a:spLocks noChangeArrowheads="1"/>
          </p:cNvSpPr>
          <p:nvPr/>
        </p:nvSpPr>
        <p:spPr bwMode="auto">
          <a:xfrm>
            <a:off x="5251450" y="2654300"/>
            <a:ext cx="904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15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 °</a:t>
            </a:r>
            <a:endParaRPr lang="en-US" altLang="zh-CN" sz="24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8131175" y="2057400"/>
            <a:ext cx="211138" cy="91440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grpSp>
        <p:nvGrpSpPr>
          <p:cNvPr id="38920" name="Group 17"/>
          <p:cNvGrpSpPr/>
          <p:nvPr/>
        </p:nvGrpSpPr>
        <p:grpSpPr bwMode="auto">
          <a:xfrm>
            <a:off x="4683125" y="2457450"/>
            <a:ext cx="3671888" cy="533400"/>
            <a:chOff x="0" y="0"/>
            <a:chExt cx="2313" cy="336"/>
          </a:xfrm>
        </p:grpSpPr>
        <p:sp>
          <p:nvSpPr>
            <p:cNvPr id="38921" name="Line 18"/>
            <p:cNvSpPr>
              <a:spLocks noChangeShapeType="1"/>
            </p:cNvSpPr>
            <p:nvPr/>
          </p:nvSpPr>
          <p:spPr bwMode="auto">
            <a:xfrm>
              <a:off x="33" y="336"/>
              <a:ext cx="2247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8922" name="Line 19"/>
            <p:cNvSpPr>
              <a:spLocks noChangeShapeType="1"/>
            </p:cNvSpPr>
            <p:nvPr/>
          </p:nvSpPr>
          <p:spPr bwMode="auto">
            <a:xfrm flipV="1">
              <a:off x="0" y="0"/>
              <a:ext cx="1212" cy="336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38923" name="Line 20"/>
            <p:cNvSpPr>
              <a:spLocks noChangeShapeType="1"/>
            </p:cNvSpPr>
            <p:nvPr/>
          </p:nvSpPr>
          <p:spPr bwMode="auto">
            <a:xfrm>
              <a:off x="1212" y="0"/>
              <a:ext cx="1101" cy="336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38924" name="Text Box 21"/>
          <p:cNvSpPr txBox="1">
            <a:spLocks noChangeArrowheads="1"/>
          </p:cNvSpPr>
          <p:nvPr/>
        </p:nvSpPr>
        <p:spPr bwMode="auto">
          <a:xfrm>
            <a:off x="6661150" y="256540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15</a:t>
            </a:r>
            <a:r>
              <a:rPr lang="en-US" altLang="zh-CN" sz="2400" b="1" baseline="30000">
                <a:latin typeface="Times New Roman" panose="02020603050405020304" pitchFamily="18" charset="0"/>
              </a:rPr>
              <a:t> °</a:t>
            </a:r>
            <a:endParaRPr lang="en-US" altLang="zh-CN" sz="24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V="1">
            <a:off x="6607175" y="2057400"/>
            <a:ext cx="1524000" cy="381000"/>
          </a:xfrm>
          <a:prstGeom prst="line">
            <a:avLst/>
          </a:prstGeom>
          <a:noFill/>
          <a:ln w="28575">
            <a:solidFill>
              <a:srgbClr val="80008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8926" name="Text Box 23"/>
          <p:cNvSpPr txBox="1">
            <a:spLocks noChangeArrowheads="1"/>
          </p:cNvSpPr>
          <p:nvPr/>
        </p:nvSpPr>
        <p:spPr bwMode="auto">
          <a:xfrm rot="-928279">
            <a:off x="5508625" y="2276475"/>
            <a:ext cx="68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</a:rPr>
              <a:t>20</a:t>
            </a:r>
            <a:endParaRPr lang="en-US" altLang="zh-CN" sz="24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组合 22"/>
          <p:cNvGrpSpPr/>
          <p:nvPr/>
        </p:nvGrpSpPr>
        <p:grpSpPr bwMode="auto">
          <a:xfrm>
            <a:off x="250825" y="3328988"/>
            <a:ext cx="6697663" cy="2447925"/>
            <a:chOff x="251520" y="3329108"/>
            <a:chExt cx="6697636" cy="2447128"/>
          </a:xfrm>
        </p:grpSpPr>
        <p:sp>
          <p:nvSpPr>
            <p:cNvPr id="38928" name="Rectangle 26"/>
            <p:cNvSpPr>
              <a:spLocks noChangeArrowheads="1"/>
            </p:cNvSpPr>
            <p:nvPr/>
          </p:nvSpPr>
          <p:spPr bwMode="auto">
            <a:xfrm>
              <a:off x="251520" y="3329108"/>
              <a:ext cx="5543847" cy="676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6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</a:t>
              </a:r>
              <a:r>
                <a:rPr lang="en-US" altLang="zh-CN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过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作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CD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⊥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BA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交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BA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的延长线于点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D.</a:t>
              </a:r>
            </a:p>
          </p:txBody>
        </p:sp>
        <p:grpSp>
          <p:nvGrpSpPr>
            <p:cNvPr id="38929" name="组合 21"/>
            <p:cNvGrpSpPr/>
            <p:nvPr/>
          </p:nvGrpSpPr>
          <p:grpSpPr bwMode="auto">
            <a:xfrm>
              <a:off x="612452" y="3861683"/>
              <a:ext cx="6336704" cy="1914553"/>
              <a:chOff x="612452" y="3861683"/>
              <a:chExt cx="6336704" cy="1914553"/>
            </a:xfrm>
          </p:grpSpPr>
          <p:sp>
            <p:nvSpPr>
              <p:cNvPr id="38930" name="Rectangle 10"/>
              <p:cNvSpPr>
                <a:spLocks noChangeArrowheads="1"/>
              </p:cNvSpPr>
              <p:nvPr/>
            </p:nvSpPr>
            <p:spPr bwMode="auto">
              <a:xfrm>
                <a:off x="612452" y="3861683"/>
                <a:ext cx="6336704" cy="1845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160000"/>
                  </a:lnSpc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∵∠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=∠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ACB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=15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°</a:t>
                </a:r>
                <a:r>
                  <a:rPr lang="en-US" altLang="zh-CN" sz="2400" b="1" baseline="30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zh-CN" altLang="en-US" sz="2400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已知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),</a:t>
                </a:r>
              </a:p>
              <a:p>
                <a:pPr eaLnBrk="0" hangingPunct="0">
                  <a:lnSpc>
                    <a:spcPct val="160000"/>
                  </a:lnSpc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∴∠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DAC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  ∠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  ∠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ACB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 15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sym typeface="Arial" panose="020B0604020202020204" pitchFamily="34" charset="0"/>
                  </a:rPr>
                  <a:t>°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+15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sym typeface="Arial" panose="020B0604020202020204" pitchFamily="34" charset="0"/>
                  </a:rPr>
                  <a:t>°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=30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sym typeface="Arial" panose="020B0604020202020204" pitchFamily="34" charset="0"/>
                  </a:rPr>
                  <a:t>°，</a:t>
                </a:r>
                <a:endParaRPr lang="en-US" altLang="zh-CN" sz="2400" b="1" baseline="300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eaLnBrk="0" hangingPunct="0">
                  <a:lnSpc>
                    <a:spcPct val="160000"/>
                  </a:lnSpc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∴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CD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       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AC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=    ×20=10.</a:t>
                </a:r>
                <a:endPara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8931" name="Object 1"/>
              <p:cNvGraphicFramePr>
                <a:graphicFrameLocks noChangeAspect="1"/>
              </p:cNvGraphicFramePr>
              <p:nvPr/>
            </p:nvGraphicFramePr>
            <p:xfrm>
              <a:off x="1763688" y="4904472"/>
              <a:ext cx="357188" cy="857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43" r:id="rId3" imgW="153035" imgH="396240" progId="Equation.DSMT4">
                      <p:embed/>
                    </p:oleObj>
                  </mc:Choice>
                  <mc:Fallback>
                    <p:oleObj r:id="rId3" imgW="153035" imgH="396240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63688" y="4904472"/>
                            <a:ext cx="357188" cy="857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932" name="Object 2"/>
              <p:cNvGraphicFramePr>
                <a:graphicFrameLocks noChangeAspect="1"/>
              </p:cNvGraphicFramePr>
              <p:nvPr/>
            </p:nvGraphicFramePr>
            <p:xfrm>
              <a:off x="2774652" y="4918986"/>
              <a:ext cx="357188" cy="857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44" r:id="rId5" imgW="153035" imgH="396240" progId="Equation.DSMT4">
                      <p:embed/>
                    </p:oleObj>
                  </mc:Choice>
                  <mc:Fallback>
                    <p:oleObj r:id="rId5" imgW="153035" imgH="396240" progId="Equation.DSMT4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74652" y="4918986"/>
                            <a:ext cx="357188" cy="857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8933" name="文本框 1"/>
          <p:cNvSpPr txBox="1">
            <a:spLocks noChangeArrowheads="1"/>
          </p:cNvSpPr>
          <p:nvPr/>
        </p:nvSpPr>
        <p:spPr bwMode="auto">
          <a:xfrm>
            <a:off x="5291138" y="2709863"/>
            <a:ext cx="6143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)</a:t>
            </a:r>
          </a:p>
        </p:txBody>
      </p:sp>
      <p:sp>
        <p:nvSpPr>
          <p:cNvPr id="38934" name="文本框 3"/>
          <p:cNvSpPr txBox="1">
            <a:spLocks noChangeArrowheads="1"/>
          </p:cNvSpPr>
          <p:nvPr/>
        </p:nvSpPr>
        <p:spPr bwMode="auto">
          <a:xfrm rot="10380000">
            <a:off x="7112000" y="2744788"/>
            <a:ext cx="614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209550" y="2820988"/>
            <a:ext cx="12811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直角三角形</a:t>
            </a:r>
          </a:p>
        </p:txBody>
      </p:sp>
      <p:sp>
        <p:nvSpPr>
          <p:cNvPr id="31748" name="左大括号 9"/>
          <p:cNvSpPr/>
          <p:nvPr/>
        </p:nvSpPr>
        <p:spPr bwMode="auto">
          <a:xfrm>
            <a:off x="1476375" y="1628775"/>
            <a:ext cx="142875" cy="3529013"/>
          </a:xfrm>
          <a:prstGeom prst="leftBrace">
            <a:avLst>
              <a:gd name="adj1" fmla="val 8119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1749" name="TextBox 3"/>
          <p:cNvSpPr txBox="1">
            <a:spLocks noChangeArrowheads="1"/>
          </p:cNvSpPr>
          <p:nvPr/>
        </p:nvSpPr>
        <p:spPr bwMode="auto">
          <a:xfrm>
            <a:off x="1727200" y="1268413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31750" name="TextBox 3"/>
          <p:cNvSpPr txBox="1">
            <a:spLocks noChangeArrowheads="1"/>
          </p:cNvSpPr>
          <p:nvPr/>
        </p:nvSpPr>
        <p:spPr bwMode="auto">
          <a:xfrm>
            <a:off x="1727200" y="3198813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31751" name="TextBox 3"/>
          <p:cNvSpPr txBox="1">
            <a:spLocks noChangeArrowheads="1"/>
          </p:cNvSpPr>
          <p:nvPr/>
        </p:nvSpPr>
        <p:spPr bwMode="auto">
          <a:xfrm>
            <a:off x="1727200" y="4840288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判定</a:t>
            </a:r>
          </a:p>
        </p:txBody>
      </p:sp>
      <p:sp>
        <p:nvSpPr>
          <p:cNvPr id="31752" name="右箭头 32"/>
          <p:cNvSpPr>
            <a:spLocks noChangeArrowheads="1"/>
          </p:cNvSpPr>
          <p:nvPr/>
        </p:nvSpPr>
        <p:spPr bwMode="auto">
          <a:xfrm>
            <a:off x="2843213" y="1341438"/>
            <a:ext cx="288925" cy="287337"/>
          </a:xfrm>
          <a:prstGeom prst="rightArrow">
            <a:avLst>
              <a:gd name="adj1" fmla="val 50000"/>
              <a:gd name="adj2" fmla="val 49992"/>
            </a:avLst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1753" name="TextBox 3"/>
          <p:cNvSpPr txBox="1">
            <a:spLocks noChangeArrowheads="1"/>
          </p:cNvSpPr>
          <p:nvPr/>
        </p:nvSpPr>
        <p:spPr bwMode="auto">
          <a:xfrm>
            <a:off x="3406775" y="1268413"/>
            <a:ext cx="471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有一个角等于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90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°的三角形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4" name="左大括号 9"/>
          <p:cNvSpPr/>
          <p:nvPr/>
        </p:nvSpPr>
        <p:spPr bwMode="auto">
          <a:xfrm>
            <a:off x="2843213" y="2457450"/>
            <a:ext cx="142875" cy="1873250"/>
          </a:xfrm>
          <a:prstGeom prst="leftBrace">
            <a:avLst>
              <a:gd name="adj1" fmla="val 8255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132138" y="2117725"/>
            <a:ext cx="4144962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直角三角形的性质：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斜边上的中线等于斜边上的一半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986088" y="3381375"/>
            <a:ext cx="5335587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含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30°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角的直角三角形的性质：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如果一个锐角等于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30°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，那么它所对的直角边等于斜边的一半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ldLvl="0"/>
      <p:bldP spid="31748" grpId="0" bldLvl="0" animBg="1"/>
      <p:bldP spid="31749" grpId="0" bldLvl="0"/>
      <p:bldP spid="31750" grpId="0"/>
      <p:bldP spid="31751" grpId="0"/>
      <p:bldP spid="31752" grpId="0" bldLvl="0" animBg="1"/>
      <p:bldP spid="31753" grpId="0" bldLvl="0"/>
      <p:bldP spid="31754" grpId="0" bldLvl="0" animBg="1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62" name="圆角矩形 31"/>
          <p:cNvSpPr>
            <a:spLocks noChangeArrowheads="1"/>
          </p:cNvSpPr>
          <p:nvPr/>
        </p:nvSpPr>
        <p:spPr bwMode="auto">
          <a:xfrm>
            <a:off x="285750" y="720725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问题引入</a:t>
            </a:r>
            <a:endParaRPr lang="zh-CN" altLang="en-US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7825" y="1265238"/>
            <a:ext cx="83883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下面几幅图都是用七巧板拼成的，你能从中找出多少个直角三角形呢？</a:t>
            </a: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" y="2665413"/>
            <a:ext cx="20478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46375" y="2665413"/>
            <a:ext cx="590391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直角三角形 10"/>
          <p:cNvSpPr>
            <a:spLocks noChangeArrowheads="1"/>
          </p:cNvSpPr>
          <p:nvPr/>
        </p:nvSpPr>
        <p:spPr bwMode="auto">
          <a:xfrm rot="5400000">
            <a:off x="3368676" y="3133725"/>
            <a:ext cx="1223962" cy="1150937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2" name="直角三角形 11"/>
          <p:cNvSpPr>
            <a:spLocks noChangeArrowheads="1"/>
          </p:cNvSpPr>
          <p:nvPr/>
        </p:nvSpPr>
        <p:spPr bwMode="auto">
          <a:xfrm rot="7920000">
            <a:off x="3486944" y="4058444"/>
            <a:ext cx="484187" cy="542925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3" name="直角三角形 12"/>
          <p:cNvSpPr>
            <a:spLocks noChangeArrowheads="1"/>
          </p:cNvSpPr>
          <p:nvPr/>
        </p:nvSpPr>
        <p:spPr bwMode="auto">
          <a:xfrm rot="8040000">
            <a:off x="3992563" y="3338513"/>
            <a:ext cx="1158875" cy="1152525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4" name="直角三角形 13"/>
          <p:cNvSpPr>
            <a:spLocks noChangeArrowheads="1"/>
          </p:cNvSpPr>
          <p:nvPr/>
        </p:nvSpPr>
        <p:spPr bwMode="auto">
          <a:xfrm rot="10800000">
            <a:off x="4826000" y="3897313"/>
            <a:ext cx="484188" cy="541337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5" name="直角三角形 14"/>
          <p:cNvSpPr>
            <a:spLocks noChangeArrowheads="1"/>
          </p:cNvSpPr>
          <p:nvPr/>
        </p:nvSpPr>
        <p:spPr bwMode="auto">
          <a:xfrm rot="10800000">
            <a:off x="4960938" y="2665413"/>
            <a:ext cx="849312" cy="88900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6" name="直角三角形 16"/>
          <p:cNvSpPr>
            <a:spLocks noChangeArrowheads="1"/>
          </p:cNvSpPr>
          <p:nvPr/>
        </p:nvSpPr>
        <p:spPr bwMode="auto">
          <a:xfrm rot="7920000">
            <a:off x="7235825" y="3343275"/>
            <a:ext cx="1063625" cy="1152525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7" name="直角三角形 17"/>
          <p:cNvSpPr>
            <a:spLocks noChangeArrowheads="1"/>
          </p:cNvSpPr>
          <p:nvPr/>
        </p:nvSpPr>
        <p:spPr bwMode="auto">
          <a:xfrm rot="-2760000">
            <a:off x="6975475" y="3376613"/>
            <a:ext cx="1093788" cy="1135062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8" name="直角三角形 18"/>
          <p:cNvSpPr>
            <a:spLocks noChangeArrowheads="1"/>
          </p:cNvSpPr>
          <p:nvPr/>
        </p:nvSpPr>
        <p:spPr bwMode="auto">
          <a:xfrm>
            <a:off x="6734175" y="3978275"/>
            <a:ext cx="793750" cy="782638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9" name="直角三角形 19"/>
          <p:cNvSpPr>
            <a:spLocks noChangeArrowheads="1"/>
          </p:cNvSpPr>
          <p:nvPr/>
        </p:nvSpPr>
        <p:spPr bwMode="auto">
          <a:xfrm rot="13380000" flipH="1">
            <a:off x="7645400" y="4454525"/>
            <a:ext cx="552450" cy="56515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60" name="直角三角形 20"/>
          <p:cNvSpPr>
            <a:spLocks noChangeArrowheads="1"/>
          </p:cNvSpPr>
          <p:nvPr/>
        </p:nvSpPr>
        <p:spPr bwMode="auto">
          <a:xfrm rot="2640000">
            <a:off x="8043863" y="4073525"/>
            <a:ext cx="506412" cy="542925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51" grpId="0" bldLvl="0"/>
      <p:bldP spid="6152" grpId="0" bldLvl="0"/>
      <p:bldP spid="6153" grpId="0" bldLvl="0"/>
      <p:bldP spid="6154" grpId="0" bldLvl="0"/>
      <p:bldP spid="6155" grpId="0" bldLvl="0"/>
      <p:bldP spid="6156" grpId="0" bldLvl="0"/>
      <p:bldP spid="6157" grpId="0" bldLvl="0"/>
      <p:bldP spid="6158" grpId="0" bldLvl="0"/>
      <p:bldP spid="6159" grpId="0" bldLvl="0"/>
      <p:bldP spid="6160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71438"/>
            <a:ext cx="1217612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6386" name="组合 6147"/>
          <p:cNvGrpSpPr/>
          <p:nvPr/>
        </p:nvGrpSpPr>
        <p:grpSpPr bwMode="auto">
          <a:xfrm>
            <a:off x="325438" y="246063"/>
            <a:ext cx="6102350" cy="806450"/>
            <a:chOff x="0" y="0"/>
            <a:chExt cx="9609" cy="1269"/>
          </a:xfrm>
        </p:grpSpPr>
        <p:sp>
          <p:nvSpPr>
            <p:cNvPr id="1638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39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73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直角三角形的性质定理与判定定理</a:t>
              </a:r>
            </a:p>
          </p:txBody>
        </p:sp>
        <p:sp>
          <p:nvSpPr>
            <p:cNvPr id="1639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>
            <a:spLocks noChangeArrowheads="1"/>
          </p:cNvSpPr>
          <p:nvPr/>
        </p:nvSpPr>
        <p:spPr bwMode="auto">
          <a:xfrm>
            <a:off x="325438" y="1017588"/>
            <a:ext cx="8307387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我们知道，有一个角等于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90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°的三角形叫做直角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三角形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直角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三角形可以用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Rt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表示，如图所示的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三角形可以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表示为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__________.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25438" y="2179638"/>
            <a:ext cx="160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Rt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4954588" y="2438400"/>
            <a:ext cx="3868737" cy="2239963"/>
            <a:chOff x="7803" y="3839"/>
            <a:chExt cx="6092" cy="3528"/>
          </a:xfrm>
        </p:grpSpPr>
        <p:sp>
          <p:nvSpPr>
            <p:cNvPr id="16395" name="直角三角形 2"/>
            <p:cNvSpPr>
              <a:spLocks noChangeArrowheads="1"/>
            </p:cNvSpPr>
            <p:nvPr/>
          </p:nvSpPr>
          <p:spPr bwMode="auto">
            <a:xfrm>
              <a:off x="8432" y="4152"/>
              <a:ext cx="5329" cy="2495"/>
            </a:xfrm>
            <a:prstGeom prst="rtTriangl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6396" name="文本框 20"/>
            <p:cNvSpPr txBox="1">
              <a:spLocks noChangeArrowheads="1"/>
            </p:cNvSpPr>
            <p:nvPr/>
          </p:nvSpPr>
          <p:spPr bwMode="auto">
            <a:xfrm>
              <a:off x="7803" y="3839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397" name="文本框 21"/>
            <p:cNvSpPr txBox="1">
              <a:spLocks noChangeArrowheads="1"/>
            </p:cNvSpPr>
            <p:nvPr/>
          </p:nvSpPr>
          <p:spPr bwMode="auto">
            <a:xfrm>
              <a:off x="13269" y="6647"/>
              <a:ext cx="62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6398" name="文本框 19"/>
            <p:cNvSpPr txBox="1">
              <a:spLocks noChangeArrowheads="1"/>
            </p:cNvSpPr>
            <p:nvPr/>
          </p:nvSpPr>
          <p:spPr bwMode="auto">
            <a:xfrm>
              <a:off x="7803" y="6223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 </a:t>
              </a:r>
            </a:p>
          </p:txBody>
        </p:sp>
        <p:sp>
          <p:nvSpPr>
            <p:cNvPr id="16399" name="矩形 3"/>
            <p:cNvSpPr>
              <a:spLocks noChangeArrowheads="1"/>
            </p:cNvSpPr>
            <p:nvPr/>
          </p:nvSpPr>
          <p:spPr bwMode="auto">
            <a:xfrm>
              <a:off x="8432" y="6307"/>
              <a:ext cx="340" cy="340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00075" y="2895600"/>
            <a:ext cx="46593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由三角形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内角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和定理，容易得到：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7388" y="3860800"/>
            <a:ext cx="465931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在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Rt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中，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∵∠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=90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=180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∴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可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得到：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+∠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=90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431800" y="677863"/>
            <a:ext cx="369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直角三角形的性质定理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 </a:t>
            </a:r>
            <a:endParaRPr lang="zh-CN" altLang="en-US" sz="2400" dirty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31800" y="1214438"/>
            <a:ext cx="46593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直角三角形的两个锐角互余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5200650" y="479425"/>
            <a:ext cx="3868738" cy="2239963"/>
            <a:chOff x="7803" y="3839"/>
            <a:chExt cx="6092" cy="3528"/>
          </a:xfrm>
        </p:grpSpPr>
        <p:sp>
          <p:nvSpPr>
            <p:cNvPr id="17412" name="直角三角形 2"/>
            <p:cNvSpPr>
              <a:spLocks noChangeArrowheads="1"/>
            </p:cNvSpPr>
            <p:nvPr/>
          </p:nvSpPr>
          <p:spPr bwMode="auto">
            <a:xfrm>
              <a:off x="8432" y="4152"/>
              <a:ext cx="5329" cy="2495"/>
            </a:xfrm>
            <a:prstGeom prst="rtTriangl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7413" name="文本框 20"/>
            <p:cNvSpPr txBox="1">
              <a:spLocks noChangeArrowheads="1"/>
            </p:cNvSpPr>
            <p:nvPr/>
          </p:nvSpPr>
          <p:spPr bwMode="auto">
            <a:xfrm>
              <a:off x="7803" y="3839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14" name="文本框 21"/>
            <p:cNvSpPr txBox="1">
              <a:spLocks noChangeArrowheads="1"/>
            </p:cNvSpPr>
            <p:nvPr/>
          </p:nvSpPr>
          <p:spPr bwMode="auto">
            <a:xfrm>
              <a:off x="13269" y="6647"/>
              <a:ext cx="62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7415" name="文本框 19"/>
            <p:cNvSpPr txBox="1">
              <a:spLocks noChangeArrowheads="1"/>
            </p:cNvSpPr>
            <p:nvPr/>
          </p:nvSpPr>
          <p:spPr bwMode="auto">
            <a:xfrm>
              <a:off x="7803" y="6223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 </a:t>
              </a:r>
            </a:p>
          </p:txBody>
        </p:sp>
        <p:sp>
          <p:nvSpPr>
            <p:cNvPr id="17416" name="矩形 3"/>
            <p:cNvSpPr>
              <a:spLocks noChangeArrowheads="1"/>
            </p:cNvSpPr>
            <p:nvPr/>
          </p:nvSpPr>
          <p:spPr bwMode="auto">
            <a:xfrm>
              <a:off x="8432" y="6307"/>
              <a:ext cx="340" cy="340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31800" y="1854200"/>
            <a:ext cx="81280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直角三角形的性质定理的逆定理为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：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________________________________________________________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431800" y="2365375"/>
            <a:ext cx="78549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如果一个三角形的两个角互余，那么这个三角形是直角三角形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31800" y="3554413"/>
            <a:ext cx="66897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由三角形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内角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和定理，容易验证得到：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63575" y="4013200"/>
            <a:ext cx="77597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在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中，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∵∠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=90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+∠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=180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∴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可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得到：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=90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°，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为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直角三角形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31800" y="5111750"/>
            <a:ext cx="369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直角三角形的判定定理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 </a:t>
            </a:r>
            <a:endParaRPr lang="zh-CN" altLang="en-US" sz="2400" dirty="0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69913" y="5443538"/>
            <a:ext cx="785336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如果一个三角形的两个角互余，那么这个三角形是直角三角形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8" grpId="0"/>
      <p:bldP spid="7" grpId="0"/>
      <p:bldP spid="2" grpId="0"/>
      <p:bldP spid="5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2"/>
          <p:cNvSpPr/>
          <p:nvPr/>
        </p:nvSpPr>
        <p:spPr>
          <a:xfrm>
            <a:off x="311150" y="587375"/>
            <a:ext cx="8351838" cy="22860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练一练 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1.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为已知</a:t>
            </a:r>
            <a:r>
              <a:rPr lang="zh-CN" altLang="en-US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△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ABC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中，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∠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：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∠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B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：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∠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C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=</a:t>
            </a:r>
            <a:r>
              <a:rPr 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：</a:t>
            </a:r>
            <a:r>
              <a:rPr 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：</a:t>
            </a:r>
            <a:r>
              <a:rPr 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3.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那么这个三角形是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______________</a:t>
            </a:r>
            <a:r>
              <a:rPr 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2.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四边形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ABCD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是长方形，连接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AC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，</a:t>
            </a:r>
            <a:r>
              <a:rPr lang="en-US" altLang="zh-CN" sz="24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BD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，找出图中所有的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直角三角形</a:t>
            </a:r>
            <a:r>
              <a:rPr lang="en-US" altLang="zh-CN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420938" y="1227138"/>
            <a:ext cx="170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直角三角形</a:t>
            </a:r>
            <a:endParaRPr lang="zh-CN" altLang="en-US" sz="2400"/>
          </a:p>
        </p:txBody>
      </p:sp>
      <p:grpSp>
        <p:nvGrpSpPr>
          <p:cNvPr id="19459" name="组合 6"/>
          <p:cNvGrpSpPr/>
          <p:nvPr/>
        </p:nvGrpSpPr>
        <p:grpSpPr bwMode="auto">
          <a:xfrm>
            <a:off x="1927225" y="2697163"/>
            <a:ext cx="4765675" cy="2449512"/>
            <a:chOff x="3036" y="4248"/>
            <a:chExt cx="7503" cy="3858"/>
          </a:xfrm>
        </p:grpSpPr>
        <p:sp>
          <p:nvSpPr>
            <p:cNvPr id="19460" name="矩形 2"/>
            <p:cNvSpPr>
              <a:spLocks noChangeArrowheads="1"/>
            </p:cNvSpPr>
            <p:nvPr/>
          </p:nvSpPr>
          <p:spPr bwMode="auto">
            <a:xfrm>
              <a:off x="3813" y="4525"/>
              <a:ext cx="5669" cy="3061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cxnSp>
          <p:nvCxnSpPr>
            <p:cNvPr id="19461" name="直接连接符 3"/>
            <p:cNvCxnSpPr>
              <a:cxnSpLocks noChangeShapeType="1"/>
            </p:cNvCxnSpPr>
            <p:nvPr/>
          </p:nvCxnSpPr>
          <p:spPr bwMode="auto">
            <a:xfrm>
              <a:off x="3826" y="4543"/>
              <a:ext cx="5642" cy="301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2" name="直接连接符 4"/>
            <p:cNvCxnSpPr>
              <a:cxnSpLocks noChangeShapeType="1"/>
            </p:cNvCxnSpPr>
            <p:nvPr/>
          </p:nvCxnSpPr>
          <p:spPr bwMode="auto">
            <a:xfrm flipH="1">
              <a:off x="3799" y="4543"/>
              <a:ext cx="5683" cy="301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3" name="文本框 39"/>
            <p:cNvSpPr txBox="1">
              <a:spLocks noChangeArrowheads="1"/>
            </p:cNvSpPr>
            <p:nvPr/>
          </p:nvSpPr>
          <p:spPr bwMode="auto">
            <a:xfrm>
              <a:off x="3036" y="4248"/>
              <a:ext cx="7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9464" name="文本框 64"/>
            <p:cNvSpPr txBox="1">
              <a:spLocks noChangeArrowheads="1"/>
            </p:cNvSpPr>
            <p:nvPr/>
          </p:nvSpPr>
          <p:spPr bwMode="auto">
            <a:xfrm>
              <a:off x="3180" y="7386"/>
              <a:ext cx="134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9465" name="文本框 65"/>
            <p:cNvSpPr txBox="1">
              <a:spLocks noChangeArrowheads="1"/>
            </p:cNvSpPr>
            <p:nvPr/>
          </p:nvSpPr>
          <p:spPr bwMode="auto">
            <a:xfrm>
              <a:off x="9529" y="7216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19466" name="文本框 73"/>
            <p:cNvSpPr txBox="1">
              <a:spLocks noChangeArrowheads="1"/>
            </p:cNvSpPr>
            <p:nvPr/>
          </p:nvSpPr>
          <p:spPr bwMode="auto">
            <a:xfrm>
              <a:off x="9529" y="4248"/>
              <a:ext cx="71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11276" name="直角三角形 7"/>
          <p:cNvSpPr>
            <a:spLocks noChangeArrowheads="1"/>
          </p:cNvSpPr>
          <p:nvPr/>
        </p:nvSpPr>
        <p:spPr bwMode="auto">
          <a:xfrm>
            <a:off x="2420938" y="2924175"/>
            <a:ext cx="3529012" cy="189230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277" name="直角三角形 10"/>
          <p:cNvSpPr>
            <a:spLocks noChangeArrowheads="1"/>
          </p:cNvSpPr>
          <p:nvPr/>
        </p:nvSpPr>
        <p:spPr bwMode="auto">
          <a:xfrm rot="10800000">
            <a:off x="2497138" y="2905125"/>
            <a:ext cx="3529012" cy="189230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278" name="直角三角形 11"/>
          <p:cNvSpPr>
            <a:spLocks noChangeArrowheads="1"/>
          </p:cNvSpPr>
          <p:nvPr/>
        </p:nvSpPr>
        <p:spPr bwMode="auto">
          <a:xfrm flipH="1">
            <a:off x="2428875" y="2905125"/>
            <a:ext cx="3582988" cy="189230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279" name="直角三角形 12"/>
          <p:cNvSpPr>
            <a:spLocks noChangeArrowheads="1"/>
          </p:cNvSpPr>
          <p:nvPr/>
        </p:nvSpPr>
        <p:spPr bwMode="auto">
          <a:xfrm rot="10800000" flipH="1">
            <a:off x="2425700" y="2911475"/>
            <a:ext cx="3582988" cy="1892300"/>
          </a:xfrm>
          <a:prstGeom prst="rt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76" grpId="0" bldLvl="0"/>
      <p:bldP spid="11277" grpId="0" bldLvl="0"/>
      <p:bldP spid="11278" grpId="0" bldLvl="0"/>
      <p:bldP spid="11279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圆角矩形 31"/>
          <p:cNvSpPr>
            <a:spLocks noChangeArrowheads="1"/>
          </p:cNvSpPr>
          <p:nvPr/>
        </p:nvSpPr>
        <p:spPr bwMode="auto">
          <a:xfrm>
            <a:off x="325438" y="727075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2056" name="TextBox 3"/>
          <p:cNvSpPr txBox="1">
            <a:spLocks noChangeArrowheads="1"/>
          </p:cNvSpPr>
          <p:nvPr/>
        </p:nvSpPr>
        <p:spPr bwMode="auto">
          <a:xfrm>
            <a:off x="325438" y="1497013"/>
            <a:ext cx="83073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在一张半透明的纸上画出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Rt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表示，如图所示；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568325" y="2166938"/>
            <a:ext cx="4364038" cy="2540000"/>
            <a:chOff x="7803" y="2944"/>
            <a:chExt cx="6872" cy="3999"/>
          </a:xfrm>
        </p:grpSpPr>
        <p:sp>
          <p:nvSpPr>
            <p:cNvPr id="21508" name="直角三角形 2"/>
            <p:cNvSpPr>
              <a:spLocks noChangeArrowheads="1"/>
            </p:cNvSpPr>
            <p:nvPr/>
          </p:nvSpPr>
          <p:spPr bwMode="auto">
            <a:xfrm>
              <a:off x="8432" y="3664"/>
              <a:ext cx="5465" cy="2983"/>
            </a:xfrm>
            <a:prstGeom prst="rtTriangl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09" name="文本框 20"/>
            <p:cNvSpPr txBox="1">
              <a:spLocks noChangeArrowheads="1"/>
            </p:cNvSpPr>
            <p:nvPr/>
          </p:nvSpPr>
          <p:spPr bwMode="auto">
            <a:xfrm>
              <a:off x="7805" y="2944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10" name="文本框 21"/>
            <p:cNvSpPr txBox="1">
              <a:spLocks noChangeArrowheads="1"/>
            </p:cNvSpPr>
            <p:nvPr/>
          </p:nvSpPr>
          <p:spPr bwMode="auto">
            <a:xfrm flipH="1">
              <a:off x="13896" y="6222"/>
              <a:ext cx="77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511" name="文本框 19"/>
            <p:cNvSpPr txBox="1">
              <a:spLocks noChangeArrowheads="1"/>
            </p:cNvSpPr>
            <p:nvPr/>
          </p:nvSpPr>
          <p:spPr bwMode="auto">
            <a:xfrm>
              <a:off x="7803" y="6223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 </a:t>
              </a:r>
            </a:p>
          </p:txBody>
        </p:sp>
        <p:sp>
          <p:nvSpPr>
            <p:cNvPr id="21512" name="矩形 3"/>
            <p:cNvSpPr>
              <a:spLocks noChangeArrowheads="1"/>
            </p:cNvSpPr>
            <p:nvPr/>
          </p:nvSpPr>
          <p:spPr bwMode="auto">
            <a:xfrm>
              <a:off x="8432" y="6307"/>
              <a:ext cx="340" cy="340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4641850" y="2051050"/>
            <a:ext cx="448786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折叠，使点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与点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重合，折痕为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，沿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BE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画出虚线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，如图所示；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427038" y="2166938"/>
            <a:ext cx="4308475" cy="3417887"/>
            <a:chOff x="672" y="3759"/>
            <a:chExt cx="6785" cy="5383"/>
          </a:xfrm>
        </p:grpSpPr>
        <p:sp>
          <p:nvSpPr>
            <p:cNvPr id="21515" name="直角三角形 4"/>
            <p:cNvSpPr>
              <a:spLocks noChangeArrowheads="1"/>
            </p:cNvSpPr>
            <p:nvPr/>
          </p:nvSpPr>
          <p:spPr bwMode="auto">
            <a:xfrm>
              <a:off x="1525" y="4479"/>
              <a:ext cx="5465" cy="2983"/>
            </a:xfrm>
            <a:prstGeom prst="rtTriangl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16" name="文本框 6"/>
            <p:cNvSpPr txBox="1">
              <a:spLocks noChangeArrowheads="1"/>
            </p:cNvSpPr>
            <p:nvPr/>
          </p:nvSpPr>
          <p:spPr bwMode="auto">
            <a:xfrm>
              <a:off x="898" y="3759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17" name="文本框 7"/>
            <p:cNvSpPr txBox="1">
              <a:spLocks noChangeArrowheads="1"/>
            </p:cNvSpPr>
            <p:nvPr/>
          </p:nvSpPr>
          <p:spPr bwMode="auto">
            <a:xfrm flipH="1">
              <a:off x="672" y="7607"/>
              <a:ext cx="135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</a:t>
              </a:r>
              <a:endParaRPr lang="en-US" altLang="zh-CN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21518" name="文本框 9"/>
            <p:cNvSpPr txBox="1">
              <a:spLocks noChangeArrowheads="1"/>
            </p:cNvSpPr>
            <p:nvPr/>
          </p:nvSpPr>
          <p:spPr bwMode="auto">
            <a:xfrm>
              <a:off x="896" y="7038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 </a:t>
              </a:r>
            </a:p>
          </p:txBody>
        </p:sp>
        <p:cxnSp>
          <p:nvCxnSpPr>
            <p:cNvPr id="21519" name="直接连接符 10"/>
            <p:cNvCxnSpPr>
              <a:cxnSpLocks noChangeShapeType="1"/>
            </p:cNvCxnSpPr>
            <p:nvPr/>
          </p:nvCxnSpPr>
          <p:spPr bwMode="auto">
            <a:xfrm>
              <a:off x="4252" y="4039"/>
              <a:ext cx="0" cy="51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直接连接符 11"/>
            <p:cNvCxnSpPr>
              <a:cxnSpLocks noChangeShapeType="1"/>
            </p:cNvCxnSpPr>
            <p:nvPr/>
          </p:nvCxnSpPr>
          <p:spPr bwMode="auto">
            <a:xfrm flipH="1">
              <a:off x="1525" y="6031"/>
              <a:ext cx="2727" cy="143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1" name="文本框 63"/>
            <p:cNvSpPr txBox="1">
              <a:spLocks noChangeArrowheads="1"/>
            </p:cNvSpPr>
            <p:nvPr/>
          </p:nvSpPr>
          <p:spPr bwMode="auto">
            <a:xfrm>
              <a:off x="4258" y="5311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1522" name="文本框 12"/>
            <p:cNvSpPr txBox="1">
              <a:spLocks noChangeArrowheads="1"/>
            </p:cNvSpPr>
            <p:nvPr/>
          </p:nvSpPr>
          <p:spPr bwMode="auto">
            <a:xfrm>
              <a:off x="4252" y="7462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pic>
          <p:nvPicPr>
            <p:cNvPr id="21523" name="图片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52" y="5880"/>
              <a:ext cx="3205" cy="1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4641850" y="3787775"/>
            <a:ext cx="4487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将纸展开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，如图所示；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568325" y="2166938"/>
            <a:ext cx="4727575" cy="3417887"/>
            <a:chOff x="896" y="3759"/>
            <a:chExt cx="7444" cy="5382"/>
          </a:xfrm>
        </p:grpSpPr>
        <p:sp>
          <p:nvSpPr>
            <p:cNvPr id="21526" name="直角三角形 15"/>
            <p:cNvSpPr>
              <a:spLocks noChangeArrowheads="1"/>
            </p:cNvSpPr>
            <p:nvPr/>
          </p:nvSpPr>
          <p:spPr bwMode="auto">
            <a:xfrm>
              <a:off x="1525" y="4479"/>
              <a:ext cx="5465" cy="2983"/>
            </a:xfrm>
            <a:prstGeom prst="rtTriangl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1527" name="文本框 16"/>
            <p:cNvSpPr txBox="1">
              <a:spLocks noChangeArrowheads="1"/>
            </p:cNvSpPr>
            <p:nvPr/>
          </p:nvSpPr>
          <p:spPr bwMode="auto">
            <a:xfrm>
              <a:off x="898" y="3759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28" name="文本框 17"/>
            <p:cNvSpPr txBox="1">
              <a:spLocks noChangeArrowheads="1"/>
            </p:cNvSpPr>
            <p:nvPr/>
          </p:nvSpPr>
          <p:spPr bwMode="auto">
            <a:xfrm flipH="1">
              <a:off x="6990" y="7199"/>
              <a:ext cx="135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21529" name="文本框 18"/>
            <p:cNvSpPr txBox="1">
              <a:spLocks noChangeArrowheads="1"/>
            </p:cNvSpPr>
            <p:nvPr/>
          </p:nvSpPr>
          <p:spPr bwMode="auto">
            <a:xfrm>
              <a:off x="896" y="7038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 </a:t>
              </a:r>
            </a:p>
          </p:txBody>
        </p:sp>
        <p:cxnSp>
          <p:nvCxnSpPr>
            <p:cNvPr id="21530" name="直接连接符 23"/>
            <p:cNvCxnSpPr>
              <a:cxnSpLocks noChangeShapeType="1"/>
            </p:cNvCxnSpPr>
            <p:nvPr/>
          </p:nvCxnSpPr>
          <p:spPr bwMode="auto">
            <a:xfrm>
              <a:off x="4252" y="4039"/>
              <a:ext cx="0" cy="51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1" name="直接连接符 24"/>
            <p:cNvCxnSpPr>
              <a:cxnSpLocks noChangeShapeType="1"/>
            </p:cNvCxnSpPr>
            <p:nvPr/>
          </p:nvCxnSpPr>
          <p:spPr bwMode="auto">
            <a:xfrm flipH="1">
              <a:off x="1525" y="6031"/>
              <a:ext cx="2727" cy="143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32" name="文本框 25"/>
            <p:cNvSpPr txBox="1">
              <a:spLocks noChangeArrowheads="1"/>
            </p:cNvSpPr>
            <p:nvPr/>
          </p:nvSpPr>
          <p:spPr bwMode="auto">
            <a:xfrm>
              <a:off x="4258" y="5311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1533" name="文本框 26"/>
            <p:cNvSpPr txBox="1">
              <a:spLocks noChangeArrowheads="1"/>
            </p:cNvSpPr>
            <p:nvPr/>
          </p:nvSpPr>
          <p:spPr bwMode="auto">
            <a:xfrm>
              <a:off x="4252" y="7462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Line 121"/>
          <p:cNvSpPr>
            <a:spLocks noChangeShapeType="1"/>
          </p:cNvSpPr>
          <p:nvPr/>
        </p:nvSpPr>
        <p:spPr bwMode="auto">
          <a:xfrm>
            <a:off x="0" y="68580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2132013" y="574675"/>
            <a:ext cx="4727575" cy="2808288"/>
            <a:chOff x="896" y="3759"/>
            <a:chExt cx="7444" cy="4423"/>
          </a:xfrm>
        </p:grpSpPr>
        <p:sp>
          <p:nvSpPr>
            <p:cNvPr id="22531" name="直角三角形 24"/>
            <p:cNvSpPr>
              <a:spLocks noChangeArrowheads="1"/>
            </p:cNvSpPr>
            <p:nvPr/>
          </p:nvSpPr>
          <p:spPr bwMode="auto">
            <a:xfrm>
              <a:off x="1525" y="4479"/>
              <a:ext cx="5465" cy="2983"/>
            </a:xfrm>
            <a:prstGeom prst="rtTriangl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2532" name="文本框 25"/>
            <p:cNvSpPr txBox="1">
              <a:spLocks noChangeArrowheads="1"/>
            </p:cNvSpPr>
            <p:nvPr/>
          </p:nvSpPr>
          <p:spPr bwMode="auto">
            <a:xfrm>
              <a:off x="898" y="3759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33" name="文本框 26"/>
            <p:cNvSpPr txBox="1">
              <a:spLocks noChangeArrowheads="1"/>
            </p:cNvSpPr>
            <p:nvPr/>
          </p:nvSpPr>
          <p:spPr bwMode="auto">
            <a:xfrm flipH="1">
              <a:off x="6990" y="7199"/>
              <a:ext cx="135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</a:endParaRPr>
            </a:p>
          </p:txBody>
        </p:sp>
        <p:sp>
          <p:nvSpPr>
            <p:cNvPr id="22534" name="文本框 27"/>
            <p:cNvSpPr txBox="1">
              <a:spLocks noChangeArrowheads="1"/>
            </p:cNvSpPr>
            <p:nvPr/>
          </p:nvSpPr>
          <p:spPr bwMode="auto">
            <a:xfrm>
              <a:off x="896" y="7038"/>
              <a:ext cx="62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 </a:t>
              </a:r>
            </a:p>
          </p:txBody>
        </p:sp>
        <p:cxnSp>
          <p:nvCxnSpPr>
            <p:cNvPr id="22535" name="直接连接符 28"/>
            <p:cNvCxnSpPr>
              <a:cxnSpLocks noChangeShapeType="1"/>
            </p:cNvCxnSpPr>
            <p:nvPr/>
          </p:nvCxnSpPr>
          <p:spPr bwMode="auto">
            <a:xfrm flipH="1">
              <a:off x="4230" y="4039"/>
              <a:ext cx="22" cy="402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6" name="直接连接符 29"/>
            <p:cNvCxnSpPr>
              <a:cxnSpLocks noChangeShapeType="1"/>
            </p:cNvCxnSpPr>
            <p:nvPr/>
          </p:nvCxnSpPr>
          <p:spPr bwMode="auto">
            <a:xfrm flipH="1">
              <a:off x="1525" y="6031"/>
              <a:ext cx="2727" cy="143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37" name="文本框 30"/>
            <p:cNvSpPr txBox="1">
              <a:spLocks noChangeArrowheads="1"/>
            </p:cNvSpPr>
            <p:nvPr/>
          </p:nvSpPr>
          <p:spPr bwMode="auto">
            <a:xfrm>
              <a:off x="4258" y="5311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2538" name="文本框 31"/>
            <p:cNvSpPr txBox="1">
              <a:spLocks noChangeArrowheads="1"/>
            </p:cNvSpPr>
            <p:nvPr/>
          </p:nvSpPr>
          <p:spPr bwMode="auto">
            <a:xfrm>
              <a:off x="4252" y="7462"/>
              <a:ext cx="101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578100" y="3768725"/>
            <a:ext cx="3571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57588" y="3789363"/>
            <a:ext cx="35718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417513" y="3732213"/>
            <a:ext cx="8553450" cy="696912"/>
            <a:chOff x="657" y="5878"/>
            <a:chExt cx="13470" cy="1096"/>
          </a:xfrm>
        </p:grpSpPr>
        <p:sp>
          <p:nvSpPr>
            <p:cNvPr id="22542" name="TextBox 3"/>
            <p:cNvSpPr txBox="1">
              <a:spLocks noChangeArrowheads="1"/>
            </p:cNvSpPr>
            <p:nvPr/>
          </p:nvSpPr>
          <p:spPr bwMode="auto">
            <a:xfrm>
              <a:off x="657" y="5878"/>
              <a:ext cx="1347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我们发现：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CE____AE____EB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即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CE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是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AB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的中线且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CE=       AB.</a:t>
              </a:r>
              <a:endPara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22543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2540" y="5902"/>
            <a:ext cx="414" cy="1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0" r:id="rId3" imgW="153035" imgH="394970" progId="Equation.KSEE3">
                    <p:embed/>
                  </p:oleObj>
                </mc:Choice>
                <mc:Fallback>
                  <p:oleObj r:id="rId3" imgW="153035" imgH="394970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40" y="5902"/>
                          <a:ext cx="414" cy="10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22288" y="4429125"/>
            <a:ext cx="66897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下面我们就来证明这个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发现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”.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02" name="直接连接符 36"/>
          <p:cNvCxnSpPr>
            <a:cxnSpLocks noChangeShapeType="1"/>
          </p:cNvCxnSpPr>
          <p:nvPr/>
        </p:nvCxnSpPr>
        <p:spPr bwMode="auto">
          <a:xfrm>
            <a:off x="6889750" y="3162300"/>
            <a:ext cx="863600" cy="0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直接连接符 37"/>
          <p:cNvCxnSpPr>
            <a:cxnSpLocks noChangeShapeType="1"/>
          </p:cNvCxnSpPr>
          <p:nvPr/>
        </p:nvCxnSpPr>
        <p:spPr bwMode="auto">
          <a:xfrm>
            <a:off x="7753350" y="3162300"/>
            <a:ext cx="0" cy="1512888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5" name="文本框 39"/>
          <p:cNvSpPr txBox="1">
            <a:spLocks noChangeArrowheads="1"/>
          </p:cNvSpPr>
          <p:nvPr/>
        </p:nvSpPr>
        <p:spPr bwMode="auto">
          <a:xfrm>
            <a:off x="6272213" y="3008313"/>
            <a:ext cx="642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endParaRPr lang="en-US" altLang="zh-CN" sz="2400" b="1" i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6464300" y="1193800"/>
            <a:ext cx="2865438" cy="3937000"/>
            <a:chOff x="10179" y="1879"/>
            <a:chExt cx="4514" cy="6200"/>
          </a:xfrm>
        </p:grpSpPr>
        <p:sp>
          <p:nvSpPr>
            <p:cNvPr id="23557" name="直角三角形 34"/>
            <p:cNvSpPr>
              <a:spLocks noChangeArrowheads="1"/>
            </p:cNvSpPr>
            <p:nvPr/>
          </p:nvSpPr>
          <p:spPr bwMode="auto">
            <a:xfrm>
              <a:off x="10850" y="2599"/>
              <a:ext cx="2720" cy="4762"/>
            </a:xfrm>
            <a:prstGeom prst="rtTriangl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3558" name="矩形 35"/>
            <p:cNvSpPr>
              <a:spLocks noChangeArrowheads="1"/>
            </p:cNvSpPr>
            <p:nvPr/>
          </p:nvSpPr>
          <p:spPr bwMode="auto">
            <a:xfrm>
              <a:off x="10850" y="7021"/>
              <a:ext cx="340" cy="340"/>
            </a:xfrm>
            <a:prstGeom prst="rect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cxnSp>
          <p:nvCxnSpPr>
            <p:cNvPr id="23559" name="直接连接符 38"/>
            <p:cNvCxnSpPr>
              <a:cxnSpLocks noChangeShapeType="1"/>
            </p:cNvCxnSpPr>
            <p:nvPr/>
          </p:nvCxnSpPr>
          <p:spPr bwMode="auto">
            <a:xfrm flipH="1">
              <a:off x="10890" y="4976"/>
              <a:ext cx="1362" cy="23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60" name="文本框 40"/>
            <p:cNvSpPr txBox="1">
              <a:spLocks noChangeArrowheads="1"/>
            </p:cNvSpPr>
            <p:nvPr/>
          </p:nvSpPr>
          <p:spPr bwMode="auto">
            <a:xfrm>
              <a:off x="10563" y="1879"/>
              <a:ext cx="62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3561" name="文本框 41"/>
            <p:cNvSpPr txBox="1">
              <a:spLocks noChangeArrowheads="1"/>
            </p:cNvSpPr>
            <p:nvPr/>
          </p:nvSpPr>
          <p:spPr bwMode="auto">
            <a:xfrm>
              <a:off x="10178" y="7157"/>
              <a:ext cx="101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3562" name="文本框 42"/>
            <p:cNvSpPr txBox="1">
              <a:spLocks noChangeArrowheads="1"/>
            </p:cNvSpPr>
            <p:nvPr/>
          </p:nvSpPr>
          <p:spPr bwMode="auto">
            <a:xfrm>
              <a:off x="13353" y="7359"/>
              <a:ext cx="13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  <a:endParaRPr lang="en-US" altLang="zh-CN" sz="2400" b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23563" name="文本框 43"/>
            <p:cNvSpPr txBox="1">
              <a:spLocks noChangeArrowheads="1"/>
            </p:cNvSpPr>
            <p:nvPr/>
          </p:nvSpPr>
          <p:spPr bwMode="auto">
            <a:xfrm>
              <a:off x="12472" y="4402"/>
              <a:ext cx="71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en-US" altLang="zh-CN" sz="2400" b="1" i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12310" name="文本框 75"/>
          <p:cNvSpPr txBox="1">
            <a:spLocks noChangeArrowheads="1"/>
          </p:cNvSpPr>
          <p:nvPr/>
        </p:nvSpPr>
        <p:spPr bwMode="auto">
          <a:xfrm>
            <a:off x="7575550" y="4675188"/>
            <a:ext cx="64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en-US" altLang="zh-CN" sz="2400" b="1" i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63525" y="577850"/>
            <a:ext cx="86391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已知：如图，在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Rt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ACB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=90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°，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为斜边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上的中线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65113" y="1651000"/>
            <a:ext cx="3243262" cy="681038"/>
            <a:chOff x="417" y="2599"/>
            <a:chExt cx="5107" cy="1073"/>
          </a:xfrm>
        </p:grpSpPr>
        <p:sp>
          <p:nvSpPr>
            <p:cNvPr id="23567" name="TextBox 3"/>
            <p:cNvSpPr txBox="1">
              <a:spLocks noChangeArrowheads="1"/>
            </p:cNvSpPr>
            <p:nvPr/>
          </p:nvSpPr>
          <p:spPr bwMode="auto">
            <a:xfrm>
              <a:off x="417" y="2599"/>
              <a:ext cx="510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求证：</a:t>
              </a:r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CD=        AB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23568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228" y="2599"/>
            <a:ext cx="414" cy="1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2" r:id="rId4" imgW="153035" imgH="394970" progId="Equation.KSEE3">
                    <p:embed/>
                  </p:oleObj>
                </mc:Choice>
                <mc:Fallback>
                  <p:oleObj r:id="rId4" imgW="153035" imgH="394970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8" y="2599"/>
                          <a:ext cx="414" cy="10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Box 3"/>
          <p:cNvSpPr txBox="1"/>
          <p:nvPr/>
        </p:nvSpPr>
        <p:spPr>
          <a:xfrm>
            <a:off x="265113" y="2276475"/>
            <a:ext cx="5770562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证明：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如图，过点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D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作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DE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∥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BC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，交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AC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于点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E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；作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DF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∥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AC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，交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BC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于点</a:t>
            </a:r>
            <a:r>
              <a:rPr lang="en-US" altLang="zh-CN" sz="24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F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.</a:t>
            </a:r>
            <a:endParaRPr lang="en-US" altLang="zh-CN" sz="24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63525" y="3324225"/>
            <a:ext cx="57721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在△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AED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DFB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中，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55600" y="4338638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∵</a:t>
            </a:r>
          </a:p>
        </p:txBody>
      </p:sp>
      <p:sp>
        <p:nvSpPr>
          <p:cNvPr id="15381" name="左大括号 10"/>
          <p:cNvSpPr/>
          <p:nvPr/>
        </p:nvSpPr>
        <p:spPr bwMode="auto">
          <a:xfrm>
            <a:off x="974725" y="4217988"/>
            <a:ext cx="144463" cy="1366837"/>
          </a:xfrm>
          <a:prstGeom prst="leftBrace">
            <a:avLst>
              <a:gd name="adj1" fmla="val 806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119188" y="3819525"/>
            <a:ext cx="57705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AED=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FDB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（两直线平行，同位角相等）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144588" y="4362450"/>
            <a:ext cx="57705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AD=DB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（中线的概念）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119188" y="5002213"/>
            <a:ext cx="57705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ADE=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（两直线平行，同位角相等）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842963" y="5641975"/>
            <a:ext cx="84883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AED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≌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DFB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AE=DF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ED=FB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（全等三角形对应边相等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10" grpId="0"/>
      <p:bldP spid="5" grpId="0"/>
      <p:bldP spid="6" grpId="0"/>
      <p:bldP spid="9" grpId="0"/>
      <p:bldP spid="10" grpId="0"/>
      <p:bldP spid="15381" grpId="0" bldLvl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全屏显示(4:3)</PresentationFormat>
  <Paragraphs>214</Paragraphs>
  <Slides>22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方正姚体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2023-01-16T15:48:44Z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59022B89D0EB411C8A11C2FDC8911A2E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