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4" r:id="rId3"/>
    <p:sldId id="315" r:id="rId4"/>
    <p:sldId id="264" r:id="rId5"/>
    <p:sldId id="316" r:id="rId6"/>
    <p:sldId id="284" r:id="rId7"/>
    <p:sldId id="317" r:id="rId8"/>
    <p:sldId id="318" r:id="rId9"/>
    <p:sldId id="295" r:id="rId10"/>
    <p:sldId id="272" r:id="rId11"/>
    <p:sldId id="263" r:id="rId12"/>
    <p:sldId id="262" r:id="rId13"/>
    <p:sldId id="265" r:id="rId14"/>
    <p:sldId id="274" r:id="rId15"/>
    <p:sldId id="294" r:id="rId16"/>
    <p:sldId id="280" r:id="rId17"/>
    <p:sldId id="257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C93"/>
    <a:srgbClr val="EA5642"/>
    <a:srgbClr val="FFFCDA"/>
    <a:srgbClr val="FFFF66"/>
    <a:srgbClr val="00ADF3"/>
    <a:srgbClr val="C7C0DF"/>
    <a:srgbClr val="7ECEEF"/>
    <a:srgbClr val="FEF200"/>
    <a:srgbClr val="EAAA76"/>
    <a:srgbClr val="EF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6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B6D31-5E9A-4A83-BEDF-F1567FB4040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848AB-A8C2-48A2-BA0C-CDE0498421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C7C0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4514" y="-6681"/>
            <a:ext cx="9158514" cy="51501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C7C0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recording/SO2.wma" TargetMode="External"/><Relationship Id="rId2" Type="http://schemas.openxmlformats.org/officeDocument/2006/relationships/hyperlink" Target="recording/So1.wma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hyperlink" Target="recording/so4.wma" TargetMode="External"/><Relationship Id="rId4" Type="http://schemas.openxmlformats.org/officeDocument/2006/relationships/hyperlink" Target="recording/so3.wm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1104876">
            <a:off x="1981689" y="1945812"/>
            <a:ext cx="5936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Unit 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 and a mouse</a:t>
            </a: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</a:t>
            </a:r>
          </a:p>
        </p:txBody>
      </p:sp>
      <p:sp>
        <p:nvSpPr>
          <p:cNvPr id="5" name="文本框 4"/>
          <p:cNvSpPr txBox="1"/>
          <p:nvPr/>
        </p:nvSpPr>
        <p:spPr>
          <a:xfrm rot="21325098">
            <a:off x="6458051" y="2774452"/>
            <a:ext cx="12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六年级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13368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51949" y="378159"/>
            <a:ext cx="345638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tabLst>
                <a:tab pos="2422525" algn="l"/>
              </a:tabLst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Task4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Read or Act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506305" y="804986"/>
            <a:ext cx="6131390" cy="3963522"/>
            <a:chOff x="1318260" y="685800"/>
            <a:chExt cx="6713220" cy="4339635"/>
          </a:xfrm>
        </p:grpSpPr>
        <p:sp>
          <p:nvSpPr>
            <p:cNvPr id="6" name="矩形: 圆角 5"/>
            <p:cNvSpPr/>
            <p:nvPr/>
          </p:nvSpPr>
          <p:spPr>
            <a:xfrm>
              <a:off x="1318260" y="685800"/>
              <a:ext cx="6713220" cy="4339635"/>
            </a:xfrm>
            <a:prstGeom prst="roundRect">
              <a:avLst>
                <a:gd name="adj" fmla="val 6593"/>
              </a:avLst>
            </a:prstGeom>
            <a:solidFill>
              <a:schemeClr val="bg1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266" name="Picture 2" descr="H:\6B U1\QQ截图2014120816415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66851" y="820342"/>
              <a:ext cx="3099197" cy="1955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 descr="H:\6B U1\QQ截图20141208164209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50619" y="770649"/>
              <a:ext cx="2681288" cy="1977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 descr="H:\6B U1\QQ截图20141208164225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874419" y="2962871"/>
              <a:ext cx="3033713" cy="191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5" descr="H:\6B U1\QQ截图20141208164253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426369" y="2953941"/>
              <a:ext cx="3255169" cy="193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右箭头 3"/>
            <p:cNvSpPr/>
            <p:nvPr/>
          </p:nvSpPr>
          <p:spPr>
            <a:xfrm>
              <a:off x="4546997" y="1616869"/>
              <a:ext cx="389334" cy="363141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0" name="右箭头 9"/>
            <p:cNvSpPr/>
            <p:nvPr/>
          </p:nvSpPr>
          <p:spPr>
            <a:xfrm rot="5400000">
              <a:off x="6052543" y="2593777"/>
              <a:ext cx="392906" cy="363141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1" name="右箭头 10"/>
            <p:cNvSpPr/>
            <p:nvPr/>
          </p:nvSpPr>
          <p:spPr>
            <a:xfrm rot="10800000">
              <a:off x="4487466" y="3607594"/>
              <a:ext cx="386953" cy="363141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2" name="Group 6"/>
          <p:cNvGrpSpPr/>
          <p:nvPr/>
        </p:nvGrpSpPr>
        <p:grpSpPr bwMode="auto">
          <a:xfrm>
            <a:off x="5545921" y="2634240"/>
            <a:ext cx="2268141" cy="2160985"/>
            <a:chOff x="0" y="105"/>
            <a:chExt cx="1905" cy="1815"/>
          </a:xfrm>
        </p:grpSpPr>
        <p:pic>
          <p:nvPicPr>
            <p:cNvPr id="1128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105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2" name="Text Box 8"/>
            <p:cNvSpPr txBox="1">
              <a:spLocks noChangeArrowheads="1"/>
            </p:cNvSpPr>
            <p:nvPr/>
          </p:nvSpPr>
          <p:spPr bwMode="auto">
            <a:xfrm>
              <a:off x="63" y="513"/>
              <a:ext cx="184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dirty="0">
                  <a:latin typeface="Times New Roman" panose="02020603050405020304" pitchFamily="18" charset="0"/>
                </a:rPr>
                <a:t>3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、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Act in roles</a:t>
              </a:r>
              <a:r>
                <a:rPr lang="zh-CN" altLang="zh-CN" sz="2000" dirty="0">
                  <a:latin typeface="Times New Roman" panose="02020603050405020304" pitchFamily="18" charset="0"/>
                </a:rPr>
                <a:t>.</a:t>
              </a:r>
              <a:endParaRPr lang="zh-CN" altLang="en-US" sz="2000" dirty="0">
                <a:latin typeface="Times New Roman" panose="02020603050405020304" pitchFamily="18" charset="0"/>
              </a:endParaRPr>
            </a:p>
            <a:p>
              <a:pPr eaLnBrk="1" hangingPunct="1"/>
              <a:r>
                <a:rPr lang="en-US" altLang="zh-CN" sz="2000" dirty="0">
                  <a:latin typeface="Times New Roman" panose="02020603050405020304" pitchFamily="18" charset="0"/>
                </a:rPr>
                <a:t>(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分角色演。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)</a:t>
              </a:r>
              <a:endParaRPr lang="zh-CN" altLang="zh-CN" sz="2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3"/>
          <p:cNvGrpSpPr/>
          <p:nvPr/>
        </p:nvGrpSpPr>
        <p:grpSpPr bwMode="auto">
          <a:xfrm>
            <a:off x="1499310" y="941384"/>
            <a:ext cx="2177488" cy="2321719"/>
            <a:chOff x="48" y="67"/>
            <a:chExt cx="1772" cy="1995"/>
          </a:xfrm>
        </p:grpSpPr>
        <p:pic>
          <p:nvPicPr>
            <p:cNvPr id="11279" name="Picture 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8" y="67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Text Box 5"/>
            <p:cNvSpPr txBox="1">
              <a:spLocks noChangeArrowheads="1"/>
            </p:cNvSpPr>
            <p:nvPr/>
          </p:nvSpPr>
          <p:spPr bwMode="auto">
            <a:xfrm>
              <a:off x="285" y="529"/>
              <a:ext cx="1535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dirty="0">
                  <a:latin typeface="Times New Roman" panose="02020603050405020304" pitchFamily="18" charset="0"/>
                </a:rPr>
                <a:t>1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、</a:t>
              </a:r>
              <a:r>
                <a:rPr lang="zh-CN" altLang="zh-CN" sz="2000" dirty="0">
                  <a:latin typeface="Times New Roman" panose="02020603050405020304" pitchFamily="18" charset="0"/>
                </a:rPr>
                <a:t>Read in roles.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(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分角色读。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)</a:t>
              </a:r>
              <a:endParaRPr lang="zh-CN" altLang="zh-CN" sz="2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9"/>
          <p:cNvGrpSpPr/>
          <p:nvPr/>
        </p:nvGrpSpPr>
        <p:grpSpPr bwMode="auto">
          <a:xfrm>
            <a:off x="3678527" y="2150143"/>
            <a:ext cx="1930003" cy="1943100"/>
            <a:chOff x="0" y="0"/>
            <a:chExt cx="1621" cy="1814"/>
          </a:xfrm>
        </p:grpSpPr>
        <p:pic>
          <p:nvPicPr>
            <p:cNvPr id="11277" name="Picture 10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 Box 11"/>
            <p:cNvSpPr txBox="1">
              <a:spLocks noChangeArrowheads="1"/>
            </p:cNvSpPr>
            <p:nvPr/>
          </p:nvSpPr>
          <p:spPr bwMode="auto">
            <a:xfrm>
              <a:off x="152" y="394"/>
              <a:ext cx="1469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dirty="0">
                  <a:latin typeface="Times New Roman" panose="02020603050405020304" pitchFamily="18" charset="0"/>
                </a:rPr>
                <a:t>2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、</a:t>
              </a:r>
              <a:r>
                <a:rPr lang="zh-CN" altLang="zh-CN" sz="2000" dirty="0">
                  <a:latin typeface="Times New Roman" panose="02020603050405020304" pitchFamily="18" charset="0"/>
                </a:rPr>
                <a:t>Read together.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(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齐读。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)</a:t>
              </a:r>
              <a:endParaRPr lang="zh-CN" altLang="zh-CN" sz="20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4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2" decel="50000">
                                          <p:stCondLst>
                                            <p:cond delay="6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4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4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4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2" decel="50000">
                                          <p:stCondLst>
                                            <p:cond delay="6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4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4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9220cea9bacaffe091cad519964529c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51559" y="758220"/>
            <a:ext cx="3240881" cy="2594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59906" y="3600450"/>
            <a:ext cx="30241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500" dirty="0">
                <a:solidFill>
                  <a:srgbClr val="C00000"/>
                </a:solidFill>
                <a:latin typeface="Times New Roman" panose="02020603050405020304" pitchFamily="18" charset="0"/>
              </a:rPr>
              <a:t>lollipop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287780" y="891541"/>
            <a:ext cx="6581775" cy="18938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86358" y="363259"/>
            <a:ext cx="288705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Task 5: Read and find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326833" y="3216125"/>
            <a:ext cx="2091365" cy="1273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你还知道哪些疑问词开头的句子是降调呢？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7813" y="1040845"/>
            <a:ext cx="6478191" cy="1942563"/>
            <a:chOff x="1385888" y="894160"/>
            <a:chExt cx="6478191" cy="1942563"/>
          </a:xfrm>
        </p:grpSpPr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1385888" y="897731"/>
              <a:ext cx="6478191" cy="193899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latin typeface="Times New Roman" panose="02020603050405020304" pitchFamily="18" charset="0"/>
                </a:rPr>
                <a:t>Where are you going? </a:t>
              </a:r>
            </a:p>
            <a:p>
              <a:pPr eaLnBrk="1" hangingPunct="1"/>
              <a:r>
                <a:rPr lang="en-US" altLang="zh-CN" sz="2400" dirty="0">
                  <a:latin typeface="Times New Roman" panose="02020603050405020304" pitchFamily="18" charset="0"/>
                </a:rPr>
                <a:t>What do you want to buy?   A lollipop.</a:t>
              </a:r>
            </a:p>
            <a:p>
              <a:pPr eaLnBrk="1" hangingPunct="1"/>
              <a:r>
                <a:rPr lang="en-US" altLang="zh-CN" sz="2400" dirty="0">
                  <a:latin typeface="Times New Roman" panose="02020603050405020304" pitchFamily="18" charset="0"/>
                </a:rPr>
                <a:t>Who is it for?                       The boy over there.</a:t>
              </a:r>
            </a:p>
            <a:p>
              <a:pPr eaLnBrk="1" hangingPunct="1"/>
              <a:r>
                <a:rPr lang="en-US" altLang="zh-CN" sz="2400" dirty="0">
                  <a:latin typeface="Times New Roman" panose="02020603050405020304" pitchFamily="18" charset="0"/>
                </a:rPr>
                <a:t>What will he say?                It doesn’t matter.</a:t>
              </a:r>
            </a:p>
            <a:p>
              <a:pPr eaLnBrk="1" hangingPunct="1"/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0486" name="AutoShape 6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 rot="1571287">
              <a:off x="4235054" y="894160"/>
              <a:ext cx="323850" cy="108347"/>
            </a:xfrm>
            <a:prstGeom prst="curvedDownArrow">
              <a:avLst>
                <a:gd name="adj1" fmla="val 1771"/>
                <a:gd name="adj2" fmla="val 6155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350"/>
            </a:p>
          </p:txBody>
        </p:sp>
        <p:sp>
          <p:nvSpPr>
            <p:cNvPr id="20487" name="AutoShape 7">
              <a:hlinkClick r:id="rId3" action="ppaction://hlinkfile"/>
            </p:cNvPr>
            <p:cNvSpPr>
              <a:spLocks noChangeArrowheads="1"/>
            </p:cNvSpPr>
            <p:nvPr/>
          </p:nvSpPr>
          <p:spPr bwMode="auto">
            <a:xfrm rot="1728647">
              <a:off x="4827985" y="1271588"/>
              <a:ext cx="323850" cy="108347"/>
            </a:xfrm>
            <a:prstGeom prst="curvedDownArrow">
              <a:avLst>
                <a:gd name="adj1" fmla="val 1771"/>
                <a:gd name="adj2" fmla="val 6155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350"/>
            </a:p>
          </p:txBody>
        </p:sp>
        <p:sp>
          <p:nvSpPr>
            <p:cNvPr id="20488" name="AutoShape 8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 rot="1345551">
              <a:off x="3264694" y="1704976"/>
              <a:ext cx="323850" cy="108347"/>
            </a:xfrm>
            <a:prstGeom prst="curvedDownArrow">
              <a:avLst>
                <a:gd name="adj1" fmla="val 1771"/>
                <a:gd name="adj2" fmla="val 6155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350"/>
            </a:p>
          </p:txBody>
        </p:sp>
        <p:sp>
          <p:nvSpPr>
            <p:cNvPr id="20489" name="AutoShape 9">
              <a:hlinkClick r:id="rId5" action="ppaction://hlinkfile"/>
            </p:cNvPr>
            <p:cNvSpPr>
              <a:spLocks noChangeArrowheads="1"/>
            </p:cNvSpPr>
            <p:nvPr/>
          </p:nvSpPr>
          <p:spPr bwMode="auto">
            <a:xfrm rot="1458273">
              <a:off x="3695700" y="2027635"/>
              <a:ext cx="323850" cy="108347"/>
            </a:xfrm>
            <a:prstGeom prst="curvedDownArrow">
              <a:avLst>
                <a:gd name="adj1" fmla="val 1771"/>
                <a:gd name="adj2" fmla="val 6155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350"/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4989910" y="897732"/>
              <a:ext cx="246990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latin typeface="Times New Roman" panose="02020603050405020304" pitchFamily="18" charset="0"/>
                </a:rPr>
                <a:t>To the sweet shop.</a:t>
              </a:r>
            </a:p>
          </p:txBody>
        </p:sp>
      </p:grpSp>
      <p:pic>
        <p:nvPicPr>
          <p:cNvPr id="13322" name="Picture 25" descr="无标题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87754" y="2949834"/>
            <a:ext cx="3836996" cy="177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QQ截图201412081643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83568" y="973817"/>
            <a:ext cx="5376863" cy="3701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63379" y="350580"/>
            <a:ext cx="35647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Task6: Read and find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标题 1"/>
          <p:cNvSpPr>
            <a:spLocks noGrp="1"/>
          </p:cNvSpPr>
          <p:nvPr>
            <p:ph type="title" idx="4294967295"/>
          </p:nvPr>
        </p:nvSpPr>
        <p:spPr>
          <a:xfrm>
            <a:off x="1566862" y="3706813"/>
            <a:ext cx="6010275" cy="585787"/>
          </a:xfrm>
          <a:noFill/>
          <a:ln w="25400">
            <a:noFill/>
            <a:miter lim="800000"/>
          </a:ln>
        </p:spPr>
        <p:txBody>
          <a:bodyPr/>
          <a:lstStyle/>
          <a:p>
            <a:pPr algn="ctr" eaLnBrk="1" hangingPunct="1"/>
            <a:r>
              <a:rPr lang="en-US" altLang="zh-CN" sz="3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book is a good friend. </a:t>
            </a:r>
            <a:endParaRPr lang="zh-CN" altLang="en-US" sz="30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7" descr="64f07f06c3e2a3d0dc5aa6e6e72936d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36056" y="730330"/>
            <a:ext cx="3671888" cy="2445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89660" y="1706562"/>
            <a:ext cx="6964680" cy="1730375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1. I can read and understand the cartoon.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2. The falling intonation(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降调</a:t>
            </a:r>
            <a:r>
              <a:rPr lang="en-US" altLang="zh-CN" sz="2400" dirty="0">
                <a:latin typeface="Times New Roman" panose="02020603050405020304" pitchFamily="18" charset="0"/>
              </a:rPr>
              <a:t>) of </a:t>
            </a:r>
            <a:r>
              <a:rPr lang="en-US" altLang="zh-CN" sz="2400" dirty="0" err="1">
                <a:latin typeface="Times New Roman" panose="02020603050405020304" pitchFamily="18" charset="0"/>
              </a:rPr>
              <a:t>Wh</a:t>
            </a:r>
            <a:r>
              <a:rPr lang="en-US" altLang="zh-CN" sz="2400" dirty="0">
                <a:latin typeface="Times New Roman" panose="02020603050405020304" pitchFamily="18" charset="0"/>
              </a:rPr>
              <a:t>-questions.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3. There are many animal stories in </a:t>
            </a:r>
            <a:r>
              <a:rPr lang="en-US" altLang="zh-CN" sz="2400" i="1" dirty="0">
                <a:latin typeface="Times New Roman" panose="02020603050405020304" pitchFamily="18" charset="0"/>
              </a:rPr>
              <a:t>Aesop’s Fables </a:t>
            </a:r>
            <a:r>
              <a:rPr lang="en-US" altLang="zh-CN" sz="2400" dirty="0">
                <a:latin typeface="Times New Roman" panose="02020603050405020304" pitchFamily="18" charset="0"/>
              </a:rPr>
              <a:t>and Chinese idiom books.</a:t>
            </a:r>
          </a:p>
        </p:txBody>
      </p:sp>
      <p:sp>
        <p:nvSpPr>
          <p:cNvPr id="2" name="矩形 1"/>
          <p:cNvSpPr/>
          <p:nvPr/>
        </p:nvSpPr>
        <p:spPr>
          <a:xfrm>
            <a:off x="373246" y="397818"/>
            <a:ext cx="1432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know: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33388" y="362903"/>
            <a:ext cx="165449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Homework</a:t>
            </a:r>
          </a:p>
        </p:txBody>
      </p:sp>
      <p:pic>
        <p:nvPicPr>
          <p:cNvPr id="17412" name="Picture 5" descr="1226c16a371e1f2768170fd4d25d4dc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3065" y="2665215"/>
            <a:ext cx="1997869" cy="173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93598" y="1237060"/>
            <a:ext cx="77568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</a:rPr>
              <a:t>Read Cartoon time for 5 times. Try to imitate the recording.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</a:rPr>
              <a:t>Tell one animal story to your friends and parents.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04875" y="1706562"/>
            <a:ext cx="7334250" cy="1730375"/>
          </a:xfr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1. I can read and understand the story of Cartoon time.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2. I know the intonation(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语调</a:t>
            </a:r>
            <a:r>
              <a:rPr lang="en-US" altLang="zh-CN" sz="2400" dirty="0">
                <a:latin typeface="Times New Roman" panose="02020603050405020304" pitchFamily="18" charset="0"/>
              </a:rPr>
              <a:t>) of </a:t>
            </a:r>
            <a:r>
              <a:rPr lang="en-US" altLang="zh-CN" sz="2400" dirty="0" err="1">
                <a:latin typeface="Times New Roman" panose="02020603050405020304" pitchFamily="18" charset="0"/>
              </a:rPr>
              <a:t>Wh</a:t>
            </a:r>
            <a:r>
              <a:rPr lang="en-US" altLang="zh-CN" sz="2400" dirty="0">
                <a:latin typeface="Times New Roman" panose="02020603050405020304" pitchFamily="18" charset="0"/>
              </a:rPr>
              <a:t>-questions.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3. I know there are many animal stories in </a:t>
            </a:r>
            <a:r>
              <a:rPr lang="en-US" altLang="zh-CN" sz="2400" i="1" dirty="0">
                <a:latin typeface="Times New Roman" panose="02020603050405020304" pitchFamily="18" charset="0"/>
              </a:rPr>
              <a:t>Aesop’s Fables </a:t>
            </a:r>
            <a:r>
              <a:rPr lang="en-US" altLang="zh-CN" sz="2400" dirty="0">
                <a:latin typeface="Times New Roman" panose="02020603050405020304" pitchFamily="18" charset="0"/>
              </a:rPr>
              <a:t>and Chinese idiom books.</a:t>
            </a:r>
          </a:p>
        </p:txBody>
      </p:sp>
      <p:sp>
        <p:nvSpPr>
          <p:cNvPr id="2" name="矩形 1"/>
          <p:cNvSpPr/>
          <p:nvPr/>
        </p:nvSpPr>
        <p:spPr>
          <a:xfrm>
            <a:off x="398033" y="397818"/>
            <a:ext cx="1992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to learn?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021580" y="1156127"/>
            <a:ext cx="2804160" cy="3367649"/>
            <a:chOff x="4838700" y="582248"/>
            <a:chExt cx="3131820" cy="3761152"/>
          </a:xfrm>
        </p:grpSpPr>
        <p:sp>
          <p:nvSpPr>
            <p:cNvPr id="6" name="矩形: 圆角 5"/>
            <p:cNvSpPr/>
            <p:nvPr/>
          </p:nvSpPr>
          <p:spPr>
            <a:xfrm>
              <a:off x="4838700" y="586740"/>
              <a:ext cx="3131820" cy="3756660"/>
            </a:xfrm>
            <a:prstGeom prst="roundRect">
              <a:avLst>
                <a:gd name="adj" fmla="val 12813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113020" y="582248"/>
              <a:ext cx="2438638" cy="3623991"/>
              <a:chOff x="4410259" y="0"/>
              <a:chExt cx="3158359" cy="4693549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4410259" y="0"/>
                <a:ext cx="3158359" cy="4693549"/>
                <a:chOff x="4410259" y="0"/>
                <a:chExt cx="3158359" cy="4693549"/>
              </a:xfrm>
            </p:grpSpPr>
            <p:pic>
              <p:nvPicPr>
                <p:cNvPr id="4099" name="图片 1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8913" l="0" r="1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0259" y="954466"/>
                  <a:ext cx="3158359" cy="37390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0" name="Picture 8" descr="C:\Users\Think\Desktop\图片1.jpg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6179" y="0"/>
                  <a:ext cx="1435894" cy="163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" name="椭圆 2"/>
              <p:cNvSpPr/>
              <p:nvPr/>
            </p:nvSpPr>
            <p:spPr>
              <a:xfrm>
                <a:off x="6064001" y="3219823"/>
                <a:ext cx="540060" cy="5366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903477" y="3400352"/>
                <a:ext cx="540060" cy="53661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760132" y="3747456"/>
                <a:ext cx="540060" cy="53661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6300192" y="3737672"/>
                <a:ext cx="540060" cy="53661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5220072" y="3737673"/>
                <a:ext cx="540060" cy="536618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16" name="Text Box 4"/>
          <p:cNvSpPr txBox="1">
            <a:spLocks noChangeArrowheads="1"/>
          </p:cNvSpPr>
          <p:nvPr/>
        </p:nvSpPr>
        <p:spPr bwMode="auto">
          <a:xfrm>
            <a:off x="2384226" y="354553"/>
            <a:ext cx="4375547" cy="5618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700" dirty="0">
                <a:latin typeface="Times New Roman" panose="02020603050405020304" pitchFamily="18" charset="0"/>
              </a:rPr>
              <a:t>Do you want these balls?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3906" y="1917487"/>
            <a:ext cx="2902029" cy="1464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每当你完成一个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Task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都可以向罐子里注入一些水。</a:t>
            </a:r>
            <a:endParaRPr lang="en-US" altLang="zh-CN" sz="24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Think\Desktop\QQ图片201412090118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29977" y="3243600"/>
            <a:ext cx="2214563" cy="12334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13148" y="380955"/>
            <a:ext cx="22462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Task1: Revision</a:t>
            </a:r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1281590" y="1491854"/>
            <a:ext cx="674227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One day, a ______ mouse woke the ______ lion up. The lion caught the mouse and wanted to eat him. However, the lion _____ the mouse go.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The next day, the lion was _______ by men. The mouse made a hole and saved the lion.</a:t>
            </a: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1281590" y="3418360"/>
            <a:ext cx="26467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From _____ on, the lion and the mouse became friends.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60320" y="1499791"/>
            <a:ext cx="86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weak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98164" y="2100436"/>
            <a:ext cx="86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let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37503" y="1492171"/>
            <a:ext cx="863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strong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23825" y="3426524"/>
            <a:ext cx="86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then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96940" y="2559701"/>
            <a:ext cx="10263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caught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1343979" y="1036600"/>
            <a:ext cx="191110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Fill in the blanks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Bobb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6757" y="2019508"/>
            <a:ext cx="2152306" cy="1902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1616704" y="951310"/>
            <a:ext cx="5910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latin typeface="Times New Roman" panose="02020603050405020304" pitchFamily="18" charset="0"/>
              </a:rPr>
              <a:t>The lion and the mouse became friends.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14590" y="2033457"/>
            <a:ext cx="2694660" cy="190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8967" y="2776140"/>
            <a:ext cx="6781304" cy="1911350"/>
          </a:xfrm>
          <a:noFill/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(    ) 1. Sam is good at table tennis.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(    ) 2. Bobby hits the ball hard.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(    ) 3. Sam and Bobby find a hole in the playground.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(    ) 4. Sam can reach the ball in the hole.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43707" y="389335"/>
            <a:ext cx="28864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Task2: True or False</a:t>
            </a:r>
          </a:p>
        </p:txBody>
      </p:sp>
      <p:pic>
        <p:nvPicPr>
          <p:cNvPr id="7173" name="Picture 5" descr="H:\6B U1\QQ截图2014120816420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83768" y="965597"/>
            <a:ext cx="2176463" cy="1606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2564" y="815219"/>
            <a:ext cx="7012782" cy="3455988"/>
          </a:xfrm>
          <a:noFill/>
          <a:ln>
            <a:noFill/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(    ) 1. Sam is good at table tennis.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(    ) 2. Bobby hits the ball hard.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(    ) 3. Sam and Bobby find a hole in the   playground.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(    ) 4. Sam can reach the ball in the hole.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05448" y="3409950"/>
            <a:ext cx="4123927" cy="261634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76575" y="1490663"/>
            <a:ext cx="316706" cy="2667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13967" y="3971810"/>
            <a:ext cx="42660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100" dirty="0">
                <a:latin typeface="Times New Roman" panose="02020603050405020304" pitchFamily="18" charset="0"/>
              </a:rPr>
              <a:t>Because the hole is too deep  .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66475" y="368375"/>
            <a:ext cx="3619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tabLst>
                <a:tab pos="1524000" algn="l"/>
                <a:tab pos="2336800" algn="l"/>
              </a:tabLst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Task2: True or False</a:t>
            </a:r>
          </a:p>
        </p:txBody>
      </p:sp>
      <p:sp>
        <p:nvSpPr>
          <p:cNvPr id="2" name="线形标注 1 1"/>
          <p:cNvSpPr/>
          <p:nvPr/>
        </p:nvSpPr>
        <p:spPr bwMode="auto">
          <a:xfrm>
            <a:off x="3671292" y="1817689"/>
            <a:ext cx="948928" cy="397654"/>
          </a:xfrm>
          <a:prstGeom prst="wedgeRoundRectCallout">
            <a:avLst>
              <a:gd name="adj1" fmla="val -81135"/>
              <a:gd name="adj2" fmla="val -69949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打，击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05448" y="1401144"/>
            <a:ext cx="752078" cy="415498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dirty="0">
                <a:latin typeface="Times New Roman" panose="02020603050405020304" pitchFamily="18" charset="0"/>
              </a:rPr>
              <a:t>Sam</a:t>
            </a:r>
            <a:endParaRPr lang="zh-CN" altLang="en-US" sz="2100" dirty="0">
              <a:latin typeface="Times New Roman" panose="02020603050405020304" pitchFamily="18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614964" y="958995"/>
            <a:ext cx="3774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614964" y="2404176"/>
            <a:ext cx="3774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614964" y="1447310"/>
            <a:ext cx="3774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075164" y="2351065"/>
            <a:ext cx="1254324" cy="415498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</a:rPr>
              <a:t>ground</a:t>
            </a:r>
            <a:endParaRPr lang="zh-CN" altLang="en-US" sz="21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614964" y="3368776"/>
            <a:ext cx="3774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18314" y="1295279"/>
            <a:ext cx="470000" cy="51898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spAutoFit/>
          </a:bodyPr>
          <a:lstStyle>
            <a:lvl1pPr indent="0" defTabSz="685800">
              <a:lnSpc>
                <a:spcPct val="150000"/>
              </a:lnSpc>
              <a:spcBef>
                <a:spcPts val="0"/>
              </a:spcBef>
              <a:buFontTx/>
              <a:buNone/>
              <a:defRPr sz="2100">
                <a:latin typeface="Times New Roman" panose="02020603050405020304" pitchFamily="18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US" altLang="zh-CN" dirty="0">
                <a:solidFill>
                  <a:srgbClr val="C00000"/>
                </a:solidFill>
              </a:rPr>
              <a:t>hit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线形标注 1 1"/>
          <p:cNvSpPr/>
          <p:nvPr/>
        </p:nvSpPr>
        <p:spPr bwMode="auto">
          <a:xfrm>
            <a:off x="5329342" y="2909211"/>
            <a:ext cx="1479470" cy="368732"/>
          </a:xfrm>
          <a:prstGeom prst="wedgeRoundRectCallout">
            <a:avLst>
              <a:gd name="adj1" fmla="val 37377"/>
              <a:gd name="adj2" fmla="val -86930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地面，地上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40439" y="3215519"/>
            <a:ext cx="4248279" cy="51898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spAutoFit/>
          </a:bodyPr>
          <a:lstStyle>
            <a:lvl1pPr indent="0" defTabSz="685800">
              <a:lnSpc>
                <a:spcPct val="150000"/>
              </a:lnSpc>
              <a:spcBef>
                <a:spcPts val="0"/>
              </a:spcBef>
              <a:buFontTx/>
              <a:buNone/>
              <a:defRPr sz="2100">
                <a:latin typeface="Times New Roman" panose="02020603050405020304" pitchFamily="18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US" altLang="zh-CN" dirty="0"/>
              <a:t>Sam cannot reach the ball in the hole.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633788" y="3429002"/>
            <a:ext cx="638771" cy="221153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561239" y="3215519"/>
            <a:ext cx="793487" cy="518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indent="0" defTabSz="685800">
              <a:lnSpc>
                <a:spcPct val="150000"/>
              </a:lnSpc>
              <a:spcBef>
                <a:spcPts val="0"/>
              </a:spcBef>
              <a:buFontTx/>
              <a:buNone/>
              <a:defRPr sz="2100">
                <a:latin typeface="Times New Roman" panose="02020603050405020304" pitchFamily="18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US" altLang="zh-CN" dirty="0">
                <a:solidFill>
                  <a:srgbClr val="C00000"/>
                </a:solidFill>
                <a:cs typeface="Times New Roman" panose="02020603050405020304" pitchFamily="18" charset="0"/>
              </a:rPr>
              <a:t>reach</a:t>
            </a:r>
            <a:endParaRPr lang="zh-CN" alt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86313" y="4057650"/>
            <a:ext cx="609600" cy="307181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线形标注 1 1"/>
          <p:cNvSpPr/>
          <p:nvPr/>
        </p:nvSpPr>
        <p:spPr bwMode="auto">
          <a:xfrm>
            <a:off x="4381247" y="3677868"/>
            <a:ext cx="948928" cy="397654"/>
          </a:xfrm>
          <a:prstGeom prst="wedgeRoundRectCallout">
            <a:avLst>
              <a:gd name="adj1" fmla="val -72854"/>
              <a:gd name="adj2" fmla="val -45397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够得着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4744442" y="3971810"/>
            <a:ext cx="6944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</a:rPr>
              <a:t>deep</a:t>
            </a:r>
          </a:p>
        </p:txBody>
      </p:sp>
      <p:sp>
        <p:nvSpPr>
          <p:cNvPr id="27" name="线形标注 1 1"/>
          <p:cNvSpPr/>
          <p:nvPr/>
        </p:nvSpPr>
        <p:spPr bwMode="auto">
          <a:xfrm>
            <a:off x="4874397" y="4407932"/>
            <a:ext cx="564466" cy="397654"/>
          </a:xfrm>
          <a:prstGeom prst="wedgeRoundRectCallout">
            <a:avLst>
              <a:gd name="adj1" fmla="val -22906"/>
              <a:gd name="adj2" fmla="val -68392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" grpId="0" animBg="1"/>
      <p:bldP spid="5" grpId="0" animBg="1"/>
      <p:bldP spid="12302" grpId="0"/>
      <p:bldP spid="12306" grpId="0"/>
      <p:bldP spid="12308" grpId="0"/>
      <p:bldP spid="12310" grpId="0" animBg="1"/>
      <p:bldP spid="20" grpId="0"/>
      <p:bldP spid="6" grpId="0"/>
      <p:bldP spid="22" grpId="0" animBg="1"/>
      <p:bldP spid="7" grpId="0"/>
      <p:bldP spid="11" grpId="0" animBg="1"/>
      <p:bldP spid="24" grpId="0"/>
      <p:bldP spid="13" grpId="0" animBg="1"/>
      <p:bldP spid="25" grpId="0" animBg="1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1050" y="1451580"/>
            <a:ext cx="6200775" cy="33147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CN" sz="2000" dirty="0">
                <a:solidFill>
                  <a:srgbClr val="3C8C93"/>
                </a:solidFill>
                <a:latin typeface="Times New Roman" panose="02020603050405020304" pitchFamily="18" charset="0"/>
              </a:rPr>
              <a:t>Q1: What do Billy and Willy do near the table?  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</a:rPr>
              <a:t>A:   They </a:t>
            </a:r>
            <a:r>
              <a:rPr lang="en-US" altLang="zh-CN" sz="2000" u="sng" dirty="0">
                <a:solidFill>
                  <a:srgbClr val="EA5642"/>
                </a:solidFill>
                <a:latin typeface="Times New Roman" panose="02020603050405020304" pitchFamily="18" charset="0"/>
              </a:rPr>
              <a:t>cheer for </a:t>
            </a:r>
            <a:r>
              <a:rPr lang="en-US" altLang="zh-CN" sz="2000" dirty="0">
                <a:latin typeface="Times New Roman" panose="02020603050405020304" pitchFamily="18" charset="0"/>
              </a:rPr>
              <a:t>Sam and Bobby loudly.</a:t>
            </a:r>
          </a:p>
          <a:p>
            <a:pPr eaLnBrk="1" hangingPunct="1">
              <a:buFontTx/>
              <a:buNone/>
            </a:pPr>
            <a:endParaRPr lang="en-US" altLang="zh-CN" sz="2000" dirty="0">
              <a:solidFill>
                <a:srgbClr val="3C8C93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zh-CN" sz="2000" dirty="0">
              <a:solidFill>
                <a:srgbClr val="3C8C93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000" dirty="0">
                <a:solidFill>
                  <a:srgbClr val="3C8C93"/>
                </a:solidFill>
                <a:latin typeface="Times New Roman" panose="02020603050405020304" pitchFamily="18" charset="0"/>
              </a:rPr>
              <a:t>Q2: What is Sam’s idea?</a:t>
            </a:r>
          </a:p>
          <a:p>
            <a:pPr eaLnBrk="1" hangingPunct="1"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</a:rPr>
              <a:t>A:   He brings some water</a:t>
            </a:r>
          </a:p>
          <a:p>
            <a:pPr eaLnBrk="1" hangingPunct="1"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</a:rPr>
              <a:t>       quickly and </a:t>
            </a:r>
            <a:r>
              <a:rPr lang="en-US" altLang="zh-CN" sz="2000" u="sng" dirty="0">
                <a:solidFill>
                  <a:srgbClr val="EA5642"/>
                </a:solidFill>
                <a:latin typeface="Times New Roman" panose="02020603050405020304" pitchFamily="18" charset="0"/>
              </a:rPr>
              <a:t>pour</a:t>
            </a:r>
            <a:r>
              <a:rPr lang="en-US" altLang="zh-CN" sz="2000" dirty="0">
                <a:latin typeface="Times New Roman" panose="02020603050405020304" pitchFamily="18" charset="0"/>
              </a:rPr>
              <a:t>s it </a:t>
            </a:r>
            <a:r>
              <a:rPr lang="en-US" altLang="zh-CN" sz="2000" u="sng" dirty="0">
                <a:solidFill>
                  <a:srgbClr val="EA5642"/>
                </a:solidFill>
                <a:latin typeface="Times New Roman" panose="02020603050405020304" pitchFamily="18" charset="0"/>
              </a:rPr>
              <a:t>into</a:t>
            </a:r>
            <a:r>
              <a:rPr lang="en-US" altLang="zh-CN" sz="2000" dirty="0">
                <a:latin typeface="Times New Roman" panose="02020603050405020304" pitchFamily="18" charset="0"/>
              </a:rPr>
              <a:t> the hole.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1469" y="351543"/>
            <a:ext cx="45910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Task3: Read and Answer</a:t>
            </a:r>
          </a:p>
        </p:txBody>
      </p:sp>
      <p:pic>
        <p:nvPicPr>
          <p:cNvPr id="14342" name="Picture 4" descr="QQ截图201412081642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9083" y="1983581"/>
            <a:ext cx="2189560" cy="16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线形标注 1 1"/>
          <p:cNvSpPr/>
          <p:nvPr/>
        </p:nvSpPr>
        <p:spPr bwMode="auto">
          <a:xfrm>
            <a:off x="2052635" y="2282428"/>
            <a:ext cx="1576611" cy="423862"/>
          </a:xfrm>
          <a:prstGeom prst="wedgeRoundRectCallout">
            <a:avLst>
              <a:gd name="adj1" fmla="val -19364"/>
              <a:gd name="adj2" fmla="val -79810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为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……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欢呼</a:t>
            </a:r>
          </a:p>
        </p:txBody>
      </p:sp>
      <p:sp>
        <p:nvSpPr>
          <p:cNvPr id="14346" name="Text Box 20"/>
          <p:cNvSpPr txBox="1">
            <a:spLocks noChangeArrowheads="1"/>
          </p:cNvSpPr>
          <p:nvPr/>
        </p:nvSpPr>
        <p:spPr bwMode="auto">
          <a:xfrm>
            <a:off x="704850" y="918890"/>
            <a:ext cx="7734300" cy="4426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Read and underline the answers (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先自己读</a:t>
            </a:r>
            <a:r>
              <a:rPr lang="en-US" altLang="zh-CN" sz="2000" dirty="0">
                <a:latin typeface="Times New Roman" panose="02020603050405020304" pitchFamily="18" charset="0"/>
              </a:rPr>
              <a:t>Cartoon time, 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然后画出答案</a:t>
            </a:r>
            <a:r>
              <a:rPr lang="en-US" altLang="zh-CN" sz="20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31382" y="2093356"/>
            <a:ext cx="934521" cy="6129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" dirty="0">
                <a:latin typeface="Times New Roman" panose="02020603050405020304" pitchFamily="18" charset="0"/>
              </a:rPr>
              <a:t>Hooray!</a:t>
            </a:r>
          </a:p>
          <a:p>
            <a:pPr eaLnBrk="1" hangingPunct="1"/>
            <a:r>
              <a:rPr lang="en-US" altLang="zh-CN" sz="1500" dirty="0">
                <a:latin typeface="Times New Roman" panose="02020603050405020304" pitchFamily="18" charset="0"/>
              </a:rPr>
              <a:t>(</a:t>
            </a:r>
            <a:r>
              <a:rPr lang="zh-CN" altLang="en-US" sz="1500" dirty="0">
                <a:latin typeface="黑体" panose="02010609060101010101" charset="-122"/>
                <a:ea typeface="黑体" panose="02010609060101010101" charset="-122"/>
              </a:rPr>
              <a:t>万岁！</a:t>
            </a:r>
            <a:r>
              <a:rPr lang="en-US" altLang="zh-CN" sz="1500" dirty="0">
                <a:latin typeface="Times New Roman" panose="02020603050405020304" pitchFamily="18" charset="0"/>
              </a:rPr>
              <a:t>)</a:t>
            </a:r>
            <a:endParaRPr lang="zh-CN" altLang="en-US" sz="1500" dirty="0">
              <a:latin typeface="Times New Roman" panose="02020603050405020304" pitchFamily="18" charset="0"/>
            </a:endParaRPr>
          </a:p>
        </p:txBody>
      </p:sp>
      <p:sp>
        <p:nvSpPr>
          <p:cNvPr id="11" name="线形标注 1 1"/>
          <p:cNvSpPr/>
          <p:nvPr/>
        </p:nvSpPr>
        <p:spPr bwMode="auto">
          <a:xfrm>
            <a:off x="2926080" y="4193148"/>
            <a:ext cx="3148655" cy="423862"/>
          </a:xfrm>
          <a:prstGeom prst="wedgeRoundRectCallout">
            <a:avLst>
              <a:gd name="adj1" fmla="val -19364"/>
              <a:gd name="adj2" fmla="val -79810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0070C0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向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……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内注入，灌注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346" grpId="0" animBg="1"/>
      <p:bldP spid="4" grpId="0" animBg="1"/>
      <p:bldP spid="4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38250" y="213360"/>
            <a:ext cx="6667500" cy="4518660"/>
            <a:chOff x="1348740" y="327660"/>
            <a:chExt cx="6667500" cy="4518660"/>
          </a:xfrm>
        </p:grpSpPr>
        <p:sp>
          <p:nvSpPr>
            <p:cNvPr id="3" name="矩形: 圆角 2"/>
            <p:cNvSpPr/>
            <p:nvPr/>
          </p:nvSpPr>
          <p:spPr>
            <a:xfrm>
              <a:off x="1348740" y="327660"/>
              <a:ext cx="6667500" cy="4518660"/>
            </a:xfrm>
            <a:prstGeom prst="roundRect">
              <a:avLst>
                <a:gd name="adj" fmla="val 534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543986" y="457200"/>
              <a:ext cx="6360828" cy="4283868"/>
              <a:chOff x="850583" y="244077"/>
              <a:chExt cx="6993731" cy="4710114"/>
            </a:xfrm>
          </p:grpSpPr>
          <p:pic>
            <p:nvPicPr>
              <p:cNvPr id="10242" name="Picture 4" descr="QQ截图20141209195950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850583" y="250270"/>
                <a:ext cx="3429000" cy="2106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" name="Picture 5" descr="QQ截图20141209200006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365044" y="244077"/>
                <a:ext cx="3132534" cy="2225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" name="Picture 6" descr="QQ截图20141209200020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850583" y="2409825"/>
                <a:ext cx="3456384" cy="2215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" name="Picture 7" descr="QQ截图20141209200033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306967" y="2409825"/>
                <a:ext cx="3537347" cy="2544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545</Words>
  <Application>Microsoft Office PowerPoint</Application>
  <PresentationFormat>全屏显示(16:9)</PresentationFormat>
  <Paragraphs>84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黑体</vt:lpstr>
      <vt:lpstr>思源黑体 CN Regular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 good book is a good friend.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2018-09-04T08:11:00Z</dcterms:created>
  <dcterms:modified xsi:type="dcterms:W3CDTF">2023-01-16T15:49:23Z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5262E9A50CA24865A42392DE7DBD1FFA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