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C9EB2-1407-47CE-A00A-DF8C631011F1}"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BA941-385B-420B-802F-F2FAF60681A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7800F8-593F-4354-8927-934885CD44BB}" type="slidenum">
              <a:rPr lang="zh-CN" altLang="en-US" smtClean="0">
                <a:solidFill>
                  <a:prstClr val="black"/>
                </a:solidFill>
              </a:r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smtClean="0"/>
            </a:lvl1pPr>
          </a:lstStyle>
          <a:p>
            <a:pPr>
              <a:defRPr/>
            </a:pPr>
            <a:fld id="{AB7DDE8F-A7EE-4F4B-9883-F154B871A5D7}"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9BC296E-EECB-4B40-89DA-C77AD7BB4098}"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BC3ACEDE-A392-46EC-BB86-4DA952486299}"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886BF0E-7F1B-4C32-971D-EC4D4018B8E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825DDD9F-776B-4A01-9356-1D203A91EF7F}"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CFB1910F-0714-4CFB-AB58-41BA993180C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BDBCE68A-8BB3-4951-A120-900BF3B3D5B2}"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A5C14D71-F70F-4799-9523-8F1E5AB5872C}"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fld id="{8106D5A8-DA2F-48F6-AD67-AD0B6C22B312}"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986713ED-5AEA-4773-96E8-DB8A6014BF6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fld id="{A93FCE0E-732C-4A39-BBB6-BB252290E016}"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6F244E4A-546A-4F9E-B9F8-2A33C132062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fld id="{9758393A-58FB-4377-B951-D71966C7B923}"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4474CE73-9152-402F-A9B9-E626FC69B8D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fld id="{FEF20A85-4E11-4AE8-B624-2D9D0D818A5C}"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5F1711E1-6F44-4C08-B157-CF7B74B5617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fld id="{0F1A371B-0CAA-4DE7-B127-FA7B719C0515}"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A9A6943D-EF7D-40A9-85F2-3DBF3561F46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E0EC7F71-F1A6-448C-97E4-0FCC159CB8A9}"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742A5790-66A7-4FFC-9F12-42567A69F2D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C1A10CCE-CA28-4E4A-A01D-921797A7CBA2}"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6F81CA55-49F8-49B0-915A-70241BF663E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307202"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203"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6C57D6A-76FD-4863-8F7E-F3952F518D80}" type="datetimeFigureOut">
              <a:rPr lang="zh-CN" altLang="en-US">
                <a:solidFill>
                  <a:srgbClr val="000000">
                    <a:tint val="75000"/>
                  </a:srgbClr>
                </a:solidFill>
              </a:rPr>
              <a:t>2023-01-16</a:t>
            </a:fld>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C73836C-2BB6-4796-A56B-464220434A15}"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45654" y="1500158"/>
            <a:ext cx="7920880" cy="2277547"/>
          </a:xfrm>
          <a:prstGeom prst="rect">
            <a:avLst/>
          </a:prstGeom>
        </p:spPr>
        <p:txBody>
          <a:bodyPr wrap="square">
            <a:spAutoFit/>
          </a:bodyPr>
          <a:lstStyle/>
          <a:p>
            <a:pPr algn="ctr" fontAlgn="base">
              <a:spcBef>
                <a:spcPct val="0"/>
              </a:spcBef>
              <a:spcAft>
                <a:spcPct val="0"/>
              </a:spcAft>
            </a:pPr>
            <a:r>
              <a:rPr lang="en-US" altLang="zh-CN" sz="5400" b="1" kern="10" dirty="0">
                <a:ln w="12700">
                  <a:noFill/>
                  <a:round/>
                </a:ln>
                <a:solidFill>
                  <a:srgbClr val="C00000"/>
                </a:solidFill>
                <a:latin typeface="Kozuka Gothic Pro B" pitchFamily="34" charset="-128"/>
                <a:ea typeface="Kozuka Gothic Pro B" pitchFamily="34" charset="-128"/>
              </a:rPr>
              <a:t>Unit 10</a:t>
            </a:r>
          </a:p>
          <a:p>
            <a:pPr algn="ctr" fontAlgn="base">
              <a:spcBef>
                <a:spcPct val="0"/>
              </a:spcBef>
              <a:spcAft>
                <a:spcPct val="0"/>
              </a:spcAft>
            </a:pPr>
            <a:r>
              <a:rPr lang="en-US" altLang="zh-CN" sz="4400" b="1" kern="10" dirty="0">
                <a:ln w="12700">
                  <a:noFill/>
                  <a:round/>
                </a:ln>
                <a:solidFill>
                  <a:srgbClr val="C00000"/>
                </a:solidFill>
                <a:latin typeface="Kozuka Gothic Pro B" pitchFamily="34" charset="-128"/>
                <a:ea typeface="Kozuka Gothic Pro B" pitchFamily="34" charset="-128"/>
              </a:rPr>
              <a:t>If you go to the party, you'll </a:t>
            </a:r>
          </a:p>
          <a:p>
            <a:pPr algn="ctr" fontAlgn="base">
              <a:spcBef>
                <a:spcPct val="0"/>
              </a:spcBef>
              <a:spcAft>
                <a:spcPct val="0"/>
              </a:spcAft>
            </a:pPr>
            <a:r>
              <a:rPr lang="en-US" altLang="zh-CN" sz="4400" b="1" kern="10" dirty="0">
                <a:ln w="12700">
                  <a:noFill/>
                  <a:round/>
                </a:ln>
                <a:solidFill>
                  <a:srgbClr val="C00000"/>
                </a:solidFill>
                <a:latin typeface="Kozuka Gothic Pro B" pitchFamily="34" charset="-128"/>
                <a:ea typeface="Kozuka Gothic Pro B" pitchFamily="34" charset="-128"/>
              </a:rPr>
              <a:t>have a great time!</a:t>
            </a:r>
            <a:endParaRPr lang="zh-CN" altLang="en-US" sz="4400" b="1" kern="10" dirty="0">
              <a:ln w="12700">
                <a:noFill/>
                <a:round/>
              </a:ln>
              <a:solidFill>
                <a:srgbClr val="C00000"/>
              </a:solidFill>
              <a:latin typeface="Kozuka Gothic Pro B" pitchFamily="34" charset="-128"/>
              <a:ea typeface="Kozuka Gothic Pro B" pitchFamily="34" charset="-128"/>
            </a:endParaRPr>
          </a:p>
        </p:txBody>
      </p:sp>
      <p:sp>
        <p:nvSpPr>
          <p:cNvPr id="5" name="矩形 4"/>
          <p:cNvSpPr/>
          <p:nvPr/>
        </p:nvSpPr>
        <p:spPr>
          <a:xfrm>
            <a:off x="2620899" y="5373216"/>
            <a:ext cx="3812262" cy="1040285"/>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indent="-342900" algn="ctr" fontAlgn="base">
              <a:lnSpc>
                <a:spcPct val="110000"/>
              </a:lnSpc>
              <a:spcBef>
                <a:spcPct val="0"/>
              </a:spcBef>
              <a:spcAft>
                <a:spcPct val="0"/>
              </a:spcAft>
            </a:pPr>
            <a:endParaRPr lang="en-US" altLang="zh-CN" sz="2800" b="1" kern="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09924" name="Rectangle 4"/>
          <p:cNvSpPr>
            <a:spLocks noChangeArrowheads="1"/>
          </p:cNvSpPr>
          <p:nvPr/>
        </p:nvSpPr>
        <p:spPr bwMode="auto">
          <a:xfrm>
            <a:off x="250825" y="1698625"/>
            <a:ext cx="8640763"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)1.A. wearing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to wear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wears                   D. wear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)2.A. very</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as</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 so</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to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)3.A. already  B. yet      C. for       D. even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)4.A. can't be found       B. can find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can be found        D. can't find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)5.A. used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B. sad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able                      D. interest</a:t>
            </a:r>
          </a:p>
        </p:txBody>
      </p:sp>
      <p:sp>
        <p:nvSpPr>
          <p:cNvPr id="209925" name="Rectangle 5"/>
          <p:cNvSpPr>
            <a:spLocks noChangeArrowheads="1"/>
          </p:cNvSpPr>
          <p:nvPr/>
        </p:nvSpPr>
        <p:spPr bwMode="auto">
          <a:xfrm>
            <a:off x="482600" y="1676400"/>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209926" name="Rectangle 6"/>
          <p:cNvSpPr>
            <a:spLocks noChangeArrowheads="1"/>
          </p:cNvSpPr>
          <p:nvPr/>
        </p:nvSpPr>
        <p:spPr bwMode="auto">
          <a:xfrm>
            <a:off x="635000" y="39338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209927" name="Rectangle 7"/>
          <p:cNvSpPr>
            <a:spLocks noChangeArrowheads="1"/>
          </p:cNvSpPr>
          <p:nvPr/>
        </p:nvSpPr>
        <p:spPr bwMode="auto">
          <a:xfrm>
            <a:off x="635000" y="24209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209928" name="Rectangle 8"/>
          <p:cNvSpPr>
            <a:spLocks noChangeArrowheads="1"/>
          </p:cNvSpPr>
          <p:nvPr/>
        </p:nvSpPr>
        <p:spPr bwMode="auto">
          <a:xfrm>
            <a:off x="482600" y="3213100"/>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209929" name="Rectangle 9"/>
          <p:cNvSpPr>
            <a:spLocks noChangeArrowheads="1"/>
          </p:cNvSpPr>
          <p:nvPr/>
        </p:nvSpPr>
        <p:spPr bwMode="auto">
          <a:xfrm>
            <a:off x="482600" y="2781300"/>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9923"/>
                                        </p:tgtEl>
                                        <p:attrNameLst>
                                          <p:attrName>style.visibility</p:attrName>
                                        </p:attrNameLst>
                                      </p:cBhvr>
                                      <p:to>
                                        <p:strVal val="visible"/>
                                      </p:to>
                                    </p:set>
                                    <p:anim calcmode="lin" valueType="num">
                                      <p:cBhvr additive="base">
                                        <p:cTn id="7" dur="500" fill="hold"/>
                                        <p:tgtEl>
                                          <p:spTgt spid="209923"/>
                                        </p:tgtEl>
                                        <p:attrNameLst>
                                          <p:attrName>ppt_x</p:attrName>
                                        </p:attrNameLst>
                                      </p:cBhvr>
                                      <p:tavLst>
                                        <p:tav tm="0">
                                          <p:val>
                                            <p:strVal val="#ppt_x"/>
                                          </p:val>
                                        </p:tav>
                                        <p:tav tm="100000">
                                          <p:val>
                                            <p:strVal val="#ppt_x"/>
                                          </p:val>
                                        </p:tav>
                                      </p:tavLst>
                                    </p:anim>
                                    <p:anim calcmode="lin" valueType="num">
                                      <p:cBhvr additive="base">
                                        <p:cTn id="8" dur="500" fill="hold"/>
                                        <p:tgtEl>
                                          <p:spTgt spid="2099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9924"/>
                                        </p:tgtEl>
                                        <p:attrNameLst>
                                          <p:attrName>style.visibility</p:attrName>
                                        </p:attrNameLst>
                                      </p:cBhvr>
                                      <p:to>
                                        <p:strVal val="visible"/>
                                      </p:to>
                                    </p:set>
                                    <p:animEffect transition="in" filter="wipe(left)">
                                      <p:cBhvr>
                                        <p:cTn id="12" dur="500"/>
                                        <p:tgtEl>
                                          <p:spTgt spid="2099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9925"/>
                                        </p:tgtEl>
                                        <p:attrNameLst>
                                          <p:attrName>style.visibility</p:attrName>
                                        </p:attrNameLst>
                                      </p:cBhvr>
                                      <p:to>
                                        <p:strVal val="visible"/>
                                      </p:to>
                                    </p:set>
                                    <p:animEffect transition="in" filter="wipe(down)">
                                      <p:cBhvr>
                                        <p:cTn id="17" dur="500"/>
                                        <p:tgtEl>
                                          <p:spTgt spid="2099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9927"/>
                                        </p:tgtEl>
                                        <p:attrNameLst>
                                          <p:attrName>style.visibility</p:attrName>
                                        </p:attrNameLst>
                                      </p:cBhvr>
                                      <p:to>
                                        <p:strVal val="visible"/>
                                      </p:to>
                                    </p:set>
                                    <p:animEffect transition="in" filter="wipe(down)">
                                      <p:cBhvr>
                                        <p:cTn id="22" dur="500"/>
                                        <p:tgtEl>
                                          <p:spTgt spid="2099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9929"/>
                                        </p:tgtEl>
                                        <p:attrNameLst>
                                          <p:attrName>style.visibility</p:attrName>
                                        </p:attrNameLst>
                                      </p:cBhvr>
                                      <p:to>
                                        <p:strVal val="visible"/>
                                      </p:to>
                                    </p:set>
                                    <p:animEffect transition="in" filter="wipe(down)">
                                      <p:cBhvr>
                                        <p:cTn id="27" dur="500"/>
                                        <p:tgtEl>
                                          <p:spTgt spid="2099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9928"/>
                                        </p:tgtEl>
                                        <p:attrNameLst>
                                          <p:attrName>style.visibility</p:attrName>
                                        </p:attrNameLst>
                                      </p:cBhvr>
                                      <p:to>
                                        <p:strVal val="visible"/>
                                      </p:to>
                                    </p:set>
                                    <p:animEffect transition="in" filter="wipe(down)">
                                      <p:cBhvr>
                                        <p:cTn id="32" dur="500"/>
                                        <p:tgtEl>
                                          <p:spTgt spid="2099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9926"/>
                                        </p:tgtEl>
                                        <p:attrNameLst>
                                          <p:attrName>style.visibility</p:attrName>
                                        </p:attrNameLst>
                                      </p:cBhvr>
                                      <p:to>
                                        <p:strVal val="visible"/>
                                      </p:to>
                                    </p:set>
                                    <p:animEffect transition="in" filter="wipe(down)">
                                      <p:cBhvr>
                                        <p:cTn id="37" dur="500"/>
                                        <p:tgtEl>
                                          <p:spTgt spid="209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autoUpdateAnimBg="0"/>
      <p:bldP spid="209924" grpId="0" autoUpdateAnimBg="0"/>
      <p:bldP spid="209925" grpId="0" autoUpdateAnimBg="0"/>
      <p:bldP spid="209926" grpId="0" autoUpdateAnimBg="0"/>
      <p:bldP spid="209927" grpId="0" autoUpdateAnimBg="0"/>
      <p:bldP spid="209928" grpId="0" autoUpdateAnimBg="0"/>
      <p:bldP spid="20992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0948" name="Rectangle 4"/>
          <p:cNvSpPr>
            <a:spLocks noChangeArrowheads="1"/>
          </p:cNvSpPr>
          <p:nvPr/>
        </p:nvSpPr>
        <p:spPr bwMode="auto">
          <a:xfrm>
            <a:off x="250825" y="1698625"/>
            <a:ext cx="8640763"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)6.A. how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whose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when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)7.A. thank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refuse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dislike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give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)8.A. everything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nothing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something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)9.A.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As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     </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For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)10.A. exercises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grade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practice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exercise</a:t>
            </a:r>
          </a:p>
        </p:txBody>
      </p:sp>
      <p:sp>
        <p:nvSpPr>
          <p:cNvPr id="210949" name="Rectangle 5"/>
          <p:cNvSpPr>
            <a:spLocks noChangeArrowheads="1"/>
          </p:cNvSpPr>
          <p:nvPr/>
        </p:nvSpPr>
        <p:spPr bwMode="auto">
          <a:xfrm>
            <a:off x="482600" y="2060575"/>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210950" name="Rectangle 6"/>
          <p:cNvSpPr>
            <a:spLocks noChangeArrowheads="1"/>
          </p:cNvSpPr>
          <p:nvPr/>
        </p:nvSpPr>
        <p:spPr bwMode="auto">
          <a:xfrm>
            <a:off x="635000" y="3860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210951" name="Rectangle 7"/>
          <p:cNvSpPr>
            <a:spLocks noChangeArrowheads="1"/>
          </p:cNvSpPr>
          <p:nvPr/>
        </p:nvSpPr>
        <p:spPr bwMode="auto">
          <a:xfrm>
            <a:off x="635000" y="17002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210952" name="Rectangle 8"/>
          <p:cNvSpPr>
            <a:spLocks noChangeArrowheads="1"/>
          </p:cNvSpPr>
          <p:nvPr/>
        </p:nvSpPr>
        <p:spPr bwMode="auto">
          <a:xfrm>
            <a:off x="635000" y="32131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endParaRPr lang="en-US" sz="2400" b="1">
              <a:solidFill>
                <a:srgbClr val="FF0000"/>
              </a:solidFill>
              <a:latin typeface="宋体" panose="02010600030101010101" pitchFamily="2" charset="-122"/>
            </a:endParaRPr>
          </a:p>
        </p:txBody>
      </p:sp>
      <p:sp>
        <p:nvSpPr>
          <p:cNvPr id="210953" name="Rectangle 9"/>
          <p:cNvSpPr>
            <a:spLocks noChangeArrowheads="1"/>
          </p:cNvSpPr>
          <p:nvPr/>
        </p:nvSpPr>
        <p:spPr bwMode="auto">
          <a:xfrm>
            <a:off x="482600" y="2492375"/>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0947"/>
                                        </p:tgtEl>
                                        <p:attrNameLst>
                                          <p:attrName>style.visibility</p:attrName>
                                        </p:attrNameLst>
                                      </p:cBhvr>
                                      <p:to>
                                        <p:strVal val="visible"/>
                                      </p:to>
                                    </p:set>
                                    <p:anim calcmode="lin" valueType="num">
                                      <p:cBhvr additive="base">
                                        <p:cTn id="7" dur="500" fill="hold"/>
                                        <p:tgtEl>
                                          <p:spTgt spid="210947"/>
                                        </p:tgtEl>
                                        <p:attrNameLst>
                                          <p:attrName>ppt_x</p:attrName>
                                        </p:attrNameLst>
                                      </p:cBhvr>
                                      <p:tavLst>
                                        <p:tav tm="0">
                                          <p:val>
                                            <p:strVal val="#ppt_x"/>
                                          </p:val>
                                        </p:tav>
                                        <p:tav tm="100000">
                                          <p:val>
                                            <p:strVal val="#ppt_x"/>
                                          </p:val>
                                        </p:tav>
                                      </p:tavLst>
                                    </p:anim>
                                    <p:anim calcmode="lin" valueType="num">
                                      <p:cBhvr additive="base">
                                        <p:cTn id="8" dur="500" fill="hold"/>
                                        <p:tgtEl>
                                          <p:spTgt spid="21094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0948"/>
                                        </p:tgtEl>
                                        <p:attrNameLst>
                                          <p:attrName>style.visibility</p:attrName>
                                        </p:attrNameLst>
                                      </p:cBhvr>
                                      <p:to>
                                        <p:strVal val="visible"/>
                                      </p:to>
                                    </p:set>
                                    <p:animEffect transition="in" filter="wipe(left)">
                                      <p:cBhvr>
                                        <p:cTn id="12" dur="500"/>
                                        <p:tgtEl>
                                          <p:spTgt spid="2109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0951"/>
                                        </p:tgtEl>
                                        <p:attrNameLst>
                                          <p:attrName>style.visibility</p:attrName>
                                        </p:attrNameLst>
                                      </p:cBhvr>
                                      <p:to>
                                        <p:strVal val="visible"/>
                                      </p:to>
                                    </p:set>
                                    <p:animEffect transition="in" filter="wipe(down)">
                                      <p:cBhvr>
                                        <p:cTn id="17" dur="500"/>
                                        <p:tgtEl>
                                          <p:spTgt spid="2109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0949"/>
                                        </p:tgtEl>
                                        <p:attrNameLst>
                                          <p:attrName>style.visibility</p:attrName>
                                        </p:attrNameLst>
                                      </p:cBhvr>
                                      <p:to>
                                        <p:strVal val="visible"/>
                                      </p:to>
                                    </p:set>
                                    <p:animEffect transition="in" filter="wipe(down)">
                                      <p:cBhvr>
                                        <p:cTn id="22" dur="500"/>
                                        <p:tgtEl>
                                          <p:spTgt spid="2109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0953"/>
                                        </p:tgtEl>
                                        <p:attrNameLst>
                                          <p:attrName>style.visibility</p:attrName>
                                        </p:attrNameLst>
                                      </p:cBhvr>
                                      <p:to>
                                        <p:strVal val="visible"/>
                                      </p:to>
                                    </p:set>
                                    <p:animEffect transition="in" filter="wipe(down)">
                                      <p:cBhvr>
                                        <p:cTn id="27" dur="500"/>
                                        <p:tgtEl>
                                          <p:spTgt spid="2109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0952"/>
                                        </p:tgtEl>
                                        <p:attrNameLst>
                                          <p:attrName>style.visibility</p:attrName>
                                        </p:attrNameLst>
                                      </p:cBhvr>
                                      <p:to>
                                        <p:strVal val="visible"/>
                                      </p:to>
                                    </p:set>
                                    <p:animEffect transition="in" filter="wipe(down)">
                                      <p:cBhvr>
                                        <p:cTn id="32" dur="500"/>
                                        <p:tgtEl>
                                          <p:spTgt spid="21095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10950"/>
                                        </p:tgtEl>
                                        <p:attrNameLst>
                                          <p:attrName>style.visibility</p:attrName>
                                        </p:attrNameLst>
                                      </p:cBhvr>
                                      <p:to>
                                        <p:strVal val="visible"/>
                                      </p:to>
                                    </p:set>
                                    <p:animEffect transition="in" filter="wipe(down)">
                                      <p:cBhvr>
                                        <p:cTn id="37" dur="500"/>
                                        <p:tgtEl>
                                          <p:spTgt spid="210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utoUpdateAnimBg="0"/>
      <p:bldP spid="210948" grpId="0" autoUpdateAnimBg="0"/>
      <p:bldP spid="210949" grpId="0" autoUpdateAnimBg="0"/>
      <p:bldP spid="210950" grpId="0" autoUpdateAnimBg="0"/>
      <p:bldP spid="210951" grpId="0" autoUpdateAnimBg="0"/>
      <p:bldP spid="210952" grpId="0" autoUpdateAnimBg="0"/>
      <p:bldP spid="21095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1972" name="Rectangle 4"/>
          <p:cNvSpPr>
            <a:spLocks noChangeArrowheads="1"/>
          </p:cNvSpPr>
          <p:nvPr/>
        </p:nvSpPr>
        <p:spPr bwMode="auto">
          <a:xfrm>
            <a:off x="395288" y="817563"/>
            <a:ext cx="8208962"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Ⅳ.</a:t>
            </a:r>
            <a:r>
              <a:rPr lang="zh-CN" altLang="en-US" sz="2400">
                <a:solidFill>
                  <a:srgbClr val="000000"/>
                </a:solidFill>
                <a:latin typeface="Arial" panose="020B0604020202020204" pitchFamily="34" charset="0"/>
              </a:rPr>
              <a:t>阅读理解</a:t>
            </a:r>
            <a:endParaRPr lang="zh-CN" altLang="en-US" sz="2400" b="1">
              <a:solidFill>
                <a:srgbClr val="000000"/>
              </a:solidFill>
              <a:latin typeface="Arial" panose="020B0604020202020204" pitchFamily="34" charset="0"/>
            </a:endParaRPr>
          </a:p>
          <a:p>
            <a:pPr algn="ctr" fontAlgn="base">
              <a:spcBef>
                <a:spcPct val="0"/>
              </a:spcBef>
              <a:spcAft>
                <a:spcPct val="0"/>
              </a:spcAft>
              <a:buFont typeface="Arial" panose="020B0604020202020204" pitchFamily="34" charset="0"/>
              <a:buNone/>
            </a:pPr>
            <a:r>
              <a:rPr lang="en-US" sz="2400" b="1">
                <a:solidFill>
                  <a:srgbClr val="000000"/>
                </a:solidFill>
                <a:latin typeface="Arial" panose="020B0604020202020204" pitchFamily="34" charset="0"/>
              </a:rPr>
              <a:t>A</a:t>
            </a:r>
            <a:endParaRPr lang="en-US" sz="2400">
              <a:solidFill>
                <a:srgbClr val="000000"/>
              </a:solidFill>
              <a:latin typeface="Arial" panose="020B0604020202020204" pitchFamily="34" charset="0"/>
            </a:endParaRP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Will it matter if you don't take your breakfast? A short time ago, a test was given in the United States.People of different ages, from 12 to 83, were asked to have a test.During the test, these people were given all kinds of breakfasts, and sometimes they got no breakfast at all.Scientists wanted to see how well their bodies worked when they had eaten different kinds of breakfasts.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The results show that if a person eats a right breakfast, he or she will work better than if he or she has no breakfast.If a student has fruit, eggs, bread and milk before going to school, he will learn more quickly and listen more carefully in class.</a:t>
            </a:r>
          </a:p>
        </p:txBody>
      </p:sp>
      <p:sp>
        <p:nvSpPr>
          <p:cNvPr id="21197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1971"/>
                                        </p:tgtEl>
                                        <p:attrNameLst>
                                          <p:attrName>style.visibility</p:attrName>
                                        </p:attrNameLst>
                                      </p:cBhvr>
                                      <p:to>
                                        <p:strVal val="visible"/>
                                      </p:to>
                                    </p:set>
                                    <p:anim calcmode="lin" valueType="num">
                                      <p:cBhvr additive="base">
                                        <p:cTn id="7" dur="500" fill="hold"/>
                                        <p:tgtEl>
                                          <p:spTgt spid="211971"/>
                                        </p:tgtEl>
                                        <p:attrNameLst>
                                          <p:attrName>ppt_x</p:attrName>
                                        </p:attrNameLst>
                                      </p:cBhvr>
                                      <p:tavLst>
                                        <p:tav tm="0">
                                          <p:val>
                                            <p:strVal val="#ppt_x"/>
                                          </p:val>
                                        </p:tav>
                                        <p:tav tm="100000">
                                          <p:val>
                                            <p:strVal val="#ppt_x"/>
                                          </p:val>
                                        </p:tav>
                                      </p:tavLst>
                                    </p:anim>
                                    <p:anim calcmode="lin" valueType="num">
                                      <p:cBhvr additive="base">
                                        <p:cTn id="8" dur="500" fill="hold"/>
                                        <p:tgtEl>
                                          <p:spTgt spid="2119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1972"/>
                                        </p:tgtEl>
                                        <p:attrNameLst>
                                          <p:attrName>style.visibility</p:attrName>
                                        </p:attrNameLst>
                                      </p:cBhvr>
                                      <p:to>
                                        <p:strVal val="visible"/>
                                      </p:to>
                                    </p:set>
                                    <p:animEffect transition="in" filter="wipe(left)">
                                      <p:cBhvr>
                                        <p:cTn id="12" dur="500"/>
                                        <p:tgtEl>
                                          <p:spTgt spid="211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autoUpdateAnimBg="0"/>
      <p:bldP spid="21197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2996" name="Rectangle 4"/>
          <p:cNvSpPr>
            <a:spLocks noChangeArrowheads="1"/>
          </p:cNvSpPr>
          <p:nvPr/>
        </p:nvSpPr>
        <p:spPr bwMode="auto">
          <a:xfrm>
            <a:off x="395288" y="1412875"/>
            <a:ext cx="8208962" cy="374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rPr>
              <a:t>The result is </a:t>
            </a:r>
            <a:r>
              <a:rPr lang="en-US" sz="2400" u="sng">
                <a:solidFill>
                  <a:srgbClr val="000000"/>
                </a:solidFill>
                <a:latin typeface="Arial" panose="020B0604020202020204" pitchFamily="34" charset="0"/>
              </a:rPr>
              <a:t>opposite</a:t>
            </a:r>
            <a:r>
              <a:rPr lang="en-US" sz="2400">
                <a:solidFill>
                  <a:srgbClr val="000000"/>
                </a:solidFill>
                <a:latin typeface="Arial" panose="020B0604020202020204" pitchFamily="34" charset="0"/>
              </a:rPr>
              <a:t> to what some people think.Having no breakfast will not help you lose weight.This is because people become so hungry at noon that they eat too much for lunch.They will gain weight instead of losing it.You will lose more weight if you reduce your other meals.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)1.During the test, the people were given ________.</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no breakfast at all</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different foods or sometimes none</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very rich breakfast</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little breakfast</a:t>
            </a:r>
          </a:p>
        </p:txBody>
      </p:sp>
      <p:sp>
        <p:nvSpPr>
          <p:cNvPr id="21299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2998" name="Rectangle 6"/>
          <p:cNvSpPr>
            <a:spLocks noChangeArrowheads="1"/>
          </p:cNvSpPr>
          <p:nvPr/>
        </p:nvSpPr>
        <p:spPr bwMode="auto">
          <a:xfrm>
            <a:off x="539750" y="32845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2995"/>
                                        </p:tgtEl>
                                        <p:attrNameLst>
                                          <p:attrName>style.visibility</p:attrName>
                                        </p:attrNameLst>
                                      </p:cBhvr>
                                      <p:to>
                                        <p:strVal val="visible"/>
                                      </p:to>
                                    </p:set>
                                    <p:anim calcmode="lin" valueType="num">
                                      <p:cBhvr additive="base">
                                        <p:cTn id="7" dur="500" fill="hold"/>
                                        <p:tgtEl>
                                          <p:spTgt spid="212995"/>
                                        </p:tgtEl>
                                        <p:attrNameLst>
                                          <p:attrName>ppt_x</p:attrName>
                                        </p:attrNameLst>
                                      </p:cBhvr>
                                      <p:tavLst>
                                        <p:tav tm="0">
                                          <p:val>
                                            <p:strVal val="#ppt_x"/>
                                          </p:val>
                                        </p:tav>
                                        <p:tav tm="100000">
                                          <p:val>
                                            <p:strVal val="#ppt_x"/>
                                          </p:val>
                                        </p:tav>
                                      </p:tavLst>
                                    </p:anim>
                                    <p:anim calcmode="lin" valueType="num">
                                      <p:cBhvr additive="base">
                                        <p:cTn id="8" dur="500" fill="hold"/>
                                        <p:tgtEl>
                                          <p:spTgt spid="21299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2996"/>
                                        </p:tgtEl>
                                        <p:attrNameLst>
                                          <p:attrName>style.visibility</p:attrName>
                                        </p:attrNameLst>
                                      </p:cBhvr>
                                      <p:to>
                                        <p:strVal val="visible"/>
                                      </p:to>
                                    </p:set>
                                    <p:animEffect transition="in" filter="wipe(left)">
                                      <p:cBhvr>
                                        <p:cTn id="12" dur="500"/>
                                        <p:tgtEl>
                                          <p:spTgt spid="2129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2998"/>
                                        </p:tgtEl>
                                        <p:attrNameLst>
                                          <p:attrName>style.visibility</p:attrName>
                                        </p:attrNameLst>
                                      </p:cBhvr>
                                      <p:to>
                                        <p:strVal val="visible"/>
                                      </p:to>
                                    </p:set>
                                    <p:animEffect transition="in" filter="wipe(down)">
                                      <p:cBhvr>
                                        <p:cTn id="17" dur="500"/>
                                        <p:tgtEl>
                                          <p:spTgt spid="21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autoUpdateAnimBg="0"/>
      <p:bldP spid="212996" grpId="0" autoUpdateAnimBg="0"/>
      <p:bldP spid="21299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4020" name="Rectangle 4"/>
          <p:cNvSpPr>
            <a:spLocks noChangeArrowheads="1"/>
          </p:cNvSpPr>
          <p:nvPr/>
        </p:nvSpPr>
        <p:spPr bwMode="auto">
          <a:xfrm>
            <a:off x="395288" y="1597025"/>
            <a:ext cx="85693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)2.The results show that ________.</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breakfast has great effect on work and studies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breakfast has little to do with a person's work</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a person will work better if he only has fruit and milk</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it's nothing to have no breakfast</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)3.According to the passage, some people think that if they</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don't have breakfast, they will________.</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be healthier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work better</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lose weight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feel better</a:t>
            </a:r>
          </a:p>
        </p:txBody>
      </p:sp>
      <p:sp>
        <p:nvSpPr>
          <p:cNvPr id="21402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4022" name="Rectangle 6"/>
          <p:cNvSpPr>
            <a:spLocks noChangeArrowheads="1"/>
          </p:cNvSpPr>
          <p:nvPr/>
        </p:nvSpPr>
        <p:spPr bwMode="auto">
          <a:xfrm>
            <a:off x="490538" y="16033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214023" name="Rectangle 7"/>
          <p:cNvSpPr>
            <a:spLocks noChangeArrowheads="1"/>
          </p:cNvSpPr>
          <p:nvPr/>
        </p:nvSpPr>
        <p:spPr bwMode="auto">
          <a:xfrm>
            <a:off x="539750" y="3429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4019"/>
                                        </p:tgtEl>
                                        <p:attrNameLst>
                                          <p:attrName>style.visibility</p:attrName>
                                        </p:attrNameLst>
                                      </p:cBhvr>
                                      <p:to>
                                        <p:strVal val="visible"/>
                                      </p:to>
                                    </p:set>
                                    <p:anim calcmode="lin" valueType="num">
                                      <p:cBhvr additive="base">
                                        <p:cTn id="7" dur="500" fill="hold"/>
                                        <p:tgtEl>
                                          <p:spTgt spid="214019"/>
                                        </p:tgtEl>
                                        <p:attrNameLst>
                                          <p:attrName>ppt_x</p:attrName>
                                        </p:attrNameLst>
                                      </p:cBhvr>
                                      <p:tavLst>
                                        <p:tav tm="0">
                                          <p:val>
                                            <p:strVal val="#ppt_x"/>
                                          </p:val>
                                        </p:tav>
                                        <p:tav tm="100000">
                                          <p:val>
                                            <p:strVal val="#ppt_x"/>
                                          </p:val>
                                        </p:tav>
                                      </p:tavLst>
                                    </p:anim>
                                    <p:anim calcmode="lin" valueType="num">
                                      <p:cBhvr additive="base">
                                        <p:cTn id="8" dur="500" fill="hold"/>
                                        <p:tgtEl>
                                          <p:spTgt spid="2140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4020"/>
                                        </p:tgtEl>
                                        <p:attrNameLst>
                                          <p:attrName>style.visibility</p:attrName>
                                        </p:attrNameLst>
                                      </p:cBhvr>
                                      <p:to>
                                        <p:strVal val="visible"/>
                                      </p:to>
                                    </p:set>
                                    <p:animEffect transition="in" filter="wipe(left)">
                                      <p:cBhvr>
                                        <p:cTn id="12" dur="500"/>
                                        <p:tgtEl>
                                          <p:spTgt spid="2140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4022"/>
                                        </p:tgtEl>
                                        <p:attrNameLst>
                                          <p:attrName>style.visibility</p:attrName>
                                        </p:attrNameLst>
                                      </p:cBhvr>
                                      <p:to>
                                        <p:strVal val="visible"/>
                                      </p:to>
                                    </p:set>
                                    <p:animEffect transition="in" filter="wipe(down)">
                                      <p:cBhvr>
                                        <p:cTn id="17" dur="500"/>
                                        <p:tgtEl>
                                          <p:spTgt spid="2140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4023"/>
                                        </p:tgtEl>
                                        <p:attrNameLst>
                                          <p:attrName>style.visibility</p:attrName>
                                        </p:attrNameLst>
                                      </p:cBhvr>
                                      <p:to>
                                        <p:strVal val="visible"/>
                                      </p:to>
                                    </p:set>
                                    <p:animEffect transition="in" filter="wipe(down)">
                                      <p:cBhvr>
                                        <p:cTn id="22" dur="500"/>
                                        <p:tgtEl>
                                          <p:spTgt spid="214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autoUpdateAnimBg="0"/>
      <p:bldP spid="214020" grpId="0" autoUpdateAnimBg="0"/>
      <p:bldP spid="214022" grpId="0" autoUpdateAnimBg="0"/>
      <p:bldP spid="21402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5044" name="Rectangle 4"/>
          <p:cNvSpPr>
            <a:spLocks noChangeArrowheads="1"/>
          </p:cNvSpPr>
          <p:nvPr/>
        </p:nvSpPr>
        <p:spPr bwMode="auto">
          <a:xfrm>
            <a:off x="395288" y="1049338"/>
            <a:ext cx="820896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)4.The word “opposite” in the last paragraph means</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________.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．不确定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．相反的</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．一样的                  </a:t>
            </a:r>
            <a:r>
              <a:rPr lang="en-US" sz="2400" dirty="0">
                <a:solidFill>
                  <a:srgbClr val="000000"/>
                </a:solidFill>
                <a:latin typeface="Arial" panose="020B0604020202020204" pitchFamily="34" charset="0"/>
              </a:rPr>
              <a:t>D</a:t>
            </a:r>
            <a:r>
              <a:rPr lang="zh-CN" altLang="en-US" sz="2400" dirty="0">
                <a:solidFill>
                  <a:srgbClr val="000000"/>
                </a:solidFill>
                <a:latin typeface="Arial" panose="020B0604020202020204" pitchFamily="34" charset="0"/>
              </a:rPr>
              <a:t>．正确的</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)5.Which of the following is NOT right?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It's bad for your health to have no breakfast.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Too little for breakfast and too much for lunch may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make you fatter.</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more breakfast you have, the more quickly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you'll learn in class.</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You will lose more weight if you reduce your other</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meals.</a:t>
            </a:r>
          </a:p>
        </p:txBody>
      </p:sp>
      <p:sp>
        <p:nvSpPr>
          <p:cNvPr id="21504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5046" name="Rectangle 6"/>
          <p:cNvSpPr>
            <a:spLocks noChangeArrowheads="1"/>
          </p:cNvSpPr>
          <p:nvPr/>
        </p:nvSpPr>
        <p:spPr bwMode="auto">
          <a:xfrm>
            <a:off x="539750" y="24923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215047" name="Rectangle 7"/>
          <p:cNvSpPr>
            <a:spLocks noChangeArrowheads="1"/>
          </p:cNvSpPr>
          <p:nvPr/>
        </p:nvSpPr>
        <p:spPr bwMode="auto">
          <a:xfrm>
            <a:off x="539750" y="10525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5043"/>
                                        </p:tgtEl>
                                        <p:attrNameLst>
                                          <p:attrName>style.visibility</p:attrName>
                                        </p:attrNameLst>
                                      </p:cBhvr>
                                      <p:to>
                                        <p:strVal val="visible"/>
                                      </p:to>
                                    </p:set>
                                    <p:anim calcmode="lin" valueType="num">
                                      <p:cBhvr additive="base">
                                        <p:cTn id="7" dur="500" fill="hold"/>
                                        <p:tgtEl>
                                          <p:spTgt spid="215043"/>
                                        </p:tgtEl>
                                        <p:attrNameLst>
                                          <p:attrName>ppt_x</p:attrName>
                                        </p:attrNameLst>
                                      </p:cBhvr>
                                      <p:tavLst>
                                        <p:tav tm="0">
                                          <p:val>
                                            <p:strVal val="#ppt_x"/>
                                          </p:val>
                                        </p:tav>
                                        <p:tav tm="100000">
                                          <p:val>
                                            <p:strVal val="#ppt_x"/>
                                          </p:val>
                                        </p:tav>
                                      </p:tavLst>
                                    </p:anim>
                                    <p:anim calcmode="lin" valueType="num">
                                      <p:cBhvr additive="base">
                                        <p:cTn id="8" dur="500" fill="hold"/>
                                        <p:tgtEl>
                                          <p:spTgt spid="21504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5044"/>
                                        </p:tgtEl>
                                        <p:attrNameLst>
                                          <p:attrName>style.visibility</p:attrName>
                                        </p:attrNameLst>
                                      </p:cBhvr>
                                      <p:to>
                                        <p:strVal val="visible"/>
                                      </p:to>
                                    </p:set>
                                    <p:animEffect transition="in" filter="wipe(left)">
                                      <p:cBhvr>
                                        <p:cTn id="12" dur="500"/>
                                        <p:tgtEl>
                                          <p:spTgt spid="2150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5047"/>
                                        </p:tgtEl>
                                        <p:attrNameLst>
                                          <p:attrName>style.visibility</p:attrName>
                                        </p:attrNameLst>
                                      </p:cBhvr>
                                      <p:to>
                                        <p:strVal val="visible"/>
                                      </p:to>
                                    </p:set>
                                    <p:animEffect transition="in" filter="wipe(down)">
                                      <p:cBhvr>
                                        <p:cTn id="17" dur="500"/>
                                        <p:tgtEl>
                                          <p:spTgt spid="2150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5046"/>
                                        </p:tgtEl>
                                        <p:attrNameLst>
                                          <p:attrName>style.visibility</p:attrName>
                                        </p:attrNameLst>
                                      </p:cBhvr>
                                      <p:to>
                                        <p:strVal val="visible"/>
                                      </p:to>
                                    </p:set>
                                    <p:animEffect transition="in" filter="wipe(down)">
                                      <p:cBhvr>
                                        <p:cTn id="22" dur="500"/>
                                        <p:tgtEl>
                                          <p:spTgt spid="215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autoUpdateAnimBg="0"/>
      <p:bldP spid="215044" grpId="0" autoUpdateAnimBg="0"/>
      <p:bldP spid="215046" grpId="0" autoUpdateAnimBg="0"/>
      <p:bldP spid="21504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6068" name="Rectangle 4"/>
          <p:cNvSpPr>
            <a:spLocks noChangeArrowheads="1"/>
          </p:cNvSpPr>
          <p:nvPr/>
        </p:nvSpPr>
        <p:spPr bwMode="auto">
          <a:xfrm>
            <a:off x="395288" y="1038225"/>
            <a:ext cx="8208962"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B</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If you have to take medicine, your doctor will tell you and your mum about the medicine and how you have to take it.</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Your medicine may be a liquid in a bottle or a pill.Sometimes you may have more than one medicine.You might have something to stop the illness and something to take away the pain.</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Whatever it is, make sure that you follow the instructions and remember to do exactly what you are told.It is also important to take the medicine for the full time, even if you are feeling better very quickly.If you stop too soon, you could get sick again.</a:t>
            </a:r>
          </a:p>
        </p:txBody>
      </p:sp>
      <p:sp>
        <p:nvSpPr>
          <p:cNvPr id="216069"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6067"/>
                                        </p:tgtEl>
                                        <p:attrNameLst>
                                          <p:attrName>style.visibility</p:attrName>
                                        </p:attrNameLst>
                                      </p:cBhvr>
                                      <p:to>
                                        <p:strVal val="visible"/>
                                      </p:to>
                                    </p:set>
                                    <p:anim calcmode="lin" valueType="num">
                                      <p:cBhvr additive="base">
                                        <p:cTn id="7" dur="500" fill="hold"/>
                                        <p:tgtEl>
                                          <p:spTgt spid="216067"/>
                                        </p:tgtEl>
                                        <p:attrNameLst>
                                          <p:attrName>ppt_x</p:attrName>
                                        </p:attrNameLst>
                                      </p:cBhvr>
                                      <p:tavLst>
                                        <p:tav tm="0">
                                          <p:val>
                                            <p:strVal val="#ppt_x"/>
                                          </p:val>
                                        </p:tav>
                                        <p:tav tm="100000">
                                          <p:val>
                                            <p:strVal val="#ppt_x"/>
                                          </p:val>
                                        </p:tav>
                                      </p:tavLst>
                                    </p:anim>
                                    <p:anim calcmode="lin" valueType="num">
                                      <p:cBhvr additive="base">
                                        <p:cTn id="8" dur="500" fill="hold"/>
                                        <p:tgtEl>
                                          <p:spTgt spid="21606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6068"/>
                                        </p:tgtEl>
                                        <p:attrNameLst>
                                          <p:attrName>style.visibility</p:attrName>
                                        </p:attrNameLst>
                                      </p:cBhvr>
                                      <p:to>
                                        <p:strVal val="visible"/>
                                      </p:to>
                                    </p:set>
                                    <p:animEffect transition="in" filter="wipe(left)">
                                      <p:cBhvr>
                                        <p:cTn id="12" dur="500"/>
                                        <p:tgtEl>
                                          <p:spTgt spid="216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autoUpdateAnimBg="0"/>
      <p:bldP spid="21606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7092" name="Rectangle 4"/>
          <p:cNvSpPr>
            <a:spLocks noChangeArrowheads="1"/>
          </p:cNvSpPr>
          <p:nvPr/>
        </p:nvSpPr>
        <p:spPr bwMode="auto">
          <a:xfrm>
            <a:off x="395288" y="1547813"/>
            <a:ext cx="820896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Many people nowadays take vitamins and herbal medicines(</a:t>
            </a:r>
            <a:r>
              <a:rPr lang="zh-CN" altLang="en-US" sz="2400">
                <a:solidFill>
                  <a:srgbClr val="000000"/>
                </a:solidFill>
                <a:latin typeface="Arial" panose="020B0604020202020204" pitchFamily="34" charset="0"/>
              </a:rPr>
              <a:t>中药</a:t>
            </a:r>
            <a:r>
              <a:rPr lang="en-US" sz="2400">
                <a:solidFill>
                  <a:srgbClr val="000000"/>
                </a:solidFill>
                <a:latin typeface="Arial" panose="020B0604020202020204" pitchFamily="34" charset="0"/>
              </a:rPr>
              <a:t>)to help keep their body healthy.Many of these probably don't help you much, and taking too many vitamins may be bad for you.But sometimes herbal medicines can help—after all a lot of medicines are made from herbs.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It's a good idea for Mum and Dad to talk to a </a:t>
            </a:r>
            <a:r>
              <a:rPr lang="en-US" sz="2400" u="sng">
                <a:solidFill>
                  <a:srgbClr val="000000"/>
                </a:solidFill>
                <a:latin typeface="Arial" panose="020B0604020202020204" pitchFamily="34" charset="0"/>
              </a:rPr>
              <a:t>qualified</a:t>
            </a:r>
            <a:r>
              <a:rPr lang="en-US" sz="2400">
                <a:solidFill>
                  <a:srgbClr val="000000"/>
                </a:solidFill>
                <a:latin typeface="Arial" panose="020B0604020202020204" pitchFamily="34" charset="0"/>
              </a:rPr>
              <a:t> doctor, who has more experience.Don't ask someone who just sells herbal medicines.The best medicine of all is to eat healthy meals, exercise every day and be happy!</a:t>
            </a:r>
          </a:p>
        </p:txBody>
      </p:sp>
      <p:sp>
        <p:nvSpPr>
          <p:cNvPr id="21709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7091"/>
                                        </p:tgtEl>
                                        <p:attrNameLst>
                                          <p:attrName>style.visibility</p:attrName>
                                        </p:attrNameLst>
                                      </p:cBhvr>
                                      <p:to>
                                        <p:strVal val="visible"/>
                                      </p:to>
                                    </p:set>
                                    <p:anim calcmode="lin" valueType="num">
                                      <p:cBhvr additive="base">
                                        <p:cTn id="7" dur="500" fill="hold"/>
                                        <p:tgtEl>
                                          <p:spTgt spid="217091"/>
                                        </p:tgtEl>
                                        <p:attrNameLst>
                                          <p:attrName>ppt_x</p:attrName>
                                        </p:attrNameLst>
                                      </p:cBhvr>
                                      <p:tavLst>
                                        <p:tav tm="0">
                                          <p:val>
                                            <p:strVal val="#ppt_x"/>
                                          </p:val>
                                        </p:tav>
                                        <p:tav tm="100000">
                                          <p:val>
                                            <p:strVal val="#ppt_x"/>
                                          </p:val>
                                        </p:tav>
                                      </p:tavLst>
                                    </p:anim>
                                    <p:anim calcmode="lin" valueType="num">
                                      <p:cBhvr additive="base">
                                        <p:cTn id="8" dur="500" fill="hold"/>
                                        <p:tgtEl>
                                          <p:spTgt spid="21709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7092"/>
                                        </p:tgtEl>
                                        <p:attrNameLst>
                                          <p:attrName>style.visibility</p:attrName>
                                        </p:attrNameLst>
                                      </p:cBhvr>
                                      <p:to>
                                        <p:strVal val="visible"/>
                                      </p:to>
                                    </p:set>
                                    <p:animEffect transition="in" filter="wipe(left)">
                                      <p:cBhvr>
                                        <p:cTn id="12" dur="500"/>
                                        <p:tgtEl>
                                          <p:spTgt spid="21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autoUpdateAnimBg="0"/>
      <p:bldP spid="21709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8116" name="Rectangle 4"/>
          <p:cNvSpPr>
            <a:spLocks noChangeArrowheads="1"/>
          </p:cNvSpPr>
          <p:nvPr/>
        </p:nvSpPr>
        <p:spPr bwMode="auto">
          <a:xfrm>
            <a:off x="250825" y="1484313"/>
            <a:ext cx="85693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)6.The underlined word “qualified” means ________ in </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Chinese?</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．态度好的                 </a:t>
            </a:r>
            <a:r>
              <a:rPr lang="en-US" sz="2400">
                <a:solidFill>
                  <a:srgbClr val="000000"/>
                </a:solidFill>
                <a:latin typeface="Arial" panose="020B0604020202020204" pitchFamily="34" charset="0"/>
              </a:rPr>
              <a:t>B</a:t>
            </a:r>
            <a:r>
              <a:rPr lang="zh-CN" altLang="en-US" sz="2400">
                <a:solidFill>
                  <a:srgbClr val="000000"/>
                </a:solidFill>
                <a:latin typeface="Arial" panose="020B0604020202020204" pitchFamily="34" charset="0"/>
              </a:rPr>
              <a:t>．资深的</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．信任的                    </a:t>
            </a:r>
            <a:r>
              <a:rPr lang="en-US" sz="2400">
                <a:solidFill>
                  <a:srgbClr val="000000"/>
                </a:solidFill>
                <a:latin typeface="Arial" panose="020B0604020202020204" pitchFamily="34" charset="0"/>
              </a:rPr>
              <a:t>D</a:t>
            </a:r>
            <a:r>
              <a:rPr lang="zh-CN" altLang="en-US" sz="2400">
                <a:solidFill>
                  <a:srgbClr val="000000"/>
                </a:solidFill>
                <a:latin typeface="Arial" panose="020B0604020202020204" pitchFamily="34" charset="0"/>
              </a:rPr>
              <a:t>．幸运的</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)7.If we have to take medicine, ________.</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we may try different kinds of medicine</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we must stop when we feel much better</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we should follow the doctor's instructions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you can take it at anytime</a:t>
            </a:r>
          </a:p>
          <a:p>
            <a:pPr fontAlgn="base">
              <a:spcBef>
                <a:spcPct val="0"/>
              </a:spcBef>
              <a:spcAft>
                <a:spcPct val="0"/>
              </a:spcAft>
              <a:buFont typeface="Arial" panose="020B0604020202020204" pitchFamily="34" charset="0"/>
              <a:buNone/>
            </a:pPr>
            <a:endParaRPr lang="en-US" sz="2400">
              <a:solidFill>
                <a:srgbClr val="000000"/>
              </a:solidFill>
              <a:latin typeface="Arial" panose="020B0604020202020204" pitchFamily="34" charset="0"/>
            </a:endParaRPr>
          </a:p>
        </p:txBody>
      </p:sp>
      <p:sp>
        <p:nvSpPr>
          <p:cNvPr id="21811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8118" name="Rectangle 6"/>
          <p:cNvSpPr>
            <a:spLocks noChangeArrowheads="1"/>
          </p:cNvSpPr>
          <p:nvPr/>
        </p:nvSpPr>
        <p:spPr bwMode="auto">
          <a:xfrm>
            <a:off x="395288" y="15319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218119" name="Rectangle 7"/>
          <p:cNvSpPr>
            <a:spLocks noChangeArrowheads="1"/>
          </p:cNvSpPr>
          <p:nvPr/>
        </p:nvSpPr>
        <p:spPr bwMode="auto">
          <a:xfrm>
            <a:off x="395288" y="2997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8115"/>
                                        </p:tgtEl>
                                        <p:attrNameLst>
                                          <p:attrName>style.visibility</p:attrName>
                                        </p:attrNameLst>
                                      </p:cBhvr>
                                      <p:to>
                                        <p:strVal val="visible"/>
                                      </p:to>
                                    </p:set>
                                    <p:anim calcmode="lin" valueType="num">
                                      <p:cBhvr additive="base">
                                        <p:cTn id="7" dur="500" fill="hold"/>
                                        <p:tgtEl>
                                          <p:spTgt spid="218115"/>
                                        </p:tgtEl>
                                        <p:attrNameLst>
                                          <p:attrName>ppt_x</p:attrName>
                                        </p:attrNameLst>
                                      </p:cBhvr>
                                      <p:tavLst>
                                        <p:tav tm="0">
                                          <p:val>
                                            <p:strVal val="#ppt_x"/>
                                          </p:val>
                                        </p:tav>
                                        <p:tav tm="100000">
                                          <p:val>
                                            <p:strVal val="#ppt_x"/>
                                          </p:val>
                                        </p:tav>
                                      </p:tavLst>
                                    </p:anim>
                                    <p:anim calcmode="lin" valueType="num">
                                      <p:cBhvr additive="base">
                                        <p:cTn id="8" dur="500" fill="hold"/>
                                        <p:tgtEl>
                                          <p:spTgt spid="21811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8116"/>
                                        </p:tgtEl>
                                        <p:attrNameLst>
                                          <p:attrName>style.visibility</p:attrName>
                                        </p:attrNameLst>
                                      </p:cBhvr>
                                      <p:to>
                                        <p:strVal val="visible"/>
                                      </p:to>
                                    </p:set>
                                    <p:animEffect transition="in" filter="wipe(left)">
                                      <p:cBhvr>
                                        <p:cTn id="12" dur="500"/>
                                        <p:tgtEl>
                                          <p:spTgt spid="2181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8118"/>
                                        </p:tgtEl>
                                        <p:attrNameLst>
                                          <p:attrName>style.visibility</p:attrName>
                                        </p:attrNameLst>
                                      </p:cBhvr>
                                      <p:to>
                                        <p:strVal val="visible"/>
                                      </p:to>
                                    </p:set>
                                    <p:animEffect transition="in" filter="wipe(down)">
                                      <p:cBhvr>
                                        <p:cTn id="17" dur="500"/>
                                        <p:tgtEl>
                                          <p:spTgt spid="2181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8119"/>
                                        </p:tgtEl>
                                        <p:attrNameLst>
                                          <p:attrName>style.visibility</p:attrName>
                                        </p:attrNameLst>
                                      </p:cBhvr>
                                      <p:to>
                                        <p:strVal val="visible"/>
                                      </p:to>
                                    </p:set>
                                    <p:animEffect transition="in" filter="wipe(down)">
                                      <p:cBhvr>
                                        <p:cTn id="22" dur="500"/>
                                        <p:tgtEl>
                                          <p:spTgt spid="218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autoUpdateAnimBg="0"/>
      <p:bldP spid="218116" grpId="0" autoUpdateAnimBg="0"/>
      <p:bldP spid="218118" grpId="0" autoUpdateAnimBg="0"/>
      <p:bldP spid="21811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19140" name="Rectangle 4"/>
          <p:cNvSpPr>
            <a:spLocks noChangeArrowheads="1"/>
          </p:cNvSpPr>
          <p:nvPr/>
        </p:nvSpPr>
        <p:spPr bwMode="auto">
          <a:xfrm>
            <a:off x="395288" y="1597025"/>
            <a:ext cx="74898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)8.According to the passage, ________.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medicines made from herbs can sometimes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be good for your health</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taking too many vitamins may be good for</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your body</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taking medicine for the full time will make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you get sick again</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you can ask someone who just sells herbal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medicines</a:t>
            </a:r>
          </a:p>
        </p:txBody>
      </p:sp>
      <p:sp>
        <p:nvSpPr>
          <p:cNvPr id="21914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9142" name="Rectangle 6"/>
          <p:cNvSpPr>
            <a:spLocks noChangeArrowheads="1"/>
          </p:cNvSpPr>
          <p:nvPr/>
        </p:nvSpPr>
        <p:spPr bwMode="auto">
          <a:xfrm>
            <a:off x="490538" y="16033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9139"/>
                                        </p:tgtEl>
                                        <p:attrNameLst>
                                          <p:attrName>style.visibility</p:attrName>
                                        </p:attrNameLst>
                                      </p:cBhvr>
                                      <p:to>
                                        <p:strVal val="visible"/>
                                      </p:to>
                                    </p:set>
                                    <p:anim calcmode="lin" valueType="num">
                                      <p:cBhvr additive="base">
                                        <p:cTn id="7" dur="500" fill="hold"/>
                                        <p:tgtEl>
                                          <p:spTgt spid="219139"/>
                                        </p:tgtEl>
                                        <p:attrNameLst>
                                          <p:attrName>ppt_x</p:attrName>
                                        </p:attrNameLst>
                                      </p:cBhvr>
                                      <p:tavLst>
                                        <p:tav tm="0">
                                          <p:val>
                                            <p:strVal val="#ppt_x"/>
                                          </p:val>
                                        </p:tav>
                                        <p:tav tm="100000">
                                          <p:val>
                                            <p:strVal val="#ppt_x"/>
                                          </p:val>
                                        </p:tav>
                                      </p:tavLst>
                                    </p:anim>
                                    <p:anim calcmode="lin" valueType="num">
                                      <p:cBhvr additive="base">
                                        <p:cTn id="8" dur="500" fill="hold"/>
                                        <p:tgtEl>
                                          <p:spTgt spid="21913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19140"/>
                                        </p:tgtEl>
                                        <p:attrNameLst>
                                          <p:attrName>style.visibility</p:attrName>
                                        </p:attrNameLst>
                                      </p:cBhvr>
                                      <p:to>
                                        <p:strVal val="visible"/>
                                      </p:to>
                                    </p:set>
                                    <p:animEffect transition="in" filter="wipe(left)">
                                      <p:cBhvr>
                                        <p:cTn id="12" dur="500"/>
                                        <p:tgtEl>
                                          <p:spTgt spid="2191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9142"/>
                                        </p:tgtEl>
                                        <p:attrNameLst>
                                          <p:attrName>style.visibility</p:attrName>
                                        </p:attrNameLst>
                                      </p:cBhvr>
                                      <p:to>
                                        <p:strVal val="visible"/>
                                      </p:to>
                                    </p:set>
                                    <p:animEffect transition="in" filter="wipe(down)">
                                      <p:cBhvr>
                                        <p:cTn id="17"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autoUpdateAnimBg="0"/>
      <p:bldP spid="219140" grpId="0" autoUpdateAnimBg="0"/>
      <p:bldP spid="21914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Text Box 3"/>
          <p:cNvSpPr txBox="1">
            <a:spLocks noChangeArrowheads="1"/>
          </p:cNvSpPr>
          <p:nvPr/>
        </p:nvSpPr>
        <p:spPr bwMode="auto">
          <a:xfrm>
            <a:off x="250825" y="234951"/>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FF66"/>
                </a:solidFill>
                <a:latin typeface="Arial" panose="020B0604020202020204" pitchFamily="34" charset="0"/>
                <a:ea typeface="方正黑体_GBK" pitchFamily="1" charset="-122"/>
              </a:rPr>
              <a:t>Unit 10 </a:t>
            </a:r>
            <a:r>
              <a:rPr lang="en-US" sz="2400" dirty="0">
                <a:solidFill>
                  <a:srgbClr val="FFFFFF"/>
                </a:solidFill>
                <a:latin typeface="Arial" panose="020B0604020202020204" pitchFamily="34" charset="0"/>
              </a:rPr>
              <a:t>┃ </a:t>
            </a:r>
            <a:r>
              <a:rPr lang="zh-CN" altLang="en-US" sz="2400" b="1" dirty="0">
                <a:solidFill>
                  <a:srgbClr val="FFFFFF"/>
                </a:solidFill>
                <a:latin typeface="Arial" panose="020B0604020202020204" pitchFamily="34" charset="0"/>
                <a:ea typeface="黑体" panose="02010609060101010101" pitchFamily="49" charset="-122"/>
              </a:rPr>
              <a:t>能力提升训练</a:t>
            </a:r>
          </a:p>
        </p:txBody>
      </p:sp>
      <p:sp>
        <p:nvSpPr>
          <p:cNvPr id="201732" name="Text Box 4"/>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能力提升训练</a:t>
            </a:r>
            <a:r>
              <a:rPr lang="zh-CN" altLang="en-US" sz="2800" dirty="0">
                <a:solidFill>
                  <a:srgbClr val="CC0099"/>
                </a:solidFill>
                <a:latin typeface="Arial" panose="020B0604020202020204" pitchFamily="34" charset="0"/>
              </a:rPr>
              <a:t>┃</a:t>
            </a:r>
          </a:p>
        </p:txBody>
      </p:sp>
      <p:sp>
        <p:nvSpPr>
          <p:cNvPr id="201733" name="Rectangle 5"/>
          <p:cNvSpPr>
            <a:spLocks noChangeArrowheads="1"/>
          </p:cNvSpPr>
          <p:nvPr/>
        </p:nvSpPr>
        <p:spPr bwMode="auto">
          <a:xfrm>
            <a:off x="107950" y="1616075"/>
            <a:ext cx="8640763"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Ⅰ.</a:t>
            </a:r>
            <a:r>
              <a:rPr lang="zh-CN" altLang="en-US" sz="2400" dirty="0">
                <a:solidFill>
                  <a:srgbClr val="000000"/>
                </a:solidFill>
                <a:latin typeface="Arial" panose="020B0604020202020204" pitchFamily="34" charset="0"/>
              </a:rPr>
              <a:t>单项选择</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)1.If Mary is late again, the teacher won't 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let in her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let her in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let she to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let to her in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)2.I don't know if my American friend ________ to visit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China next </a:t>
            </a:r>
            <a:r>
              <a:rPr lang="en-US" sz="2400" dirty="0" err="1">
                <a:solidFill>
                  <a:srgbClr val="000000"/>
                </a:solidFill>
                <a:latin typeface="Arial" panose="020B0604020202020204" pitchFamily="34" charset="0"/>
              </a:rPr>
              <a:t>week.If</a:t>
            </a:r>
            <a:r>
              <a:rPr lang="en-US" sz="2400" dirty="0">
                <a:solidFill>
                  <a:srgbClr val="000000"/>
                </a:solidFill>
                <a:latin typeface="Arial" panose="020B0604020202020204" pitchFamily="34" charset="0"/>
              </a:rPr>
              <a:t> he ________</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I think he will let me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know.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will come; comes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will come; will come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comes; will come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come; comes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)3.If you join the band, maybe you'll________.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famous                          B. be famous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 being famous                D. not famous</a:t>
            </a:r>
          </a:p>
        </p:txBody>
      </p:sp>
      <p:sp>
        <p:nvSpPr>
          <p:cNvPr id="201734" name="Text Box 6"/>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01735" name="Rectangle 7"/>
          <p:cNvSpPr>
            <a:spLocks noChangeArrowheads="1"/>
          </p:cNvSpPr>
          <p:nvPr/>
        </p:nvSpPr>
        <p:spPr bwMode="auto">
          <a:xfrm>
            <a:off x="323850" y="198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201736" name="Rectangle 8"/>
          <p:cNvSpPr>
            <a:spLocks noChangeArrowheads="1"/>
          </p:cNvSpPr>
          <p:nvPr/>
        </p:nvSpPr>
        <p:spPr bwMode="auto">
          <a:xfrm>
            <a:off x="468313" y="30686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201737" name="Rectangle 9"/>
          <p:cNvSpPr>
            <a:spLocks noChangeArrowheads="1"/>
          </p:cNvSpPr>
          <p:nvPr/>
        </p:nvSpPr>
        <p:spPr bwMode="auto">
          <a:xfrm>
            <a:off x="323850" y="4916488"/>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1731"/>
                                        </p:tgtEl>
                                        <p:attrNameLst>
                                          <p:attrName>style.visibility</p:attrName>
                                        </p:attrNameLst>
                                      </p:cBhvr>
                                      <p:to>
                                        <p:strVal val="visible"/>
                                      </p:to>
                                    </p:set>
                                    <p:anim calcmode="lin" valueType="num">
                                      <p:cBhvr additive="base">
                                        <p:cTn id="7" dur="500" fill="hold"/>
                                        <p:tgtEl>
                                          <p:spTgt spid="201731"/>
                                        </p:tgtEl>
                                        <p:attrNameLst>
                                          <p:attrName>ppt_x</p:attrName>
                                        </p:attrNameLst>
                                      </p:cBhvr>
                                      <p:tavLst>
                                        <p:tav tm="0">
                                          <p:val>
                                            <p:strVal val="#ppt_x"/>
                                          </p:val>
                                        </p:tav>
                                        <p:tav tm="100000">
                                          <p:val>
                                            <p:strVal val="#ppt_x"/>
                                          </p:val>
                                        </p:tav>
                                      </p:tavLst>
                                    </p:anim>
                                    <p:anim calcmode="lin" valueType="num">
                                      <p:cBhvr additive="base">
                                        <p:cTn id="8" dur="500" fill="hold"/>
                                        <p:tgtEl>
                                          <p:spTgt spid="2017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1732"/>
                                        </p:tgtEl>
                                        <p:attrNameLst>
                                          <p:attrName>style.visibility</p:attrName>
                                        </p:attrNameLst>
                                      </p:cBhvr>
                                      <p:to>
                                        <p:strVal val="visible"/>
                                      </p:to>
                                    </p:set>
                                    <p:anim calcmode="lin" valueType="num">
                                      <p:cBhvr additive="base">
                                        <p:cTn id="12" dur="500" fill="hold"/>
                                        <p:tgtEl>
                                          <p:spTgt spid="201732"/>
                                        </p:tgtEl>
                                        <p:attrNameLst>
                                          <p:attrName>ppt_x</p:attrName>
                                        </p:attrNameLst>
                                      </p:cBhvr>
                                      <p:tavLst>
                                        <p:tav tm="0">
                                          <p:val>
                                            <p:strVal val="0-#ppt_w/2"/>
                                          </p:val>
                                        </p:tav>
                                        <p:tav tm="100000">
                                          <p:val>
                                            <p:strVal val="#ppt_x"/>
                                          </p:val>
                                        </p:tav>
                                      </p:tavLst>
                                    </p:anim>
                                    <p:anim calcmode="lin" valueType="num">
                                      <p:cBhvr additive="base">
                                        <p:cTn id="13" dur="500" fill="hold"/>
                                        <p:tgtEl>
                                          <p:spTgt spid="20173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01733"/>
                                        </p:tgtEl>
                                        <p:attrNameLst>
                                          <p:attrName>style.visibility</p:attrName>
                                        </p:attrNameLst>
                                      </p:cBhvr>
                                      <p:to>
                                        <p:strVal val="visible"/>
                                      </p:to>
                                    </p:set>
                                    <p:animEffect transition="in" filter="wipe(left)">
                                      <p:cBhvr>
                                        <p:cTn id="17" dur="500"/>
                                        <p:tgtEl>
                                          <p:spTgt spid="2017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1735"/>
                                        </p:tgtEl>
                                        <p:attrNameLst>
                                          <p:attrName>style.visibility</p:attrName>
                                        </p:attrNameLst>
                                      </p:cBhvr>
                                      <p:to>
                                        <p:strVal val="visible"/>
                                      </p:to>
                                    </p:set>
                                    <p:animEffect transition="in" filter="wipe(down)">
                                      <p:cBhvr>
                                        <p:cTn id="22" dur="500"/>
                                        <p:tgtEl>
                                          <p:spTgt spid="2017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1736"/>
                                        </p:tgtEl>
                                        <p:attrNameLst>
                                          <p:attrName>style.visibility</p:attrName>
                                        </p:attrNameLst>
                                      </p:cBhvr>
                                      <p:to>
                                        <p:strVal val="visible"/>
                                      </p:to>
                                    </p:set>
                                    <p:animEffect transition="in" filter="wipe(down)">
                                      <p:cBhvr>
                                        <p:cTn id="27" dur="500"/>
                                        <p:tgtEl>
                                          <p:spTgt spid="2017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1737"/>
                                        </p:tgtEl>
                                        <p:attrNameLst>
                                          <p:attrName>style.visibility</p:attrName>
                                        </p:attrNameLst>
                                      </p:cBhvr>
                                      <p:to>
                                        <p:strVal val="visible"/>
                                      </p:to>
                                    </p:set>
                                    <p:animEffect transition="in" filter="wipe(down)">
                                      <p:cBhvr>
                                        <p:cTn id="32" dur="500"/>
                                        <p:tgtEl>
                                          <p:spTgt spid="201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P spid="201732" grpId="0" autoUpdateAnimBg="0"/>
      <p:bldP spid="201733" grpId="0" autoUpdateAnimBg="0"/>
      <p:bldP spid="201735" grpId="0" autoUpdateAnimBg="0"/>
      <p:bldP spid="201736" grpId="0" autoUpdateAnimBg="0"/>
      <p:bldP spid="20173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20164" name="Rectangle 4"/>
          <p:cNvSpPr>
            <a:spLocks noChangeArrowheads="1"/>
          </p:cNvSpPr>
          <p:nvPr/>
        </p:nvSpPr>
        <p:spPr bwMode="auto">
          <a:xfrm>
            <a:off x="250825" y="855663"/>
            <a:ext cx="8713788"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)9.It can be learned from the passage that ________.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people can take pills only according to their past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experiences</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vitamins and herbal medicines are not very popular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with people these days</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right diet and playing more sports will keep you</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healthy</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when you take medicine if you are feeling better very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quickly, you can stop taking it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)10.The best title for the passage is “________”</a:t>
            </a:r>
            <a:r>
              <a:rPr lang="zh-CN" altLang="en-US" sz="2400" dirty="0">
                <a:solidFill>
                  <a:srgbClr val="000000"/>
                </a:solidFill>
                <a:latin typeface="Arial" panose="020B0604020202020204" pitchFamily="34" charset="0"/>
              </a:rPr>
              <a: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History of Medicine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Introduction to Herbal Medicine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to Take Medicine in the Right Way</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Best Medicine</a:t>
            </a:r>
          </a:p>
        </p:txBody>
      </p:sp>
      <p:sp>
        <p:nvSpPr>
          <p:cNvPr id="22016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20166" name="Rectangle 6"/>
          <p:cNvSpPr>
            <a:spLocks noChangeArrowheads="1"/>
          </p:cNvSpPr>
          <p:nvPr/>
        </p:nvSpPr>
        <p:spPr bwMode="auto">
          <a:xfrm>
            <a:off x="347663" y="8366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220167" name="Rectangle 7"/>
          <p:cNvSpPr>
            <a:spLocks noChangeArrowheads="1"/>
          </p:cNvSpPr>
          <p:nvPr/>
        </p:nvSpPr>
        <p:spPr bwMode="auto">
          <a:xfrm>
            <a:off x="395288" y="41497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0163"/>
                                        </p:tgtEl>
                                        <p:attrNameLst>
                                          <p:attrName>style.visibility</p:attrName>
                                        </p:attrNameLst>
                                      </p:cBhvr>
                                      <p:to>
                                        <p:strVal val="visible"/>
                                      </p:to>
                                    </p:set>
                                    <p:anim calcmode="lin" valueType="num">
                                      <p:cBhvr additive="base">
                                        <p:cTn id="7" dur="500" fill="hold"/>
                                        <p:tgtEl>
                                          <p:spTgt spid="220163"/>
                                        </p:tgtEl>
                                        <p:attrNameLst>
                                          <p:attrName>ppt_x</p:attrName>
                                        </p:attrNameLst>
                                      </p:cBhvr>
                                      <p:tavLst>
                                        <p:tav tm="0">
                                          <p:val>
                                            <p:strVal val="#ppt_x"/>
                                          </p:val>
                                        </p:tav>
                                        <p:tav tm="100000">
                                          <p:val>
                                            <p:strVal val="#ppt_x"/>
                                          </p:val>
                                        </p:tav>
                                      </p:tavLst>
                                    </p:anim>
                                    <p:anim calcmode="lin" valueType="num">
                                      <p:cBhvr additive="base">
                                        <p:cTn id="8" dur="500" fill="hold"/>
                                        <p:tgtEl>
                                          <p:spTgt spid="22016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20164"/>
                                        </p:tgtEl>
                                        <p:attrNameLst>
                                          <p:attrName>style.visibility</p:attrName>
                                        </p:attrNameLst>
                                      </p:cBhvr>
                                      <p:to>
                                        <p:strVal val="visible"/>
                                      </p:to>
                                    </p:set>
                                    <p:animEffect transition="in" filter="wipe(left)">
                                      <p:cBhvr>
                                        <p:cTn id="12" dur="500"/>
                                        <p:tgtEl>
                                          <p:spTgt spid="2201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0166"/>
                                        </p:tgtEl>
                                        <p:attrNameLst>
                                          <p:attrName>style.visibility</p:attrName>
                                        </p:attrNameLst>
                                      </p:cBhvr>
                                      <p:to>
                                        <p:strVal val="visible"/>
                                      </p:to>
                                    </p:set>
                                    <p:animEffect transition="in" filter="wipe(down)">
                                      <p:cBhvr>
                                        <p:cTn id="17" dur="500"/>
                                        <p:tgtEl>
                                          <p:spTgt spid="22016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0167"/>
                                        </p:tgtEl>
                                        <p:attrNameLst>
                                          <p:attrName>style.visibility</p:attrName>
                                        </p:attrNameLst>
                                      </p:cBhvr>
                                      <p:to>
                                        <p:strVal val="visible"/>
                                      </p:to>
                                    </p:set>
                                    <p:animEffect transition="in" filter="wipe(down)">
                                      <p:cBhvr>
                                        <p:cTn id="22" dur="500"/>
                                        <p:tgtEl>
                                          <p:spTgt spid="220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autoUpdateAnimBg="0"/>
      <p:bldP spid="220164" grpId="0" autoUpdateAnimBg="0"/>
      <p:bldP spid="220166" grpId="0" autoUpdateAnimBg="0"/>
      <p:bldP spid="22016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21188" name="Rectangle 4"/>
          <p:cNvSpPr>
            <a:spLocks noChangeArrowheads="1"/>
          </p:cNvSpPr>
          <p:nvPr/>
        </p:nvSpPr>
        <p:spPr bwMode="auto">
          <a:xfrm>
            <a:off x="463550" y="1346200"/>
            <a:ext cx="820896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Ⅴ.</a:t>
            </a:r>
            <a:r>
              <a:rPr lang="zh-CN" altLang="en-US" sz="2400" dirty="0">
                <a:solidFill>
                  <a:srgbClr val="000000"/>
                </a:solidFill>
                <a:latin typeface="Arial" panose="020B0604020202020204" pitchFamily="34" charset="0"/>
              </a:rPr>
              <a:t>书面表达</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根据提示以“</a:t>
            </a:r>
            <a:r>
              <a:rPr lang="en-US" sz="2400" dirty="0">
                <a:solidFill>
                  <a:srgbClr val="000000"/>
                </a:solidFill>
                <a:latin typeface="Arial" panose="020B0604020202020204" pitchFamily="34" charset="0"/>
              </a:rPr>
              <a:t>If I have a lot of money, I will…”</a:t>
            </a:r>
            <a:r>
              <a:rPr lang="zh-CN" altLang="en-US" sz="2400" dirty="0">
                <a:solidFill>
                  <a:srgbClr val="000000"/>
                </a:solidFill>
                <a:latin typeface="Arial" panose="020B0604020202020204" pitchFamily="34" charset="0"/>
              </a:rPr>
              <a:t>为题写一篇英语作文。词数：</a:t>
            </a:r>
            <a:r>
              <a:rPr lang="en-US" sz="2400" dirty="0">
                <a:solidFill>
                  <a:srgbClr val="000000"/>
                </a:solidFill>
                <a:latin typeface="Arial" panose="020B0604020202020204" pitchFamily="34" charset="0"/>
              </a:rPr>
              <a:t>80</a:t>
            </a:r>
            <a:r>
              <a:rPr lang="zh-CN" altLang="en-US" sz="2400" dirty="0">
                <a:solidFill>
                  <a:srgbClr val="000000"/>
                </a:solidFill>
                <a:latin typeface="Arial" panose="020B0604020202020204" pitchFamily="34" charset="0"/>
              </a:rPr>
              <a:t>词左右。文章的开头已给出，不计入总词数。</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提示：</a:t>
            </a: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帮助贫困儿童上学；</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a:t>
            </a:r>
            <a:r>
              <a:rPr lang="zh-CN" altLang="en-US" sz="2400" dirty="0">
                <a:solidFill>
                  <a:srgbClr val="000000"/>
                </a:solidFill>
                <a:latin typeface="Arial" panose="020B0604020202020204" pitchFamily="34" charset="0"/>
              </a:rPr>
              <a:t>．让父母过上好的生活；</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a:t>
            </a:r>
            <a:r>
              <a:rPr lang="zh-CN" altLang="en-US" sz="2400" dirty="0">
                <a:solidFill>
                  <a:srgbClr val="000000"/>
                </a:solidFill>
                <a:latin typeface="Arial" panose="020B0604020202020204" pitchFamily="34" charset="0"/>
              </a:rPr>
              <a:t>．为保护环境</a:t>
            </a:r>
            <a:r>
              <a:rPr lang="en-US" sz="2400" dirty="0">
                <a:solidFill>
                  <a:srgbClr val="000000"/>
                </a:solidFill>
                <a:latin typeface="Arial" panose="020B0604020202020204" pitchFamily="34" charset="0"/>
              </a:rPr>
              <a:t>(environmental protection)</a:t>
            </a:r>
            <a:r>
              <a:rPr lang="zh-CN" altLang="en-US" sz="2400" dirty="0">
                <a:solidFill>
                  <a:srgbClr val="000000"/>
                </a:solidFill>
                <a:latin typeface="Arial" panose="020B0604020202020204" pitchFamily="34" charset="0"/>
              </a:rPr>
              <a:t>贡献一份力量。</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If I have a lot of money, I will do many  things. ______________________________________________________________________________________________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_______________________________________________</a:t>
            </a:r>
          </a:p>
        </p:txBody>
      </p:sp>
      <p:sp>
        <p:nvSpPr>
          <p:cNvPr id="221189"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1187"/>
                                        </p:tgtEl>
                                        <p:attrNameLst>
                                          <p:attrName>style.visibility</p:attrName>
                                        </p:attrNameLst>
                                      </p:cBhvr>
                                      <p:to>
                                        <p:strVal val="visible"/>
                                      </p:to>
                                    </p:set>
                                    <p:anim calcmode="lin" valueType="num">
                                      <p:cBhvr additive="base">
                                        <p:cTn id="7" dur="500" fill="hold"/>
                                        <p:tgtEl>
                                          <p:spTgt spid="221187"/>
                                        </p:tgtEl>
                                        <p:attrNameLst>
                                          <p:attrName>ppt_x</p:attrName>
                                        </p:attrNameLst>
                                      </p:cBhvr>
                                      <p:tavLst>
                                        <p:tav tm="0">
                                          <p:val>
                                            <p:strVal val="#ppt_x"/>
                                          </p:val>
                                        </p:tav>
                                        <p:tav tm="100000">
                                          <p:val>
                                            <p:strVal val="#ppt_x"/>
                                          </p:val>
                                        </p:tav>
                                      </p:tavLst>
                                    </p:anim>
                                    <p:anim calcmode="lin" valueType="num">
                                      <p:cBhvr additive="base">
                                        <p:cTn id="8" dur="500" fill="hold"/>
                                        <p:tgtEl>
                                          <p:spTgt spid="22118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21188"/>
                                        </p:tgtEl>
                                        <p:attrNameLst>
                                          <p:attrName>style.visibility</p:attrName>
                                        </p:attrNameLst>
                                      </p:cBhvr>
                                      <p:to>
                                        <p:strVal val="visible"/>
                                      </p:to>
                                    </p:set>
                                    <p:animEffect transition="in" filter="wipe(left)">
                                      <p:cBhvr>
                                        <p:cTn id="12" dur="500"/>
                                        <p:tgtEl>
                                          <p:spTgt spid="221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autoUpdateAnimBg="0"/>
      <p:bldP spid="22118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22212" name="Rectangle 4"/>
          <p:cNvSpPr>
            <a:spLocks noChangeArrowheads="1"/>
          </p:cNvSpPr>
          <p:nvPr/>
        </p:nvSpPr>
        <p:spPr bwMode="auto">
          <a:xfrm>
            <a:off x="562248" y="1534071"/>
            <a:ext cx="820896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b="1" i="1" dirty="0">
                <a:solidFill>
                  <a:srgbClr val="FF0000"/>
                </a:solidFill>
                <a:latin typeface="宋体" panose="02010600030101010101" pitchFamily="2" charset="-122"/>
              </a:rPr>
              <a:t>One possible version</a:t>
            </a:r>
            <a:r>
              <a:rPr lang="zh-CN" altLang="en-US" sz="2400" b="1" i="1" dirty="0">
                <a:solidFill>
                  <a:srgbClr val="FF0000"/>
                </a:solidFill>
                <a:latin typeface="宋体" panose="02010600030101010101" pitchFamily="2" charset="-122"/>
              </a:rPr>
              <a:t>：</a:t>
            </a:r>
          </a:p>
          <a:p>
            <a:pPr fontAlgn="base">
              <a:spcBef>
                <a:spcPct val="0"/>
              </a:spcBef>
              <a:spcAft>
                <a:spcPct val="0"/>
              </a:spcAft>
              <a:buFont typeface="Arial" panose="020B0604020202020204" pitchFamily="34" charset="0"/>
              <a:buNone/>
            </a:pPr>
            <a:r>
              <a:rPr lang="en-US" sz="2400" b="1" i="1" dirty="0">
                <a:solidFill>
                  <a:srgbClr val="FF0000"/>
                </a:solidFill>
                <a:latin typeface="宋体" panose="02010600030101010101" pitchFamily="2" charset="-122"/>
              </a:rPr>
              <a:t>    If I have a lot of money, I will do many things.</a:t>
            </a:r>
          </a:p>
          <a:p>
            <a:pPr fontAlgn="base">
              <a:spcBef>
                <a:spcPct val="0"/>
              </a:spcBef>
              <a:spcAft>
                <a:spcPct val="0"/>
              </a:spcAft>
              <a:buFont typeface="Arial" panose="020B0604020202020204" pitchFamily="34" charset="0"/>
              <a:buNone/>
            </a:pPr>
            <a:r>
              <a:rPr lang="en-US" sz="2400" b="1" i="1" dirty="0">
                <a:solidFill>
                  <a:srgbClr val="FF0000"/>
                </a:solidFill>
                <a:latin typeface="宋体" panose="02010600030101010101" pitchFamily="2" charset="-122"/>
              </a:rPr>
              <a:t>    First, I will help the poor children go to school. I hope they will not only change themselves in the future, but also change the world around them. Second, I will help my parents enjoy their lives. They work very hard to give me a good life, and I want to do something for them, too. At last, I will start a group to help with the environmental </a:t>
            </a:r>
            <a:r>
              <a:rPr lang="en-US" sz="2400" b="1" i="1" dirty="0" err="1">
                <a:solidFill>
                  <a:srgbClr val="FF0000"/>
                </a:solidFill>
                <a:latin typeface="宋体" panose="02010600030101010101" pitchFamily="2" charset="-122"/>
              </a:rPr>
              <a:t>protection.The</a:t>
            </a:r>
            <a:r>
              <a:rPr lang="en-US" sz="2400" b="1" i="1" dirty="0">
                <a:solidFill>
                  <a:srgbClr val="FF0000"/>
                </a:solidFill>
                <a:latin typeface="宋体" panose="02010600030101010101" pitchFamily="2" charset="-122"/>
              </a:rPr>
              <a:t> pollution is really serious nowadays, and I hope I can do something to help.</a:t>
            </a:r>
          </a:p>
        </p:txBody>
      </p:sp>
      <p:sp>
        <p:nvSpPr>
          <p:cNvPr id="22221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2211"/>
                                        </p:tgtEl>
                                        <p:attrNameLst>
                                          <p:attrName>style.visibility</p:attrName>
                                        </p:attrNameLst>
                                      </p:cBhvr>
                                      <p:to>
                                        <p:strVal val="visible"/>
                                      </p:to>
                                    </p:set>
                                    <p:anim calcmode="lin" valueType="num">
                                      <p:cBhvr additive="base">
                                        <p:cTn id="7" dur="500" fill="hold"/>
                                        <p:tgtEl>
                                          <p:spTgt spid="222211"/>
                                        </p:tgtEl>
                                        <p:attrNameLst>
                                          <p:attrName>ppt_x</p:attrName>
                                        </p:attrNameLst>
                                      </p:cBhvr>
                                      <p:tavLst>
                                        <p:tav tm="0">
                                          <p:val>
                                            <p:strVal val="#ppt_x"/>
                                          </p:val>
                                        </p:tav>
                                        <p:tav tm="100000">
                                          <p:val>
                                            <p:strVal val="#ppt_x"/>
                                          </p:val>
                                        </p:tav>
                                      </p:tavLst>
                                    </p:anim>
                                    <p:anim calcmode="lin" valueType="num">
                                      <p:cBhvr additive="base">
                                        <p:cTn id="8" dur="500" fill="hold"/>
                                        <p:tgtEl>
                                          <p:spTgt spid="2222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22212"/>
                                        </p:tgtEl>
                                        <p:attrNameLst>
                                          <p:attrName>style.visibility</p:attrName>
                                        </p:attrNameLst>
                                      </p:cBhvr>
                                      <p:to>
                                        <p:strVal val="visible"/>
                                      </p:to>
                                    </p:set>
                                    <p:animEffect transition="in" filter="wipe(left)">
                                      <p:cBhvr>
                                        <p:cTn id="12" dur="500"/>
                                        <p:tgtEl>
                                          <p:spTgt spid="22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autoUpdateAnimBg="0"/>
      <p:bldP spid="2222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Text Box 3"/>
          <p:cNvSpPr txBox="1">
            <a:spLocks noChangeArrowheads="1"/>
          </p:cNvSpPr>
          <p:nvPr/>
        </p:nvSpPr>
        <p:spPr bwMode="auto">
          <a:xfrm>
            <a:off x="250825" y="188913"/>
            <a:ext cx="3817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易错点针对训练</a:t>
            </a:r>
          </a:p>
        </p:txBody>
      </p:sp>
      <p:sp>
        <p:nvSpPr>
          <p:cNvPr id="223236" name="Text Box 4"/>
          <p:cNvSpPr txBox="1">
            <a:spLocks noChangeArrowheads="1"/>
          </p:cNvSpPr>
          <p:nvPr/>
        </p:nvSpPr>
        <p:spPr bwMode="auto">
          <a:xfrm>
            <a:off x="296863" y="1030288"/>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en-US" sz="2800" dirty="0">
                <a:solidFill>
                  <a:srgbClr val="CC0099"/>
                </a:solidFill>
                <a:latin typeface="Arial" panose="020B0604020202020204" pitchFamily="34" charset="0"/>
              </a:rPr>
              <a:t>┃</a:t>
            </a:r>
          </a:p>
        </p:txBody>
      </p:sp>
      <p:sp>
        <p:nvSpPr>
          <p:cNvPr id="223237" name="Rectangle 5"/>
          <p:cNvSpPr>
            <a:spLocks noChangeArrowheads="1"/>
          </p:cNvSpPr>
          <p:nvPr/>
        </p:nvSpPr>
        <p:spPr bwMode="auto">
          <a:xfrm>
            <a:off x="250825" y="1916113"/>
            <a:ext cx="8640763"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)1.—Do you know if </a:t>
            </a:r>
            <a:r>
              <a:rPr lang="en-US" sz="2400" dirty="0" err="1">
                <a:solidFill>
                  <a:srgbClr val="000000"/>
                </a:solidFill>
                <a:latin typeface="Arial" panose="020B0604020202020204" pitchFamily="34" charset="0"/>
              </a:rPr>
              <a:t>they________to</a:t>
            </a:r>
            <a:r>
              <a:rPr lang="en-US" sz="2400" dirty="0">
                <a:solidFill>
                  <a:srgbClr val="000000"/>
                </a:solidFill>
                <a:latin typeface="Arial" panose="020B0604020202020204" pitchFamily="34" charset="0"/>
              </a:rPr>
              <a:t> play football with us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tomorrow?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 think they will come if they________ free.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will come; will be         B. will come; are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come; are                    D. come; will be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 He always thinks </a:t>
            </a:r>
            <a:r>
              <a:rPr lang="en-US" sz="2400" dirty="0" err="1">
                <a:solidFill>
                  <a:srgbClr val="000000"/>
                </a:solidFill>
                <a:latin typeface="Arial" panose="020B0604020202020204" pitchFamily="34" charset="0"/>
              </a:rPr>
              <a:t>of________more</a:t>
            </a:r>
            <a:r>
              <a:rPr lang="en-US" sz="2400" dirty="0">
                <a:solidFill>
                  <a:srgbClr val="000000"/>
                </a:solidFill>
                <a:latin typeface="Arial" panose="020B0604020202020204" pitchFamily="34" charset="0"/>
              </a:rPr>
              <a:t> than himself.</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other                           B. others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the other                     D. the others</a:t>
            </a:r>
          </a:p>
        </p:txBody>
      </p:sp>
      <p:sp>
        <p:nvSpPr>
          <p:cNvPr id="223238" name="Rectangle 6"/>
          <p:cNvSpPr>
            <a:spLocks noChangeArrowheads="1"/>
          </p:cNvSpPr>
          <p:nvPr/>
        </p:nvSpPr>
        <p:spPr bwMode="auto">
          <a:xfrm>
            <a:off x="482600" y="37639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223239" name="Rectangle 7"/>
          <p:cNvSpPr>
            <a:spLocks noChangeArrowheads="1"/>
          </p:cNvSpPr>
          <p:nvPr/>
        </p:nvSpPr>
        <p:spPr bwMode="auto">
          <a:xfrm>
            <a:off x="635000" y="19161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3235"/>
                                        </p:tgtEl>
                                        <p:attrNameLst>
                                          <p:attrName>style.visibility</p:attrName>
                                        </p:attrNameLst>
                                      </p:cBhvr>
                                      <p:to>
                                        <p:strVal val="visible"/>
                                      </p:to>
                                    </p:set>
                                    <p:anim calcmode="lin" valueType="num">
                                      <p:cBhvr additive="base">
                                        <p:cTn id="7" dur="500" fill="hold"/>
                                        <p:tgtEl>
                                          <p:spTgt spid="223235"/>
                                        </p:tgtEl>
                                        <p:attrNameLst>
                                          <p:attrName>ppt_x</p:attrName>
                                        </p:attrNameLst>
                                      </p:cBhvr>
                                      <p:tavLst>
                                        <p:tav tm="0">
                                          <p:val>
                                            <p:strVal val="#ppt_x"/>
                                          </p:val>
                                        </p:tav>
                                        <p:tav tm="100000">
                                          <p:val>
                                            <p:strVal val="#ppt_x"/>
                                          </p:val>
                                        </p:tav>
                                      </p:tavLst>
                                    </p:anim>
                                    <p:anim calcmode="lin" valueType="num">
                                      <p:cBhvr additive="base">
                                        <p:cTn id="8" dur="500" fill="hold"/>
                                        <p:tgtEl>
                                          <p:spTgt spid="2232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3236"/>
                                        </p:tgtEl>
                                        <p:attrNameLst>
                                          <p:attrName>style.visibility</p:attrName>
                                        </p:attrNameLst>
                                      </p:cBhvr>
                                      <p:to>
                                        <p:strVal val="visible"/>
                                      </p:to>
                                    </p:set>
                                    <p:anim calcmode="lin" valueType="num">
                                      <p:cBhvr additive="base">
                                        <p:cTn id="12" dur="500" fill="hold"/>
                                        <p:tgtEl>
                                          <p:spTgt spid="223236"/>
                                        </p:tgtEl>
                                        <p:attrNameLst>
                                          <p:attrName>ppt_x</p:attrName>
                                        </p:attrNameLst>
                                      </p:cBhvr>
                                      <p:tavLst>
                                        <p:tav tm="0">
                                          <p:val>
                                            <p:strVal val="0-#ppt_w/2"/>
                                          </p:val>
                                        </p:tav>
                                        <p:tav tm="100000">
                                          <p:val>
                                            <p:strVal val="#ppt_x"/>
                                          </p:val>
                                        </p:tav>
                                      </p:tavLst>
                                    </p:anim>
                                    <p:anim calcmode="lin" valueType="num">
                                      <p:cBhvr additive="base">
                                        <p:cTn id="13" dur="500" fill="hold"/>
                                        <p:tgtEl>
                                          <p:spTgt spid="22323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3237"/>
                                        </p:tgtEl>
                                        <p:attrNameLst>
                                          <p:attrName>style.visibility</p:attrName>
                                        </p:attrNameLst>
                                      </p:cBhvr>
                                      <p:to>
                                        <p:strVal val="visible"/>
                                      </p:to>
                                    </p:set>
                                    <p:animEffect transition="in" filter="wipe(left)">
                                      <p:cBhvr>
                                        <p:cTn id="17" dur="500"/>
                                        <p:tgtEl>
                                          <p:spTgt spid="2232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3239"/>
                                        </p:tgtEl>
                                        <p:attrNameLst>
                                          <p:attrName>style.visibility</p:attrName>
                                        </p:attrNameLst>
                                      </p:cBhvr>
                                      <p:to>
                                        <p:strVal val="visible"/>
                                      </p:to>
                                    </p:set>
                                    <p:animEffect transition="in" filter="wipe(down)">
                                      <p:cBhvr>
                                        <p:cTn id="22" dur="500"/>
                                        <p:tgtEl>
                                          <p:spTgt spid="2232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3238"/>
                                        </p:tgtEl>
                                        <p:attrNameLst>
                                          <p:attrName>style.visibility</p:attrName>
                                        </p:attrNameLst>
                                      </p:cBhvr>
                                      <p:to>
                                        <p:strVal val="visible"/>
                                      </p:to>
                                    </p:set>
                                    <p:animEffect transition="in" filter="wipe(down)">
                                      <p:cBhvr>
                                        <p:cTn id="27" dur="500"/>
                                        <p:tgtEl>
                                          <p:spTgt spid="223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autoUpdateAnimBg="0"/>
      <p:bldP spid="223236" grpId="0" autoUpdateAnimBg="0"/>
      <p:bldP spid="223237" grpId="0" autoUpdateAnimBg="0"/>
      <p:bldP spid="223238" grpId="0" autoUpdateAnimBg="0"/>
      <p:bldP spid="22323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Text Box 3"/>
          <p:cNvSpPr txBox="1">
            <a:spLocks noChangeArrowheads="1"/>
          </p:cNvSpPr>
          <p:nvPr/>
        </p:nvSpPr>
        <p:spPr bwMode="auto">
          <a:xfrm>
            <a:off x="250825" y="188913"/>
            <a:ext cx="3817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rPr>
              <a:t>易错点针对训练</a:t>
            </a:r>
          </a:p>
        </p:txBody>
      </p:sp>
      <p:sp>
        <p:nvSpPr>
          <p:cNvPr id="224260" name="Rectangle 4"/>
          <p:cNvSpPr>
            <a:spLocks noChangeArrowheads="1"/>
          </p:cNvSpPr>
          <p:nvPr/>
        </p:nvSpPr>
        <p:spPr bwMode="auto">
          <a:xfrm>
            <a:off x="250825" y="1730375"/>
            <a:ext cx="8640763"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)3.He was________ </a:t>
            </a:r>
            <a:r>
              <a:rPr lang="en-US" sz="2400" dirty="0" err="1">
                <a:solidFill>
                  <a:srgbClr val="000000"/>
                </a:solidFill>
                <a:latin typeface="Arial" panose="020B0604020202020204" pitchFamily="34" charset="0"/>
              </a:rPr>
              <a:t>tired________go</a:t>
            </a:r>
            <a:r>
              <a:rPr lang="en-US" sz="2400" dirty="0">
                <a:solidFill>
                  <a:srgbClr val="000000"/>
                </a:solidFill>
                <a:latin typeface="Arial" panose="020B0604020202020204" pitchFamily="34" charset="0"/>
              </a:rPr>
              <a:t> on working.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too; to                  B. such; that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so; that                D. too; that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 What will he do if he ________ the result?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know                   B. knew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knows                 D. knowing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 We must be </a:t>
            </a:r>
            <a:r>
              <a:rPr lang="en-US" sz="2400" dirty="0" err="1">
                <a:solidFill>
                  <a:srgbClr val="000000"/>
                </a:solidFill>
                <a:latin typeface="Arial" panose="020B0604020202020204" pitchFamily="34" charset="0"/>
              </a:rPr>
              <a:t>late________we</a:t>
            </a:r>
            <a:r>
              <a:rPr lang="en-US" sz="2400" dirty="0">
                <a:solidFill>
                  <a:srgbClr val="000000"/>
                </a:solidFill>
                <a:latin typeface="Arial" panose="020B0604020202020204" pitchFamily="34" charset="0"/>
              </a:rPr>
              <a:t> take a taxi there.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but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unless                  D. if </a:t>
            </a:r>
          </a:p>
        </p:txBody>
      </p:sp>
      <p:sp>
        <p:nvSpPr>
          <p:cNvPr id="224261" name="Rectangle 5"/>
          <p:cNvSpPr>
            <a:spLocks noChangeArrowheads="1"/>
          </p:cNvSpPr>
          <p:nvPr/>
        </p:nvSpPr>
        <p:spPr bwMode="auto">
          <a:xfrm>
            <a:off x="482600" y="39798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
        <p:nvSpPr>
          <p:cNvPr id="224262" name="Rectangle 6"/>
          <p:cNvSpPr>
            <a:spLocks noChangeArrowheads="1"/>
          </p:cNvSpPr>
          <p:nvPr/>
        </p:nvSpPr>
        <p:spPr bwMode="auto">
          <a:xfrm>
            <a:off x="635000" y="17732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224263" name="Rectangle 7"/>
          <p:cNvSpPr>
            <a:spLocks noChangeArrowheads="1"/>
          </p:cNvSpPr>
          <p:nvPr/>
        </p:nvSpPr>
        <p:spPr bwMode="auto">
          <a:xfrm>
            <a:off x="482600" y="28527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4259"/>
                                        </p:tgtEl>
                                        <p:attrNameLst>
                                          <p:attrName>style.visibility</p:attrName>
                                        </p:attrNameLst>
                                      </p:cBhvr>
                                      <p:to>
                                        <p:strVal val="visible"/>
                                      </p:to>
                                    </p:set>
                                    <p:anim calcmode="lin" valueType="num">
                                      <p:cBhvr additive="base">
                                        <p:cTn id="7" dur="500" fill="hold"/>
                                        <p:tgtEl>
                                          <p:spTgt spid="224259"/>
                                        </p:tgtEl>
                                        <p:attrNameLst>
                                          <p:attrName>ppt_x</p:attrName>
                                        </p:attrNameLst>
                                      </p:cBhvr>
                                      <p:tavLst>
                                        <p:tav tm="0">
                                          <p:val>
                                            <p:strVal val="#ppt_x"/>
                                          </p:val>
                                        </p:tav>
                                        <p:tav tm="100000">
                                          <p:val>
                                            <p:strVal val="#ppt_x"/>
                                          </p:val>
                                        </p:tav>
                                      </p:tavLst>
                                    </p:anim>
                                    <p:anim calcmode="lin" valueType="num">
                                      <p:cBhvr additive="base">
                                        <p:cTn id="8" dur="500" fill="hold"/>
                                        <p:tgtEl>
                                          <p:spTgt spid="22425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24260"/>
                                        </p:tgtEl>
                                        <p:attrNameLst>
                                          <p:attrName>style.visibility</p:attrName>
                                        </p:attrNameLst>
                                      </p:cBhvr>
                                      <p:to>
                                        <p:strVal val="visible"/>
                                      </p:to>
                                    </p:set>
                                    <p:animEffect transition="in" filter="wipe(left)">
                                      <p:cBhvr>
                                        <p:cTn id="12" dur="500"/>
                                        <p:tgtEl>
                                          <p:spTgt spid="22426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wipe(down)">
                                      <p:cBhvr>
                                        <p:cTn id="17" dur="500"/>
                                        <p:tgtEl>
                                          <p:spTgt spid="22426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wipe(down)">
                                      <p:cBhvr>
                                        <p:cTn id="22" dur="500"/>
                                        <p:tgtEl>
                                          <p:spTgt spid="2242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4261"/>
                                        </p:tgtEl>
                                        <p:attrNameLst>
                                          <p:attrName>style.visibility</p:attrName>
                                        </p:attrNameLst>
                                      </p:cBhvr>
                                      <p:to>
                                        <p:strVal val="visible"/>
                                      </p:to>
                                    </p:set>
                                    <p:animEffect transition="in" filter="wipe(down)">
                                      <p:cBhvr>
                                        <p:cTn id="27" dur="500"/>
                                        <p:tgtEl>
                                          <p:spTgt spid="224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autoUpdateAnimBg="0"/>
      <p:bldP spid="224260" grpId="0" autoUpdateAnimBg="0"/>
      <p:bldP spid="224261" grpId="0" autoUpdateAnimBg="0"/>
      <p:bldP spid="224262" grpId="0" autoUpdateAnimBg="0"/>
      <p:bldP spid="22426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rPr>
              <a:t>能力提升训练</a:t>
            </a:r>
            <a:endParaRPr lang="zh-CN" altLang="en-US" sz="2400" b="1">
              <a:solidFill>
                <a:srgbClr val="FFFFFF"/>
              </a:solidFill>
              <a:latin typeface="Arial" panose="020B0604020202020204" pitchFamily="34" charset="0"/>
              <a:ea typeface="黑体" panose="02010609060101010101" pitchFamily="49" charset="-122"/>
            </a:endParaRPr>
          </a:p>
        </p:txBody>
      </p:sp>
      <p:sp>
        <p:nvSpPr>
          <p:cNvPr id="202756" name="Rectangle 4"/>
          <p:cNvSpPr>
            <a:spLocks noChangeArrowheads="1"/>
          </p:cNvSpPr>
          <p:nvPr/>
        </p:nvSpPr>
        <p:spPr bwMode="auto">
          <a:xfrm>
            <a:off x="250825" y="1030288"/>
            <a:ext cx="8640763" cy="521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)4.I'm going to make a football </a:t>
            </a:r>
            <a:r>
              <a:rPr lang="en-US" sz="2400" dirty="0" err="1">
                <a:solidFill>
                  <a:srgbClr val="000000"/>
                </a:solidFill>
                <a:latin typeface="Arial" panose="020B0604020202020204" pitchFamily="34" charset="0"/>
              </a:rPr>
              <a:t>team.Can</a:t>
            </a:r>
            <a:r>
              <a:rPr lang="en-US" sz="2400" dirty="0">
                <a:solidFill>
                  <a:srgbClr val="000000"/>
                </a:solidFill>
                <a:latin typeface="Arial" panose="020B0604020202020204" pitchFamily="34" charset="0"/>
              </a:rPr>
              <a:t> you help me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________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joining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play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organize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organizing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 Don't________ jeans to the party.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put on                         B. wear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wearing                      D. dress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)6.You won't get good </a:t>
            </a:r>
            <a:r>
              <a:rPr lang="en-US" sz="2400" dirty="0" err="1">
                <a:solidFill>
                  <a:srgbClr val="000000"/>
                </a:solidFill>
                <a:latin typeface="Arial" panose="020B0604020202020204" pitchFamily="34" charset="0"/>
              </a:rPr>
              <a:t>grades________you</a:t>
            </a:r>
            <a:r>
              <a:rPr lang="en-US" sz="2400" dirty="0">
                <a:solidFill>
                  <a:srgbClr val="000000"/>
                </a:solidFill>
                <a:latin typeface="Arial" panose="020B0604020202020204" pitchFamily="34" charset="0"/>
              </a:rPr>
              <a:t> study hard.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if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and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but       D</a:t>
            </a:r>
            <a:r>
              <a:rPr lang="zh-CN" altLang="en-US" sz="2400" dirty="0">
                <a:solidFill>
                  <a:srgbClr val="000000"/>
                </a:solidFill>
                <a:latin typeface="Arial" panose="020B0604020202020204" pitchFamily="34" charset="0"/>
              </a:rPr>
              <a:t>．u</a:t>
            </a:r>
            <a:r>
              <a:rPr lang="en-US" sz="2400" dirty="0" err="1">
                <a:solidFill>
                  <a:srgbClr val="000000"/>
                </a:solidFill>
                <a:latin typeface="Arial" panose="020B0604020202020204" pitchFamily="34" charset="0"/>
              </a:rPr>
              <a:t>nless</a:t>
            </a:r>
            <a:endParaRPr 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)7.You can solve the problem by______ your teacher for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help.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asks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ask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asking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ask</a:t>
            </a:r>
          </a:p>
          <a:p>
            <a:pPr indent="266700" fontAlgn="base">
              <a:spcBef>
                <a:spcPct val="0"/>
              </a:spcBef>
              <a:spcAft>
                <a:spcPct val="0"/>
              </a:spcAft>
              <a:buFont typeface="Arial" panose="020B0604020202020204" pitchFamily="34" charset="0"/>
              <a:buNone/>
            </a:pPr>
            <a:endParaRPr lang="en-US" sz="2400" dirty="0">
              <a:solidFill>
                <a:srgbClr val="000000"/>
              </a:solidFill>
              <a:latin typeface="Arial" panose="020B0604020202020204" pitchFamily="34" charset="0"/>
            </a:endParaRPr>
          </a:p>
        </p:txBody>
      </p:sp>
      <p:sp>
        <p:nvSpPr>
          <p:cNvPr id="202757" name="Rectangle 5"/>
          <p:cNvSpPr>
            <a:spLocks noChangeArrowheads="1"/>
          </p:cNvSpPr>
          <p:nvPr/>
        </p:nvSpPr>
        <p:spPr bwMode="auto">
          <a:xfrm>
            <a:off x="482600" y="3573463"/>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202758" name="Rectangle 6"/>
          <p:cNvSpPr>
            <a:spLocks noChangeArrowheads="1"/>
          </p:cNvSpPr>
          <p:nvPr/>
        </p:nvSpPr>
        <p:spPr bwMode="auto">
          <a:xfrm>
            <a:off x="635000" y="10525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202759" name="Rectangle 7"/>
          <p:cNvSpPr>
            <a:spLocks noChangeArrowheads="1"/>
          </p:cNvSpPr>
          <p:nvPr/>
        </p:nvSpPr>
        <p:spPr bwMode="auto">
          <a:xfrm>
            <a:off x="635000" y="24923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202760" name="Rectangle 8"/>
          <p:cNvSpPr>
            <a:spLocks noChangeArrowheads="1"/>
          </p:cNvSpPr>
          <p:nvPr/>
        </p:nvSpPr>
        <p:spPr bwMode="auto">
          <a:xfrm>
            <a:off x="482600" y="4292600"/>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2755"/>
                                        </p:tgtEl>
                                        <p:attrNameLst>
                                          <p:attrName>style.visibility</p:attrName>
                                        </p:attrNameLst>
                                      </p:cBhvr>
                                      <p:to>
                                        <p:strVal val="visible"/>
                                      </p:to>
                                    </p:set>
                                    <p:anim calcmode="lin" valueType="num">
                                      <p:cBhvr additive="base">
                                        <p:cTn id="7" dur="500" fill="hold"/>
                                        <p:tgtEl>
                                          <p:spTgt spid="202755"/>
                                        </p:tgtEl>
                                        <p:attrNameLst>
                                          <p:attrName>ppt_x</p:attrName>
                                        </p:attrNameLst>
                                      </p:cBhvr>
                                      <p:tavLst>
                                        <p:tav tm="0">
                                          <p:val>
                                            <p:strVal val="#ppt_x"/>
                                          </p:val>
                                        </p:tav>
                                        <p:tav tm="100000">
                                          <p:val>
                                            <p:strVal val="#ppt_x"/>
                                          </p:val>
                                        </p:tav>
                                      </p:tavLst>
                                    </p:anim>
                                    <p:anim calcmode="lin" valueType="num">
                                      <p:cBhvr additive="base">
                                        <p:cTn id="8" dur="500" fill="hold"/>
                                        <p:tgtEl>
                                          <p:spTgt spid="2027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2756"/>
                                        </p:tgtEl>
                                        <p:attrNameLst>
                                          <p:attrName>style.visibility</p:attrName>
                                        </p:attrNameLst>
                                      </p:cBhvr>
                                      <p:to>
                                        <p:strVal val="visible"/>
                                      </p:to>
                                    </p:set>
                                    <p:animEffect transition="in" filter="wipe(left)">
                                      <p:cBhvr>
                                        <p:cTn id="12" dur="500"/>
                                        <p:tgtEl>
                                          <p:spTgt spid="2027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2758"/>
                                        </p:tgtEl>
                                        <p:attrNameLst>
                                          <p:attrName>style.visibility</p:attrName>
                                        </p:attrNameLst>
                                      </p:cBhvr>
                                      <p:to>
                                        <p:strVal val="visible"/>
                                      </p:to>
                                    </p:set>
                                    <p:animEffect transition="in" filter="wipe(down)">
                                      <p:cBhvr>
                                        <p:cTn id="17" dur="500"/>
                                        <p:tgtEl>
                                          <p:spTgt spid="2027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2759"/>
                                        </p:tgtEl>
                                        <p:attrNameLst>
                                          <p:attrName>style.visibility</p:attrName>
                                        </p:attrNameLst>
                                      </p:cBhvr>
                                      <p:to>
                                        <p:strVal val="visible"/>
                                      </p:to>
                                    </p:set>
                                    <p:animEffect transition="in" filter="wipe(down)">
                                      <p:cBhvr>
                                        <p:cTn id="22" dur="500"/>
                                        <p:tgtEl>
                                          <p:spTgt spid="2027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2757"/>
                                        </p:tgtEl>
                                        <p:attrNameLst>
                                          <p:attrName>style.visibility</p:attrName>
                                        </p:attrNameLst>
                                      </p:cBhvr>
                                      <p:to>
                                        <p:strVal val="visible"/>
                                      </p:to>
                                    </p:set>
                                    <p:animEffect transition="in" filter="wipe(down)">
                                      <p:cBhvr>
                                        <p:cTn id="27" dur="500"/>
                                        <p:tgtEl>
                                          <p:spTgt spid="2027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2760"/>
                                        </p:tgtEl>
                                        <p:attrNameLst>
                                          <p:attrName>style.visibility</p:attrName>
                                        </p:attrNameLst>
                                      </p:cBhvr>
                                      <p:to>
                                        <p:strVal val="visible"/>
                                      </p:to>
                                    </p:set>
                                    <p:animEffect transition="in" filter="wipe(down)">
                                      <p:cBhvr>
                                        <p:cTn id="32" dur="500"/>
                                        <p:tgtEl>
                                          <p:spTgt spid="202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utoUpdateAnimBg="0"/>
      <p:bldP spid="202756" grpId="0" autoUpdateAnimBg="0"/>
      <p:bldP spid="202757" grpId="0" autoUpdateAnimBg="0"/>
      <p:bldP spid="202758" grpId="0" autoUpdateAnimBg="0"/>
      <p:bldP spid="202759" grpId="0" autoUpdateAnimBg="0"/>
      <p:bldP spid="20276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rPr>
              <a:t>能力提升训练</a:t>
            </a:r>
            <a:endParaRPr lang="zh-CN" altLang="en-US" sz="2400" b="1">
              <a:solidFill>
                <a:srgbClr val="FFFFFF"/>
              </a:solidFill>
              <a:latin typeface="Arial" panose="020B0604020202020204" pitchFamily="34" charset="0"/>
              <a:ea typeface="黑体" panose="02010609060101010101" pitchFamily="49" charset="-122"/>
            </a:endParaRPr>
          </a:p>
        </p:txBody>
      </p:sp>
      <p:sp>
        <p:nvSpPr>
          <p:cNvPr id="203780" name="Rectangle 4"/>
          <p:cNvSpPr>
            <a:spLocks noChangeArrowheads="1"/>
          </p:cNvSpPr>
          <p:nvPr/>
        </p:nvSpPr>
        <p:spPr bwMode="auto">
          <a:xfrm>
            <a:off x="250825" y="1341438"/>
            <a:ext cx="864076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)8.If you don't go to the meeting tomorrow, ________.</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he will, too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he won't, either</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he does, too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he doesn't, either</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)9.You can go out and play if you ________ your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homework.</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finish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finishes</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will finish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finished</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)10.This is a formal party.Everyone must dress up.If you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________</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rPr>
              <a:t>you can't go in.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don't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won't</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can't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mustn't</a:t>
            </a:r>
          </a:p>
        </p:txBody>
      </p:sp>
      <p:sp>
        <p:nvSpPr>
          <p:cNvPr id="203781" name="Rectangle 5"/>
          <p:cNvSpPr>
            <a:spLocks noChangeArrowheads="1"/>
          </p:cNvSpPr>
          <p:nvPr/>
        </p:nvSpPr>
        <p:spPr bwMode="auto">
          <a:xfrm>
            <a:off x="482600" y="2492375"/>
            <a:ext cx="487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203782" name="Rectangle 6"/>
          <p:cNvSpPr>
            <a:spLocks noChangeArrowheads="1"/>
          </p:cNvSpPr>
          <p:nvPr/>
        </p:nvSpPr>
        <p:spPr bwMode="auto">
          <a:xfrm>
            <a:off x="635000" y="39084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203783" name="Rectangle 7"/>
          <p:cNvSpPr>
            <a:spLocks noChangeArrowheads="1"/>
          </p:cNvSpPr>
          <p:nvPr/>
        </p:nvSpPr>
        <p:spPr bwMode="auto">
          <a:xfrm>
            <a:off x="635000" y="13398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3780"/>
                                        </p:tgtEl>
                                        <p:attrNameLst>
                                          <p:attrName>style.visibility</p:attrName>
                                        </p:attrNameLst>
                                      </p:cBhvr>
                                      <p:to>
                                        <p:strVal val="visible"/>
                                      </p:to>
                                    </p:set>
                                    <p:animEffect transition="in" filter="wipe(left)">
                                      <p:cBhvr>
                                        <p:cTn id="12" dur="500"/>
                                        <p:tgtEl>
                                          <p:spTgt spid="2037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3783"/>
                                        </p:tgtEl>
                                        <p:attrNameLst>
                                          <p:attrName>style.visibility</p:attrName>
                                        </p:attrNameLst>
                                      </p:cBhvr>
                                      <p:to>
                                        <p:strVal val="visible"/>
                                      </p:to>
                                    </p:set>
                                    <p:animEffect transition="in" filter="wipe(down)">
                                      <p:cBhvr>
                                        <p:cTn id="17" dur="500"/>
                                        <p:tgtEl>
                                          <p:spTgt spid="2037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3781"/>
                                        </p:tgtEl>
                                        <p:attrNameLst>
                                          <p:attrName>style.visibility</p:attrName>
                                        </p:attrNameLst>
                                      </p:cBhvr>
                                      <p:to>
                                        <p:strVal val="visible"/>
                                      </p:to>
                                    </p:set>
                                    <p:animEffect transition="in" filter="wipe(down)">
                                      <p:cBhvr>
                                        <p:cTn id="22" dur="500"/>
                                        <p:tgtEl>
                                          <p:spTgt spid="20378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3782"/>
                                        </p:tgtEl>
                                        <p:attrNameLst>
                                          <p:attrName>style.visibility</p:attrName>
                                        </p:attrNameLst>
                                      </p:cBhvr>
                                      <p:to>
                                        <p:strVal val="visible"/>
                                      </p:to>
                                    </p:set>
                                    <p:animEffect transition="in" filter="wipe(down)">
                                      <p:cBhvr>
                                        <p:cTn id="27" dur="500"/>
                                        <p:tgtEl>
                                          <p:spTgt spid="203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P spid="203780" grpId="0" autoUpdateAnimBg="0"/>
      <p:bldP spid="203781" grpId="0" autoUpdateAnimBg="0"/>
      <p:bldP spid="203782" grpId="0" autoUpdateAnimBg="0"/>
      <p:bldP spid="20378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rPr>
              <a:t>能力提升训练</a:t>
            </a:r>
          </a:p>
        </p:txBody>
      </p:sp>
      <p:sp>
        <p:nvSpPr>
          <p:cNvPr id="204804" name="Rectangle 4"/>
          <p:cNvSpPr>
            <a:spLocks noChangeArrowheads="1"/>
          </p:cNvSpPr>
          <p:nvPr/>
        </p:nvSpPr>
        <p:spPr bwMode="auto">
          <a:xfrm>
            <a:off x="179388" y="2138363"/>
            <a:ext cx="8820150"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Ⅱ.</a:t>
            </a:r>
            <a:r>
              <a:rPr lang="zh-CN" altLang="en-US" sz="2400" dirty="0">
                <a:solidFill>
                  <a:srgbClr val="000000"/>
                </a:solidFill>
                <a:latin typeface="Arial" panose="020B0604020202020204" pitchFamily="34" charset="0"/>
              </a:rPr>
              <a:t>用所给词的适当形式填空</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If I don't finish my homework, my mother ________</a:t>
            </a:r>
            <a:r>
              <a:rPr lang="zh-CN" altLang="en-US" sz="2400" dirty="0">
                <a:solidFill>
                  <a:srgbClr val="000000"/>
                </a:solidFill>
                <a:latin typeface="Arial" panose="020B0604020202020204" pitchFamily="34" charset="0"/>
              </a:rPr>
              <a:t>__</a:t>
            </a:r>
            <a:r>
              <a:rPr lang="en-US" sz="2400" dirty="0">
                <a:solidFill>
                  <a:srgbClr val="000000"/>
                </a:solidFill>
                <a:latin typeface="Arial" panose="020B0604020202020204" pitchFamily="34" charset="0"/>
              </a:rPr>
              <a:t>(not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let)me meet my friends.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 is old enough to look after _________(he)</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_____________(happen)if they go to school late?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If you get up late, you ________(be)late for school.</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Remember ________ (take) these fruit to your sister.</a:t>
            </a:r>
          </a:p>
        </p:txBody>
      </p:sp>
      <p:sp>
        <p:nvSpPr>
          <p:cNvPr id="204805" name="Rectangle 5"/>
          <p:cNvSpPr>
            <a:spLocks noChangeArrowheads="1"/>
          </p:cNvSpPr>
          <p:nvPr/>
        </p:nvSpPr>
        <p:spPr bwMode="auto">
          <a:xfrm>
            <a:off x="4114800" y="3908425"/>
            <a:ext cx="124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will be</a:t>
            </a:r>
          </a:p>
        </p:txBody>
      </p:sp>
      <p:sp>
        <p:nvSpPr>
          <p:cNvPr id="204806" name="Rectangle 6"/>
          <p:cNvSpPr>
            <a:spLocks noChangeArrowheads="1"/>
          </p:cNvSpPr>
          <p:nvPr/>
        </p:nvSpPr>
        <p:spPr bwMode="auto">
          <a:xfrm>
            <a:off x="6546850" y="2492375"/>
            <a:ext cx="155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won't let</a:t>
            </a:r>
          </a:p>
        </p:txBody>
      </p:sp>
      <p:sp>
        <p:nvSpPr>
          <p:cNvPr id="204807" name="Rectangle 7"/>
          <p:cNvSpPr>
            <a:spLocks noChangeArrowheads="1"/>
          </p:cNvSpPr>
          <p:nvPr/>
        </p:nvSpPr>
        <p:spPr bwMode="auto">
          <a:xfrm>
            <a:off x="2681288" y="4292600"/>
            <a:ext cx="1249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to take</a:t>
            </a:r>
          </a:p>
        </p:txBody>
      </p:sp>
      <p:sp>
        <p:nvSpPr>
          <p:cNvPr id="204808" name="Rectangle 8"/>
          <p:cNvSpPr>
            <a:spLocks noChangeArrowheads="1"/>
          </p:cNvSpPr>
          <p:nvPr/>
        </p:nvSpPr>
        <p:spPr bwMode="auto">
          <a:xfrm>
            <a:off x="5149850" y="3213100"/>
            <a:ext cx="124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himself</a:t>
            </a:r>
          </a:p>
        </p:txBody>
      </p:sp>
      <p:sp>
        <p:nvSpPr>
          <p:cNvPr id="204809" name="Rectangle 9"/>
          <p:cNvSpPr>
            <a:spLocks noChangeArrowheads="1"/>
          </p:cNvSpPr>
          <p:nvPr/>
        </p:nvSpPr>
        <p:spPr bwMode="auto">
          <a:xfrm>
            <a:off x="1993900" y="3548063"/>
            <a:ext cx="185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will happen</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4803"/>
                                        </p:tgtEl>
                                        <p:attrNameLst>
                                          <p:attrName>style.visibility</p:attrName>
                                        </p:attrNameLst>
                                      </p:cBhvr>
                                      <p:to>
                                        <p:strVal val="visible"/>
                                      </p:to>
                                    </p:set>
                                    <p:anim calcmode="lin" valueType="num">
                                      <p:cBhvr additive="base">
                                        <p:cTn id="7" dur="500" fill="hold"/>
                                        <p:tgtEl>
                                          <p:spTgt spid="204803"/>
                                        </p:tgtEl>
                                        <p:attrNameLst>
                                          <p:attrName>ppt_x</p:attrName>
                                        </p:attrNameLst>
                                      </p:cBhvr>
                                      <p:tavLst>
                                        <p:tav tm="0">
                                          <p:val>
                                            <p:strVal val="#ppt_x"/>
                                          </p:val>
                                        </p:tav>
                                        <p:tav tm="100000">
                                          <p:val>
                                            <p:strVal val="#ppt_x"/>
                                          </p:val>
                                        </p:tav>
                                      </p:tavLst>
                                    </p:anim>
                                    <p:anim calcmode="lin" valueType="num">
                                      <p:cBhvr additive="base">
                                        <p:cTn id="8" dur="500" fill="hold"/>
                                        <p:tgtEl>
                                          <p:spTgt spid="2048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4804"/>
                                        </p:tgtEl>
                                        <p:attrNameLst>
                                          <p:attrName>style.visibility</p:attrName>
                                        </p:attrNameLst>
                                      </p:cBhvr>
                                      <p:to>
                                        <p:strVal val="visible"/>
                                      </p:to>
                                    </p:set>
                                    <p:animEffect transition="in" filter="wipe(left)">
                                      <p:cBhvr>
                                        <p:cTn id="12" dur="500"/>
                                        <p:tgtEl>
                                          <p:spTgt spid="2048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4806"/>
                                        </p:tgtEl>
                                        <p:attrNameLst>
                                          <p:attrName>style.visibility</p:attrName>
                                        </p:attrNameLst>
                                      </p:cBhvr>
                                      <p:to>
                                        <p:strVal val="visible"/>
                                      </p:to>
                                    </p:set>
                                    <p:animEffect transition="in" filter="wipe(down)">
                                      <p:cBhvr>
                                        <p:cTn id="17" dur="500"/>
                                        <p:tgtEl>
                                          <p:spTgt spid="2048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08"/>
                                        </p:tgtEl>
                                        <p:attrNameLst>
                                          <p:attrName>style.visibility</p:attrName>
                                        </p:attrNameLst>
                                      </p:cBhvr>
                                      <p:to>
                                        <p:strVal val="visible"/>
                                      </p:to>
                                    </p:set>
                                    <p:animEffect transition="in" filter="wipe(down)">
                                      <p:cBhvr>
                                        <p:cTn id="22" dur="500"/>
                                        <p:tgtEl>
                                          <p:spTgt spid="2048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09"/>
                                        </p:tgtEl>
                                        <p:attrNameLst>
                                          <p:attrName>style.visibility</p:attrName>
                                        </p:attrNameLst>
                                      </p:cBhvr>
                                      <p:to>
                                        <p:strVal val="visible"/>
                                      </p:to>
                                    </p:set>
                                    <p:animEffect transition="in" filter="wipe(down)">
                                      <p:cBhvr>
                                        <p:cTn id="27" dur="500"/>
                                        <p:tgtEl>
                                          <p:spTgt spid="20480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4805"/>
                                        </p:tgtEl>
                                        <p:attrNameLst>
                                          <p:attrName>style.visibility</p:attrName>
                                        </p:attrNameLst>
                                      </p:cBhvr>
                                      <p:to>
                                        <p:strVal val="visible"/>
                                      </p:to>
                                    </p:set>
                                    <p:animEffect transition="in" filter="wipe(down)">
                                      <p:cBhvr>
                                        <p:cTn id="32" dur="500"/>
                                        <p:tgtEl>
                                          <p:spTgt spid="20480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4807"/>
                                        </p:tgtEl>
                                        <p:attrNameLst>
                                          <p:attrName>style.visibility</p:attrName>
                                        </p:attrNameLst>
                                      </p:cBhvr>
                                      <p:to>
                                        <p:strVal val="visible"/>
                                      </p:to>
                                    </p:set>
                                    <p:animEffect transition="in" filter="wipe(down)">
                                      <p:cBhvr>
                                        <p:cTn id="37" dur="500"/>
                                        <p:tgtEl>
                                          <p:spTgt spid="204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4" grpId="0" autoUpdateAnimBg="0"/>
      <p:bldP spid="204805" grpId="0" autoUpdateAnimBg="0"/>
      <p:bldP spid="204806" grpId="0" autoUpdateAnimBg="0"/>
      <p:bldP spid="204807" grpId="0" autoUpdateAnimBg="0"/>
      <p:bldP spid="204808" grpId="0" autoUpdateAnimBg="0"/>
      <p:bldP spid="20480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05828" name="Rectangle 4"/>
          <p:cNvSpPr>
            <a:spLocks noChangeArrowheads="1"/>
          </p:cNvSpPr>
          <p:nvPr/>
        </p:nvSpPr>
        <p:spPr bwMode="auto">
          <a:xfrm>
            <a:off x="-22225" y="1955800"/>
            <a:ext cx="8913813" cy="301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6</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Please ask the children ___________(not play)in the street.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7</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She has more ____________(experience) than Mary in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teaching English.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8</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Frank asked me to give him some___________(advice)</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9</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If he_______(have)enough time tomorrow, he</a:t>
            </a:r>
            <a:r>
              <a:rPr lang="zh-CN" altLang="en-US" sz="2400" dirty="0">
                <a:solidFill>
                  <a:srgbClr val="000000"/>
                </a:solidFill>
                <a:latin typeface="Arial" panose="020B0604020202020204" pitchFamily="34" charset="0"/>
              </a:rPr>
              <a:t>_________</a:t>
            </a: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(meet)you in his office.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10</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She is an ____________(understand) girl, and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everyone likes her..</a:t>
            </a:r>
          </a:p>
        </p:txBody>
      </p:sp>
      <p:sp>
        <p:nvSpPr>
          <p:cNvPr id="205829" name="Rectangle 5"/>
          <p:cNvSpPr>
            <a:spLocks noChangeArrowheads="1"/>
          </p:cNvSpPr>
          <p:nvPr/>
        </p:nvSpPr>
        <p:spPr bwMode="auto">
          <a:xfrm>
            <a:off x="1619250" y="3429000"/>
            <a:ext cx="639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has</a:t>
            </a:r>
          </a:p>
        </p:txBody>
      </p:sp>
      <p:sp>
        <p:nvSpPr>
          <p:cNvPr id="205830" name="Rectangle 6"/>
          <p:cNvSpPr>
            <a:spLocks noChangeArrowheads="1"/>
          </p:cNvSpPr>
          <p:nvPr/>
        </p:nvSpPr>
        <p:spPr bwMode="auto">
          <a:xfrm>
            <a:off x="3995738" y="1917700"/>
            <a:ext cx="1858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not to play</a:t>
            </a:r>
          </a:p>
        </p:txBody>
      </p:sp>
      <p:sp>
        <p:nvSpPr>
          <p:cNvPr id="205831" name="Rectangle 7"/>
          <p:cNvSpPr>
            <a:spLocks noChangeArrowheads="1"/>
          </p:cNvSpPr>
          <p:nvPr/>
        </p:nvSpPr>
        <p:spPr bwMode="auto">
          <a:xfrm>
            <a:off x="2195513" y="4149725"/>
            <a:ext cx="2163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understanding</a:t>
            </a:r>
          </a:p>
        </p:txBody>
      </p:sp>
      <p:sp>
        <p:nvSpPr>
          <p:cNvPr id="205832" name="Rectangle 8"/>
          <p:cNvSpPr>
            <a:spLocks noChangeArrowheads="1"/>
          </p:cNvSpPr>
          <p:nvPr/>
        </p:nvSpPr>
        <p:spPr bwMode="auto">
          <a:xfrm>
            <a:off x="2916238" y="2276475"/>
            <a:ext cx="1706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experience</a:t>
            </a:r>
          </a:p>
        </p:txBody>
      </p:sp>
      <p:sp>
        <p:nvSpPr>
          <p:cNvPr id="205833" name="Rectangle 9"/>
          <p:cNvSpPr>
            <a:spLocks noChangeArrowheads="1"/>
          </p:cNvSpPr>
          <p:nvPr/>
        </p:nvSpPr>
        <p:spPr bwMode="auto">
          <a:xfrm>
            <a:off x="5651500" y="3043238"/>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advice</a:t>
            </a:r>
          </a:p>
        </p:txBody>
      </p:sp>
      <p:sp>
        <p:nvSpPr>
          <p:cNvPr id="205834" name="Rectangle 10"/>
          <p:cNvSpPr>
            <a:spLocks noChangeArrowheads="1"/>
          </p:cNvSpPr>
          <p:nvPr/>
        </p:nvSpPr>
        <p:spPr bwMode="auto">
          <a:xfrm>
            <a:off x="6948488" y="3429000"/>
            <a:ext cx="1554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sym typeface="Arial" panose="020B0604020202020204" pitchFamily="34" charset="0"/>
              </a:rPr>
              <a:t>will meet</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5827"/>
                                        </p:tgtEl>
                                        <p:attrNameLst>
                                          <p:attrName>style.visibility</p:attrName>
                                        </p:attrNameLst>
                                      </p:cBhvr>
                                      <p:to>
                                        <p:strVal val="visible"/>
                                      </p:to>
                                    </p:set>
                                    <p:anim calcmode="lin" valueType="num">
                                      <p:cBhvr additive="base">
                                        <p:cTn id="7" dur="500" fill="hold"/>
                                        <p:tgtEl>
                                          <p:spTgt spid="205827"/>
                                        </p:tgtEl>
                                        <p:attrNameLst>
                                          <p:attrName>ppt_x</p:attrName>
                                        </p:attrNameLst>
                                      </p:cBhvr>
                                      <p:tavLst>
                                        <p:tav tm="0">
                                          <p:val>
                                            <p:strVal val="#ppt_x"/>
                                          </p:val>
                                        </p:tav>
                                        <p:tav tm="100000">
                                          <p:val>
                                            <p:strVal val="#ppt_x"/>
                                          </p:val>
                                        </p:tav>
                                      </p:tavLst>
                                    </p:anim>
                                    <p:anim calcmode="lin" valueType="num">
                                      <p:cBhvr additive="base">
                                        <p:cTn id="8" dur="500" fill="hold"/>
                                        <p:tgtEl>
                                          <p:spTgt spid="2058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5828"/>
                                        </p:tgtEl>
                                        <p:attrNameLst>
                                          <p:attrName>style.visibility</p:attrName>
                                        </p:attrNameLst>
                                      </p:cBhvr>
                                      <p:to>
                                        <p:strVal val="visible"/>
                                      </p:to>
                                    </p:set>
                                    <p:animEffect transition="in" filter="wipe(left)">
                                      <p:cBhvr>
                                        <p:cTn id="12" dur="500"/>
                                        <p:tgtEl>
                                          <p:spTgt spid="2058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830"/>
                                        </p:tgtEl>
                                        <p:attrNameLst>
                                          <p:attrName>style.visibility</p:attrName>
                                        </p:attrNameLst>
                                      </p:cBhvr>
                                      <p:to>
                                        <p:strVal val="visible"/>
                                      </p:to>
                                    </p:set>
                                    <p:animEffect transition="in" filter="wipe(down)">
                                      <p:cBhvr>
                                        <p:cTn id="17" dur="500"/>
                                        <p:tgtEl>
                                          <p:spTgt spid="2058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832"/>
                                        </p:tgtEl>
                                        <p:attrNameLst>
                                          <p:attrName>style.visibility</p:attrName>
                                        </p:attrNameLst>
                                      </p:cBhvr>
                                      <p:to>
                                        <p:strVal val="visible"/>
                                      </p:to>
                                    </p:set>
                                    <p:animEffect transition="in" filter="wipe(down)">
                                      <p:cBhvr>
                                        <p:cTn id="22" dur="500"/>
                                        <p:tgtEl>
                                          <p:spTgt spid="2058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833"/>
                                        </p:tgtEl>
                                        <p:attrNameLst>
                                          <p:attrName>style.visibility</p:attrName>
                                        </p:attrNameLst>
                                      </p:cBhvr>
                                      <p:to>
                                        <p:strVal val="visible"/>
                                      </p:to>
                                    </p:set>
                                    <p:animEffect transition="in" filter="wipe(down)">
                                      <p:cBhvr>
                                        <p:cTn id="27" dur="500"/>
                                        <p:tgtEl>
                                          <p:spTgt spid="2058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829"/>
                                        </p:tgtEl>
                                        <p:attrNameLst>
                                          <p:attrName>style.visibility</p:attrName>
                                        </p:attrNameLst>
                                      </p:cBhvr>
                                      <p:to>
                                        <p:strVal val="visible"/>
                                      </p:to>
                                    </p:set>
                                    <p:animEffect transition="in" filter="wipe(down)">
                                      <p:cBhvr>
                                        <p:cTn id="32" dur="500"/>
                                        <p:tgtEl>
                                          <p:spTgt spid="2058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834"/>
                                        </p:tgtEl>
                                        <p:attrNameLst>
                                          <p:attrName>style.visibility</p:attrName>
                                        </p:attrNameLst>
                                      </p:cBhvr>
                                      <p:to>
                                        <p:strVal val="visible"/>
                                      </p:to>
                                    </p:set>
                                    <p:animEffect transition="in" filter="wipe(down)">
                                      <p:cBhvr>
                                        <p:cTn id="37" dur="500"/>
                                        <p:tgtEl>
                                          <p:spTgt spid="2058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5831"/>
                                        </p:tgtEl>
                                        <p:attrNameLst>
                                          <p:attrName>style.visibility</p:attrName>
                                        </p:attrNameLst>
                                      </p:cBhvr>
                                      <p:to>
                                        <p:strVal val="visible"/>
                                      </p:to>
                                    </p:set>
                                    <p:animEffect transition="in" filter="wipe(down)">
                                      <p:cBhvr>
                                        <p:cTn id="42" dur="500"/>
                                        <p:tgtEl>
                                          <p:spTgt spid="205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utoUpdateAnimBg="0"/>
      <p:bldP spid="205828" grpId="0" autoUpdateAnimBg="0"/>
      <p:bldP spid="205829" grpId="0" autoUpdateAnimBg="0"/>
      <p:bldP spid="205830" grpId="0" autoUpdateAnimBg="0"/>
      <p:bldP spid="205831" grpId="0" autoUpdateAnimBg="0"/>
      <p:bldP spid="205832" grpId="0" autoUpdateAnimBg="0"/>
      <p:bldP spid="205833" grpId="0" autoUpdateAnimBg="0"/>
      <p:bldP spid="2058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06852" name="Rectangle 4"/>
          <p:cNvSpPr>
            <a:spLocks noChangeArrowheads="1"/>
          </p:cNvSpPr>
          <p:nvPr/>
        </p:nvSpPr>
        <p:spPr bwMode="auto">
          <a:xfrm>
            <a:off x="395288" y="1365250"/>
            <a:ext cx="8208962"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Ⅲ.</a:t>
            </a:r>
            <a:r>
              <a:rPr lang="zh-CN" altLang="en-US" sz="2400" dirty="0">
                <a:solidFill>
                  <a:srgbClr val="000000"/>
                </a:solidFill>
                <a:latin typeface="Arial" panose="020B0604020202020204" pitchFamily="34" charset="0"/>
              </a:rPr>
              <a:t>完形填空</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Will you be happy if you have a new Nike </a:t>
            </a:r>
            <a:r>
              <a:rPr lang="en-US" sz="2400" dirty="0" err="1">
                <a:solidFill>
                  <a:srgbClr val="000000"/>
                </a:solidFill>
                <a:latin typeface="Arial" panose="020B0604020202020204" pitchFamily="34" charset="0"/>
              </a:rPr>
              <a:t>T­shirt</a:t>
            </a:r>
            <a:r>
              <a:rPr lang="en-US" sz="2400" dirty="0">
                <a:solidFill>
                  <a:srgbClr val="000000"/>
                </a:solidFill>
                <a:latin typeface="Arial" panose="020B0604020202020204" pitchFamily="34" charset="0"/>
              </a:rPr>
              <a:t> on</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Probably you </a:t>
            </a:r>
            <a:r>
              <a:rPr lang="en-US" sz="2400" dirty="0" err="1">
                <a:solidFill>
                  <a:srgbClr val="000000"/>
                </a:solidFill>
                <a:latin typeface="Arial" panose="020B0604020202020204" pitchFamily="34" charset="0"/>
              </a:rPr>
              <a:t>will.But</a:t>
            </a:r>
            <a:r>
              <a:rPr lang="en-US" sz="2400" dirty="0">
                <a:solidFill>
                  <a:srgbClr val="000000"/>
                </a:solidFill>
                <a:latin typeface="Arial" panose="020B0604020202020204" pitchFamily="34" charset="0"/>
              </a:rPr>
              <a:t> what if you see a friend __</a:t>
            </a:r>
            <a:r>
              <a:rPr lang="en-US" sz="2400" u="sng" dirty="0">
                <a:solidFill>
                  <a:srgbClr val="000000"/>
                </a:solidFill>
                <a:latin typeface="Arial" panose="020B0604020202020204" pitchFamily="34" charset="0"/>
              </a:rPr>
              <a:t>1</a:t>
            </a:r>
            <a:r>
              <a:rPr lang="en-US" sz="2400" dirty="0">
                <a:solidFill>
                  <a:srgbClr val="000000"/>
                </a:solidFill>
                <a:latin typeface="Arial" panose="020B0604020202020204" pitchFamily="34" charset="0"/>
              </a:rPr>
              <a:t>__ a more fashionable(</a:t>
            </a:r>
            <a:r>
              <a:rPr lang="zh-CN" altLang="en-US" sz="2400" dirty="0">
                <a:solidFill>
                  <a:srgbClr val="000000"/>
                </a:solidFill>
                <a:latin typeface="Arial" panose="020B0604020202020204" pitchFamily="34" charset="0"/>
              </a:rPr>
              <a:t>时髦的</a:t>
            </a:r>
            <a:r>
              <a:rPr lang="en-US" sz="2400" dirty="0">
                <a:solidFill>
                  <a:srgbClr val="000000"/>
                </a:solidFill>
                <a:latin typeface="Arial" panose="020B0604020202020204" pitchFamily="34" charset="0"/>
              </a:rPr>
              <a:t>)and more beautiful one</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You may not feel as satisfied (</a:t>
            </a:r>
            <a:r>
              <a:rPr lang="zh-CN" altLang="en-US" sz="2400" dirty="0">
                <a:solidFill>
                  <a:srgbClr val="000000"/>
                </a:solidFill>
                <a:latin typeface="Arial" panose="020B0604020202020204" pitchFamily="34" charset="0"/>
              </a:rPr>
              <a:t>满意</a:t>
            </a:r>
            <a:r>
              <a:rPr lang="en-US" sz="2400" dirty="0">
                <a:solidFill>
                  <a:srgbClr val="000000"/>
                </a:solidFill>
                <a:latin typeface="Arial" panose="020B0604020202020204" pitchFamily="34" charset="0"/>
              </a:rPr>
              <a:t>)__</a:t>
            </a:r>
            <a:r>
              <a:rPr lang="en-US" sz="2400" u="sng" dirty="0">
                <a:solidFill>
                  <a:srgbClr val="000000"/>
                </a:solidFill>
                <a:latin typeface="Arial" panose="020B0604020202020204" pitchFamily="34" charset="0"/>
              </a:rPr>
              <a:t>2</a:t>
            </a:r>
            <a:r>
              <a:rPr lang="en-US" sz="2400" dirty="0">
                <a:solidFill>
                  <a:srgbClr val="000000"/>
                </a:solidFill>
                <a:latin typeface="Arial" panose="020B0604020202020204" pitchFamily="34" charset="0"/>
              </a:rPr>
              <a:t>__ you expect to and the feeling of happiness may disappear in a minute.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Why are we not so happy as we should be</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secret is</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 focus on(</a:t>
            </a:r>
            <a:r>
              <a:rPr lang="zh-CN" altLang="en-US" sz="2400" dirty="0">
                <a:solidFill>
                  <a:srgbClr val="000000"/>
                </a:solidFill>
                <a:latin typeface="Arial" panose="020B0604020202020204" pitchFamily="34" charset="0"/>
              </a:rPr>
              <a:t>专注</a:t>
            </a:r>
            <a:r>
              <a:rPr lang="en-US" sz="2400" dirty="0">
                <a:solidFill>
                  <a:srgbClr val="000000"/>
                </a:solidFill>
                <a:latin typeface="Arial" panose="020B0604020202020204" pitchFamily="34" charset="0"/>
              </a:rPr>
              <a:t>)what we want instead of what we </a:t>
            </a:r>
            <a:r>
              <a:rPr lang="en-US" sz="2400" dirty="0" err="1">
                <a:solidFill>
                  <a:srgbClr val="000000"/>
                </a:solidFill>
                <a:latin typeface="Arial" panose="020B0604020202020204" pitchFamily="34" charset="0"/>
              </a:rPr>
              <a:t>have.We</a:t>
            </a:r>
            <a:r>
              <a:rPr lang="en-US" sz="2400" dirty="0">
                <a:solidFill>
                  <a:srgbClr val="000000"/>
                </a:solidFill>
                <a:latin typeface="Arial" panose="020B0604020202020204" pitchFamily="34" charset="0"/>
              </a:rPr>
              <a:t> keep making our list of desires(</a:t>
            </a:r>
            <a:r>
              <a:rPr lang="zh-CN" altLang="en-US" sz="2400" dirty="0">
                <a:solidFill>
                  <a:srgbClr val="000000"/>
                </a:solidFill>
                <a:latin typeface="Arial" panose="020B0604020202020204" pitchFamily="34" charset="0"/>
              </a:rPr>
              <a:t>愿望</a:t>
            </a:r>
            <a:r>
              <a:rPr lang="en-US" sz="2400" dirty="0">
                <a:solidFill>
                  <a:srgbClr val="000000"/>
                </a:solidFill>
                <a:latin typeface="Arial" panose="020B0604020202020204" pitchFamily="34" charset="0"/>
              </a:rPr>
              <a:t>)longer and </a:t>
            </a:r>
            <a:r>
              <a:rPr lang="en-US" sz="2400" dirty="0" err="1">
                <a:solidFill>
                  <a:srgbClr val="000000"/>
                </a:solidFill>
                <a:latin typeface="Arial" panose="020B0604020202020204" pitchFamily="34" charset="0"/>
              </a:rPr>
              <a:t>longer.As</a:t>
            </a:r>
            <a:r>
              <a:rPr lang="en-US" sz="2400" dirty="0">
                <a:solidFill>
                  <a:srgbClr val="000000"/>
                </a:solidFill>
                <a:latin typeface="Arial" panose="020B0604020202020204" pitchFamily="34" charset="0"/>
              </a:rPr>
              <a:t> a result, we are not pleased with what we have __</a:t>
            </a:r>
            <a:r>
              <a:rPr lang="en-US" sz="2400" u="sng" dirty="0">
                <a:solidFill>
                  <a:srgbClr val="000000"/>
                </a:solidFill>
                <a:latin typeface="Arial" panose="020B0604020202020204" pitchFamily="34" charset="0"/>
              </a:rPr>
              <a:t>3</a:t>
            </a:r>
            <a:r>
              <a:rPr lang="en-US" sz="2400" dirty="0">
                <a:solidFill>
                  <a:srgbClr val="000000"/>
                </a:solidFill>
                <a:latin typeface="Arial" panose="020B0604020202020204" pitchFamily="34" charset="0"/>
              </a:rPr>
              <a:t>__ owned.</a:t>
            </a:r>
          </a:p>
        </p:txBody>
      </p:sp>
      <p:sp>
        <p:nvSpPr>
          <p:cNvPr id="20685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6851"/>
                                        </p:tgtEl>
                                        <p:attrNameLst>
                                          <p:attrName>style.visibility</p:attrName>
                                        </p:attrNameLst>
                                      </p:cBhvr>
                                      <p:to>
                                        <p:strVal val="visible"/>
                                      </p:to>
                                    </p:set>
                                    <p:anim calcmode="lin" valueType="num">
                                      <p:cBhvr additive="base">
                                        <p:cTn id="7" dur="500" fill="hold"/>
                                        <p:tgtEl>
                                          <p:spTgt spid="206851"/>
                                        </p:tgtEl>
                                        <p:attrNameLst>
                                          <p:attrName>ppt_x</p:attrName>
                                        </p:attrNameLst>
                                      </p:cBhvr>
                                      <p:tavLst>
                                        <p:tav tm="0">
                                          <p:val>
                                            <p:strVal val="#ppt_x"/>
                                          </p:val>
                                        </p:tav>
                                        <p:tav tm="100000">
                                          <p:val>
                                            <p:strVal val="#ppt_x"/>
                                          </p:val>
                                        </p:tav>
                                      </p:tavLst>
                                    </p:anim>
                                    <p:anim calcmode="lin" valueType="num">
                                      <p:cBhvr additive="base">
                                        <p:cTn id="8" dur="500" fill="hold"/>
                                        <p:tgtEl>
                                          <p:spTgt spid="20685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6852"/>
                                        </p:tgtEl>
                                        <p:attrNameLst>
                                          <p:attrName>style.visibility</p:attrName>
                                        </p:attrNameLst>
                                      </p:cBhvr>
                                      <p:to>
                                        <p:strVal val="visible"/>
                                      </p:to>
                                    </p:set>
                                    <p:animEffect transition="in" filter="wipe(left)">
                                      <p:cBhvr>
                                        <p:cTn id="12" dur="500"/>
                                        <p:tgtEl>
                                          <p:spTgt spid="206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P spid="20685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07876" name="Rectangle 4"/>
          <p:cNvSpPr>
            <a:spLocks noChangeArrowheads="1"/>
          </p:cNvSpPr>
          <p:nvPr/>
        </p:nvSpPr>
        <p:spPr bwMode="auto">
          <a:xfrm>
            <a:off x="395288" y="1365250"/>
            <a:ext cx="8208962"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We say to ourselves</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I'll be happy when this desire is </a:t>
            </a:r>
            <a:r>
              <a:rPr lang="en-US" sz="2400" dirty="0" err="1">
                <a:solidFill>
                  <a:srgbClr val="000000"/>
                </a:solidFill>
                <a:latin typeface="Arial" panose="020B0604020202020204" pitchFamily="34" charset="0"/>
              </a:rPr>
              <a:t>satisfied.”However</a:t>
            </a:r>
            <a:r>
              <a:rPr lang="en-US" sz="2400" dirty="0">
                <a:solidFill>
                  <a:srgbClr val="000000"/>
                </a:solidFill>
                <a:latin typeface="Arial" panose="020B0604020202020204" pitchFamily="34" charset="0"/>
              </a:rPr>
              <a:t>, another desire appears when this one is </a:t>
            </a:r>
            <a:r>
              <a:rPr lang="en-US" sz="2400" dirty="0" err="1">
                <a:solidFill>
                  <a:srgbClr val="000000"/>
                </a:solidFill>
                <a:latin typeface="Arial" panose="020B0604020202020204" pitchFamily="34" charset="0"/>
              </a:rPr>
              <a:t>met.So</a:t>
            </a:r>
            <a:r>
              <a:rPr lang="en-US" sz="2400" dirty="0">
                <a:solidFill>
                  <a:srgbClr val="000000"/>
                </a:solidFill>
                <a:latin typeface="Arial" panose="020B0604020202020204" pitchFamily="34" charset="0"/>
              </a:rPr>
              <a:t>, we still don't feel happy though we have got what we want.Happiness__</a:t>
            </a:r>
            <a:r>
              <a:rPr lang="en-US" sz="2400" u="sng" dirty="0">
                <a:solidFill>
                  <a:srgbClr val="000000"/>
                </a:solidFill>
                <a:latin typeface="Arial" panose="020B0604020202020204" pitchFamily="34" charset="0"/>
              </a:rPr>
              <a:t>4</a:t>
            </a:r>
            <a:r>
              <a:rPr lang="en-US" sz="2400" dirty="0">
                <a:solidFill>
                  <a:srgbClr val="000000"/>
                </a:solidFill>
                <a:latin typeface="Arial" panose="020B0604020202020204" pitchFamily="34" charset="0"/>
              </a:rPr>
              <a:t>__ when we always have new desires hard to satisfy.</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Luckily, there is a way to be </a:t>
            </a:r>
            <a:r>
              <a:rPr lang="en-US" sz="2400" dirty="0" err="1">
                <a:solidFill>
                  <a:srgbClr val="000000"/>
                </a:solidFill>
                <a:latin typeface="Arial" panose="020B0604020202020204" pitchFamily="34" charset="0"/>
              </a:rPr>
              <a:t>happy.Think</a:t>
            </a:r>
            <a:r>
              <a:rPr lang="en-US" sz="2400" dirty="0">
                <a:solidFill>
                  <a:srgbClr val="000000"/>
                </a:solidFill>
                <a:latin typeface="Arial" panose="020B0604020202020204" pitchFamily="34" charset="0"/>
              </a:rPr>
              <a:t> more about what we have than what we </a:t>
            </a:r>
            <a:r>
              <a:rPr lang="en-US" sz="2400" dirty="0" err="1">
                <a:solidFill>
                  <a:srgbClr val="000000"/>
                </a:solidFill>
                <a:latin typeface="Arial" panose="020B0604020202020204" pitchFamily="34" charset="0"/>
              </a:rPr>
              <a:t>want.Rather</a:t>
            </a:r>
            <a:r>
              <a:rPr lang="en-US" sz="2400" dirty="0">
                <a:solidFill>
                  <a:srgbClr val="000000"/>
                </a:solidFill>
                <a:latin typeface="Arial" panose="020B0604020202020204" pitchFamily="34" charset="0"/>
              </a:rPr>
              <a:t> than wish you were __</a:t>
            </a:r>
            <a:r>
              <a:rPr lang="en-US" sz="2400" u="sng" dirty="0">
                <a:solidFill>
                  <a:srgbClr val="000000"/>
                </a:solidFill>
                <a:latin typeface="Arial" panose="020B0604020202020204" pitchFamily="34" charset="0"/>
              </a:rPr>
              <a:t>5</a:t>
            </a:r>
            <a:r>
              <a:rPr lang="en-US" sz="2400" dirty="0">
                <a:solidFill>
                  <a:srgbClr val="000000"/>
                </a:solidFill>
                <a:latin typeface="Arial" panose="020B0604020202020204" pitchFamily="34" charset="0"/>
              </a:rPr>
              <a:t>__ to have an enjoyable vacation on the beach, think of __</a:t>
            </a:r>
            <a:r>
              <a:rPr lang="en-US" sz="2400" u="sng" dirty="0">
                <a:solidFill>
                  <a:srgbClr val="000000"/>
                </a:solidFill>
                <a:latin typeface="Arial" panose="020B0604020202020204" pitchFamily="34" charset="0"/>
              </a:rPr>
              <a:t>6</a:t>
            </a:r>
            <a:r>
              <a:rPr lang="en-US" sz="2400" dirty="0">
                <a:solidFill>
                  <a:srgbClr val="000000"/>
                </a:solidFill>
                <a:latin typeface="Arial" panose="020B0604020202020204" pitchFamily="34" charset="0"/>
              </a:rPr>
              <a:t>__ fun you have had near </a:t>
            </a:r>
            <a:r>
              <a:rPr lang="en-US" sz="2400" dirty="0" err="1">
                <a:solidFill>
                  <a:srgbClr val="000000"/>
                </a:solidFill>
                <a:latin typeface="Arial" panose="020B0604020202020204" pitchFamily="34" charset="0"/>
              </a:rPr>
              <a:t>home.Similarly</a:t>
            </a:r>
            <a:r>
              <a:rPr lang="en-US" sz="2400" dirty="0">
                <a:solidFill>
                  <a:srgbClr val="000000"/>
                </a:solidFill>
                <a:latin typeface="Arial" panose="020B0604020202020204" pitchFamily="34" charset="0"/>
              </a:rPr>
              <a:t>, instead of hating to do much homework, __</a:t>
            </a:r>
            <a:r>
              <a:rPr lang="en-US" sz="2400" u="sng" dirty="0">
                <a:solidFill>
                  <a:srgbClr val="000000"/>
                </a:solidFill>
                <a:latin typeface="Arial" panose="020B0604020202020204" pitchFamily="34" charset="0"/>
              </a:rPr>
              <a:t>7</a:t>
            </a:r>
            <a:r>
              <a:rPr lang="en-US" sz="2400" dirty="0">
                <a:solidFill>
                  <a:srgbClr val="000000"/>
                </a:solidFill>
                <a:latin typeface="Arial" panose="020B0604020202020204" pitchFamily="34" charset="0"/>
              </a:rPr>
              <a:t>__teachers for making you have the chance to practice more.</a:t>
            </a:r>
          </a:p>
        </p:txBody>
      </p:sp>
      <p:sp>
        <p:nvSpPr>
          <p:cNvPr id="20787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7875"/>
                                        </p:tgtEl>
                                        <p:attrNameLst>
                                          <p:attrName>style.visibility</p:attrName>
                                        </p:attrNameLst>
                                      </p:cBhvr>
                                      <p:to>
                                        <p:strVal val="visible"/>
                                      </p:to>
                                    </p:set>
                                    <p:anim calcmode="lin" valueType="num">
                                      <p:cBhvr additive="base">
                                        <p:cTn id="7" dur="500" fill="hold"/>
                                        <p:tgtEl>
                                          <p:spTgt spid="207875"/>
                                        </p:tgtEl>
                                        <p:attrNameLst>
                                          <p:attrName>ppt_x</p:attrName>
                                        </p:attrNameLst>
                                      </p:cBhvr>
                                      <p:tavLst>
                                        <p:tav tm="0">
                                          <p:val>
                                            <p:strVal val="#ppt_x"/>
                                          </p:val>
                                        </p:tav>
                                        <p:tav tm="100000">
                                          <p:val>
                                            <p:strVal val="#ppt_x"/>
                                          </p:val>
                                        </p:tav>
                                      </p:tavLst>
                                    </p:anim>
                                    <p:anim calcmode="lin" valueType="num">
                                      <p:cBhvr additive="base">
                                        <p:cTn id="8" dur="500" fill="hold"/>
                                        <p:tgtEl>
                                          <p:spTgt spid="20787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7876"/>
                                        </p:tgtEl>
                                        <p:attrNameLst>
                                          <p:attrName>style.visibility</p:attrName>
                                        </p:attrNameLst>
                                      </p:cBhvr>
                                      <p:to>
                                        <p:strVal val="visible"/>
                                      </p:to>
                                    </p:set>
                                    <p:animEffect transition="in" filter="wipe(left)">
                                      <p:cBhvr>
                                        <p:cTn id="12" dur="500"/>
                                        <p:tgtEl>
                                          <p:spTgt spid="207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autoUpdateAnimBg="0"/>
      <p:bldP spid="20787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Text Box 3"/>
          <p:cNvSpPr txBox="1">
            <a:spLocks noChangeArrowheads="1"/>
          </p:cNvSpPr>
          <p:nvPr/>
        </p:nvSpPr>
        <p:spPr bwMode="auto">
          <a:xfrm>
            <a:off x="250825" y="188913"/>
            <a:ext cx="351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FF66"/>
                </a:solidFill>
                <a:latin typeface="Arial" panose="020B0604020202020204" pitchFamily="34" charset="0"/>
                <a:ea typeface="方正黑体_GBK" pitchFamily="1" charset="-122"/>
              </a:rPr>
              <a:t>Unit 10 </a:t>
            </a:r>
            <a:r>
              <a:rPr lang="en-US" sz="2400">
                <a:solidFill>
                  <a:srgbClr val="FFFFFF"/>
                </a:solidFill>
                <a:latin typeface="Arial" panose="020B0604020202020204" pitchFamily="34" charset="0"/>
              </a:rPr>
              <a:t>┃ </a:t>
            </a:r>
            <a:r>
              <a:rPr lang="zh-CN" altLang="en-US" sz="2400" b="1">
                <a:solidFill>
                  <a:srgbClr val="FFFFFF"/>
                </a:solidFill>
                <a:latin typeface="Arial" panose="020B0604020202020204" pitchFamily="34" charset="0"/>
                <a:ea typeface="黑体" panose="02010609060101010101" pitchFamily="49" charset="-122"/>
              </a:rPr>
              <a:t>能力提升训练</a:t>
            </a:r>
          </a:p>
        </p:txBody>
      </p:sp>
      <p:sp>
        <p:nvSpPr>
          <p:cNvPr id="208900" name="Rectangle 4"/>
          <p:cNvSpPr>
            <a:spLocks noChangeArrowheads="1"/>
          </p:cNvSpPr>
          <p:nvPr/>
        </p:nvSpPr>
        <p:spPr bwMode="auto">
          <a:xfrm>
            <a:off x="395288" y="1547813"/>
            <a:ext cx="8208962"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The list of what you have can also be </a:t>
            </a:r>
            <a:r>
              <a:rPr lang="en-US" sz="2400" dirty="0" err="1">
                <a:solidFill>
                  <a:srgbClr val="000000"/>
                </a:solidFill>
                <a:latin typeface="Arial" panose="020B0604020202020204" pitchFamily="34" charset="0"/>
              </a:rPr>
              <a:t>endless.Each</a:t>
            </a:r>
            <a:r>
              <a:rPr lang="en-US" sz="2400" dirty="0">
                <a:solidFill>
                  <a:srgbClr val="000000"/>
                </a:solidFill>
                <a:latin typeface="Arial" panose="020B0604020202020204" pitchFamily="34" charset="0"/>
              </a:rPr>
              <a:t> time you find yourself falling into “I wish life were different” trap (</a:t>
            </a:r>
            <a:r>
              <a:rPr lang="zh-CN" altLang="en-US" sz="2400" dirty="0">
                <a:solidFill>
                  <a:srgbClr val="000000"/>
                </a:solidFill>
                <a:latin typeface="Arial" panose="020B0604020202020204" pitchFamily="34" charset="0"/>
              </a:rPr>
              <a:t>陷阱</a:t>
            </a:r>
            <a:r>
              <a:rPr lang="en-US" sz="2400" dirty="0">
                <a:solidFill>
                  <a:srgbClr val="000000"/>
                </a:solidFill>
                <a:latin typeface="Arial" panose="020B0604020202020204" pitchFamily="34" charset="0"/>
              </a:rPr>
              <a:t>), take a deep breath and think of __</a:t>
            </a:r>
            <a:r>
              <a:rPr lang="en-US" sz="2400" u="sng" dirty="0">
                <a:solidFill>
                  <a:srgbClr val="000000"/>
                </a:solidFill>
                <a:latin typeface="Arial" panose="020B0604020202020204" pitchFamily="34" charset="0"/>
              </a:rPr>
              <a:t>8</a:t>
            </a:r>
            <a:r>
              <a:rPr lang="en-US" sz="2400" dirty="0">
                <a:solidFill>
                  <a:srgbClr val="000000"/>
                </a:solidFill>
                <a:latin typeface="Arial" panose="020B0604020202020204" pitchFamily="34" charset="0"/>
              </a:rPr>
              <a:t>__ you have ever had.</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Pay more attention to what you have</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and you'll probably get more of what you want. __</a:t>
            </a:r>
            <a:r>
              <a:rPr lang="en-US" sz="2400" u="sng" dirty="0">
                <a:solidFill>
                  <a:srgbClr val="000000"/>
                </a:solidFill>
                <a:latin typeface="Arial" panose="020B0604020202020204" pitchFamily="34" charset="0"/>
              </a:rPr>
              <a:t>9</a:t>
            </a:r>
            <a:r>
              <a:rPr lang="en-US" sz="2400" dirty="0">
                <a:solidFill>
                  <a:srgbClr val="000000"/>
                </a:solidFill>
                <a:latin typeface="Arial" panose="020B0604020202020204" pitchFamily="34" charset="0"/>
              </a:rPr>
              <a:t>__ example, your good attitude toward doing homework can bring great grades in exams because __</a:t>
            </a:r>
            <a:r>
              <a:rPr lang="en-US" sz="2400" u="sng" dirty="0">
                <a:solidFill>
                  <a:srgbClr val="000000"/>
                </a:solidFill>
                <a:latin typeface="Arial" panose="020B0604020202020204" pitchFamily="34" charset="0"/>
              </a:rPr>
              <a:t>10</a:t>
            </a:r>
            <a:r>
              <a:rPr lang="en-US" sz="2400" dirty="0">
                <a:solidFill>
                  <a:srgbClr val="000000"/>
                </a:solidFill>
                <a:latin typeface="Arial" panose="020B0604020202020204" pitchFamily="34" charset="0"/>
              </a:rPr>
              <a:t>__ makes perfect.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Start to focus on what we have</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 more we feel satisfied, the more happily we'll live.</a:t>
            </a:r>
          </a:p>
        </p:txBody>
      </p:sp>
      <p:sp>
        <p:nvSpPr>
          <p:cNvPr id="20890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8899"/>
                                        </p:tgtEl>
                                        <p:attrNameLst>
                                          <p:attrName>style.visibility</p:attrName>
                                        </p:attrNameLst>
                                      </p:cBhvr>
                                      <p:to>
                                        <p:strVal val="visible"/>
                                      </p:to>
                                    </p:set>
                                    <p:anim calcmode="lin" valueType="num">
                                      <p:cBhvr additive="base">
                                        <p:cTn id="7" dur="500" fill="hold"/>
                                        <p:tgtEl>
                                          <p:spTgt spid="208899"/>
                                        </p:tgtEl>
                                        <p:attrNameLst>
                                          <p:attrName>ppt_x</p:attrName>
                                        </p:attrNameLst>
                                      </p:cBhvr>
                                      <p:tavLst>
                                        <p:tav tm="0">
                                          <p:val>
                                            <p:strVal val="#ppt_x"/>
                                          </p:val>
                                        </p:tav>
                                        <p:tav tm="100000">
                                          <p:val>
                                            <p:strVal val="#ppt_x"/>
                                          </p:val>
                                        </p:tav>
                                      </p:tavLst>
                                    </p:anim>
                                    <p:anim calcmode="lin" valueType="num">
                                      <p:cBhvr additive="base">
                                        <p:cTn id="8" dur="500" fill="hold"/>
                                        <p:tgtEl>
                                          <p:spTgt spid="20889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08900"/>
                                        </p:tgtEl>
                                        <p:attrNameLst>
                                          <p:attrName>style.visibility</p:attrName>
                                        </p:attrNameLst>
                                      </p:cBhvr>
                                      <p:to>
                                        <p:strVal val="visible"/>
                                      </p:to>
                                    </p:set>
                                    <p:animEffect transition="in" filter="wipe(left)">
                                      <p:cBhvr>
                                        <p:cTn id="12" dur="500"/>
                                        <p:tgtEl>
                                          <p:spTgt spid="208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0"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2421</Words>
  <Application>Microsoft Office PowerPoint</Application>
  <PresentationFormat>全屏显示(4:3)</PresentationFormat>
  <Paragraphs>247</Paragraphs>
  <Slides>24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Kozuka Gothic Pro B</vt:lpstr>
      <vt:lpstr>方正黑体_GBK</vt:lpstr>
      <vt:lpstr>黑体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2017-10-18T07:12:00Z</dcterms:created>
  <dcterms:modified xsi:type="dcterms:W3CDTF">2023-01-16T15:49:36Z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4E84187D95024854A328FED90D203C40</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