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77749-65E4-45D2-81A0-9DF33952E8A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9E74F-4483-4DCD-B7DA-3EEB63EBBF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9E74F-4483-4DCD-B7DA-3EEB63EBBFE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7D3E3-07FF-4E3D-9FCE-82B305E661AB}" type="slidenum">
              <a:rPr lang="en-US" altLang="zh-CN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62A4E78-0A15-4096-8FDF-40217778D07D}" type="slidenum">
              <a:rPr lang="en-US" altLang="zh-CN">
                <a:solidFill>
                  <a:prstClr val="black"/>
                </a:solidFill>
              </a:rPr>
              <a:t>11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314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4E9000A-5F2A-4B4E-9A2F-CC2FA2F837FB}" type="slidenum">
              <a:rPr lang="en-US" altLang="zh-CN" sz="1200">
                <a:solidFill>
                  <a:prstClr val="black"/>
                </a:solidFill>
              </a:rPr>
              <a:t>11</a:t>
            </a:fld>
            <a:endParaRPr lang="en-US" altLang="zh-CN" sz="1200">
              <a:solidFill>
                <a:prstClr val="black"/>
              </a:solidFill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39EF3E5-2670-441F-8625-B7050D8BBAF3}" type="slidenum">
              <a:rPr lang="en-US" altLang="zh-CN">
                <a:solidFill>
                  <a:prstClr val="black"/>
                </a:solidFill>
              </a:rPr>
              <a:t>12</a:t>
            </a:fld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2334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A24115C-E15F-461F-B53E-5EFF90C4165B}" type="slidenum">
              <a:rPr lang="en-US" altLang="zh-CN" sz="1200">
                <a:solidFill>
                  <a:prstClr val="black"/>
                </a:solidFill>
              </a:rPr>
              <a:t>12</a:t>
            </a:fld>
            <a:endParaRPr lang="en-US" altLang="zh-CN" sz="1200">
              <a:solidFill>
                <a:prstClr val="black"/>
              </a:solidFill>
            </a:endParaRPr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C93A5E-0A5A-4CBC-8B3A-54B35060EA9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99D8DE-BC63-47B4-9908-B6836B8EC3B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966684-E470-41B5-A9E6-8E606D75CBF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C16DE7-64CB-4795-ACDD-CFC6F1D9B32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AA2AB0-E2D8-44CB-BE79-EE7C8AA09B0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261D8D-E158-4262-A73F-368298DE1EE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EE1F7-54DA-4334-8FF2-DBE8EBF153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41D747-22E1-4ED1-BD95-ECBE6134CB5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59CE6C-3EC0-4A7A-8B8F-18601817DA9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6C09B-1D21-46DE-8167-5E0C26C113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4CA177-2EE4-4AAB-AE08-866ECAD1305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4194E24-1DE2-4B59-8D4D-ADBD62B2B7E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矩形 6"/>
          <p:cNvSpPr>
            <a:spLocks noChangeArrowheads="1"/>
          </p:cNvSpPr>
          <p:nvPr/>
        </p:nvSpPr>
        <p:spPr bwMode="auto">
          <a:xfrm>
            <a:off x="0" y="1505873"/>
            <a:ext cx="91440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Unit 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i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I’ve had this bike for three years.</a:t>
            </a:r>
            <a:endParaRPr lang="en-US" altLang="zh-CN" sz="4400" i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139" name="Text Box 29"/>
          <p:cNvSpPr txBox="1">
            <a:spLocks noChangeArrowheads="1"/>
          </p:cNvSpPr>
          <p:nvPr/>
        </p:nvSpPr>
        <p:spPr bwMode="auto">
          <a:xfrm>
            <a:off x="2493685" y="3645024"/>
            <a:ext cx="3643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B 1a—2d</a:t>
            </a:r>
          </a:p>
        </p:txBody>
      </p:sp>
      <p:sp>
        <p:nvSpPr>
          <p:cNvPr id="6" name="矩形 5"/>
          <p:cNvSpPr/>
          <p:nvPr/>
        </p:nvSpPr>
        <p:spPr>
          <a:xfrm>
            <a:off x="2722539" y="5505115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solidFill>
                  <a:schemeClr val="accent2"/>
                </a:solidFill>
              </a:rPr>
              <a:t>Do a survey!</a:t>
            </a:r>
          </a:p>
        </p:txBody>
      </p:sp>
      <p:sp>
        <p:nvSpPr>
          <p:cNvPr id="228355" name="Oval 5"/>
          <p:cNvSpPr>
            <a:spLocks noChangeArrowheads="1"/>
          </p:cNvSpPr>
          <p:nvPr/>
        </p:nvSpPr>
        <p:spPr bwMode="auto">
          <a:xfrm>
            <a:off x="539750" y="260350"/>
            <a:ext cx="576263" cy="865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7ED2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800080"/>
                </a:solidFill>
                <a:latin typeface="Arial" panose="020B0604020202020204" pitchFamily="34" charset="0"/>
              </a:rPr>
              <a:t>2d </a:t>
            </a:r>
          </a:p>
        </p:txBody>
      </p:sp>
      <p:pic>
        <p:nvPicPr>
          <p:cNvPr id="228356" name="Picture 6" descr="(AKU6[@%`E~V~_UNKW2QR9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268413"/>
            <a:ext cx="7704137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7732" name="Group 52"/>
          <p:cNvGraphicFramePr>
            <a:graphicFrameLocks noGrp="1"/>
          </p:cNvGraphicFramePr>
          <p:nvPr>
            <p:ph idx="4294967295"/>
          </p:nvPr>
        </p:nvGraphicFramePr>
        <p:xfrm>
          <a:off x="395288" y="3213100"/>
          <a:ext cx="8569325" cy="3128645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Names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Changs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How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Lucy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Built a new school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two 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close to home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can’t have PE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116632"/>
            <a:ext cx="7772400" cy="1196975"/>
          </a:xfrm>
        </p:spPr>
        <p:txBody>
          <a:bodyPr/>
          <a:lstStyle/>
          <a:p>
            <a:pPr eaLnBrk="1" hangingPunct="1"/>
            <a:r>
              <a:rPr lang="en-US" altLang="zh-CN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    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556792"/>
            <a:ext cx="7273925" cy="35290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A: How old is </a:t>
            </a:r>
            <a:r>
              <a:rPr lang="en-US" altLang="zh-CN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Zhong</a:t>
            </a: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Wei 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B: 46 years old.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A: Where does he work 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B: He works in a crayon factory.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A: How long has he lived in Wenzhou?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B: For 13 years.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A: How long has he been back?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B: 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  <a:endParaRPr lang="en-US" altLang="zh-CN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 Box 2"/>
          <p:cNvSpPr txBox="1">
            <a:spLocks noChangeArrowheads="1"/>
          </p:cNvSpPr>
          <p:nvPr/>
        </p:nvSpPr>
        <p:spPr bwMode="auto">
          <a:xfrm>
            <a:off x="877330" y="1772816"/>
            <a:ext cx="7532216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3600" b="1" dirty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Write an article about your hometown according to 2a</a:t>
            </a:r>
            <a:r>
              <a:rPr kumimoji="1" lang="en-US" altLang="zh-CN" sz="3600" b="1" dirty="0" smtClean="0">
                <a:solidFill>
                  <a:srgbClr val="C050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kumimoji="1" lang="en-US" altLang="zh-CN" sz="3600" b="1" dirty="0">
              <a:solidFill>
                <a:srgbClr val="C0504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32451" name="Picture 4" descr="a009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>
            <a:off x="1908175" y="3213100"/>
            <a:ext cx="12922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2" name="Picture 5" descr="tianam_10"/>
          <p:cNvPicPr>
            <a:picLocks noChangeAspect="1" noChangeArrowheads="1"/>
          </p:cNvPicPr>
          <p:nvPr/>
        </p:nvPicPr>
        <p:blipFill>
          <a:blip r:embed="rId4">
            <a:lum bright="12000"/>
          </a:blip>
          <a:srcRect/>
          <a:stretch>
            <a:fillRect/>
          </a:stretch>
        </p:blipFill>
        <p:spPr bwMode="auto">
          <a:xfrm>
            <a:off x="5219700" y="5013325"/>
            <a:ext cx="1371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3" name="Picture 7" descr="img1076263_1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1106487" y="4843462"/>
            <a:ext cx="14478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2454" name="WordArt 8"/>
          <p:cNvSpPr>
            <a:spLocks noChangeArrowheads="1" noChangeShapeType="1" noTextEdit="1"/>
          </p:cNvSpPr>
          <p:nvPr/>
        </p:nvSpPr>
        <p:spPr bwMode="auto">
          <a:xfrm>
            <a:off x="964642" y="980728"/>
            <a:ext cx="3123171" cy="79208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Homework</a:t>
            </a:r>
            <a:endParaRPr lang="zh-CN" altLang="en-US" sz="3600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  <p:pic>
        <p:nvPicPr>
          <p:cNvPr id="232455" name="Picture 10" descr="T01737~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59113" y="4868863"/>
            <a:ext cx="20002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6" name="Picture 14" descr="T01780~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3438" y="3284538"/>
            <a:ext cx="181927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5" descr="T016AC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4813"/>
            <a:ext cx="314801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32138" y="996499"/>
            <a:ext cx="6014144" cy="1143000"/>
          </a:xfrm>
        </p:spPr>
        <p:txBody>
          <a:bodyPr/>
          <a:lstStyle/>
          <a:p>
            <a:pPr eaLnBrk="1" hangingPunct="1"/>
            <a:r>
              <a:rPr lang="en-US" altLang="zh-CN" dirty="0"/>
              <a:t>New words:</a:t>
            </a:r>
          </a:p>
        </p:txBody>
      </p:sp>
      <p:sp>
        <p:nvSpPr>
          <p:cNvPr id="220164" name="Text Box 6"/>
          <p:cNvSpPr txBox="1">
            <a:spLocks noChangeArrowheads="1"/>
          </p:cNvSpPr>
          <p:nvPr/>
        </p:nvSpPr>
        <p:spPr bwMode="auto">
          <a:xfrm>
            <a:off x="4860032" y="2564904"/>
            <a:ext cx="2447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1F497D"/>
                </a:solidFill>
              </a:rPr>
              <a:t>hill-hill</a:t>
            </a:r>
            <a:r>
              <a:rPr lang="en-US" altLang="zh-CN" sz="4400" b="1" dirty="0">
                <a:solidFill>
                  <a:srgbClr val="FF0000"/>
                </a:solidFill>
              </a:rPr>
              <a:t>s</a:t>
            </a:r>
          </a:p>
        </p:txBody>
      </p:sp>
      <p:pic>
        <p:nvPicPr>
          <p:cNvPr id="220165" name="Picture 10" descr="T0136D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60800"/>
            <a:ext cx="3132138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6" name="Text Box 11"/>
          <p:cNvSpPr txBox="1">
            <a:spLocks noChangeArrowheads="1"/>
          </p:cNvSpPr>
          <p:nvPr/>
        </p:nvSpPr>
        <p:spPr bwMode="auto">
          <a:xfrm>
            <a:off x="4283968" y="4653136"/>
            <a:ext cx="38893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1F497D"/>
                </a:solidFill>
              </a:rPr>
              <a:t>crayon-crayon</a:t>
            </a:r>
            <a:r>
              <a:rPr lang="en-US" altLang="zh-CN" sz="3600" b="1" dirty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116013" y="260350"/>
            <a:ext cx="8229601" cy="1143000"/>
          </a:xfrm>
        </p:spPr>
        <p:txBody>
          <a:bodyPr/>
          <a:lstStyle/>
          <a:p>
            <a:pPr eaLnBrk="1" hangingPunct="1"/>
            <a:r>
              <a:rPr lang="en-US" altLang="zh-CN" sz="4000" b="1">
                <a:solidFill>
                  <a:schemeClr val="accent2"/>
                </a:solidFill>
              </a:rPr>
              <a:t>Do a survey!</a:t>
            </a:r>
            <a:br>
              <a:rPr lang="en-US" altLang="zh-CN" sz="4000" b="1">
                <a:solidFill>
                  <a:schemeClr val="accent2"/>
                </a:solidFill>
              </a:rPr>
            </a:br>
            <a:endParaRPr lang="en-US" altLang="zh-CN" sz="4000"/>
          </a:p>
        </p:txBody>
      </p:sp>
      <p:pic>
        <p:nvPicPr>
          <p:cNvPr id="221187" name="Picture 4" descr="VFVL[D__VM$2XU17JKC`O36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341438"/>
            <a:ext cx="7993063" cy="4608512"/>
          </a:xfrm>
          <a:noFill/>
        </p:spPr>
      </p:pic>
      <p:sp>
        <p:nvSpPr>
          <p:cNvPr id="221188" name="Oval 5"/>
          <p:cNvSpPr>
            <a:spLocks noChangeArrowheads="1"/>
          </p:cNvSpPr>
          <p:nvPr/>
        </p:nvSpPr>
        <p:spPr bwMode="auto">
          <a:xfrm>
            <a:off x="539750" y="260350"/>
            <a:ext cx="576263" cy="865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7ED2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800080"/>
                </a:solidFill>
                <a:latin typeface="Arial" panose="020B0604020202020204" pitchFamily="34" charset="0"/>
              </a:rPr>
              <a:t>1a 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6537325" cy="1143000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chemeClr val="accent2"/>
                </a:solidFill>
              </a:rPr>
              <a:t>Guessing!</a:t>
            </a:r>
          </a:p>
        </p:txBody>
      </p:sp>
      <p:pic>
        <p:nvPicPr>
          <p:cNvPr id="222211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1571625"/>
            <a:ext cx="8229600" cy="2908300"/>
          </a:xfrm>
        </p:spPr>
      </p:pic>
      <p:sp>
        <p:nvSpPr>
          <p:cNvPr id="222212" name="Oval 5"/>
          <p:cNvSpPr>
            <a:spLocks noChangeArrowheads="1"/>
          </p:cNvSpPr>
          <p:nvPr/>
        </p:nvSpPr>
        <p:spPr bwMode="auto">
          <a:xfrm>
            <a:off x="539750" y="260350"/>
            <a:ext cx="576263" cy="865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7ED2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800080"/>
                </a:solidFill>
                <a:latin typeface="Arial" panose="020B0604020202020204" pitchFamily="34" charset="0"/>
              </a:rPr>
              <a:t>2a </a:t>
            </a:r>
          </a:p>
        </p:txBody>
      </p:sp>
      <p:sp>
        <p:nvSpPr>
          <p:cNvPr id="222213" name="Text Box 6"/>
          <p:cNvSpPr txBox="1">
            <a:spLocks noChangeArrowheads="1"/>
          </p:cNvSpPr>
          <p:nvPr/>
        </p:nvSpPr>
        <p:spPr bwMode="auto">
          <a:xfrm>
            <a:off x="467544" y="5013176"/>
            <a:ext cx="81369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</a:rPr>
              <a:t>参考答案：</a:t>
            </a:r>
            <a:r>
              <a:rPr lang="en-US" altLang="zh-CN" sz="2000" dirty="0">
                <a:solidFill>
                  <a:srgbClr val="FF0000"/>
                </a:solidFill>
              </a:rPr>
              <a:t>1. They leave their hometown to search for work </a:t>
            </a:r>
            <a:r>
              <a:rPr lang="en-US" altLang="zh-CN" sz="2000" dirty="0" err="1">
                <a:solidFill>
                  <a:srgbClr val="FF0000"/>
                </a:solidFill>
              </a:rPr>
              <a:t>ing</a:t>
            </a:r>
            <a:r>
              <a:rPr lang="en-US" altLang="zh-CN" sz="2000" dirty="0">
                <a:solidFill>
                  <a:srgbClr val="FF0000"/>
                </a:solidFill>
              </a:rPr>
              <a:t> cities.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</a:rPr>
              <a:t>                  2.Hardly ever.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</a:rPr>
              <a:t>                  3. Large hospitals, new roads and new schools.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accent2"/>
                </a:solidFill>
              </a:rPr>
              <a:t>Language points</a:t>
            </a:r>
          </a:p>
        </p:txBody>
      </p:sp>
      <p:sp>
        <p:nvSpPr>
          <p:cNvPr id="223235" name="Rectangle 12"/>
          <p:cNvSpPr>
            <a:spLocks noChangeArrowheads="1"/>
          </p:cNvSpPr>
          <p:nvPr/>
        </p:nvSpPr>
        <p:spPr bwMode="auto">
          <a:xfrm>
            <a:off x="611560" y="1490018"/>
            <a:ext cx="7848872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(1) millions of 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成百万上千万 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million, 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百万，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使用时前面如果有基数词修饰时不能加“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</a:rPr>
              <a:t>s”,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只有与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</a:rPr>
              <a:t>of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连用时才可以加。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Example: There are millions of things living on the earth.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        There are two million people in this city.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(2) among 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在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（三者以上）中之一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I live among the mountains.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(3) 46-year-old  46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岁的， 在句中做形容词修饰名词用。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He is a 46-year-old worker.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(4) 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</a:rPr>
              <a:t>used to 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</a:rPr>
              <a:t>过去常常，以前常常，后接动词原形。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I used to return home at least twice a year.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(5) regard with... 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以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的态度看待某人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He regards me with </a:t>
            </a:r>
            <a:r>
              <a:rPr lang="en-US" altLang="zh-CN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favour</a:t>
            </a: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.  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他很赏识我。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(6) since the mid-20th century 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自从</a:t>
            </a: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世纪中期， 通常与现在完成时连用。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</a:rPr>
              <a:t>Kids have learned English since the mid-20th century.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solidFill>
                  <a:schemeClr val="accent2"/>
                </a:solidFill>
              </a:rPr>
              <a:t>Language Points</a:t>
            </a:r>
          </a:p>
        </p:txBody>
      </p:sp>
      <p:sp>
        <p:nvSpPr>
          <p:cNvPr id="224259" name="Rectangle 6"/>
          <p:cNvSpPr>
            <a:spLocks noChangeArrowheads="1"/>
          </p:cNvSpPr>
          <p:nvPr/>
        </p:nvSpPr>
        <p:spPr bwMode="auto">
          <a:xfrm>
            <a:off x="971550" y="1412875"/>
            <a:ext cx="7272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6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24260" name="Text Box 7"/>
          <p:cNvSpPr txBox="1">
            <a:spLocks noChangeArrowheads="1"/>
          </p:cNvSpPr>
          <p:nvPr/>
        </p:nvSpPr>
        <p:spPr bwMode="auto">
          <a:xfrm>
            <a:off x="992610" y="1916832"/>
            <a:ext cx="7200974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(7) stay the same </a:t>
            </a:r>
            <a:r>
              <a:rPr lang="zh-CN" altLang="en-US" sz="2400" dirty="0">
                <a:solidFill>
                  <a:srgbClr val="FF0000"/>
                </a:solidFill>
              </a:rPr>
              <a:t>保持相同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same, </a:t>
            </a:r>
            <a:r>
              <a:rPr lang="zh-CN" altLang="en-US" sz="2400" dirty="0">
                <a:solidFill>
                  <a:srgbClr val="FF0000"/>
                </a:solidFill>
              </a:rPr>
              <a:t>形容词，相同的，同样的，通常与定冠词“</a:t>
            </a:r>
            <a:r>
              <a:rPr lang="en-US" altLang="zh-CN" sz="2400" dirty="0">
                <a:solidFill>
                  <a:srgbClr val="FF0000"/>
                </a:solidFill>
              </a:rPr>
              <a:t>the”</a:t>
            </a:r>
            <a:r>
              <a:rPr lang="zh-CN" altLang="en-US" sz="2400" dirty="0">
                <a:solidFill>
                  <a:srgbClr val="FF0000"/>
                </a:solidFill>
              </a:rPr>
              <a:t>连用。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His hometown can’t stay the same.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(8) opposite </a:t>
            </a:r>
            <a:r>
              <a:rPr lang="zh-CN" altLang="en-US" sz="2400" dirty="0">
                <a:solidFill>
                  <a:srgbClr val="FF0000"/>
                </a:solidFill>
              </a:rPr>
              <a:t>介词，表示位置，在</a:t>
            </a:r>
            <a:r>
              <a:rPr lang="en-US" altLang="zh-CN" sz="24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400" dirty="0">
                <a:solidFill>
                  <a:srgbClr val="FF0000"/>
                </a:solidFill>
              </a:rPr>
              <a:t>对面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There is a big supermarket opposite my school.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FF0000"/>
                </a:solidFill>
              </a:rPr>
              <a:t>有一个大超市在我学校对面。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(9) such a happy childhood </a:t>
            </a:r>
            <a:r>
              <a:rPr lang="zh-CN" altLang="en-US" sz="2400" dirty="0">
                <a:solidFill>
                  <a:srgbClr val="FF0000"/>
                </a:solidFill>
              </a:rPr>
              <a:t>这样一个快乐的童年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such, </a:t>
            </a:r>
            <a:r>
              <a:rPr lang="zh-CN" altLang="en-US" sz="2400" dirty="0">
                <a:solidFill>
                  <a:srgbClr val="FF0000"/>
                </a:solidFill>
              </a:rPr>
              <a:t>这样的，如此的，通常修饰名词。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There is no such thing.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757238" y="260350"/>
            <a:ext cx="8229601" cy="1143000"/>
          </a:xfrm>
        </p:spPr>
        <p:txBody>
          <a:bodyPr/>
          <a:lstStyle/>
          <a:p>
            <a:pPr eaLnBrk="1" hangingPunct="1"/>
            <a:r>
              <a:rPr lang="en-US" altLang="zh-CN" b="1"/>
              <a:t>Have a race!</a:t>
            </a:r>
            <a:r>
              <a:rPr lang="en-US" altLang="zh-CN"/>
              <a:t> </a:t>
            </a:r>
          </a:p>
        </p:txBody>
      </p:sp>
      <p:sp>
        <p:nvSpPr>
          <p:cNvPr id="225283" name="Oval 4"/>
          <p:cNvSpPr>
            <a:spLocks noChangeArrowheads="1"/>
          </p:cNvSpPr>
          <p:nvPr/>
        </p:nvSpPr>
        <p:spPr bwMode="auto">
          <a:xfrm>
            <a:off x="539750" y="260350"/>
            <a:ext cx="576263" cy="865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7ED2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800080"/>
                </a:solidFill>
                <a:latin typeface="Arial" panose="020B0604020202020204" pitchFamily="34" charset="0"/>
              </a:rPr>
              <a:t>2b </a:t>
            </a:r>
          </a:p>
        </p:txBody>
      </p:sp>
      <p:pic>
        <p:nvPicPr>
          <p:cNvPr id="225284" name="Picture 20" descr="@~06_G}[ZT`83ROXS)7MZ3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148" y="1628800"/>
            <a:ext cx="7777163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5" name="Text Box 21"/>
          <p:cNvSpPr txBox="1">
            <a:spLocks noChangeArrowheads="1"/>
          </p:cNvSpPr>
          <p:nvPr/>
        </p:nvSpPr>
        <p:spPr bwMode="auto">
          <a:xfrm>
            <a:off x="755576" y="5445124"/>
            <a:ext cx="73448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FF0000"/>
                </a:solidFill>
              </a:rPr>
              <a:t>[</a:t>
            </a:r>
            <a:r>
              <a:rPr lang="zh-CN" altLang="en-US" sz="2000" b="1" dirty="0">
                <a:solidFill>
                  <a:srgbClr val="FF0000"/>
                </a:solidFill>
              </a:rPr>
              <a:t>参考答案：</a:t>
            </a:r>
            <a:r>
              <a:rPr lang="en-US" altLang="zh-CN" sz="2000" b="1" dirty="0">
                <a:solidFill>
                  <a:srgbClr val="FF0000"/>
                </a:solidFill>
              </a:rPr>
              <a:t>1. search for 2. regard 3. opposite 4. according to 5. return 6. become 7. place]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AutoShape 2"/>
          <p:cNvSpPr>
            <a:spLocks noChangeArrowheads="1"/>
          </p:cNvSpPr>
          <p:nvPr/>
        </p:nvSpPr>
        <p:spPr bwMode="auto">
          <a:xfrm>
            <a:off x="3619451" y="427038"/>
            <a:ext cx="2743200" cy="762000"/>
          </a:xfrm>
          <a:prstGeom prst="cube">
            <a:avLst>
              <a:gd name="adj" fmla="val 2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CN" altLang="en-US" sz="2800" dirty="0">
                <a:solidFill>
                  <a:srgbClr val="000000"/>
                </a:solidFill>
                <a:latin typeface="Shruti" pitchFamily="34" charset="0"/>
              </a:rPr>
              <a:t>找对子！</a:t>
            </a:r>
          </a:p>
        </p:txBody>
      </p:sp>
      <p:sp>
        <p:nvSpPr>
          <p:cNvPr id="226307" name="Oval 5"/>
          <p:cNvSpPr>
            <a:spLocks noChangeArrowheads="1"/>
          </p:cNvSpPr>
          <p:nvPr/>
        </p:nvSpPr>
        <p:spPr bwMode="auto">
          <a:xfrm>
            <a:off x="5033914" y="3500438"/>
            <a:ext cx="2743200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0000"/>
                    </a:gs>
                    <a:gs pos="100000">
                      <a:srgbClr val="FCF0E6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0000"/>
                </a:solidFill>
                <a:latin typeface="Shruti" pitchFamily="34" charset="0"/>
              </a:rPr>
              <a:t>particularly</a:t>
            </a:r>
          </a:p>
        </p:txBody>
      </p:sp>
      <p:sp>
        <p:nvSpPr>
          <p:cNvPr id="226308" name="Oval 6"/>
          <p:cNvSpPr>
            <a:spLocks noChangeArrowheads="1"/>
          </p:cNvSpPr>
          <p:nvPr/>
        </p:nvSpPr>
        <p:spPr bwMode="auto">
          <a:xfrm>
            <a:off x="1001664" y="3500438"/>
            <a:ext cx="2743200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0000"/>
                </a:solidFill>
                <a:latin typeface="Shruti" pitchFamily="34" charset="0"/>
              </a:rPr>
              <a:t>especialy</a:t>
            </a:r>
          </a:p>
        </p:txBody>
      </p:sp>
      <p:sp>
        <p:nvSpPr>
          <p:cNvPr id="226309" name="AutoShape 9"/>
          <p:cNvSpPr>
            <a:spLocks noChangeArrowheads="1"/>
          </p:cNvSpPr>
          <p:nvPr/>
        </p:nvSpPr>
        <p:spPr bwMode="auto">
          <a:xfrm>
            <a:off x="3809951" y="3860800"/>
            <a:ext cx="1143000" cy="381000"/>
          </a:xfrm>
          <a:prstGeom prst="leftRightArrowCallout">
            <a:avLst>
              <a:gd name="adj1" fmla="val 25000"/>
              <a:gd name="adj2" fmla="val 25000"/>
              <a:gd name="adj3" fmla="val 37500"/>
              <a:gd name="adj4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60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226310" name="AutoShape 10"/>
          <p:cNvSpPr>
            <a:spLocks noChangeArrowheads="1"/>
          </p:cNvSpPr>
          <p:nvPr/>
        </p:nvSpPr>
        <p:spPr bwMode="auto">
          <a:xfrm>
            <a:off x="2195513" y="1268413"/>
            <a:ext cx="762000" cy="533400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60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226311" name="AutoShape 11"/>
          <p:cNvSpPr>
            <a:spLocks noChangeArrowheads="1"/>
          </p:cNvSpPr>
          <p:nvPr/>
        </p:nvSpPr>
        <p:spPr bwMode="auto">
          <a:xfrm>
            <a:off x="6156325" y="1268413"/>
            <a:ext cx="762000" cy="533400"/>
          </a:xfrm>
          <a:prstGeom prst="smileyFace">
            <a:avLst>
              <a:gd name="adj" fmla="val -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60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226312" name="Oval 3"/>
          <p:cNvSpPr>
            <a:spLocks noChangeArrowheads="1"/>
          </p:cNvSpPr>
          <p:nvPr/>
        </p:nvSpPr>
        <p:spPr bwMode="auto">
          <a:xfrm>
            <a:off x="1073101" y="2078038"/>
            <a:ext cx="2743200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 dirty="0">
                <a:solidFill>
                  <a:srgbClr val="000000"/>
                </a:solidFill>
                <a:latin typeface="Shruti" pitchFamily="34" charset="0"/>
              </a:rPr>
              <a:t>look for</a:t>
            </a:r>
          </a:p>
        </p:txBody>
      </p:sp>
      <p:sp>
        <p:nvSpPr>
          <p:cNvPr id="226313" name="Oval 4"/>
          <p:cNvSpPr>
            <a:spLocks noChangeArrowheads="1"/>
          </p:cNvSpPr>
          <p:nvPr/>
        </p:nvSpPr>
        <p:spPr bwMode="auto">
          <a:xfrm>
            <a:off x="5033914" y="2078038"/>
            <a:ext cx="2743200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0000"/>
                </a:solidFill>
                <a:latin typeface="Shruti" pitchFamily="34" charset="0"/>
              </a:rPr>
              <a:t>search for</a:t>
            </a:r>
          </a:p>
        </p:txBody>
      </p:sp>
      <p:sp>
        <p:nvSpPr>
          <p:cNvPr id="226314" name="AutoShape 12"/>
          <p:cNvSpPr>
            <a:spLocks noChangeArrowheads="1"/>
          </p:cNvSpPr>
          <p:nvPr/>
        </p:nvSpPr>
        <p:spPr bwMode="auto">
          <a:xfrm>
            <a:off x="3848051" y="2400300"/>
            <a:ext cx="1143000" cy="381000"/>
          </a:xfrm>
          <a:prstGeom prst="leftRightArrowCallout">
            <a:avLst>
              <a:gd name="adj1" fmla="val 25000"/>
              <a:gd name="adj2" fmla="val 25000"/>
              <a:gd name="adj3" fmla="val 37500"/>
              <a:gd name="adj4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60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226315" name="Oval 18"/>
          <p:cNvSpPr>
            <a:spLocks noChangeArrowheads="1"/>
          </p:cNvSpPr>
          <p:nvPr/>
        </p:nvSpPr>
        <p:spPr bwMode="auto">
          <a:xfrm>
            <a:off x="5178376" y="5157788"/>
            <a:ext cx="2743200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0000"/>
                </a:solidFill>
                <a:latin typeface="Shruti" pitchFamily="34" charset="0"/>
              </a:rPr>
              <a:t>place</a:t>
            </a:r>
            <a:endParaRPr kumimoji="1" lang="en-US" altLang="zh-CN" sz="160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226316" name="Oval 19"/>
          <p:cNvSpPr>
            <a:spLocks noChangeArrowheads="1"/>
          </p:cNvSpPr>
          <p:nvPr/>
        </p:nvSpPr>
        <p:spPr bwMode="auto">
          <a:xfrm>
            <a:off x="1073101" y="5084763"/>
            <a:ext cx="2743200" cy="990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66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CN" sz="2800">
                <a:solidFill>
                  <a:srgbClr val="000000"/>
                </a:solidFill>
                <a:latin typeface="Shruti" pitchFamily="34" charset="0"/>
              </a:rPr>
              <a:t>area</a:t>
            </a:r>
            <a:r>
              <a:rPr kumimoji="1" lang="en-US" altLang="zh-CN" sz="1600">
                <a:solidFill>
                  <a:srgbClr val="1F497D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26317" name="AutoShape 20"/>
          <p:cNvSpPr>
            <a:spLocks noChangeArrowheads="1"/>
          </p:cNvSpPr>
          <p:nvPr/>
        </p:nvSpPr>
        <p:spPr bwMode="auto">
          <a:xfrm>
            <a:off x="3881389" y="5445125"/>
            <a:ext cx="1143000" cy="381000"/>
          </a:xfrm>
          <a:prstGeom prst="leftRightArrowCallout">
            <a:avLst>
              <a:gd name="adj1" fmla="val 25000"/>
              <a:gd name="adj2" fmla="val 25000"/>
              <a:gd name="adj3" fmla="val 37500"/>
              <a:gd name="adj4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1600">
              <a:solidFill>
                <a:srgbClr val="1F497D"/>
              </a:solidFill>
              <a:latin typeface="Arial" panose="020B0604020202020204" pitchFamily="34" charset="0"/>
            </a:endParaRPr>
          </a:p>
        </p:txBody>
      </p:sp>
      <p:sp>
        <p:nvSpPr>
          <p:cNvPr id="226318" name="Text Box 22"/>
          <p:cNvSpPr txBox="1">
            <a:spLocks noChangeArrowheads="1"/>
          </p:cNvSpPr>
          <p:nvPr/>
        </p:nvSpPr>
        <p:spPr bwMode="auto">
          <a:xfrm>
            <a:off x="4170314" y="2492375"/>
            <a:ext cx="5032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1F497D"/>
                </a:solidFill>
              </a:rPr>
              <a:t>=</a:t>
            </a:r>
          </a:p>
        </p:txBody>
      </p:sp>
      <p:sp>
        <p:nvSpPr>
          <p:cNvPr id="226319" name="Text Box 23"/>
          <p:cNvSpPr txBox="1">
            <a:spLocks noChangeArrowheads="1"/>
          </p:cNvSpPr>
          <p:nvPr/>
        </p:nvSpPr>
        <p:spPr bwMode="auto">
          <a:xfrm>
            <a:off x="4170314" y="3933825"/>
            <a:ext cx="43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1F497D"/>
                </a:solidFill>
              </a:rPr>
              <a:t>=</a:t>
            </a:r>
          </a:p>
        </p:txBody>
      </p:sp>
      <p:sp>
        <p:nvSpPr>
          <p:cNvPr id="226320" name="Text Box 24"/>
          <p:cNvSpPr txBox="1">
            <a:spLocks noChangeArrowheads="1"/>
          </p:cNvSpPr>
          <p:nvPr/>
        </p:nvSpPr>
        <p:spPr bwMode="auto">
          <a:xfrm>
            <a:off x="4241751" y="5516563"/>
            <a:ext cx="431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1F497D"/>
                </a:solidFill>
              </a:rPr>
              <a:t>=</a:t>
            </a:r>
          </a:p>
        </p:txBody>
      </p:sp>
      <p:sp>
        <p:nvSpPr>
          <p:cNvPr id="226321" name="Text Box 25"/>
          <p:cNvSpPr txBox="1">
            <a:spLocks noChangeArrowheads="1"/>
          </p:cNvSpPr>
          <p:nvPr/>
        </p:nvSpPr>
        <p:spPr bwMode="auto">
          <a:xfrm>
            <a:off x="683568" y="427038"/>
            <a:ext cx="2736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C0504D"/>
                </a:solidFill>
              </a:rPr>
              <a:t>Play a game!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323850" y="188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/>
              <a:t>To be a reporter.</a:t>
            </a:r>
            <a:r>
              <a:rPr lang="en-US" altLang="zh-CN"/>
              <a:t> </a:t>
            </a:r>
          </a:p>
        </p:txBody>
      </p:sp>
      <p:sp>
        <p:nvSpPr>
          <p:cNvPr id="227331" name="Oval 4"/>
          <p:cNvSpPr>
            <a:spLocks noChangeArrowheads="1"/>
          </p:cNvSpPr>
          <p:nvPr/>
        </p:nvSpPr>
        <p:spPr bwMode="auto">
          <a:xfrm>
            <a:off x="539750" y="260350"/>
            <a:ext cx="576263" cy="8651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7ED2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800080"/>
                </a:solidFill>
                <a:latin typeface="Arial" panose="020B0604020202020204" pitchFamily="34" charset="0"/>
              </a:rPr>
              <a:t>2c </a:t>
            </a:r>
          </a:p>
        </p:txBody>
      </p:sp>
      <p:pic>
        <p:nvPicPr>
          <p:cNvPr id="227332" name="Picture 18" descr="A{GE({TXU(2@W6B4]XPW$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1407542"/>
            <a:ext cx="7920038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3" name="Text Box 19"/>
          <p:cNvSpPr txBox="1">
            <a:spLocks noChangeArrowheads="1"/>
          </p:cNvSpPr>
          <p:nvPr/>
        </p:nvSpPr>
        <p:spPr bwMode="auto">
          <a:xfrm>
            <a:off x="803522" y="5589240"/>
            <a:ext cx="73688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</a:rPr>
              <a:t>[</a:t>
            </a:r>
            <a:r>
              <a:rPr lang="zh-CN" altLang="en-US" sz="2000" dirty="0">
                <a:solidFill>
                  <a:srgbClr val="FF0000"/>
                </a:solidFill>
              </a:rPr>
              <a:t>参考答案：</a:t>
            </a:r>
            <a:r>
              <a:rPr lang="en-US" altLang="zh-CN" sz="2000" dirty="0">
                <a:solidFill>
                  <a:srgbClr val="FF0000"/>
                </a:solidFill>
              </a:rPr>
              <a:t>hometown, cities, return, year, crayon, interested, government, good, never, memories]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Office PowerPoint</Application>
  <PresentationFormat>全屏显示(4:3)</PresentationFormat>
  <Paragraphs>85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Shruti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New words:</vt:lpstr>
      <vt:lpstr>Do a survey! </vt:lpstr>
      <vt:lpstr>Guessing!</vt:lpstr>
      <vt:lpstr>Language points</vt:lpstr>
      <vt:lpstr>Language Points</vt:lpstr>
      <vt:lpstr>Have a race! </vt:lpstr>
      <vt:lpstr>PowerPoint 演示文稿</vt:lpstr>
      <vt:lpstr>To be a reporter. </vt:lpstr>
      <vt:lpstr>Do a survey!</vt:lpstr>
      <vt:lpstr>Summary     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2017-10-22T08:13:00Z</dcterms:created>
  <dcterms:modified xsi:type="dcterms:W3CDTF">2023-01-16T15:49:42Z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2E6F1C40F4824498A56669AB9F806981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