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24"/>
  </p:notesMasterIdLst>
  <p:handoutMasterIdLst>
    <p:handoutMasterId r:id="rId25"/>
  </p:handout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57" r:id="rId23"/>
  </p:sldIdLst>
  <p:sldSz cx="12192000" cy="6858000"/>
  <p:notesSz cx="6858000" cy="9144000"/>
  <p:embeddedFontLst>
    <p:embeddedFont>
      <p:font typeface="Calibri" panose="020F0502020204030204" pitchFamily="34" charset="0"/>
      <p:regular r:id="rId26"/>
      <p:bold r:id="rId27"/>
      <p:italic r:id="rId28"/>
      <p:boldItalic r:id="rId29"/>
    </p:embeddedFont>
    <p:embeddedFont>
      <p:font typeface="FandolFang R" panose="02010600030101010101" charset="-122"/>
      <p:regular r:id="rId30"/>
    </p:embeddedFont>
    <p:embeddedFont>
      <p:font typeface="微软雅黑" panose="020B0503020204020204" pitchFamily="34" charset="-122"/>
      <p:regular r:id="rId31"/>
      <p:bold r:id="rId32"/>
    </p:embeddedFont>
    <p:embeddedFont>
      <p:font typeface="优设标题黑" panose="02010600030101010101" charset="-122"/>
      <p:regular r:id="rId33"/>
    </p:embeddedFont>
  </p:embeddedFont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B9631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87" d="100"/>
          <a:sy n="87" d="100"/>
        </p:scale>
        <p:origin x="246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1.fntdata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handoutMaster" Target="handoutMasters/handoutMaster1.xml"/><Relationship Id="rId33" Type="http://schemas.openxmlformats.org/officeDocument/2006/relationships/font" Target="fonts/font8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4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32" Type="http://schemas.openxmlformats.org/officeDocument/2006/relationships/font" Target="fonts/font7.fntdata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3.fntdata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6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2.fntdata"/><Relationship Id="rId30" Type="http://schemas.openxmlformats.org/officeDocument/2006/relationships/font" Target="fonts/font5.fntdata"/><Relationship Id="rId35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  <a:t>2023-01-16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FandolFang R" panose="02010600030101010101" pitchFamily="50" charset="-122"/>
                <a:ea typeface="FandolFang R" panose="02010600030101010101" pitchFamily="50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FandolFang R" panose="02010600030101010101" pitchFamily="50" charset="-122"/>
                <a:ea typeface="FandolFang R" panose="02010600030101010101" pitchFamily="50" charset="-122"/>
              </a:defRPr>
            </a:lvl1pPr>
          </a:lstStyle>
          <a:p>
            <a:fld id="{06485300-5BEA-468E-82A9-1970FA6FC63A}" type="datetimeFigureOut">
              <a:rPr lang="zh-CN" altLang="en-US" smtClean="0"/>
              <a:t>2023-01-16</a:t>
            </a:fld>
            <a:endParaRPr lang="zh-CN" altLang="en-US" dirty="0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 dirty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二级</a:t>
            </a:r>
          </a:p>
          <a:p>
            <a:pPr lvl="2"/>
            <a:r>
              <a:rPr lang="zh-CN" altLang="en-US" dirty="0"/>
              <a:t>三级</a:t>
            </a:r>
          </a:p>
          <a:p>
            <a:pPr lvl="3"/>
            <a:r>
              <a:rPr lang="zh-CN" altLang="en-US" dirty="0"/>
              <a:t>四级</a:t>
            </a:r>
          </a:p>
          <a:p>
            <a:pPr lvl="4"/>
            <a:r>
              <a:rPr lang="zh-CN" altLang="en-US" dirty="0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FandolFang R" panose="02010600030101010101" pitchFamily="50" charset="-122"/>
                <a:ea typeface="FandolFang R" panose="02010600030101010101" pitchFamily="50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FandolFang R" panose="02010600030101010101" pitchFamily="50" charset="-122"/>
                <a:ea typeface="FandolFang R" panose="02010600030101010101" pitchFamily="50" charset="-122"/>
              </a:defRPr>
            </a:lvl1pPr>
          </a:lstStyle>
          <a:p>
            <a:fld id="{7698225A-F7C4-4FF6-B41B-549561BF5BAD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FandolFang R" panose="02010600030101010101" pitchFamily="50" charset="-122"/>
        <a:ea typeface="FandolFang R" panose="02010600030101010101" pitchFamily="50" charset="-122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FandolFang R" panose="02010600030101010101" pitchFamily="50" charset="-122"/>
        <a:ea typeface="FandolFang R" panose="02010600030101010101" pitchFamily="50" charset="-122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FandolFang R" panose="02010600030101010101" pitchFamily="50" charset="-122"/>
        <a:ea typeface="FandolFang R" panose="02010600030101010101" pitchFamily="50" charset="-122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FandolFang R" panose="02010600030101010101" pitchFamily="50" charset="-122"/>
        <a:ea typeface="FandolFang R" panose="02010600030101010101" pitchFamily="50" charset="-122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FandolFang R" panose="02010600030101010101" pitchFamily="50" charset="-122"/>
        <a:ea typeface="FandolFang R" panose="02010600030101010101" pitchFamily="50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98225A-F7C4-4FF6-B41B-549561BF5BAD}" type="slidenum">
              <a:rPr lang="zh-CN" altLang="en-US" smtClean="0"/>
              <a:t>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98225A-F7C4-4FF6-B41B-549561BF5BAD}" type="slidenum">
              <a:rPr lang="zh-CN" altLang="en-US" smtClean="0"/>
              <a:t>10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98225A-F7C4-4FF6-B41B-549561BF5BAD}" type="slidenum">
              <a:rPr lang="zh-CN" altLang="en-US" smtClean="0"/>
              <a:t>11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98225A-F7C4-4FF6-B41B-549561BF5BAD}" type="slidenum">
              <a:rPr lang="zh-CN" altLang="en-US" smtClean="0"/>
              <a:t>12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98225A-F7C4-4FF6-B41B-549561BF5BAD}" type="slidenum">
              <a:rPr lang="zh-CN" altLang="en-US" smtClean="0"/>
              <a:t>13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98225A-F7C4-4FF6-B41B-549561BF5BAD}" type="slidenum">
              <a:rPr lang="zh-CN" altLang="en-US" smtClean="0"/>
              <a:t>14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98225A-F7C4-4FF6-B41B-549561BF5BAD}" type="slidenum">
              <a:rPr lang="zh-CN" altLang="en-US" smtClean="0"/>
              <a:t>15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98225A-F7C4-4FF6-B41B-549561BF5BAD}" type="slidenum">
              <a:rPr lang="zh-CN" altLang="en-US" smtClean="0"/>
              <a:t>16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98225A-F7C4-4FF6-B41B-549561BF5BAD}" type="slidenum">
              <a:rPr lang="zh-CN" altLang="en-US" smtClean="0"/>
              <a:t>17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98225A-F7C4-4FF6-B41B-549561BF5BAD}" type="slidenum">
              <a:rPr lang="zh-CN" altLang="en-US" smtClean="0"/>
              <a:t>18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98225A-F7C4-4FF6-B41B-549561BF5BAD}" type="slidenum">
              <a:rPr lang="zh-CN" altLang="en-US" smtClean="0"/>
              <a:t>19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98225A-F7C4-4FF6-B41B-549561BF5BAD}" type="slidenum">
              <a:rPr lang="zh-CN" altLang="en-US" smtClean="0"/>
              <a:t>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98225A-F7C4-4FF6-B41B-549561BF5BAD}" type="slidenum">
              <a:rPr lang="zh-CN" altLang="en-US" smtClean="0"/>
              <a:t>20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98225A-F7C4-4FF6-B41B-549561BF5BAD}" type="slidenum">
              <a:rPr lang="zh-CN" altLang="en-US" smtClean="0"/>
              <a:t>21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98225A-F7C4-4FF6-B41B-549561BF5BAD}" type="slidenum">
              <a:rPr lang="zh-CN" altLang="en-US" smtClean="0"/>
              <a:t>22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98225A-F7C4-4FF6-B41B-549561BF5BAD}" type="slidenum">
              <a:rPr lang="zh-CN" altLang="en-US" smtClean="0"/>
              <a:t>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98225A-F7C4-4FF6-B41B-549561BF5BAD}" type="slidenum">
              <a:rPr lang="zh-CN" altLang="en-US" smtClean="0"/>
              <a:t>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98225A-F7C4-4FF6-B41B-549561BF5BAD}" type="slidenum">
              <a:rPr lang="zh-CN" altLang="en-US" smtClean="0"/>
              <a:t>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98225A-F7C4-4FF6-B41B-549561BF5BAD}" type="slidenum">
              <a:rPr lang="zh-CN" altLang="en-US" smtClean="0"/>
              <a:t>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98225A-F7C4-4FF6-B41B-549561BF5BAD}" type="slidenum">
              <a:rPr lang="zh-CN" altLang="en-US" smtClean="0"/>
              <a:t>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98225A-F7C4-4FF6-B41B-549561BF5BAD}" type="slidenum">
              <a:rPr lang="zh-CN" altLang="en-US" smtClean="0"/>
              <a:t>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98225A-F7C4-4FF6-B41B-549561BF5BAD}" type="slidenum">
              <a:rPr lang="zh-CN" altLang="en-US" smtClean="0"/>
              <a:t>9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2023-01-16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05D328-291A-47AC-BDFD-986BBBD9F7A5}" type="datetimeFigureOut">
              <a:rPr lang="zh-CN" altLang="en-US" smtClean="0"/>
              <a:t>2023-01-16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3A03F8-67D8-4B14-B435-8036BD8CFE8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2023-01-16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  <a:t>2023-01-16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slideLayout" Target="../slideLayouts/slideLayout1.xml"/><Relationship Id="rId7" Type="http://schemas.openxmlformats.org/officeDocument/2006/relationships/hyperlink" Target="&#35838;&#25991;&#26391;&#35835;&#12289;&#29983;&#23383;&#35270;&#39057;&#12289;&#23383;&#35789;&#21548;&#20889;&#8212;&#21496;&#39532;&#20809;/&#35838;&#25991;&#26391;&#35835;%20%20&#20154;&#25945;&#29256;-&#19977;&#19978;-24-&#21496;&#39532;&#20809;.mp4" TargetMode="Externa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notesSlide" Target="../notesSlides/notesSlide8.xml"/><Relationship Id="rId9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/>
        </p:nvSpPr>
        <p:spPr>
          <a:xfrm>
            <a:off x="3818098" y="929873"/>
            <a:ext cx="7746809" cy="5093504"/>
          </a:xfrm>
          <a:prstGeom prst="rect">
            <a:avLst/>
          </a:prstGeom>
          <a:noFill/>
          <a:ln>
            <a:solidFill>
              <a:srgbClr val="EB96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5067300" cy="6887771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grpSp>
        <p:nvGrpSpPr>
          <p:cNvPr id="9" name="组合 8"/>
          <p:cNvGrpSpPr/>
          <p:nvPr/>
        </p:nvGrpSpPr>
        <p:grpSpPr>
          <a:xfrm>
            <a:off x="7124702" y="4726329"/>
            <a:ext cx="3924905" cy="318924"/>
            <a:chOff x="445479" y="4315402"/>
            <a:chExt cx="4198082" cy="468734"/>
          </a:xfrm>
        </p:grpSpPr>
        <p:sp>
          <p:nvSpPr>
            <p:cNvPr id="10" name="矩形 259"/>
            <p:cNvSpPr>
              <a:spLocks noChangeArrowheads="1"/>
            </p:cNvSpPr>
            <p:nvPr/>
          </p:nvSpPr>
          <p:spPr bwMode="auto">
            <a:xfrm>
              <a:off x="445479" y="4317855"/>
              <a:ext cx="2114790" cy="465708"/>
            </a:xfrm>
            <a:prstGeom prst="rect">
              <a:avLst/>
            </a:prstGeom>
            <a:noFill/>
            <a:ln w="9525">
              <a:solidFill>
                <a:schemeClr val="tx1">
                  <a:lumMod val="75000"/>
                  <a:lumOff val="25000"/>
                </a:schemeClr>
              </a:solidFill>
              <a:miter lim="800000"/>
            </a:ln>
            <a:effectLst/>
          </p:spPr>
          <p:txBody>
            <a:bodyPr wrap="square" lIns="36000" tIns="36000" rIns="36000" bIns="36000" anchor="t" anchorCtr="0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9pPr>
            </a:lstStyle>
            <a:p>
              <a:pPr lvl="0" algn="ctr" defTabSz="457200">
                <a:spcBef>
                  <a:spcPts val="0"/>
                </a:spcBef>
                <a:buNone/>
                <a:defRPr/>
              </a:pPr>
              <a:r>
                <a:rPr lang="zh-CN" altLang="en-US" sz="1600" kern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ea typeface="思源黑体 CN Regular" panose="020B0500000000000000" pitchFamily="34" charset="-122"/>
                  <a:cs typeface="Arial" panose="020B0604020202020204" pitchFamily="34" charset="0"/>
                  <a:sym typeface="Arial" panose="020B0604020202020204" pitchFamily="34" charset="0"/>
                </a:rPr>
                <a:t>主讲人：</a:t>
              </a:r>
              <a:r>
                <a:rPr lang="en-US" altLang="zh-CN" sz="1600" kern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ea typeface="思源黑体 CN Regular" panose="020B0500000000000000" pitchFamily="34" charset="-122"/>
                  <a:cs typeface="Arial" panose="020B0604020202020204" pitchFamily="34" charset="0"/>
                  <a:sym typeface="Arial" panose="020B0604020202020204" pitchFamily="34" charset="0"/>
                </a:rPr>
                <a:t>PPT818</a:t>
              </a:r>
              <a:endParaRPr lang="en-US" altLang="zh-CN" sz="1600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思源黑体 CN Regular" panose="020B0500000000000000" pitchFamily="34" charset="-122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1" name="矩形 259"/>
            <p:cNvSpPr>
              <a:spLocks noChangeArrowheads="1"/>
            </p:cNvSpPr>
            <p:nvPr/>
          </p:nvSpPr>
          <p:spPr bwMode="auto">
            <a:xfrm>
              <a:off x="2784412" y="4315402"/>
              <a:ext cx="1859149" cy="468734"/>
            </a:xfrm>
            <a:prstGeom prst="rect">
              <a:avLst/>
            </a:prstGeom>
            <a:noFill/>
            <a:ln w="9525">
              <a:solidFill>
                <a:schemeClr val="tx1">
                  <a:lumMod val="75000"/>
                  <a:lumOff val="25000"/>
                </a:schemeClr>
              </a:solidFill>
              <a:miter lim="800000"/>
            </a:ln>
            <a:effectLst/>
          </p:spPr>
          <p:txBody>
            <a:bodyPr wrap="square" lIns="36000" tIns="36000" rIns="36000" bIns="36000" anchor="t" anchorCtr="0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9pPr>
            </a:lstStyle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r>
                <a:rPr kumimoji="0" lang="zh-CN" altLang="en-US" sz="1600" b="0" i="0" u="none" strike="noStrike" kern="0" cap="none" spc="0" normalizeH="0" baseline="0" noProof="0" dirty="0">
                  <a:ln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 Regular" panose="020B0500000000000000" pitchFamily="34" charset="-122"/>
                  <a:cs typeface="Arial" panose="020B0604020202020204" pitchFamily="34" charset="0"/>
                  <a:sym typeface="Arial" panose="020B0604020202020204" pitchFamily="34" charset="0"/>
                </a:rPr>
                <a:t>时间</a:t>
              </a:r>
              <a:r>
                <a:rPr kumimoji="0" lang="en-US" altLang="zh-CN" sz="1600" b="0" i="0" u="none" strike="noStrike" kern="0" cap="none" spc="0" normalizeH="0" baseline="0" noProof="0" dirty="0">
                  <a:ln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 Regular" panose="020B0500000000000000" pitchFamily="34" charset="-122"/>
                  <a:cs typeface="Arial" panose="020B0604020202020204" pitchFamily="34" charset="0"/>
                  <a:sym typeface="Arial" panose="020B0604020202020204" pitchFamily="34" charset="0"/>
                </a:rPr>
                <a:t>: xxx</a:t>
              </a:r>
            </a:p>
          </p:txBody>
        </p:sp>
      </p:grpSp>
      <p:grpSp>
        <p:nvGrpSpPr>
          <p:cNvPr id="13" name="组合 12"/>
          <p:cNvGrpSpPr/>
          <p:nvPr/>
        </p:nvGrpSpPr>
        <p:grpSpPr>
          <a:xfrm>
            <a:off x="4645178" y="1603099"/>
            <a:ext cx="6606085" cy="2235711"/>
            <a:chOff x="4786607" y="2164055"/>
            <a:chExt cx="6606085" cy="2235711"/>
          </a:xfrm>
        </p:grpSpPr>
        <p:sp>
          <p:nvSpPr>
            <p:cNvPr id="14" name="矩形 259"/>
            <p:cNvSpPr>
              <a:spLocks noChangeArrowheads="1"/>
            </p:cNvSpPr>
            <p:nvPr/>
          </p:nvSpPr>
          <p:spPr bwMode="auto">
            <a:xfrm>
              <a:off x="4786607" y="2164055"/>
              <a:ext cx="6606085" cy="17697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9pPr>
            </a:lstStyle>
            <a:p>
              <a:pPr algn="r" defTabSz="457200">
                <a:buFont typeface="Arial" panose="020B0604020202020204" pitchFamily="34" charset="0"/>
                <a:buNone/>
              </a:pPr>
              <a:r>
                <a:rPr lang="zh-CN" altLang="en-US" sz="11500" dirty="0">
                  <a:solidFill>
                    <a:srgbClr val="EB9631"/>
                  </a:solidFill>
                  <a:latin typeface="优设标题黑" panose="00000500000000000000" pitchFamily="2" charset="-122"/>
                  <a:ea typeface="优设标题黑" panose="00000500000000000000" pitchFamily="2" charset="-122"/>
                  <a:cs typeface="Arial" panose="020B0604020202020204" pitchFamily="34" charset="0"/>
                  <a:sym typeface="Arial" panose="020B0604020202020204" pitchFamily="34" charset="0"/>
                </a:rPr>
                <a:t>司马光</a:t>
              </a:r>
              <a:endParaRPr lang="en-US" altLang="zh-CN" sz="11500" dirty="0">
                <a:solidFill>
                  <a:srgbClr val="EB9631"/>
                </a:solidFill>
                <a:latin typeface="优设标题黑" panose="00000500000000000000" pitchFamily="2" charset="-122"/>
                <a:ea typeface="优设标题黑" panose="00000500000000000000" pitchFamily="2" charset="-122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5" name="矩形 14"/>
            <p:cNvSpPr/>
            <p:nvPr/>
          </p:nvSpPr>
          <p:spPr>
            <a:xfrm>
              <a:off x="7527170" y="3938101"/>
              <a:ext cx="3825086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 algn="r" defTabSz="457200"/>
              <a:r>
                <a:rPr lang="zh-CN" altLang="en-US" sz="2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ea typeface="思源黑体 CN Regular" panose="020B0500000000000000" pitchFamily="34" charset="-122"/>
                  <a:cs typeface="Arial" panose="020B0604020202020204" pitchFamily="34" charset="0"/>
                  <a:sym typeface="Arial" panose="020B0604020202020204" pitchFamily="34" charset="0"/>
                </a:rPr>
                <a:t>语文 三年级 上册 配人教版</a:t>
              </a:r>
            </a:p>
          </p:txBody>
        </p:sp>
        <p:cxnSp>
          <p:nvCxnSpPr>
            <p:cNvPr id="16" name="直接连接符 15"/>
            <p:cNvCxnSpPr/>
            <p:nvPr/>
          </p:nvCxnSpPr>
          <p:spPr>
            <a:xfrm>
              <a:off x="5878586" y="3815288"/>
              <a:ext cx="5473670" cy="0"/>
            </a:xfrm>
            <a:prstGeom prst="line">
              <a:avLst/>
            </a:prstGeom>
            <a:ln w="25400" cap="rnd">
              <a:gradFill flip="none" rotWithShape="1">
                <a:gsLst>
                  <a:gs pos="0">
                    <a:srgbClr val="F8BF13">
                      <a:alpha val="0"/>
                    </a:srgbClr>
                  </a:gs>
                  <a:gs pos="100000">
                    <a:srgbClr val="EB9631"/>
                  </a:gs>
                </a:gsLst>
                <a:lin ang="0" scaled="1"/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-1" y="6589486"/>
            <a:ext cx="12192001" cy="268514"/>
          </a:xfrm>
          <a:prstGeom prst="rect">
            <a:avLst/>
          </a:prstGeom>
          <a:solidFill>
            <a:srgbClr val="EB96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grpSp>
        <p:nvGrpSpPr>
          <p:cNvPr id="6" name="组合 5"/>
          <p:cNvGrpSpPr/>
          <p:nvPr/>
        </p:nvGrpSpPr>
        <p:grpSpPr>
          <a:xfrm>
            <a:off x="305216" y="259882"/>
            <a:ext cx="1990229" cy="681343"/>
            <a:chOff x="305216" y="259882"/>
            <a:chExt cx="1012164" cy="346508"/>
          </a:xfrm>
        </p:grpSpPr>
        <p:sp>
          <p:nvSpPr>
            <p:cNvPr id="4" name="bookmark_76382"/>
            <p:cNvSpPr>
              <a:spLocks noChangeAspect="1"/>
            </p:cNvSpPr>
            <p:nvPr/>
          </p:nvSpPr>
          <p:spPr bwMode="auto">
            <a:xfrm>
              <a:off x="305216" y="259882"/>
              <a:ext cx="131376" cy="346508"/>
            </a:xfrm>
            <a:custGeom>
              <a:avLst/>
              <a:gdLst>
                <a:gd name="T0" fmla="*/ 455839 w 606244"/>
                <a:gd name="T1" fmla="*/ 455839 w 606244"/>
                <a:gd name="T2" fmla="*/ 600116 w 606244"/>
                <a:gd name="T3" fmla="*/ 600116 w 606244"/>
                <a:gd name="T4" fmla="*/ 600116 w 606244"/>
                <a:gd name="T5" fmla="*/ 600116 w 606244"/>
                <a:gd name="T6" fmla="*/ 600116 w 606244"/>
                <a:gd name="T7" fmla="*/ 600116 w 606244"/>
                <a:gd name="T8" fmla="*/ 600116 w 606244"/>
                <a:gd name="T9" fmla="*/ 600116 w 606244"/>
                <a:gd name="T10" fmla="*/ 600116 w 606244"/>
                <a:gd name="T11" fmla="*/ 600116 w 606244"/>
                <a:gd name="T12" fmla="*/ 600116 w 606244"/>
                <a:gd name="T13" fmla="*/ 600116 w 606244"/>
                <a:gd name="T14" fmla="*/ 600116 w 606244"/>
                <a:gd name="T15" fmla="*/ 600116 w 606244"/>
                <a:gd name="T16" fmla="*/ 600116 w 606244"/>
                <a:gd name="T17" fmla="*/ 600116 w 606244"/>
                <a:gd name="T18" fmla="*/ 600116 w 606244"/>
                <a:gd name="T19" fmla="*/ 600116 w 606244"/>
                <a:gd name="T20" fmla="*/ 600116 w 606244"/>
                <a:gd name="T21" fmla="*/ 600116 w 606244"/>
                <a:gd name="T22" fmla="*/ 600116 w 606244"/>
                <a:gd name="T23" fmla="*/ 600116 w 606244"/>
                <a:gd name="T24" fmla="*/ 455839 w 606244"/>
                <a:gd name="T25" fmla="*/ 455839 w 606244"/>
                <a:gd name="T26" fmla="*/ 600116 w 606244"/>
                <a:gd name="T27" fmla="*/ 600116 w 606244"/>
                <a:gd name="T28" fmla="*/ 600116 w 606244"/>
                <a:gd name="T29" fmla="*/ 600116 w 606244"/>
                <a:gd name="T30" fmla="*/ 600116 w 606244"/>
                <a:gd name="T31" fmla="*/ 600116 w 606244"/>
                <a:gd name="T32" fmla="*/ 600116 w 606244"/>
                <a:gd name="T33" fmla="*/ 600116 w 606244"/>
                <a:gd name="T34" fmla="*/ 600116 w 606244"/>
                <a:gd name="T35" fmla="*/ 600116 w 606244"/>
                <a:gd name="T36" fmla="*/ 600116 w 606244"/>
                <a:gd name="T37" fmla="*/ 600116 w 606244"/>
                <a:gd name="T38" fmla="*/ 600116 w 606244"/>
                <a:gd name="T39" fmla="*/ 600116 w 606244"/>
                <a:gd name="T40" fmla="*/ 455839 w 606244"/>
                <a:gd name="T41" fmla="*/ 455839 w 606244"/>
                <a:gd name="T42" fmla="*/ 600116 w 606244"/>
                <a:gd name="T43" fmla="*/ 600116 w 606244"/>
                <a:gd name="T44" fmla="*/ 600116 w 606244"/>
                <a:gd name="T45" fmla="*/ 600116 w 606244"/>
                <a:gd name="T46" fmla="*/ 600116 w 606244"/>
                <a:gd name="T47" fmla="*/ 600116 w 606244"/>
                <a:gd name="T48" fmla="*/ 600116 w 606244"/>
                <a:gd name="T49" fmla="*/ 600116 w 606244"/>
                <a:gd name="T50" fmla="*/ 600116 w 606244"/>
                <a:gd name="T51" fmla="*/ 600116 w 606244"/>
                <a:gd name="T52" fmla="*/ 600116 w 606244"/>
                <a:gd name="T53" fmla="*/ 600116 w 606244"/>
                <a:gd name="T54" fmla="*/ 600116 w 606244"/>
                <a:gd name="T55" fmla="*/ 600116 w 606244"/>
                <a:gd name="T56" fmla="*/ 600116 w 606244"/>
                <a:gd name="T57" fmla="*/ 600116 w 606244"/>
                <a:gd name="T58" fmla="*/ 600116 w 606244"/>
                <a:gd name="T59" fmla="*/ 600116 w 606244"/>
                <a:gd name="T60" fmla="*/ 600116 w 606244"/>
                <a:gd name="T61" fmla="*/ 600116 w 606244"/>
                <a:gd name="T62" fmla="*/ 600116 w 606244"/>
                <a:gd name="T63" fmla="*/ 600116 w 6062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467" h="3875">
                  <a:moveTo>
                    <a:pt x="67" y="0"/>
                  </a:moveTo>
                  <a:cubicBezTo>
                    <a:pt x="30" y="0"/>
                    <a:pt x="0" y="30"/>
                    <a:pt x="0" y="67"/>
                  </a:cubicBezTo>
                  <a:lnTo>
                    <a:pt x="0" y="3800"/>
                  </a:lnTo>
                  <a:cubicBezTo>
                    <a:pt x="0" y="3837"/>
                    <a:pt x="30" y="3867"/>
                    <a:pt x="67" y="3867"/>
                  </a:cubicBezTo>
                  <a:cubicBezTo>
                    <a:pt x="86" y="3867"/>
                    <a:pt x="105" y="3858"/>
                    <a:pt x="118" y="3843"/>
                  </a:cubicBezTo>
                  <a:lnTo>
                    <a:pt x="733" y="3104"/>
                  </a:lnTo>
                  <a:lnTo>
                    <a:pt x="1349" y="3843"/>
                  </a:lnTo>
                  <a:cubicBezTo>
                    <a:pt x="1372" y="3871"/>
                    <a:pt x="1414" y="3875"/>
                    <a:pt x="1443" y="3851"/>
                  </a:cubicBezTo>
                  <a:cubicBezTo>
                    <a:pt x="1458" y="3839"/>
                    <a:pt x="1467" y="3820"/>
                    <a:pt x="1467" y="3800"/>
                  </a:cubicBezTo>
                  <a:lnTo>
                    <a:pt x="1467" y="67"/>
                  </a:lnTo>
                  <a:cubicBezTo>
                    <a:pt x="1467" y="30"/>
                    <a:pt x="1437" y="0"/>
                    <a:pt x="1400" y="0"/>
                  </a:cubicBezTo>
                  <a:lnTo>
                    <a:pt x="67" y="0"/>
                  </a:lnTo>
                  <a:close/>
                  <a:moveTo>
                    <a:pt x="133" y="133"/>
                  </a:moveTo>
                  <a:lnTo>
                    <a:pt x="1333" y="133"/>
                  </a:lnTo>
                  <a:lnTo>
                    <a:pt x="1333" y="3616"/>
                  </a:lnTo>
                  <a:lnTo>
                    <a:pt x="785" y="2957"/>
                  </a:lnTo>
                  <a:cubicBezTo>
                    <a:pt x="761" y="2929"/>
                    <a:pt x="719" y="2925"/>
                    <a:pt x="691" y="2949"/>
                  </a:cubicBezTo>
                  <a:cubicBezTo>
                    <a:pt x="688" y="2951"/>
                    <a:pt x="685" y="2954"/>
                    <a:pt x="682" y="2957"/>
                  </a:cubicBezTo>
                  <a:lnTo>
                    <a:pt x="133" y="3616"/>
                  </a:lnTo>
                  <a:lnTo>
                    <a:pt x="133" y="133"/>
                  </a:lnTo>
                  <a:close/>
                  <a:moveTo>
                    <a:pt x="267" y="233"/>
                  </a:moveTo>
                  <a:cubicBezTo>
                    <a:pt x="248" y="233"/>
                    <a:pt x="233" y="248"/>
                    <a:pt x="233" y="267"/>
                  </a:cubicBezTo>
                  <a:lnTo>
                    <a:pt x="233" y="1133"/>
                  </a:lnTo>
                  <a:cubicBezTo>
                    <a:pt x="233" y="1152"/>
                    <a:pt x="248" y="1167"/>
                    <a:pt x="266" y="1167"/>
                  </a:cubicBezTo>
                  <a:cubicBezTo>
                    <a:pt x="285" y="1167"/>
                    <a:pt x="300" y="1153"/>
                    <a:pt x="300" y="1134"/>
                  </a:cubicBezTo>
                  <a:lnTo>
                    <a:pt x="300" y="1133"/>
                  </a:lnTo>
                  <a:lnTo>
                    <a:pt x="300" y="300"/>
                  </a:lnTo>
                  <a:lnTo>
                    <a:pt x="733" y="300"/>
                  </a:lnTo>
                  <a:cubicBezTo>
                    <a:pt x="752" y="300"/>
                    <a:pt x="767" y="286"/>
                    <a:pt x="767" y="267"/>
                  </a:cubicBezTo>
                  <a:cubicBezTo>
                    <a:pt x="767" y="249"/>
                    <a:pt x="753" y="234"/>
                    <a:pt x="734" y="233"/>
                  </a:cubicBezTo>
                  <a:lnTo>
                    <a:pt x="733" y="233"/>
                  </a:lnTo>
                  <a:lnTo>
                    <a:pt x="267" y="233"/>
                  </a:lnTo>
                  <a:close/>
                </a:path>
              </a:pathLst>
            </a:custGeom>
            <a:solidFill>
              <a:srgbClr val="EB9631"/>
            </a:solidFill>
            <a:ln>
              <a:noFill/>
            </a:ln>
          </p:spPr>
          <p:txBody>
            <a:bodyPr/>
            <a:lstStyle/>
            <a:p>
              <a:endParaRPr lang="zh-CN" altLang="en-US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5" name="矩形 4"/>
            <p:cNvSpPr/>
            <p:nvPr/>
          </p:nvSpPr>
          <p:spPr>
            <a:xfrm>
              <a:off x="493016" y="260323"/>
              <a:ext cx="824364" cy="26609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8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Arial" panose="020B0604020202020204" pitchFamily="34" charset="0"/>
                  <a:ea typeface="思源黑体 CN Regular" panose="020B0500000000000000" pitchFamily="34" charset="-122"/>
                  <a:cs typeface="阿里巴巴普惠体 M" panose="00020600040101010101" pitchFamily="18" charset="-122"/>
                  <a:sym typeface="Arial" panose="020B0604020202020204" pitchFamily="34" charset="0"/>
                </a:rPr>
                <a:t>初步感知</a:t>
              </a:r>
            </a:p>
          </p:txBody>
        </p:sp>
      </p:grpSp>
      <p:sp>
        <p:nvSpPr>
          <p:cNvPr id="9" name="AutoShape 2"/>
          <p:cNvSpPr>
            <a:spLocks noChangeArrowheads="1"/>
          </p:cNvSpPr>
          <p:nvPr/>
        </p:nvSpPr>
        <p:spPr bwMode="auto">
          <a:xfrm>
            <a:off x="903661" y="1387128"/>
            <a:ext cx="2016223" cy="792088"/>
          </a:xfrm>
          <a:prstGeom prst="doubleWave">
            <a:avLst>
              <a:gd name="adj1" fmla="val 6500"/>
              <a:gd name="adj2" fmla="val 0"/>
            </a:avLst>
          </a:prstGeom>
          <a:solidFill>
            <a:schemeClr val="accent2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none" anchor="ctr"/>
          <a:lstStyle/>
          <a:p>
            <a:r>
              <a:rPr lang="zh-CN" altLang="en-US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初步感知</a:t>
            </a:r>
            <a:r>
              <a:rPr lang="en-US" altLang="zh-CN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2</a:t>
            </a:r>
          </a:p>
        </p:txBody>
      </p:sp>
      <p:sp>
        <p:nvSpPr>
          <p:cNvPr id="10" name="矩形 9"/>
          <p:cNvSpPr/>
          <p:nvPr/>
        </p:nvSpPr>
        <p:spPr>
          <a:xfrm>
            <a:off x="1308100" y="2708192"/>
            <a:ext cx="6749415" cy="5219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8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2.</a:t>
            </a:r>
            <a:r>
              <a:rPr lang="zh-CN" altLang="en-US" sz="28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课文中哪个地方写出了司马光很聪明？</a:t>
            </a:r>
            <a:endParaRPr lang="en-US" altLang="zh-CN" sz="2800" dirty="0"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2019300" y="3835317"/>
            <a:ext cx="6205220" cy="7543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sz="32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光持石击瓮破之，水迸，儿得活。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-1" y="6589486"/>
            <a:ext cx="12192001" cy="268514"/>
          </a:xfrm>
          <a:prstGeom prst="rect">
            <a:avLst/>
          </a:prstGeom>
          <a:solidFill>
            <a:srgbClr val="EB96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grpSp>
        <p:nvGrpSpPr>
          <p:cNvPr id="6" name="组合 5"/>
          <p:cNvGrpSpPr/>
          <p:nvPr/>
        </p:nvGrpSpPr>
        <p:grpSpPr>
          <a:xfrm>
            <a:off x="305216" y="259882"/>
            <a:ext cx="2349303" cy="681343"/>
            <a:chOff x="305216" y="259882"/>
            <a:chExt cx="1194777" cy="346508"/>
          </a:xfrm>
        </p:grpSpPr>
        <p:sp>
          <p:nvSpPr>
            <p:cNvPr id="4" name="bookmark_76382"/>
            <p:cNvSpPr>
              <a:spLocks noChangeAspect="1"/>
            </p:cNvSpPr>
            <p:nvPr/>
          </p:nvSpPr>
          <p:spPr bwMode="auto">
            <a:xfrm>
              <a:off x="305216" y="259882"/>
              <a:ext cx="131376" cy="346508"/>
            </a:xfrm>
            <a:custGeom>
              <a:avLst/>
              <a:gdLst>
                <a:gd name="T0" fmla="*/ 455839 w 606244"/>
                <a:gd name="T1" fmla="*/ 455839 w 606244"/>
                <a:gd name="T2" fmla="*/ 600116 w 606244"/>
                <a:gd name="T3" fmla="*/ 600116 w 606244"/>
                <a:gd name="T4" fmla="*/ 600116 w 606244"/>
                <a:gd name="T5" fmla="*/ 600116 w 606244"/>
                <a:gd name="T6" fmla="*/ 600116 w 606244"/>
                <a:gd name="T7" fmla="*/ 600116 w 606244"/>
                <a:gd name="T8" fmla="*/ 600116 w 606244"/>
                <a:gd name="T9" fmla="*/ 600116 w 606244"/>
                <a:gd name="T10" fmla="*/ 600116 w 606244"/>
                <a:gd name="T11" fmla="*/ 600116 w 606244"/>
                <a:gd name="T12" fmla="*/ 600116 w 606244"/>
                <a:gd name="T13" fmla="*/ 600116 w 606244"/>
                <a:gd name="T14" fmla="*/ 600116 w 606244"/>
                <a:gd name="T15" fmla="*/ 600116 w 606244"/>
                <a:gd name="T16" fmla="*/ 600116 w 606244"/>
                <a:gd name="T17" fmla="*/ 600116 w 606244"/>
                <a:gd name="T18" fmla="*/ 600116 w 606244"/>
                <a:gd name="T19" fmla="*/ 600116 w 606244"/>
                <a:gd name="T20" fmla="*/ 600116 w 606244"/>
                <a:gd name="T21" fmla="*/ 600116 w 606244"/>
                <a:gd name="T22" fmla="*/ 600116 w 606244"/>
                <a:gd name="T23" fmla="*/ 600116 w 606244"/>
                <a:gd name="T24" fmla="*/ 455839 w 606244"/>
                <a:gd name="T25" fmla="*/ 455839 w 606244"/>
                <a:gd name="T26" fmla="*/ 600116 w 606244"/>
                <a:gd name="T27" fmla="*/ 600116 w 606244"/>
                <a:gd name="T28" fmla="*/ 600116 w 606244"/>
                <a:gd name="T29" fmla="*/ 600116 w 606244"/>
                <a:gd name="T30" fmla="*/ 600116 w 606244"/>
                <a:gd name="T31" fmla="*/ 600116 w 606244"/>
                <a:gd name="T32" fmla="*/ 600116 w 606244"/>
                <a:gd name="T33" fmla="*/ 600116 w 606244"/>
                <a:gd name="T34" fmla="*/ 600116 w 606244"/>
                <a:gd name="T35" fmla="*/ 600116 w 606244"/>
                <a:gd name="T36" fmla="*/ 600116 w 606244"/>
                <a:gd name="T37" fmla="*/ 600116 w 606244"/>
                <a:gd name="T38" fmla="*/ 600116 w 606244"/>
                <a:gd name="T39" fmla="*/ 600116 w 606244"/>
                <a:gd name="T40" fmla="*/ 455839 w 606244"/>
                <a:gd name="T41" fmla="*/ 455839 w 606244"/>
                <a:gd name="T42" fmla="*/ 600116 w 606244"/>
                <a:gd name="T43" fmla="*/ 600116 w 606244"/>
                <a:gd name="T44" fmla="*/ 600116 w 606244"/>
                <a:gd name="T45" fmla="*/ 600116 w 606244"/>
                <a:gd name="T46" fmla="*/ 600116 w 606244"/>
                <a:gd name="T47" fmla="*/ 600116 w 606244"/>
                <a:gd name="T48" fmla="*/ 600116 w 606244"/>
                <a:gd name="T49" fmla="*/ 600116 w 606244"/>
                <a:gd name="T50" fmla="*/ 600116 w 606244"/>
                <a:gd name="T51" fmla="*/ 600116 w 606244"/>
                <a:gd name="T52" fmla="*/ 600116 w 606244"/>
                <a:gd name="T53" fmla="*/ 600116 w 606244"/>
                <a:gd name="T54" fmla="*/ 600116 w 606244"/>
                <a:gd name="T55" fmla="*/ 600116 w 606244"/>
                <a:gd name="T56" fmla="*/ 600116 w 606244"/>
                <a:gd name="T57" fmla="*/ 600116 w 606244"/>
                <a:gd name="T58" fmla="*/ 600116 w 606244"/>
                <a:gd name="T59" fmla="*/ 600116 w 606244"/>
                <a:gd name="T60" fmla="*/ 600116 w 606244"/>
                <a:gd name="T61" fmla="*/ 600116 w 606244"/>
                <a:gd name="T62" fmla="*/ 600116 w 606244"/>
                <a:gd name="T63" fmla="*/ 600116 w 6062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467" h="3875">
                  <a:moveTo>
                    <a:pt x="67" y="0"/>
                  </a:moveTo>
                  <a:cubicBezTo>
                    <a:pt x="30" y="0"/>
                    <a:pt x="0" y="30"/>
                    <a:pt x="0" y="67"/>
                  </a:cubicBezTo>
                  <a:lnTo>
                    <a:pt x="0" y="3800"/>
                  </a:lnTo>
                  <a:cubicBezTo>
                    <a:pt x="0" y="3837"/>
                    <a:pt x="30" y="3867"/>
                    <a:pt x="67" y="3867"/>
                  </a:cubicBezTo>
                  <a:cubicBezTo>
                    <a:pt x="86" y="3867"/>
                    <a:pt x="105" y="3858"/>
                    <a:pt x="118" y="3843"/>
                  </a:cubicBezTo>
                  <a:lnTo>
                    <a:pt x="733" y="3104"/>
                  </a:lnTo>
                  <a:lnTo>
                    <a:pt x="1349" y="3843"/>
                  </a:lnTo>
                  <a:cubicBezTo>
                    <a:pt x="1372" y="3871"/>
                    <a:pt x="1414" y="3875"/>
                    <a:pt x="1443" y="3851"/>
                  </a:cubicBezTo>
                  <a:cubicBezTo>
                    <a:pt x="1458" y="3839"/>
                    <a:pt x="1467" y="3820"/>
                    <a:pt x="1467" y="3800"/>
                  </a:cubicBezTo>
                  <a:lnTo>
                    <a:pt x="1467" y="67"/>
                  </a:lnTo>
                  <a:cubicBezTo>
                    <a:pt x="1467" y="30"/>
                    <a:pt x="1437" y="0"/>
                    <a:pt x="1400" y="0"/>
                  </a:cubicBezTo>
                  <a:lnTo>
                    <a:pt x="67" y="0"/>
                  </a:lnTo>
                  <a:close/>
                  <a:moveTo>
                    <a:pt x="133" y="133"/>
                  </a:moveTo>
                  <a:lnTo>
                    <a:pt x="1333" y="133"/>
                  </a:lnTo>
                  <a:lnTo>
                    <a:pt x="1333" y="3616"/>
                  </a:lnTo>
                  <a:lnTo>
                    <a:pt x="785" y="2957"/>
                  </a:lnTo>
                  <a:cubicBezTo>
                    <a:pt x="761" y="2929"/>
                    <a:pt x="719" y="2925"/>
                    <a:pt x="691" y="2949"/>
                  </a:cubicBezTo>
                  <a:cubicBezTo>
                    <a:pt x="688" y="2951"/>
                    <a:pt x="685" y="2954"/>
                    <a:pt x="682" y="2957"/>
                  </a:cubicBezTo>
                  <a:lnTo>
                    <a:pt x="133" y="3616"/>
                  </a:lnTo>
                  <a:lnTo>
                    <a:pt x="133" y="133"/>
                  </a:lnTo>
                  <a:close/>
                  <a:moveTo>
                    <a:pt x="267" y="233"/>
                  </a:moveTo>
                  <a:cubicBezTo>
                    <a:pt x="248" y="233"/>
                    <a:pt x="233" y="248"/>
                    <a:pt x="233" y="267"/>
                  </a:cubicBezTo>
                  <a:lnTo>
                    <a:pt x="233" y="1133"/>
                  </a:lnTo>
                  <a:cubicBezTo>
                    <a:pt x="233" y="1152"/>
                    <a:pt x="248" y="1167"/>
                    <a:pt x="266" y="1167"/>
                  </a:cubicBezTo>
                  <a:cubicBezTo>
                    <a:pt x="285" y="1167"/>
                    <a:pt x="300" y="1153"/>
                    <a:pt x="300" y="1134"/>
                  </a:cubicBezTo>
                  <a:lnTo>
                    <a:pt x="300" y="1133"/>
                  </a:lnTo>
                  <a:lnTo>
                    <a:pt x="300" y="300"/>
                  </a:lnTo>
                  <a:lnTo>
                    <a:pt x="733" y="300"/>
                  </a:lnTo>
                  <a:cubicBezTo>
                    <a:pt x="752" y="300"/>
                    <a:pt x="767" y="286"/>
                    <a:pt x="767" y="267"/>
                  </a:cubicBezTo>
                  <a:cubicBezTo>
                    <a:pt x="767" y="249"/>
                    <a:pt x="753" y="234"/>
                    <a:pt x="734" y="233"/>
                  </a:cubicBezTo>
                  <a:lnTo>
                    <a:pt x="733" y="233"/>
                  </a:lnTo>
                  <a:lnTo>
                    <a:pt x="267" y="233"/>
                  </a:lnTo>
                  <a:close/>
                </a:path>
              </a:pathLst>
            </a:custGeom>
            <a:solidFill>
              <a:srgbClr val="EB9631"/>
            </a:solidFill>
            <a:ln>
              <a:noFill/>
            </a:ln>
          </p:spPr>
          <p:txBody>
            <a:bodyPr/>
            <a:lstStyle/>
            <a:p>
              <a:endParaRPr lang="zh-CN" altLang="en-US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5" name="矩形 4"/>
            <p:cNvSpPr/>
            <p:nvPr/>
          </p:nvSpPr>
          <p:spPr>
            <a:xfrm>
              <a:off x="493016" y="260323"/>
              <a:ext cx="1006977" cy="26609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8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Arial" panose="020B0604020202020204" pitchFamily="34" charset="0"/>
                  <a:ea typeface="思源黑体 CN Regular" panose="020B0500000000000000" pitchFamily="34" charset="-122"/>
                  <a:cs typeface="阿里巴巴普惠体 M" panose="00020600040101010101" pitchFamily="18" charset="-122"/>
                  <a:sym typeface="Arial" panose="020B0604020202020204" pitchFamily="34" charset="0"/>
                </a:rPr>
                <a:t>重难点解析</a:t>
              </a:r>
            </a:p>
          </p:txBody>
        </p:sp>
      </p:grpSp>
      <p:sp>
        <p:nvSpPr>
          <p:cNvPr id="12" name="AutoShape 2"/>
          <p:cNvSpPr>
            <a:spLocks noChangeArrowheads="1"/>
          </p:cNvSpPr>
          <p:nvPr/>
        </p:nvSpPr>
        <p:spPr bwMode="auto">
          <a:xfrm>
            <a:off x="929061" y="1560447"/>
            <a:ext cx="1584175" cy="792088"/>
          </a:xfrm>
          <a:prstGeom prst="doubleWave">
            <a:avLst>
              <a:gd name="adj1" fmla="val 6500"/>
              <a:gd name="adj2" fmla="val 0"/>
            </a:avLst>
          </a:prstGeom>
          <a:solidFill>
            <a:schemeClr val="accent2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none" anchor="ctr"/>
          <a:lstStyle/>
          <a:p>
            <a:r>
              <a:rPr lang="zh-CN" altLang="en-US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重难点</a:t>
            </a:r>
            <a:r>
              <a:rPr lang="en-US" altLang="zh-CN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1</a:t>
            </a:r>
            <a:endParaRPr lang="zh-CN" altLang="en-US" sz="3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2648136" y="1632708"/>
            <a:ext cx="2011680" cy="6451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zh-CN" altLang="en-US" sz="3600" cap="all" dirty="0"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读准停顿</a:t>
            </a:r>
          </a:p>
        </p:txBody>
      </p:sp>
      <p:sp>
        <p:nvSpPr>
          <p:cNvPr id="14" name="矩形 13"/>
          <p:cNvSpPr/>
          <p:nvPr/>
        </p:nvSpPr>
        <p:spPr>
          <a:xfrm>
            <a:off x="1721148" y="3154816"/>
            <a:ext cx="8240469" cy="13161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 algn="just" eaLnBrk="1" latinLnBrk="0" hangingPunct="1">
              <a:lnSpc>
                <a:spcPct val="150000"/>
              </a:lnSpc>
            </a:pPr>
            <a:r>
              <a:rPr lang="en-US" altLang="zh-CN" sz="28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 </a:t>
            </a:r>
            <a:r>
              <a:rPr lang="zh-CN" altLang="zh-CN" sz="28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群儿</a:t>
            </a:r>
            <a:r>
              <a:rPr lang="en-US" altLang="zh-CN" sz="2800" dirty="0">
                <a:solidFill>
                  <a:srgbClr val="FF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/</a:t>
            </a:r>
            <a:r>
              <a:rPr lang="zh-CN" altLang="zh-CN" sz="28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戏于庭，一儿</a:t>
            </a:r>
            <a:r>
              <a:rPr lang="en-US" altLang="zh-CN" sz="2800" dirty="0">
                <a:solidFill>
                  <a:srgbClr val="FF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/</a:t>
            </a:r>
            <a:r>
              <a:rPr lang="zh-CN" altLang="zh-CN" sz="28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登瓮，足跌</a:t>
            </a:r>
            <a:r>
              <a:rPr lang="en-US" altLang="zh-CN" sz="2800" dirty="0">
                <a:solidFill>
                  <a:srgbClr val="FF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/</a:t>
            </a:r>
            <a:r>
              <a:rPr lang="zh-CN" altLang="zh-CN" sz="28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没水中，众</a:t>
            </a:r>
            <a:r>
              <a:rPr lang="en-US" altLang="zh-CN" sz="2800" dirty="0">
                <a:solidFill>
                  <a:srgbClr val="FF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/</a:t>
            </a:r>
            <a:r>
              <a:rPr lang="zh-CN" altLang="zh-CN" sz="28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皆弃去，光</a:t>
            </a:r>
            <a:r>
              <a:rPr lang="en-US" altLang="zh-CN" sz="2800" dirty="0">
                <a:solidFill>
                  <a:srgbClr val="FF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/</a:t>
            </a:r>
            <a:r>
              <a:rPr lang="zh-CN" altLang="zh-CN" sz="28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持石</a:t>
            </a:r>
            <a:r>
              <a:rPr lang="en-US" altLang="zh-CN" sz="2800" dirty="0">
                <a:solidFill>
                  <a:srgbClr val="FF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/</a:t>
            </a:r>
            <a:r>
              <a:rPr lang="zh-CN" altLang="zh-CN" sz="28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击瓮</a:t>
            </a:r>
            <a:r>
              <a:rPr lang="en-US" altLang="zh-CN" sz="2800" dirty="0">
                <a:solidFill>
                  <a:srgbClr val="FF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/</a:t>
            </a:r>
            <a:r>
              <a:rPr lang="zh-CN" altLang="zh-CN" sz="28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破之，水迸，儿</a:t>
            </a:r>
            <a:r>
              <a:rPr lang="en-US" altLang="zh-CN" sz="2800" dirty="0">
                <a:solidFill>
                  <a:srgbClr val="FF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/</a:t>
            </a:r>
            <a:r>
              <a:rPr lang="zh-CN" altLang="zh-CN" sz="28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得活。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7239000" y="1460500"/>
            <a:ext cx="4387215" cy="3675695"/>
          </a:xfrm>
          <a:prstGeom prst="rect">
            <a:avLst/>
          </a:prstGeom>
          <a:noFill/>
          <a:ln>
            <a:solidFill>
              <a:srgbClr val="EB96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-1" y="6589486"/>
            <a:ext cx="12192001" cy="268514"/>
          </a:xfrm>
          <a:prstGeom prst="rect">
            <a:avLst/>
          </a:prstGeom>
          <a:solidFill>
            <a:srgbClr val="EB96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grpSp>
        <p:nvGrpSpPr>
          <p:cNvPr id="6" name="组合 5"/>
          <p:cNvGrpSpPr/>
          <p:nvPr/>
        </p:nvGrpSpPr>
        <p:grpSpPr>
          <a:xfrm>
            <a:off x="305216" y="259882"/>
            <a:ext cx="2349303" cy="681343"/>
            <a:chOff x="305216" y="259882"/>
            <a:chExt cx="1194777" cy="346508"/>
          </a:xfrm>
        </p:grpSpPr>
        <p:sp>
          <p:nvSpPr>
            <p:cNvPr id="4" name="bookmark_76382"/>
            <p:cNvSpPr>
              <a:spLocks noChangeAspect="1"/>
            </p:cNvSpPr>
            <p:nvPr/>
          </p:nvSpPr>
          <p:spPr bwMode="auto">
            <a:xfrm>
              <a:off x="305216" y="259882"/>
              <a:ext cx="131376" cy="346508"/>
            </a:xfrm>
            <a:custGeom>
              <a:avLst/>
              <a:gdLst>
                <a:gd name="T0" fmla="*/ 455839 w 606244"/>
                <a:gd name="T1" fmla="*/ 455839 w 606244"/>
                <a:gd name="T2" fmla="*/ 600116 w 606244"/>
                <a:gd name="T3" fmla="*/ 600116 w 606244"/>
                <a:gd name="T4" fmla="*/ 600116 w 606244"/>
                <a:gd name="T5" fmla="*/ 600116 w 606244"/>
                <a:gd name="T6" fmla="*/ 600116 w 606244"/>
                <a:gd name="T7" fmla="*/ 600116 w 606244"/>
                <a:gd name="T8" fmla="*/ 600116 w 606244"/>
                <a:gd name="T9" fmla="*/ 600116 w 606244"/>
                <a:gd name="T10" fmla="*/ 600116 w 606244"/>
                <a:gd name="T11" fmla="*/ 600116 w 606244"/>
                <a:gd name="T12" fmla="*/ 600116 w 606244"/>
                <a:gd name="T13" fmla="*/ 600116 w 606244"/>
                <a:gd name="T14" fmla="*/ 600116 w 606244"/>
                <a:gd name="T15" fmla="*/ 600116 w 606244"/>
                <a:gd name="T16" fmla="*/ 600116 w 606244"/>
                <a:gd name="T17" fmla="*/ 600116 w 606244"/>
                <a:gd name="T18" fmla="*/ 600116 w 606244"/>
                <a:gd name="T19" fmla="*/ 600116 w 606244"/>
                <a:gd name="T20" fmla="*/ 600116 w 606244"/>
                <a:gd name="T21" fmla="*/ 600116 w 606244"/>
                <a:gd name="T22" fmla="*/ 600116 w 606244"/>
                <a:gd name="T23" fmla="*/ 600116 w 606244"/>
                <a:gd name="T24" fmla="*/ 455839 w 606244"/>
                <a:gd name="T25" fmla="*/ 455839 w 606244"/>
                <a:gd name="T26" fmla="*/ 600116 w 606244"/>
                <a:gd name="T27" fmla="*/ 600116 w 606244"/>
                <a:gd name="T28" fmla="*/ 600116 w 606244"/>
                <a:gd name="T29" fmla="*/ 600116 w 606244"/>
                <a:gd name="T30" fmla="*/ 600116 w 606244"/>
                <a:gd name="T31" fmla="*/ 600116 w 606244"/>
                <a:gd name="T32" fmla="*/ 600116 w 606244"/>
                <a:gd name="T33" fmla="*/ 600116 w 606244"/>
                <a:gd name="T34" fmla="*/ 600116 w 606244"/>
                <a:gd name="T35" fmla="*/ 600116 w 606244"/>
                <a:gd name="T36" fmla="*/ 600116 w 606244"/>
                <a:gd name="T37" fmla="*/ 600116 w 606244"/>
                <a:gd name="T38" fmla="*/ 600116 w 606244"/>
                <a:gd name="T39" fmla="*/ 600116 w 606244"/>
                <a:gd name="T40" fmla="*/ 455839 w 606244"/>
                <a:gd name="T41" fmla="*/ 455839 w 606244"/>
                <a:gd name="T42" fmla="*/ 600116 w 606244"/>
                <a:gd name="T43" fmla="*/ 600116 w 606244"/>
                <a:gd name="T44" fmla="*/ 600116 w 606244"/>
                <a:gd name="T45" fmla="*/ 600116 w 606244"/>
                <a:gd name="T46" fmla="*/ 600116 w 606244"/>
                <a:gd name="T47" fmla="*/ 600116 w 606244"/>
                <a:gd name="T48" fmla="*/ 600116 w 606244"/>
                <a:gd name="T49" fmla="*/ 600116 w 606244"/>
                <a:gd name="T50" fmla="*/ 600116 w 606244"/>
                <a:gd name="T51" fmla="*/ 600116 w 606244"/>
                <a:gd name="T52" fmla="*/ 600116 w 606244"/>
                <a:gd name="T53" fmla="*/ 600116 w 606244"/>
                <a:gd name="T54" fmla="*/ 600116 w 606244"/>
                <a:gd name="T55" fmla="*/ 600116 w 606244"/>
                <a:gd name="T56" fmla="*/ 600116 w 606244"/>
                <a:gd name="T57" fmla="*/ 600116 w 606244"/>
                <a:gd name="T58" fmla="*/ 600116 w 606244"/>
                <a:gd name="T59" fmla="*/ 600116 w 606244"/>
                <a:gd name="T60" fmla="*/ 600116 w 606244"/>
                <a:gd name="T61" fmla="*/ 600116 w 606244"/>
                <a:gd name="T62" fmla="*/ 600116 w 606244"/>
                <a:gd name="T63" fmla="*/ 600116 w 6062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467" h="3875">
                  <a:moveTo>
                    <a:pt x="67" y="0"/>
                  </a:moveTo>
                  <a:cubicBezTo>
                    <a:pt x="30" y="0"/>
                    <a:pt x="0" y="30"/>
                    <a:pt x="0" y="67"/>
                  </a:cubicBezTo>
                  <a:lnTo>
                    <a:pt x="0" y="3800"/>
                  </a:lnTo>
                  <a:cubicBezTo>
                    <a:pt x="0" y="3837"/>
                    <a:pt x="30" y="3867"/>
                    <a:pt x="67" y="3867"/>
                  </a:cubicBezTo>
                  <a:cubicBezTo>
                    <a:pt x="86" y="3867"/>
                    <a:pt x="105" y="3858"/>
                    <a:pt x="118" y="3843"/>
                  </a:cubicBezTo>
                  <a:lnTo>
                    <a:pt x="733" y="3104"/>
                  </a:lnTo>
                  <a:lnTo>
                    <a:pt x="1349" y="3843"/>
                  </a:lnTo>
                  <a:cubicBezTo>
                    <a:pt x="1372" y="3871"/>
                    <a:pt x="1414" y="3875"/>
                    <a:pt x="1443" y="3851"/>
                  </a:cubicBezTo>
                  <a:cubicBezTo>
                    <a:pt x="1458" y="3839"/>
                    <a:pt x="1467" y="3820"/>
                    <a:pt x="1467" y="3800"/>
                  </a:cubicBezTo>
                  <a:lnTo>
                    <a:pt x="1467" y="67"/>
                  </a:lnTo>
                  <a:cubicBezTo>
                    <a:pt x="1467" y="30"/>
                    <a:pt x="1437" y="0"/>
                    <a:pt x="1400" y="0"/>
                  </a:cubicBezTo>
                  <a:lnTo>
                    <a:pt x="67" y="0"/>
                  </a:lnTo>
                  <a:close/>
                  <a:moveTo>
                    <a:pt x="133" y="133"/>
                  </a:moveTo>
                  <a:lnTo>
                    <a:pt x="1333" y="133"/>
                  </a:lnTo>
                  <a:lnTo>
                    <a:pt x="1333" y="3616"/>
                  </a:lnTo>
                  <a:lnTo>
                    <a:pt x="785" y="2957"/>
                  </a:lnTo>
                  <a:cubicBezTo>
                    <a:pt x="761" y="2929"/>
                    <a:pt x="719" y="2925"/>
                    <a:pt x="691" y="2949"/>
                  </a:cubicBezTo>
                  <a:cubicBezTo>
                    <a:pt x="688" y="2951"/>
                    <a:pt x="685" y="2954"/>
                    <a:pt x="682" y="2957"/>
                  </a:cubicBezTo>
                  <a:lnTo>
                    <a:pt x="133" y="3616"/>
                  </a:lnTo>
                  <a:lnTo>
                    <a:pt x="133" y="133"/>
                  </a:lnTo>
                  <a:close/>
                  <a:moveTo>
                    <a:pt x="267" y="233"/>
                  </a:moveTo>
                  <a:cubicBezTo>
                    <a:pt x="248" y="233"/>
                    <a:pt x="233" y="248"/>
                    <a:pt x="233" y="267"/>
                  </a:cubicBezTo>
                  <a:lnTo>
                    <a:pt x="233" y="1133"/>
                  </a:lnTo>
                  <a:cubicBezTo>
                    <a:pt x="233" y="1152"/>
                    <a:pt x="248" y="1167"/>
                    <a:pt x="266" y="1167"/>
                  </a:cubicBezTo>
                  <a:cubicBezTo>
                    <a:pt x="285" y="1167"/>
                    <a:pt x="300" y="1153"/>
                    <a:pt x="300" y="1134"/>
                  </a:cubicBezTo>
                  <a:lnTo>
                    <a:pt x="300" y="1133"/>
                  </a:lnTo>
                  <a:lnTo>
                    <a:pt x="300" y="300"/>
                  </a:lnTo>
                  <a:lnTo>
                    <a:pt x="733" y="300"/>
                  </a:lnTo>
                  <a:cubicBezTo>
                    <a:pt x="752" y="300"/>
                    <a:pt x="767" y="286"/>
                    <a:pt x="767" y="267"/>
                  </a:cubicBezTo>
                  <a:cubicBezTo>
                    <a:pt x="767" y="249"/>
                    <a:pt x="753" y="234"/>
                    <a:pt x="734" y="233"/>
                  </a:cubicBezTo>
                  <a:lnTo>
                    <a:pt x="733" y="233"/>
                  </a:lnTo>
                  <a:lnTo>
                    <a:pt x="267" y="233"/>
                  </a:lnTo>
                  <a:close/>
                </a:path>
              </a:pathLst>
            </a:custGeom>
            <a:solidFill>
              <a:srgbClr val="EB9631"/>
            </a:solidFill>
            <a:ln>
              <a:noFill/>
            </a:ln>
          </p:spPr>
          <p:txBody>
            <a:bodyPr/>
            <a:lstStyle/>
            <a:p>
              <a:endParaRPr lang="zh-CN" altLang="en-US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5" name="矩形 4"/>
            <p:cNvSpPr/>
            <p:nvPr/>
          </p:nvSpPr>
          <p:spPr>
            <a:xfrm>
              <a:off x="493016" y="260323"/>
              <a:ext cx="1006977" cy="26609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8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Arial" panose="020B0604020202020204" pitchFamily="34" charset="0"/>
                  <a:ea typeface="思源黑体 CN Regular" panose="020B0500000000000000" pitchFamily="34" charset="-122"/>
                  <a:cs typeface="阿里巴巴普惠体 M" panose="00020600040101010101" pitchFamily="18" charset="-122"/>
                  <a:sym typeface="Arial" panose="020B0604020202020204" pitchFamily="34" charset="0"/>
                </a:rPr>
                <a:t>重难点解析</a:t>
              </a:r>
            </a:p>
          </p:txBody>
        </p:sp>
      </p:grpSp>
      <p:grpSp>
        <p:nvGrpSpPr>
          <p:cNvPr id="9" name="组合 8"/>
          <p:cNvGrpSpPr/>
          <p:nvPr/>
        </p:nvGrpSpPr>
        <p:grpSpPr>
          <a:xfrm>
            <a:off x="2227643" y="3577101"/>
            <a:ext cx="2788285" cy="582930"/>
            <a:chOff x="3689" y="4623"/>
            <a:chExt cx="4391" cy="918"/>
          </a:xfrm>
        </p:grpSpPr>
        <p:sp>
          <p:nvSpPr>
            <p:cNvPr id="10" name="矩形 9"/>
            <p:cNvSpPr/>
            <p:nvPr/>
          </p:nvSpPr>
          <p:spPr>
            <a:xfrm>
              <a:off x="4084" y="4623"/>
              <a:ext cx="3997" cy="91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zh-CN" altLang="en-US" sz="3200" dirty="0"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rPr>
                <a:t>群儿戏于庭。</a:t>
              </a:r>
            </a:p>
          </p:txBody>
        </p:sp>
        <p:sp>
          <p:nvSpPr>
            <p:cNvPr id="11" name="椭圆 10"/>
            <p:cNvSpPr/>
            <p:nvPr/>
          </p:nvSpPr>
          <p:spPr>
            <a:xfrm>
              <a:off x="3689" y="4950"/>
              <a:ext cx="283" cy="28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ffectLst>
              <a:innerShdw blurRad="63500" dist="50800" dir="108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</p:grpSp>
      <p:sp>
        <p:nvSpPr>
          <p:cNvPr id="15" name="AutoShape 2"/>
          <p:cNvSpPr>
            <a:spLocks noChangeArrowheads="1"/>
          </p:cNvSpPr>
          <p:nvPr/>
        </p:nvSpPr>
        <p:spPr bwMode="auto">
          <a:xfrm>
            <a:off x="674489" y="1209643"/>
            <a:ext cx="1584175" cy="792088"/>
          </a:xfrm>
          <a:prstGeom prst="doubleWave">
            <a:avLst>
              <a:gd name="adj1" fmla="val 6500"/>
              <a:gd name="adj2" fmla="val 0"/>
            </a:avLst>
          </a:prstGeom>
          <a:solidFill>
            <a:srgbClr val="EB9631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none" anchor="ctr"/>
          <a:lstStyle/>
          <a:p>
            <a:r>
              <a:rPr lang="zh-CN" altLang="en-US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重难点</a:t>
            </a:r>
            <a:r>
              <a:rPr lang="en-US" altLang="zh-CN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2</a:t>
            </a:r>
            <a:endParaRPr lang="zh-CN" altLang="en-US" sz="3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6" name="矩形 15"/>
          <p:cNvSpPr/>
          <p:nvPr/>
        </p:nvSpPr>
        <p:spPr>
          <a:xfrm>
            <a:off x="2080958" y="5149996"/>
            <a:ext cx="4387215" cy="7067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000" dirty="0">
                <a:solidFill>
                  <a:srgbClr val="FF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翻译：</a:t>
            </a:r>
            <a:r>
              <a:rPr lang="zh-CN" altLang="en-US" sz="2000" dirty="0">
                <a:solidFill>
                  <a:schemeClr val="tx1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有一次，司马光跟小伙伴们在</a:t>
            </a:r>
          </a:p>
          <a:p>
            <a:r>
              <a:rPr lang="zh-CN" altLang="en-US" sz="2000" dirty="0">
                <a:solidFill>
                  <a:schemeClr val="tx1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      后院里玩耍。</a:t>
            </a:r>
          </a:p>
        </p:txBody>
      </p:sp>
      <p:sp>
        <p:nvSpPr>
          <p:cNvPr id="17" name="矩形 16"/>
          <p:cNvSpPr/>
          <p:nvPr/>
        </p:nvSpPr>
        <p:spPr>
          <a:xfrm>
            <a:off x="2467854" y="1354626"/>
            <a:ext cx="2011680" cy="6451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zh-CN" altLang="en-US" sz="3600" cap="all" dirty="0"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句子理解</a:t>
            </a:r>
          </a:p>
        </p:txBody>
      </p:sp>
      <p:sp>
        <p:nvSpPr>
          <p:cNvPr id="18" name="文本框 17"/>
          <p:cNvSpPr txBox="1"/>
          <p:nvPr/>
        </p:nvSpPr>
        <p:spPr>
          <a:xfrm>
            <a:off x="2478468" y="3577101"/>
            <a:ext cx="995680" cy="58356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r>
              <a:rPr lang="zh-CN" altLang="en-US" sz="3200" dirty="0">
                <a:solidFill>
                  <a:srgbClr val="FF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群儿</a:t>
            </a:r>
          </a:p>
        </p:txBody>
      </p:sp>
      <p:sp>
        <p:nvSpPr>
          <p:cNvPr id="19" name="文本框 18"/>
          <p:cNvSpPr txBox="1"/>
          <p:nvPr/>
        </p:nvSpPr>
        <p:spPr>
          <a:xfrm>
            <a:off x="3291903" y="3577101"/>
            <a:ext cx="589280" cy="58356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r>
              <a:rPr lang="zh-CN" altLang="en-US" sz="3200" dirty="0">
                <a:solidFill>
                  <a:srgbClr val="FF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戏</a:t>
            </a:r>
          </a:p>
        </p:txBody>
      </p:sp>
      <p:sp>
        <p:nvSpPr>
          <p:cNvPr id="20" name="文本框 19"/>
          <p:cNvSpPr txBox="1"/>
          <p:nvPr/>
        </p:nvSpPr>
        <p:spPr>
          <a:xfrm>
            <a:off x="3714813" y="3577101"/>
            <a:ext cx="589280" cy="58356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r>
              <a:rPr lang="zh-CN" altLang="en-US" sz="3200" dirty="0">
                <a:solidFill>
                  <a:srgbClr val="FF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于</a:t>
            </a:r>
          </a:p>
        </p:txBody>
      </p:sp>
      <p:sp>
        <p:nvSpPr>
          <p:cNvPr id="21" name="文本框 20"/>
          <p:cNvSpPr txBox="1"/>
          <p:nvPr/>
        </p:nvSpPr>
        <p:spPr>
          <a:xfrm>
            <a:off x="4080573" y="3582816"/>
            <a:ext cx="589280" cy="58356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r>
              <a:rPr lang="zh-CN" altLang="en-US" sz="3200" dirty="0">
                <a:solidFill>
                  <a:srgbClr val="FF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庭</a:t>
            </a:r>
          </a:p>
        </p:txBody>
      </p:sp>
      <p:sp>
        <p:nvSpPr>
          <p:cNvPr id="22" name="文本框 21"/>
          <p:cNvSpPr txBox="1"/>
          <p:nvPr/>
        </p:nvSpPr>
        <p:spPr>
          <a:xfrm>
            <a:off x="1644713" y="2556021"/>
            <a:ext cx="1960880" cy="706755"/>
          </a:xfrm>
          <a:prstGeom prst="rect">
            <a:avLst/>
          </a:prstGeom>
          <a:noFill/>
          <a:ln w="19050">
            <a:solidFill>
              <a:srgbClr val="00B050"/>
            </a:solidFill>
          </a:ln>
        </p:spPr>
        <p:txBody>
          <a:bodyPr wrap="none" rtlCol="0" anchor="t">
            <a:spAutoFit/>
          </a:bodyPr>
          <a:lstStyle/>
          <a:p>
            <a:r>
              <a:rPr lang="zh-CN" altLang="en-US" sz="2000" dirty="0">
                <a:solidFill>
                  <a:schemeClr val="tx1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很多孩子。</a:t>
            </a:r>
          </a:p>
          <a:p>
            <a:r>
              <a:rPr lang="zh-CN" altLang="en-US" sz="2000" dirty="0">
                <a:solidFill>
                  <a:schemeClr val="tx1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这里指小伙伴。</a:t>
            </a:r>
          </a:p>
        </p:txBody>
      </p:sp>
      <p:sp>
        <p:nvSpPr>
          <p:cNvPr id="23" name="文本框 22"/>
          <p:cNvSpPr txBox="1"/>
          <p:nvPr/>
        </p:nvSpPr>
        <p:spPr>
          <a:xfrm>
            <a:off x="2997898" y="4469911"/>
            <a:ext cx="690880" cy="398780"/>
          </a:xfrm>
          <a:prstGeom prst="rect">
            <a:avLst/>
          </a:prstGeom>
          <a:noFill/>
          <a:ln w="19050">
            <a:solidFill>
              <a:srgbClr val="00B050"/>
            </a:solidFill>
          </a:ln>
        </p:spPr>
        <p:txBody>
          <a:bodyPr wrap="none" rtlCol="0" anchor="t">
            <a:spAutoFit/>
          </a:bodyPr>
          <a:lstStyle/>
          <a:p>
            <a:r>
              <a:rPr lang="zh-CN" altLang="en-US" sz="2000" dirty="0">
                <a:solidFill>
                  <a:schemeClr val="tx1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玩耍</a:t>
            </a:r>
          </a:p>
        </p:txBody>
      </p:sp>
      <p:sp>
        <p:nvSpPr>
          <p:cNvPr id="24" name="文本框 23"/>
          <p:cNvSpPr txBox="1"/>
          <p:nvPr/>
        </p:nvSpPr>
        <p:spPr>
          <a:xfrm>
            <a:off x="3881183" y="4469911"/>
            <a:ext cx="436880" cy="398780"/>
          </a:xfrm>
          <a:prstGeom prst="rect">
            <a:avLst/>
          </a:prstGeom>
          <a:noFill/>
          <a:ln w="19050">
            <a:solidFill>
              <a:srgbClr val="00B050"/>
            </a:solidFill>
          </a:ln>
        </p:spPr>
        <p:txBody>
          <a:bodyPr wrap="none" rtlCol="0" anchor="t">
            <a:spAutoFit/>
          </a:bodyPr>
          <a:lstStyle/>
          <a:p>
            <a:r>
              <a:rPr lang="zh-CN" altLang="en-US" sz="2000" dirty="0">
                <a:solidFill>
                  <a:schemeClr val="tx1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在</a:t>
            </a:r>
          </a:p>
        </p:txBody>
      </p:sp>
      <p:sp>
        <p:nvSpPr>
          <p:cNvPr id="25" name="文本框 24"/>
          <p:cNvSpPr txBox="1"/>
          <p:nvPr/>
        </p:nvSpPr>
        <p:spPr>
          <a:xfrm>
            <a:off x="4151693" y="2556021"/>
            <a:ext cx="1960880" cy="706755"/>
          </a:xfrm>
          <a:prstGeom prst="rect">
            <a:avLst/>
          </a:prstGeom>
          <a:noFill/>
          <a:ln w="19050">
            <a:solidFill>
              <a:srgbClr val="00B050"/>
            </a:solidFill>
          </a:ln>
        </p:spPr>
        <p:txBody>
          <a:bodyPr wrap="none" rtlCol="0" anchor="t">
            <a:spAutoFit/>
          </a:bodyPr>
          <a:lstStyle/>
          <a:p>
            <a:r>
              <a:rPr lang="zh-CN" altLang="en-US" sz="2000" dirty="0">
                <a:solidFill>
                  <a:schemeClr val="tx1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院子里。</a:t>
            </a:r>
          </a:p>
          <a:p>
            <a:r>
              <a:rPr lang="zh-CN" altLang="en-US" sz="2000" dirty="0">
                <a:solidFill>
                  <a:schemeClr val="tx1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文中指后院里。</a:t>
            </a:r>
          </a:p>
        </p:txBody>
      </p:sp>
      <p:sp>
        <p:nvSpPr>
          <p:cNvPr id="26" name="下箭头 12"/>
          <p:cNvSpPr/>
          <p:nvPr/>
        </p:nvSpPr>
        <p:spPr>
          <a:xfrm>
            <a:off x="3940238" y="4119391"/>
            <a:ext cx="138430" cy="324002"/>
          </a:xfrm>
          <a:prstGeom prst="downArrow">
            <a:avLst/>
          </a:prstGeom>
          <a:solidFill>
            <a:srgbClr val="000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27" name="下箭头 13"/>
          <p:cNvSpPr/>
          <p:nvPr/>
        </p:nvSpPr>
        <p:spPr>
          <a:xfrm>
            <a:off x="3517328" y="4119391"/>
            <a:ext cx="138430" cy="324002"/>
          </a:xfrm>
          <a:prstGeom prst="downArrow">
            <a:avLst/>
          </a:prstGeom>
          <a:solidFill>
            <a:srgbClr val="000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28" name="下箭头 21"/>
          <p:cNvSpPr/>
          <p:nvPr/>
        </p:nvSpPr>
        <p:spPr>
          <a:xfrm rot="10800000">
            <a:off x="4301553" y="3319926"/>
            <a:ext cx="138430" cy="324002"/>
          </a:xfrm>
          <a:prstGeom prst="downArrow">
            <a:avLst/>
          </a:prstGeom>
          <a:solidFill>
            <a:srgbClr val="000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29" name="下箭头 22"/>
          <p:cNvSpPr/>
          <p:nvPr/>
        </p:nvSpPr>
        <p:spPr>
          <a:xfrm rot="10800000">
            <a:off x="2907093" y="3319926"/>
            <a:ext cx="138430" cy="324002"/>
          </a:xfrm>
          <a:prstGeom prst="downArrow">
            <a:avLst/>
          </a:prstGeom>
          <a:solidFill>
            <a:srgbClr val="000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30" name="文本框 29"/>
          <p:cNvSpPr txBox="1"/>
          <p:nvPr/>
        </p:nvSpPr>
        <p:spPr>
          <a:xfrm>
            <a:off x="8911590" y="1973598"/>
            <a:ext cx="1261884" cy="523220"/>
          </a:xfrm>
          <a:prstGeom prst="rect">
            <a:avLst/>
          </a:prstGeom>
          <a:solidFill>
            <a:srgbClr val="FFC000"/>
          </a:solidFill>
          <a:ln w="19050"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txBody>
          <a:bodyPr wrap="none" rtlCol="0" anchor="t">
            <a:spAutoFit/>
          </a:bodyPr>
          <a:lstStyle/>
          <a:p>
            <a:r>
              <a:rPr lang="zh-CN" altLang="en-US" sz="2800" dirty="0">
                <a:solidFill>
                  <a:schemeClr val="tx1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小提示</a:t>
            </a:r>
          </a:p>
        </p:txBody>
      </p:sp>
      <p:sp>
        <p:nvSpPr>
          <p:cNvPr id="31" name="矩形 30"/>
          <p:cNvSpPr/>
          <p:nvPr/>
        </p:nvSpPr>
        <p:spPr>
          <a:xfrm>
            <a:off x="7658829" y="2961853"/>
            <a:ext cx="3599117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800" dirty="0">
                <a:solidFill>
                  <a:srgbClr val="7030A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文言文翻译成现代文时，为了使语句通顺、内容连贯，需要加入适当的内容。</a:t>
            </a:r>
          </a:p>
        </p:txBody>
      </p:sp>
      <p:sp>
        <p:nvSpPr>
          <p:cNvPr id="32" name="文本框 31"/>
          <p:cNvSpPr txBox="1"/>
          <p:nvPr/>
        </p:nvSpPr>
        <p:spPr>
          <a:xfrm>
            <a:off x="2824543" y="5149996"/>
            <a:ext cx="1960880" cy="39878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r>
              <a:rPr lang="zh-CN" altLang="en-US" sz="2000" dirty="0">
                <a:solidFill>
                  <a:srgbClr val="C0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有一次，司马光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  <p:bldP spid="18" grpId="0"/>
      <p:bldP spid="19" grpId="0"/>
      <p:bldP spid="20" grpId="0"/>
      <p:bldP spid="21" grpId="0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/>
      <p:bldP spid="3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-1" y="6589486"/>
            <a:ext cx="12192001" cy="268514"/>
          </a:xfrm>
          <a:prstGeom prst="rect">
            <a:avLst/>
          </a:prstGeom>
          <a:solidFill>
            <a:srgbClr val="EB96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grpSp>
        <p:nvGrpSpPr>
          <p:cNvPr id="6" name="组合 5"/>
          <p:cNvGrpSpPr/>
          <p:nvPr/>
        </p:nvGrpSpPr>
        <p:grpSpPr>
          <a:xfrm>
            <a:off x="305216" y="259882"/>
            <a:ext cx="2349303" cy="681343"/>
            <a:chOff x="305216" y="259882"/>
            <a:chExt cx="1194777" cy="346508"/>
          </a:xfrm>
        </p:grpSpPr>
        <p:sp>
          <p:nvSpPr>
            <p:cNvPr id="4" name="bookmark_76382"/>
            <p:cNvSpPr>
              <a:spLocks noChangeAspect="1"/>
            </p:cNvSpPr>
            <p:nvPr/>
          </p:nvSpPr>
          <p:spPr bwMode="auto">
            <a:xfrm>
              <a:off x="305216" y="259882"/>
              <a:ext cx="131376" cy="346508"/>
            </a:xfrm>
            <a:custGeom>
              <a:avLst/>
              <a:gdLst>
                <a:gd name="T0" fmla="*/ 455839 w 606244"/>
                <a:gd name="T1" fmla="*/ 455839 w 606244"/>
                <a:gd name="T2" fmla="*/ 600116 w 606244"/>
                <a:gd name="T3" fmla="*/ 600116 w 606244"/>
                <a:gd name="T4" fmla="*/ 600116 w 606244"/>
                <a:gd name="T5" fmla="*/ 600116 w 606244"/>
                <a:gd name="T6" fmla="*/ 600116 w 606244"/>
                <a:gd name="T7" fmla="*/ 600116 w 606244"/>
                <a:gd name="T8" fmla="*/ 600116 w 606244"/>
                <a:gd name="T9" fmla="*/ 600116 w 606244"/>
                <a:gd name="T10" fmla="*/ 600116 w 606244"/>
                <a:gd name="T11" fmla="*/ 600116 w 606244"/>
                <a:gd name="T12" fmla="*/ 600116 w 606244"/>
                <a:gd name="T13" fmla="*/ 600116 w 606244"/>
                <a:gd name="T14" fmla="*/ 600116 w 606244"/>
                <a:gd name="T15" fmla="*/ 600116 w 606244"/>
                <a:gd name="T16" fmla="*/ 600116 w 606244"/>
                <a:gd name="T17" fmla="*/ 600116 w 606244"/>
                <a:gd name="T18" fmla="*/ 600116 w 606244"/>
                <a:gd name="T19" fmla="*/ 600116 w 606244"/>
                <a:gd name="T20" fmla="*/ 600116 w 606244"/>
                <a:gd name="T21" fmla="*/ 600116 w 606244"/>
                <a:gd name="T22" fmla="*/ 600116 w 606244"/>
                <a:gd name="T23" fmla="*/ 600116 w 606244"/>
                <a:gd name="T24" fmla="*/ 455839 w 606244"/>
                <a:gd name="T25" fmla="*/ 455839 w 606244"/>
                <a:gd name="T26" fmla="*/ 600116 w 606244"/>
                <a:gd name="T27" fmla="*/ 600116 w 606244"/>
                <a:gd name="T28" fmla="*/ 600116 w 606244"/>
                <a:gd name="T29" fmla="*/ 600116 w 606244"/>
                <a:gd name="T30" fmla="*/ 600116 w 606244"/>
                <a:gd name="T31" fmla="*/ 600116 w 606244"/>
                <a:gd name="T32" fmla="*/ 600116 w 606244"/>
                <a:gd name="T33" fmla="*/ 600116 w 606244"/>
                <a:gd name="T34" fmla="*/ 600116 w 606244"/>
                <a:gd name="T35" fmla="*/ 600116 w 606244"/>
                <a:gd name="T36" fmla="*/ 600116 w 606244"/>
                <a:gd name="T37" fmla="*/ 600116 w 606244"/>
                <a:gd name="T38" fmla="*/ 600116 w 606244"/>
                <a:gd name="T39" fmla="*/ 600116 w 606244"/>
                <a:gd name="T40" fmla="*/ 455839 w 606244"/>
                <a:gd name="T41" fmla="*/ 455839 w 606244"/>
                <a:gd name="T42" fmla="*/ 600116 w 606244"/>
                <a:gd name="T43" fmla="*/ 600116 w 606244"/>
                <a:gd name="T44" fmla="*/ 600116 w 606244"/>
                <a:gd name="T45" fmla="*/ 600116 w 606244"/>
                <a:gd name="T46" fmla="*/ 600116 w 606244"/>
                <a:gd name="T47" fmla="*/ 600116 w 606244"/>
                <a:gd name="T48" fmla="*/ 600116 w 606244"/>
                <a:gd name="T49" fmla="*/ 600116 w 606244"/>
                <a:gd name="T50" fmla="*/ 600116 w 606244"/>
                <a:gd name="T51" fmla="*/ 600116 w 606244"/>
                <a:gd name="T52" fmla="*/ 600116 w 606244"/>
                <a:gd name="T53" fmla="*/ 600116 w 606244"/>
                <a:gd name="T54" fmla="*/ 600116 w 606244"/>
                <a:gd name="T55" fmla="*/ 600116 w 606244"/>
                <a:gd name="T56" fmla="*/ 600116 w 606244"/>
                <a:gd name="T57" fmla="*/ 600116 w 606244"/>
                <a:gd name="T58" fmla="*/ 600116 w 606244"/>
                <a:gd name="T59" fmla="*/ 600116 w 606244"/>
                <a:gd name="T60" fmla="*/ 600116 w 606244"/>
                <a:gd name="T61" fmla="*/ 600116 w 606244"/>
                <a:gd name="T62" fmla="*/ 600116 w 606244"/>
                <a:gd name="T63" fmla="*/ 600116 w 6062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467" h="3875">
                  <a:moveTo>
                    <a:pt x="67" y="0"/>
                  </a:moveTo>
                  <a:cubicBezTo>
                    <a:pt x="30" y="0"/>
                    <a:pt x="0" y="30"/>
                    <a:pt x="0" y="67"/>
                  </a:cubicBezTo>
                  <a:lnTo>
                    <a:pt x="0" y="3800"/>
                  </a:lnTo>
                  <a:cubicBezTo>
                    <a:pt x="0" y="3837"/>
                    <a:pt x="30" y="3867"/>
                    <a:pt x="67" y="3867"/>
                  </a:cubicBezTo>
                  <a:cubicBezTo>
                    <a:pt x="86" y="3867"/>
                    <a:pt x="105" y="3858"/>
                    <a:pt x="118" y="3843"/>
                  </a:cubicBezTo>
                  <a:lnTo>
                    <a:pt x="733" y="3104"/>
                  </a:lnTo>
                  <a:lnTo>
                    <a:pt x="1349" y="3843"/>
                  </a:lnTo>
                  <a:cubicBezTo>
                    <a:pt x="1372" y="3871"/>
                    <a:pt x="1414" y="3875"/>
                    <a:pt x="1443" y="3851"/>
                  </a:cubicBezTo>
                  <a:cubicBezTo>
                    <a:pt x="1458" y="3839"/>
                    <a:pt x="1467" y="3820"/>
                    <a:pt x="1467" y="3800"/>
                  </a:cubicBezTo>
                  <a:lnTo>
                    <a:pt x="1467" y="67"/>
                  </a:lnTo>
                  <a:cubicBezTo>
                    <a:pt x="1467" y="30"/>
                    <a:pt x="1437" y="0"/>
                    <a:pt x="1400" y="0"/>
                  </a:cubicBezTo>
                  <a:lnTo>
                    <a:pt x="67" y="0"/>
                  </a:lnTo>
                  <a:close/>
                  <a:moveTo>
                    <a:pt x="133" y="133"/>
                  </a:moveTo>
                  <a:lnTo>
                    <a:pt x="1333" y="133"/>
                  </a:lnTo>
                  <a:lnTo>
                    <a:pt x="1333" y="3616"/>
                  </a:lnTo>
                  <a:lnTo>
                    <a:pt x="785" y="2957"/>
                  </a:lnTo>
                  <a:cubicBezTo>
                    <a:pt x="761" y="2929"/>
                    <a:pt x="719" y="2925"/>
                    <a:pt x="691" y="2949"/>
                  </a:cubicBezTo>
                  <a:cubicBezTo>
                    <a:pt x="688" y="2951"/>
                    <a:pt x="685" y="2954"/>
                    <a:pt x="682" y="2957"/>
                  </a:cubicBezTo>
                  <a:lnTo>
                    <a:pt x="133" y="3616"/>
                  </a:lnTo>
                  <a:lnTo>
                    <a:pt x="133" y="133"/>
                  </a:lnTo>
                  <a:close/>
                  <a:moveTo>
                    <a:pt x="267" y="233"/>
                  </a:moveTo>
                  <a:cubicBezTo>
                    <a:pt x="248" y="233"/>
                    <a:pt x="233" y="248"/>
                    <a:pt x="233" y="267"/>
                  </a:cubicBezTo>
                  <a:lnTo>
                    <a:pt x="233" y="1133"/>
                  </a:lnTo>
                  <a:cubicBezTo>
                    <a:pt x="233" y="1152"/>
                    <a:pt x="248" y="1167"/>
                    <a:pt x="266" y="1167"/>
                  </a:cubicBezTo>
                  <a:cubicBezTo>
                    <a:pt x="285" y="1167"/>
                    <a:pt x="300" y="1153"/>
                    <a:pt x="300" y="1134"/>
                  </a:cubicBezTo>
                  <a:lnTo>
                    <a:pt x="300" y="1133"/>
                  </a:lnTo>
                  <a:lnTo>
                    <a:pt x="300" y="300"/>
                  </a:lnTo>
                  <a:lnTo>
                    <a:pt x="733" y="300"/>
                  </a:lnTo>
                  <a:cubicBezTo>
                    <a:pt x="752" y="300"/>
                    <a:pt x="767" y="286"/>
                    <a:pt x="767" y="267"/>
                  </a:cubicBezTo>
                  <a:cubicBezTo>
                    <a:pt x="767" y="249"/>
                    <a:pt x="753" y="234"/>
                    <a:pt x="734" y="233"/>
                  </a:cubicBezTo>
                  <a:lnTo>
                    <a:pt x="733" y="233"/>
                  </a:lnTo>
                  <a:lnTo>
                    <a:pt x="267" y="233"/>
                  </a:lnTo>
                  <a:close/>
                </a:path>
              </a:pathLst>
            </a:custGeom>
            <a:solidFill>
              <a:srgbClr val="EB9631"/>
            </a:solidFill>
            <a:ln>
              <a:noFill/>
            </a:ln>
          </p:spPr>
          <p:txBody>
            <a:bodyPr/>
            <a:lstStyle/>
            <a:p>
              <a:endParaRPr lang="zh-CN" altLang="en-US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5" name="矩形 4"/>
            <p:cNvSpPr/>
            <p:nvPr/>
          </p:nvSpPr>
          <p:spPr>
            <a:xfrm>
              <a:off x="493016" y="260323"/>
              <a:ext cx="1006977" cy="26609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8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Arial" panose="020B0604020202020204" pitchFamily="34" charset="0"/>
                  <a:ea typeface="思源黑体 CN Regular" panose="020B0500000000000000" pitchFamily="34" charset="-122"/>
                  <a:cs typeface="阿里巴巴普惠体 M" panose="00020600040101010101" pitchFamily="18" charset="-122"/>
                  <a:sym typeface="Arial" panose="020B0604020202020204" pitchFamily="34" charset="0"/>
                </a:rPr>
                <a:t>重难点解析</a:t>
              </a:r>
            </a:p>
          </p:txBody>
        </p:sp>
      </p:grpSp>
      <p:grpSp>
        <p:nvGrpSpPr>
          <p:cNvPr id="33" name="组合 32"/>
          <p:cNvGrpSpPr/>
          <p:nvPr/>
        </p:nvGrpSpPr>
        <p:grpSpPr>
          <a:xfrm>
            <a:off x="4692015" y="2465705"/>
            <a:ext cx="5241925" cy="583565"/>
            <a:chOff x="3689" y="4623"/>
            <a:chExt cx="6933" cy="919"/>
          </a:xfrm>
        </p:grpSpPr>
        <p:sp>
          <p:nvSpPr>
            <p:cNvPr id="34" name="矩形 33"/>
            <p:cNvSpPr/>
            <p:nvPr/>
          </p:nvSpPr>
          <p:spPr>
            <a:xfrm>
              <a:off x="4084" y="4623"/>
              <a:ext cx="6538" cy="91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zh-CN" altLang="en-US" sz="3200" dirty="0"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rPr>
                <a:t>一儿登瓮，足跌没水中。</a:t>
              </a:r>
            </a:p>
          </p:txBody>
        </p:sp>
        <p:sp>
          <p:nvSpPr>
            <p:cNvPr id="35" name="椭圆 34"/>
            <p:cNvSpPr/>
            <p:nvPr/>
          </p:nvSpPr>
          <p:spPr>
            <a:xfrm>
              <a:off x="3689" y="4950"/>
              <a:ext cx="283" cy="28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ffectLst>
              <a:innerShdw blurRad="63500" dist="50800" dir="108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</p:grpSp>
      <p:sp>
        <p:nvSpPr>
          <p:cNvPr id="36" name="矩形 35"/>
          <p:cNvSpPr/>
          <p:nvPr/>
        </p:nvSpPr>
        <p:spPr>
          <a:xfrm>
            <a:off x="4102100" y="4387850"/>
            <a:ext cx="6238875" cy="10147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000" dirty="0">
                <a:solidFill>
                  <a:srgbClr val="FF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    </a:t>
            </a:r>
            <a:r>
              <a:rPr lang="zh-CN" altLang="en-US" sz="2000" dirty="0">
                <a:solidFill>
                  <a:srgbClr val="FF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翻译：</a:t>
            </a:r>
            <a:r>
              <a:rPr lang="zh-CN" altLang="en-US" sz="2000" dirty="0">
                <a:solidFill>
                  <a:srgbClr val="C0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院子里有一口大水缸，</a:t>
            </a:r>
            <a:r>
              <a:rPr lang="zh-CN" altLang="en-US" sz="2000" dirty="0">
                <a:solidFill>
                  <a:schemeClr val="tx1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有个小孩爬到缸沿 </a:t>
            </a:r>
          </a:p>
          <a:p>
            <a:pPr algn="just"/>
            <a:r>
              <a:rPr lang="zh-CN" altLang="en-US" sz="2000" dirty="0">
                <a:solidFill>
                  <a:schemeClr val="tx1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          上玩，一不小心，掉到缸里。</a:t>
            </a:r>
            <a:r>
              <a:rPr lang="zh-CN" altLang="en-US" sz="2000" dirty="0">
                <a:solidFill>
                  <a:srgbClr val="C0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缸大水深</a:t>
            </a:r>
            <a:r>
              <a:rPr lang="zh-CN" altLang="en-US" sz="2000" dirty="0">
                <a:solidFill>
                  <a:schemeClr val="tx1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，</a:t>
            </a:r>
          </a:p>
          <a:p>
            <a:r>
              <a:rPr lang="zh-CN" altLang="en-US" sz="2000" dirty="0">
                <a:solidFill>
                  <a:schemeClr val="tx1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          眼看那孩子快要没顶了。</a:t>
            </a:r>
          </a:p>
        </p:txBody>
      </p:sp>
      <p:sp>
        <p:nvSpPr>
          <p:cNvPr id="37" name="文本框 36"/>
          <p:cNvSpPr txBox="1"/>
          <p:nvPr/>
        </p:nvSpPr>
        <p:spPr>
          <a:xfrm>
            <a:off x="4986020" y="2471420"/>
            <a:ext cx="995680" cy="58356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r>
              <a:rPr lang="zh-CN" altLang="en-US" sz="3200" dirty="0">
                <a:solidFill>
                  <a:srgbClr val="FF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一儿</a:t>
            </a:r>
          </a:p>
        </p:txBody>
      </p:sp>
      <p:sp>
        <p:nvSpPr>
          <p:cNvPr id="38" name="文本框 37"/>
          <p:cNvSpPr txBox="1"/>
          <p:nvPr/>
        </p:nvSpPr>
        <p:spPr>
          <a:xfrm>
            <a:off x="5786755" y="2465705"/>
            <a:ext cx="995680" cy="58356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r>
              <a:rPr lang="zh-CN" altLang="en-US" sz="3200" dirty="0">
                <a:solidFill>
                  <a:srgbClr val="FF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登瓮</a:t>
            </a:r>
          </a:p>
        </p:txBody>
      </p:sp>
      <p:sp>
        <p:nvSpPr>
          <p:cNvPr id="39" name="文本框 38"/>
          <p:cNvSpPr txBox="1"/>
          <p:nvPr/>
        </p:nvSpPr>
        <p:spPr>
          <a:xfrm>
            <a:off x="7018655" y="2496185"/>
            <a:ext cx="995680" cy="58356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r>
              <a:rPr lang="zh-CN" altLang="en-US" sz="3200" dirty="0">
                <a:solidFill>
                  <a:srgbClr val="FF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足跌</a:t>
            </a:r>
          </a:p>
        </p:txBody>
      </p:sp>
      <p:sp>
        <p:nvSpPr>
          <p:cNvPr id="40" name="文本框 39"/>
          <p:cNvSpPr txBox="1"/>
          <p:nvPr/>
        </p:nvSpPr>
        <p:spPr>
          <a:xfrm>
            <a:off x="7817485" y="2460625"/>
            <a:ext cx="1402080" cy="58356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r>
              <a:rPr lang="zh-CN" altLang="en-US" sz="3200" dirty="0">
                <a:solidFill>
                  <a:srgbClr val="FF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没水中</a:t>
            </a:r>
          </a:p>
        </p:txBody>
      </p:sp>
      <p:sp>
        <p:nvSpPr>
          <p:cNvPr id="41" name="文本框 40"/>
          <p:cNvSpPr txBox="1"/>
          <p:nvPr/>
        </p:nvSpPr>
        <p:spPr>
          <a:xfrm>
            <a:off x="4492625" y="1744345"/>
            <a:ext cx="1198880" cy="398780"/>
          </a:xfrm>
          <a:prstGeom prst="rect">
            <a:avLst/>
          </a:prstGeom>
          <a:noFill/>
          <a:ln w="19050">
            <a:solidFill>
              <a:srgbClr val="00B050"/>
            </a:solidFill>
          </a:ln>
        </p:spPr>
        <p:txBody>
          <a:bodyPr wrap="none" rtlCol="0" anchor="t">
            <a:spAutoFit/>
          </a:bodyPr>
          <a:lstStyle/>
          <a:p>
            <a:r>
              <a:rPr lang="zh-CN" altLang="en-US" sz="2000" dirty="0">
                <a:solidFill>
                  <a:schemeClr val="tx1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有个小孩</a:t>
            </a:r>
          </a:p>
        </p:txBody>
      </p:sp>
      <p:sp>
        <p:nvSpPr>
          <p:cNvPr id="42" name="文本框 41"/>
          <p:cNvSpPr txBox="1"/>
          <p:nvPr/>
        </p:nvSpPr>
        <p:spPr>
          <a:xfrm>
            <a:off x="6765925" y="3331845"/>
            <a:ext cx="1452880" cy="706755"/>
          </a:xfrm>
          <a:prstGeom prst="rect">
            <a:avLst/>
          </a:prstGeom>
          <a:noFill/>
          <a:ln w="19050">
            <a:solidFill>
              <a:srgbClr val="00B050"/>
            </a:solidFill>
          </a:ln>
        </p:spPr>
        <p:txBody>
          <a:bodyPr wrap="none" rtlCol="0" anchor="t">
            <a:spAutoFit/>
          </a:bodyPr>
          <a:lstStyle/>
          <a:p>
            <a:r>
              <a:rPr lang="zh-CN" altLang="en-US" sz="2000" dirty="0">
                <a:solidFill>
                  <a:schemeClr val="tx1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一不小心，</a:t>
            </a:r>
          </a:p>
          <a:p>
            <a:r>
              <a:rPr lang="zh-CN" altLang="en-US" sz="2000" dirty="0">
                <a:solidFill>
                  <a:schemeClr val="tx1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掉到缸里。</a:t>
            </a:r>
          </a:p>
        </p:txBody>
      </p:sp>
      <p:sp>
        <p:nvSpPr>
          <p:cNvPr id="43" name="文本框 42"/>
          <p:cNvSpPr txBox="1"/>
          <p:nvPr/>
        </p:nvSpPr>
        <p:spPr>
          <a:xfrm>
            <a:off x="8444865" y="3331845"/>
            <a:ext cx="2468880" cy="706755"/>
          </a:xfrm>
          <a:prstGeom prst="rect">
            <a:avLst/>
          </a:prstGeom>
          <a:noFill/>
          <a:ln w="19050">
            <a:solidFill>
              <a:srgbClr val="00B050"/>
            </a:solidFill>
          </a:ln>
        </p:spPr>
        <p:txBody>
          <a:bodyPr wrap="none" rtlCol="0" anchor="t">
            <a:spAutoFit/>
          </a:bodyPr>
          <a:lstStyle/>
          <a:p>
            <a:r>
              <a:rPr lang="zh-CN" altLang="en-US" sz="2000" dirty="0">
                <a:solidFill>
                  <a:schemeClr val="tx1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眼看那孩子</a:t>
            </a:r>
          </a:p>
          <a:p>
            <a:r>
              <a:rPr lang="zh-CN" altLang="en-US" sz="2000" dirty="0">
                <a:solidFill>
                  <a:schemeClr val="tx1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在水里快要没顶了。</a:t>
            </a:r>
          </a:p>
        </p:txBody>
      </p:sp>
      <p:sp>
        <p:nvSpPr>
          <p:cNvPr id="44" name="文本框 43"/>
          <p:cNvSpPr txBox="1"/>
          <p:nvPr/>
        </p:nvSpPr>
        <p:spPr>
          <a:xfrm>
            <a:off x="6053455" y="1744345"/>
            <a:ext cx="1960880" cy="398780"/>
          </a:xfrm>
          <a:prstGeom prst="rect">
            <a:avLst/>
          </a:prstGeom>
          <a:noFill/>
          <a:ln w="19050">
            <a:solidFill>
              <a:srgbClr val="00B050"/>
            </a:solidFill>
          </a:ln>
        </p:spPr>
        <p:txBody>
          <a:bodyPr wrap="none" rtlCol="0" anchor="t">
            <a:spAutoFit/>
          </a:bodyPr>
          <a:lstStyle/>
          <a:p>
            <a:r>
              <a:rPr lang="zh-CN" altLang="en-US" sz="2000" dirty="0">
                <a:solidFill>
                  <a:schemeClr val="tx1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爬到缸沿上玩。</a:t>
            </a:r>
          </a:p>
        </p:txBody>
      </p:sp>
      <p:sp>
        <p:nvSpPr>
          <p:cNvPr id="45" name="下箭头 12"/>
          <p:cNvSpPr/>
          <p:nvPr/>
        </p:nvSpPr>
        <p:spPr>
          <a:xfrm>
            <a:off x="8495665" y="2959100"/>
            <a:ext cx="138430" cy="324002"/>
          </a:xfrm>
          <a:prstGeom prst="downArrow">
            <a:avLst/>
          </a:prstGeom>
          <a:solidFill>
            <a:srgbClr val="000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46" name="下箭头 13"/>
          <p:cNvSpPr/>
          <p:nvPr/>
        </p:nvSpPr>
        <p:spPr>
          <a:xfrm>
            <a:off x="7447280" y="2959100"/>
            <a:ext cx="138430" cy="324002"/>
          </a:xfrm>
          <a:prstGeom prst="downArrow">
            <a:avLst/>
          </a:prstGeom>
          <a:solidFill>
            <a:srgbClr val="000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47" name="下箭头 21"/>
          <p:cNvSpPr/>
          <p:nvPr/>
        </p:nvSpPr>
        <p:spPr>
          <a:xfrm rot="10800000">
            <a:off x="6215380" y="2208530"/>
            <a:ext cx="138430" cy="324002"/>
          </a:xfrm>
          <a:prstGeom prst="downArrow">
            <a:avLst/>
          </a:prstGeom>
          <a:solidFill>
            <a:srgbClr val="000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48" name="下箭头 22"/>
          <p:cNvSpPr/>
          <p:nvPr/>
        </p:nvSpPr>
        <p:spPr>
          <a:xfrm rot="10800000">
            <a:off x="5371465" y="2208530"/>
            <a:ext cx="138430" cy="324002"/>
          </a:xfrm>
          <a:prstGeom prst="downArrow">
            <a:avLst/>
          </a:prstGeom>
          <a:solidFill>
            <a:srgbClr val="000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481" y="2774620"/>
            <a:ext cx="3966429" cy="382263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3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/>
      <p:bldP spid="37" grpId="0"/>
      <p:bldP spid="38" grpId="0"/>
      <p:bldP spid="39" grpId="0"/>
      <p:bldP spid="40" grpId="0"/>
      <p:bldP spid="41" grpId="0" bldLvl="0" animBg="1"/>
      <p:bldP spid="42" grpId="0" bldLvl="0" animBg="1"/>
      <p:bldP spid="43" grpId="0" bldLvl="0" animBg="1"/>
      <p:bldP spid="44" grpId="0" bldLvl="0" animBg="1"/>
      <p:bldP spid="45" grpId="0" bldLvl="0" animBg="1"/>
      <p:bldP spid="46" grpId="0" bldLvl="0" animBg="1"/>
      <p:bldP spid="47" grpId="0" bldLvl="0" animBg="1"/>
      <p:bldP spid="48" grpId="0" bldLvl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-1" y="6589486"/>
            <a:ext cx="12192001" cy="268514"/>
          </a:xfrm>
          <a:prstGeom prst="rect">
            <a:avLst/>
          </a:prstGeom>
          <a:solidFill>
            <a:srgbClr val="EB96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grpSp>
        <p:nvGrpSpPr>
          <p:cNvPr id="6" name="组合 5"/>
          <p:cNvGrpSpPr/>
          <p:nvPr/>
        </p:nvGrpSpPr>
        <p:grpSpPr>
          <a:xfrm>
            <a:off x="305216" y="259882"/>
            <a:ext cx="2349303" cy="681343"/>
            <a:chOff x="305216" y="259882"/>
            <a:chExt cx="1194777" cy="346508"/>
          </a:xfrm>
        </p:grpSpPr>
        <p:sp>
          <p:nvSpPr>
            <p:cNvPr id="4" name="bookmark_76382"/>
            <p:cNvSpPr>
              <a:spLocks noChangeAspect="1"/>
            </p:cNvSpPr>
            <p:nvPr/>
          </p:nvSpPr>
          <p:spPr bwMode="auto">
            <a:xfrm>
              <a:off x="305216" y="259882"/>
              <a:ext cx="131376" cy="346508"/>
            </a:xfrm>
            <a:custGeom>
              <a:avLst/>
              <a:gdLst>
                <a:gd name="T0" fmla="*/ 455839 w 606244"/>
                <a:gd name="T1" fmla="*/ 455839 w 606244"/>
                <a:gd name="T2" fmla="*/ 600116 w 606244"/>
                <a:gd name="T3" fmla="*/ 600116 w 606244"/>
                <a:gd name="T4" fmla="*/ 600116 w 606244"/>
                <a:gd name="T5" fmla="*/ 600116 w 606244"/>
                <a:gd name="T6" fmla="*/ 600116 w 606244"/>
                <a:gd name="T7" fmla="*/ 600116 w 606244"/>
                <a:gd name="T8" fmla="*/ 600116 w 606244"/>
                <a:gd name="T9" fmla="*/ 600116 w 606244"/>
                <a:gd name="T10" fmla="*/ 600116 w 606244"/>
                <a:gd name="T11" fmla="*/ 600116 w 606244"/>
                <a:gd name="T12" fmla="*/ 600116 w 606244"/>
                <a:gd name="T13" fmla="*/ 600116 w 606244"/>
                <a:gd name="T14" fmla="*/ 600116 w 606244"/>
                <a:gd name="T15" fmla="*/ 600116 w 606244"/>
                <a:gd name="T16" fmla="*/ 600116 w 606244"/>
                <a:gd name="T17" fmla="*/ 600116 w 606244"/>
                <a:gd name="T18" fmla="*/ 600116 w 606244"/>
                <a:gd name="T19" fmla="*/ 600116 w 606244"/>
                <a:gd name="T20" fmla="*/ 600116 w 606244"/>
                <a:gd name="T21" fmla="*/ 600116 w 606244"/>
                <a:gd name="T22" fmla="*/ 600116 w 606244"/>
                <a:gd name="T23" fmla="*/ 600116 w 606244"/>
                <a:gd name="T24" fmla="*/ 455839 w 606244"/>
                <a:gd name="T25" fmla="*/ 455839 w 606244"/>
                <a:gd name="T26" fmla="*/ 600116 w 606244"/>
                <a:gd name="T27" fmla="*/ 600116 w 606244"/>
                <a:gd name="T28" fmla="*/ 600116 w 606244"/>
                <a:gd name="T29" fmla="*/ 600116 w 606244"/>
                <a:gd name="T30" fmla="*/ 600116 w 606244"/>
                <a:gd name="T31" fmla="*/ 600116 w 606244"/>
                <a:gd name="T32" fmla="*/ 600116 w 606244"/>
                <a:gd name="T33" fmla="*/ 600116 w 606244"/>
                <a:gd name="T34" fmla="*/ 600116 w 606244"/>
                <a:gd name="T35" fmla="*/ 600116 w 606244"/>
                <a:gd name="T36" fmla="*/ 600116 w 606244"/>
                <a:gd name="T37" fmla="*/ 600116 w 606244"/>
                <a:gd name="T38" fmla="*/ 600116 w 606244"/>
                <a:gd name="T39" fmla="*/ 600116 w 606244"/>
                <a:gd name="T40" fmla="*/ 455839 w 606244"/>
                <a:gd name="T41" fmla="*/ 455839 w 606244"/>
                <a:gd name="T42" fmla="*/ 600116 w 606244"/>
                <a:gd name="T43" fmla="*/ 600116 w 606244"/>
                <a:gd name="T44" fmla="*/ 600116 w 606244"/>
                <a:gd name="T45" fmla="*/ 600116 w 606244"/>
                <a:gd name="T46" fmla="*/ 600116 w 606244"/>
                <a:gd name="T47" fmla="*/ 600116 w 606244"/>
                <a:gd name="T48" fmla="*/ 600116 w 606244"/>
                <a:gd name="T49" fmla="*/ 600116 w 606244"/>
                <a:gd name="T50" fmla="*/ 600116 w 606244"/>
                <a:gd name="T51" fmla="*/ 600116 w 606244"/>
                <a:gd name="T52" fmla="*/ 600116 w 606244"/>
                <a:gd name="T53" fmla="*/ 600116 w 606244"/>
                <a:gd name="T54" fmla="*/ 600116 w 606244"/>
                <a:gd name="T55" fmla="*/ 600116 w 606244"/>
                <a:gd name="T56" fmla="*/ 600116 w 606244"/>
                <a:gd name="T57" fmla="*/ 600116 w 606244"/>
                <a:gd name="T58" fmla="*/ 600116 w 606244"/>
                <a:gd name="T59" fmla="*/ 600116 w 606244"/>
                <a:gd name="T60" fmla="*/ 600116 w 606244"/>
                <a:gd name="T61" fmla="*/ 600116 w 606244"/>
                <a:gd name="T62" fmla="*/ 600116 w 606244"/>
                <a:gd name="T63" fmla="*/ 600116 w 6062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467" h="3875">
                  <a:moveTo>
                    <a:pt x="67" y="0"/>
                  </a:moveTo>
                  <a:cubicBezTo>
                    <a:pt x="30" y="0"/>
                    <a:pt x="0" y="30"/>
                    <a:pt x="0" y="67"/>
                  </a:cubicBezTo>
                  <a:lnTo>
                    <a:pt x="0" y="3800"/>
                  </a:lnTo>
                  <a:cubicBezTo>
                    <a:pt x="0" y="3837"/>
                    <a:pt x="30" y="3867"/>
                    <a:pt x="67" y="3867"/>
                  </a:cubicBezTo>
                  <a:cubicBezTo>
                    <a:pt x="86" y="3867"/>
                    <a:pt x="105" y="3858"/>
                    <a:pt x="118" y="3843"/>
                  </a:cubicBezTo>
                  <a:lnTo>
                    <a:pt x="733" y="3104"/>
                  </a:lnTo>
                  <a:lnTo>
                    <a:pt x="1349" y="3843"/>
                  </a:lnTo>
                  <a:cubicBezTo>
                    <a:pt x="1372" y="3871"/>
                    <a:pt x="1414" y="3875"/>
                    <a:pt x="1443" y="3851"/>
                  </a:cubicBezTo>
                  <a:cubicBezTo>
                    <a:pt x="1458" y="3839"/>
                    <a:pt x="1467" y="3820"/>
                    <a:pt x="1467" y="3800"/>
                  </a:cubicBezTo>
                  <a:lnTo>
                    <a:pt x="1467" y="67"/>
                  </a:lnTo>
                  <a:cubicBezTo>
                    <a:pt x="1467" y="30"/>
                    <a:pt x="1437" y="0"/>
                    <a:pt x="1400" y="0"/>
                  </a:cubicBezTo>
                  <a:lnTo>
                    <a:pt x="67" y="0"/>
                  </a:lnTo>
                  <a:close/>
                  <a:moveTo>
                    <a:pt x="133" y="133"/>
                  </a:moveTo>
                  <a:lnTo>
                    <a:pt x="1333" y="133"/>
                  </a:lnTo>
                  <a:lnTo>
                    <a:pt x="1333" y="3616"/>
                  </a:lnTo>
                  <a:lnTo>
                    <a:pt x="785" y="2957"/>
                  </a:lnTo>
                  <a:cubicBezTo>
                    <a:pt x="761" y="2929"/>
                    <a:pt x="719" y="2925"/>
                    <a:pt x="691" y="2949"/>
                  </a:cubicBezTo>
                  <a:cubicBezTo>
                    <a:pt x="688" y="2951"/>
                    <a:pt x="685" y="2954"/>
                    <a:pt x="682" y="2957"/>
                  </a:cubicBezTo>
                  <a:lnTo>
                    <a:pt x="133" y="3616"/>
                  </a:lnTo>
                  <a:lnTo>
                    <a:pt x="133" y="133"/>
                  </a:lnTo>
                  <a:close/>
                  <a:moveTo>
                    <a:pt x="267" y="233"/>
                  </a:moveTo>
                  <a:cubicBezTo>
                    <a:pt x="248" y="233"/>
                    <a:pt x="233" y="248"/>
                    <a:pt x="233" y="267"/>
                  </a:cubicBezTo>
                  <a:lnTo>
                    <a:pt x="233" y="1133"/>
                  </a:lnTo>
                  <a:cubicBezTo>
                    <a:pt x="233" y="1152"/>
                    <a:pt x="248" y="1167"/>
                    <a:pt x="266" y="1167"/>
                  </a:cubicBezTo>
                  <a:cubicBezTo>
                    <a:pt x="285" y="1167"/>
                    <a:pt x="300" y="1153"/>
                    <a:pt x="300" y="1134"/>
                  </a:cubicBezTo>
                  <a:lnTo>
                    <a:pt x="300" y="1133"/>
                  </a:lnTo>
                  <a:lnTo>
                    <a:pt x="300" y="300"/>
                  </a:lnTo>
                  <a:lnTo>
                    <a:pt x="733" y="300"/>
                  </a:lnTo>
                  <a:cubicBezTo>
                    <a:pt x="752" y="300"/>
                    <a:pt x="767" y="286"/>
                    <a:pt x="767" y="267"/>
                  </a:cubicBezTo>
                  <a:cubicBezTo>
                    <a:pt x="767" y="249"/>
                    <a:pt x="753" y="234"/>
                    <a:pt x="734" y="233"/>
                  </a:cubicBezTo>
                  <a:lnTo>
                    <a:pt x="733" y="233"/>
                  </a:lnTo>
                  <a:lnTo>
                    <a:pt x="267" y="233"/>
                  </a:lnTo>
                  <a:close/>
                </a:path>
              </a:pathLst>
            </a:custGeom>
            <a:solidFill>
              <a:srgbClr val="EB9631"/>
            </a:solidFill>
            <a:ln>
              <a:noFill/>
            </a:ln>
          </p:spPr>
          <p:txBody>
            <a:bodyPr/>
            <a:lstStyle/>
            <a:p>
              <a:endParaRPr lang="zh-CN" altLang="en-US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5" name="矩形 4"/>
            <p:cNvSpPr/>
            <p:nvPr/>
          </p:nvSpPr>
          <p:spPr>
            <a:xfrm>
              <a:off x="493016" y="260323"/>
              <a:ext cx="1006977" cy="26609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8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Arial" panose="020B0604020202020204" pitchFamily="34" charset="0"/>
                  <a:ea typeface="思源黑体 CN Regular" panose="020B0500000000000000" pitchFamily="34" charset="-122"/>
                  <a:cs typeface="阿里巴巴普惠体 M" panose="00020600040101010101" pitchFamily="18" charset="-122"/>
                  <a:sym typeface="Arial" panose="020B0604020202020204" pitchFamily="34" charset="0"/>
                </a:rPr>
                <a:t>重难点解析</a:t>
              </a:r>
            </a:p>
          </p:txBody>
        </p:sp>
      </p:grpSp>
      <p:grpSp>
        <p:nvGrpSpPr>
          <p:cNvPr id="22" name="组合 21"/>
          <p:cNvGrpSpPr/>
          <p:nvPr/>
        </p:nvGrpSpPr>
        <p:grpSpPr>
          <a:xfrm>
            <a:off x="5809615" y="2643505"/>
            <a:ext cx="2788920" cy="583565"/>
            <a:chOff x="3689" y="4623"/>
            <a:chExt cx="4392" cy="919"/>
          </a:xfrm>
        </p:grpSpPr>
        <p:sp>
          <p:nvSpPr>
            <p:cNvPr id="23" name="矩形 22"/>
            <p:cNvSpPr/>
            <p:nvPr/>
          </p:nvSpPr>
          <p:spPr>
            <a:xfrm>
              <a:off x="4084" y="4623"/>
              <a:ext cx="3997" cy="91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zh-CN" altLang="en-US" sz="3200" dirty="0"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rPr>
                <a:t>众皆弃去。</a:t>
              </a:r>
            </a:p>
          </p:txBody>
        </p:sp>
        <p:sp>
          <p:nvSpPr>
            <p:cNvPr id="24" name="椭圆 23"/>
            <p:cNvSpPr/>
            <p:nvPr/>
          </p:nvSpPr>
          <p:spPr>
            <a:xfrm>
              <a:off x="3689" y="4950"/>
              <a:ext cx="283" cy="28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ffectLst>
              <a:innerShdw blurRad="63500" dist="50800" dir="108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</p:grpSp>
      <p:sp>
        <p:nvSpPr>
          <p:cNvPr id="25" name="矩形 24"/>
          <p:cNvSpPr/>
          <p:nvPr/>
        </p:nvSpPr>
        <p:spPr>
          <a:xfrm>
            <a:off x="5662930" y="4216400"/>
            <a:ext cx="5069840" cy="7067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000" dirty="0">
                <a:solidFill>
                  <a:srgbClr val="FF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翻译：</a:t>
            </a:r>
            <a:r>
              <a:rPr lang="zh-CN" altLang="en-US" sz="2000" dirty="0">
                <a:solidFill>
                  <a:schemeClr val="tx1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别的孩子们</a:t>
            </a:r>
            <a:r>
              <a:rPr lang="zh-CN" altLang="en-US" sz="2000" dirty="0">
                <a:solidFill>
                  <a:srgbClr val="C0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一见出了事，吓得边哭</a:t>
            </a:r>
          </a:p>
          <a:p>
            <a:r>
              <a:rPr lang="zh-CN" altLang="en-US" sz="2000" dirty="0">
                <a:solidFill>
                  <a:srgbClr val="C0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      边喊</a:t>
            </a:r>
            <a:r>
              <a:rPr lang="zh-CN" altLang="en-US" sz="2000" dirty="0">
                <a:solidFill>
                  <a:schemeClr val="tx1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，跑到外面</a:t>
            </a:r>
            <a:r>
              <a:rPr lang="zh-CN" altLang="en-US" sz="2000" dirty="0">
                <a:solidFill>
                  <a:srgbClr val="C0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向大人求救</a:t>
            </a:r>
            <a:r>
              <a:rPr lang="zh-CN" altLang="en-US" sz="2000" dirty="0">
                <a:solidFill>
                  <a:schemeClr val="tx1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。</a:t>
            </a:r>
          </a:p>
        </p:txBody>
      </p:sp>
      <p:sp>
        <p:nvSpPr>
          <p:cNvPr id="26" name="文本框 25"/>
          <p:cNvSpPr txBox="1"/>
          <p:nvPr/>
        </p:nvSpPr>
        <p:spPr>
          <a:xfrm>
            <a:off x="6038215" y="2649220"/>
            <a:ext cx="589280" cy="58356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r>
              <a:rPr lang="zh-CN" altLang="en-US" sz="3200" dirty="0">
                <a:solidFill>
                  <a:srgbClr val="FF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众</a:t>
            </a:r>
          </a:p>
        </p:txBody>
      </p:sp>
      <p:sp>
        <p:nvSpPr>
          <p:cNvPr id="27" name="文本框 26"/>
          <p:cNvSpPr txBox="1"/>
          <p:nvPr/>
        </p:nvSpPr>
        <p:spPr>
          <a:xfrm>
            <a:off x="6478270" y="2643505"/>
            <a:ext cx="589280" cy="58356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r>
              <a:rPr lang="zh-CN" altLang="en-US" sz="3200" dirty="0">
                <a:solidFill>
                  <a:srgbClr val="FF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皆</a:t>
            </a:r>
          </a:p>
        </p:txBody>
      </p:sp>
      <p:sp>
        <p:nvSpPr>
          <p:cNvPr id="28" name="文本框 27"/>
          <p:cNvSpPr txBox="1"/>
          <p:nvPr/>
        </p:nvSpPr>
        <p:spPr>
          <a:xfrm>
            <a:off x="6887845" y="2649220"/>
            <a:ext cx="995680" cy="58356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r>
              <a:rPr lang="zh-CN" altLang="en-US" sz="3200" dirty="0">
                <a:solidFill>
                  <a:srgbClr val="FF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弃去</a:t>
            </a:r>
          </a:p>
        </p:txBody>
      </p:sp>
      <p:sp>
        <p:nvSpPr>
          <p:cNvPr id="29" name="文本框 28"/>
          <p:cNvSpPr txBox="1"/>
          <p:nvPr/>
        </p:nvSpPr>
        <p:spPr>
          <a:xfrm>
            <a:off x="5617845" y="1910715"/>
            <a:ext cx="1452880" cy="398780"/>
          </a:xfrm>
          <a:prstGeom prst="rect">
            <a:avLst/>
          </a:prstGeom>
          <a:noFill/>
          <a:ln w="19050">
            <a:solidFill>
              <a:srgbClr val="00B050"/>
            </a:solidFill>
          </a:ln>
        </p:spPr>
        <p:txBody>
          <a:bodyPr wrap="none" rtlCol="0" anchor="t">
            <a:spAutoFit/>
          </a:bodyPr>
          <a:lstStyle/>
          <a:p>
            <a:r>
              <a:rPr lang="zh-CN" altLang="en-US" sz="2000" dirty="0">
                <a:solidFill>
                  <a:schemeClr val="tx1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别的孩子们</a:t>
            </a:r>
          </a:p>
        </p:txBody>
      </p:sp>
      <p:sp>
        <p:nvSpPr>
          <p:cNvPr id="30" name="文本框 29"/>
          <p:cNvSpPr txBox="1"/>
          <p:nvPr/>
        </p:nvSpPr>
        <p:spPr>
          <a:xfrm>
            <a:off x="6405245" y="3509645"/>
            <a:ext cx="436880" cy="398780"/>
          </a:xfrm>
          <a:prstGeom prst="rect">
            <a:avLst/>
          </a:prstGeom>
          <a:noFill/>
          <a:ln w="19050">
            <a:solidFill>
              <a:srgbClr val="00B050"/>
            </a:solidFill>
          </a:ln>
        </p:spPr>
        <p:txBody>
          <a:bodyPr wrap="none" rtlCol="0" anchor="t">
            <a:spAutoFit/>
          </a:bodyPr>
          <a:lstStyle/>
          <a:p>
            <a:r>
              <a:rPr lang="zh-CN" altLang="en-US" sz="2000" dirty="0">
                <a:solidFill>
                  <a:schemeClr val="tx1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都</a:t>
            </a:r>
          </a:p>
        </p:txBody>
      </p:sp>
      <p:sp>
        <p:nvSpPr>
          <p:cNvPr id="31" name="文本框 30"/>
          <p:cNvSpPr txBox="1"/>
          <p:nvPr/>
        </p:nvSpPr>
        <p:spPr>
          <a:xfrm>
            <a:off x="7067550" y="3536315"/>
            <a:ext cx="1198880" cy="398780"/>
          </a:xfrm>
          <a:prstGeom prst="rect">
            <a:avLst/>
          </a:prstGeom>
          <a:noFill/>
          <a:ln w="19050">
            <a:solidFill>
              <a:srgbClr val="00B050"/>
            </a:solidFill>
          </a:ln>
        </p:spPr>
        <p:txBody>
          <a:bodyPr wrap="none" rtlCol="0" anchor="t">
            <a:spAutoFit/>
          </a:bodyPr>
          <a:lstStyle/>
          <a:p>
            <a:r>
              <a:rPr lang="zh-CN" altLang="en-US" sz="2000" dirty="0">
                <a:solidFill>
                  <a:schemeClr val="tx1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跑到外面</a:t>
            </a:r>
          </a:p>
        </p:txBody>
      </p:sp>
      <p:sp>
        <p:nvSpPr>
          <p:cNvPr id="32" name="下箭头 12"/>
          <p:cNvSpPr/>
          <p:nvPr/>
        </p:nvSpPr>
        <p:spPr>
          <a:xfrm>
            <a:off x="7324725" y="3185795"/>
            <a:ext cx="138430" cy="324002"/>
          </a:xfrm>
          <a:prstGeom prst="downArrow">
            <a:avLst/>
          </a:prstGeom>
          <a:solidFill>
            <a:srgbClr val="000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49" name="下箭头 13"/>
          <p:cNvSpPr/>
          <p:nvPr/>
        </p:nvSpPr>
        <p:spPr>
          <a:xfrm>
            <a:off x="6703695" y="3185795"/>
            <a:ext cx="138430" cy="324002"/>
          </a:xfrm>
          <a:prstGeom prst="downArrow">
            <a:avLst/>
          </a:prstGeom>
          <a:solidFill>
            <a:srgbClr val="000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50" name="下箭头 22"/>
          <p:cNvSpPr/>
          <p:nvPr/>
        </p:nvSpPr>
        <p:spPr>
          <a:xfrm rot="10800000">
            <a:off x="6263640" y="2386330"/>
            <a:ext cx="138430" cy="324002"/>
          </a:xfrm>
          <a:prstGeom prst="downArrow">
            <a:avLst/>
          </a:prstGeom>
          <a:solidFill>
            <a:srgbClr val="000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481" y="2774620"/>
            <a:ext cx="3966429" cy="382263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26" grpId="0"/>
      <p:bldP spid="27" grpId="0"/>
      <p:bldP spid="28" grpId="0"/>
      <p:bldP spid="29" grpId="0" bldLvl="0" animBg="1"/>
      <p:bldP spid="30" grpId="0" bldLvl="0" animBg="1"/>
      <p:bldP spid="31" grpId="0" bldLvl="0" animBg="1"/>
      <p:bldP spid="32" grpId="0" bldLvl="0" animBg="1"/>
      <p:bldP spid="49" grpId="0" bldLvl="0" animBg="1"/>
      <p:bldP spid="50" grpId="0" bldLvl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-1" y="6589486"/>
            <a:ext cx="12192001" cy="268514"/>
          </a:xfrm>
          <a:prstGeom prst="rect">
            <a:avLst/>
          </a:prstGeom>
          <a:solidFill>
            <a:srgbClr val="EB96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grpSp>
        <p:nvGrpSpPr>
          <p:cNvPr id="6" name="组合 5"/>
          <p:cNvGrpSpPr/>
          <p:nvPr/>
        </p:nvGrpSpPr>
        <p:grpSpPr>
          <a:xfrm>
            <a:off x="305216" y="259882"/>
            <a:ext cx="2349303" cy="681343"/>
            <a:chOff x="305216" y="259882"/>
            <a:chExt cx="1194777" cy="346508"/>
          </a:xfrm>
        </p:grpSpPr>
        <p:sp>
          <p:nvSpPr>
            <p:cNvPr id="4" name="bookmark_76382"/>
            <p:cNvSpPr>
              <a:spLocks noChangeAspect="1"/>
            </p:cNvSpPr>
            <p:nvPr/>
          </p:nvSpPr>
          <p:spPr bwMode="auto">
            <a:xfrm>
              <a:off x="305216" y="259882"/>
              <a:ext cx="131376" cy="346508"/>
            </a:xfrm>
            <a:custGeom>
              <a:avLst/>
              <a:gdLst>
                <a:gd name="T0" fmla="*/ 455839 w 606244"/>
                <a:gd name="T1" fmla="*/ 455839 w 606244"/>
                <a:gd name="T2" fmla="*/ 600116 w 606244"/>
                <a:gd name="T3" fmla="*/ 600116 w 606244"/>
                <a:gd name="T4" fmla="*/ 600116 w 606244"/>
                <a:gd name="T5" fmla="*/ 600116 w 606244"/>
                <a:gd name="T6" fmla="*/ 600116 w 606244"/>
                <a:gd name="T7" fmla="*/ 600116 w 606244"/>
                <a:gd name="T8" fmla="*/ 600116 w 606244"/>
                <a:gd name="T9" fmla="*/ 600116 w 606244"/>
                <a:gd name="T10" fmla="*/ 600116 w 606244"/>
                <a:gd name="T11" fmla="*/ 600116 w 606244"/>
                <a:gd name="T12" fmla="*/ 600116 w 606244"/>
                <a:gd name="T13" fmla="*/ 600116 w 606244"/>
                <a:gd name="T14" fmla="*/ 600116 w 606244"/>
                <a:gd name="T15" fmla="*/ 600116 w 606244"/>
                <a:gd name="T16" fmla="*/ 600116 w 606244"/>
                <a:gd name="T17" fmla="*/ 600116 w 606244"/>
                <a:gd name="T18" fmla="*/ 600116 w 606244"/>
                <a:gd name="T19" fmla="*/ 600116 w 606244"/>
                <a:gd name="T20" fmla="*/ 600116 w 606244"/>
                <a:gd name="T21" fmla="*/ 600116 w 606244"/>
                <a:gd name="T22" fmla="*/ 600116 w 606244"/>
                <a:gd name="T23" fmla="*/ 600116 w 606244"/>
                <a:gd name="T24" fmla="*/ 455839 w 606244"/>
                <a:gd name="T25" fmla="*/ 455839 w 606244"/>
                <a:gd name="T26" fmla="*/ 600116 w 606244"/>
                <a:gd name="T27" fmla="*/ 600116 w 606244"/>
                <a:gd name="T28" fmla="*/ 600116 w 606244"/>
                <a:gd name="T29" fmla="*/ 600116 w 606244"/>
                <a:gd name="T30" fmla="*/ 600116 w 606244"/>
                <a:gd name="T31" fmla="*/ 600116 w 606244"/>
                <a:gd name="T32" fmla="*/ 600116 w 606244"/>
                <a:gd name="T33" fmla="*/ 600116 w 606244"/>
                <a:gd name="T34" fmla="*/ 600116 w 606244"/>
                <a:gd name="T35" fmla="*/ 600116 w 606244"/>
                <a:gd name="T36" fmla="*/ 600116 w 606244"/>
                <a:gd name="T37" fmla="*/ 600116 w 606244"/>
                <a:gd name="T38" fmla="*/ 600116 w 606244"/>
                <a:gd name="T39" fmla="*/ 600116 w 606244"/>
                <a:gd name="T40" fmla="*/ 455839 w 606244"/>
                <a:gd name="T41" fmla="*/ 455839 w 606244"/>
                <a:gd name="T42" fmla="*/ 600116 w 606244"/>
                <a:gd name="T43" fmla="*/ 600116 w 606244"/>
                <a:gd name="T44" fmla="*/ 600116 w 606244"/>
                <a:gd name="T45" fmla="*/ 600116 w 606244"/>
                <a:gd name="T46" fmla="*/ 600116 w 606244"/>
                <a:gd name="T47" fmla="*/ 600116 w 606244"/>
                <a:gd name="T48" fmla="*/ 600116 w 606244"/>
                <a:gd name="T49" fmla="*/ 600116 w 606244"/>
                <a:gd name="T50" fmla="*/ 600116 w 606244"/>
                <a:gd name="T51" fmla="*/ 600116 w 606244"/>
                <a:gd name="T52" fmla="*/ 600116 w 606244"/>
                <a:gd name="T53" fmla="*/ 600116 w 606244"/>
                <a:gd name="T54" fmla="*/ 600116 w 606244"/>
                <a:gd name="T55" fmla="*/ 600116 w 606244"/>
                <a:gd name="T56" fmla="*/ 600116 w 606244"/>
                <a:gd name="T57" fmla="*/ 600116 w 606244"/>
                <a:gd name="T58" fmla="*/ 600116 w 606244"/>
                <a:gd name="T59" fmla="*/ 600116 w 606244"/>
                <a:gd name="T60" fmla="*/ 600116 w 606244"/>
                <a:gd name="T61" fmla="*/ 600116 w 606244"/>
                <a:gd name="T62" fmla="*/ 600116 w 606244"/>
                <a:gd name="T63" fmla="*/ 600116 w 6062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467" h="3875">
                  <a:moveTo>
                    <a:pt x="67" y="0"/>
                  </a:moveTo>
                  <a:cubicBezTo>
                    <a:pt x="30" y="0"/>
                    <a:pt x="0" y="30"/>
                    <a:pt x="0" y="67"/>
                  </a:cubicBezTo>
                  <a:lnTo>
                    <a:pt x="0" y="3800"/>
                  </a:lnTo>
                  <a:cubicBezTo>
                    <a:pt x="0" y="3837"/>
                    <a:pt x="30" y="3867"/>
                    <a:pt x="67" y="3867"/>
                  </a:cubicBezTo>
                  <a:cubicBezTo>
                    <a:pt x="86" y="3867"/>
                    <a:pt x="105" y="3858"/>
                    <a:pt x="118" y="3843"/>
                  </a:cubicBezTo>
                  <a:lnTo>
                    <a:pt x="733" y="3104"/>
                  </a:lnTo>
                  <a:lnTo>
                    <a:pt x="1349" y="3843"/>
                  </a:lnTo>
                  <a:cubicBezTo>
                    <a:pt x="1372" y="3871"/>
                    <a:pt x="1414" y="3875"/>
                    <a:pt x="1443" y="3851"/>
                  </a:cubicBezTo>
                  <a:cubicBezTo>
                    <a:pt x="1458" y="3839"/>
                    <a:pt x="1467" y="3820"/>
                    <a:pt x="1467" y="3800"/>
                  </a:cubicBezTo>
                  <a:lnTo>
                    <a:pt x="1467" y="67"/>
                  </a:lnTo>
                  <a:cubicBezTo>
                    <a:pt x="1467" y="30"/>
                    <a:pt x="1437" y="0"/>
                    <a:pt x="1400" y="0"/>
                  </a:cubicBezTo>
                  <a:lnTo>
                    <a:pt x="67" y="0"/>
                  </a:lnTo>
                  <a:close/>
                  <a:moveTo>
                    <a:pt x="133" y="133"/>
                  </a:moveTo>
                  <a:lnTo>
                    <a:pt x="1333" y="133"/>
                  </a:lnTo>
                  <a:lnTo>
                    <a:pt x="1333" y="3616"/>
                  </a:lnTo>
                  <a:lnTo>
                    <a:pt x="785" y="2957"/>
                  </a:lnTo>
                  <a:cubicBezTo>
                    <a:pt x="761" y="2929"/>
                    <a:pt x="719" y="2925"/>
                    <a:pt x="691" y="2949"/>
                  </a:cubicBezTo>
                  <a:cubicBezTo>
                    <a:pt x="688" y="2951"/>
                    <a:pt x="685" y="2954"/>
                    <a:pt x="682" y="2957"/>
                  </a:cubicBezTo>
                  <a:lnTo>
                    <a:pt x="133" y="3616"/>
                  </a:lnTo>
                  <a:lnTo>
                    <a:pt x="133" y="133"/>
                  </a:lnTo>
                  <a:close/>
                  <a:moveTo>
                    <a:pt x="267" y="233"/>
                  </a:moveTo>
                  <a:cubicBezTo>
                    <a:pt x="248" y="233"/>
                    <a:pt x="233" y="248"/>
                    <a:pt x="233" y="267"/>
                  </a:cubicBezTo>
                  <a:lnTo>
                    <a:pt x="233" y="1133"/>
                  </a:lnTo>
                  <a:cubicBezTo>
                    <a:pt x="233" y="1152"/>
                    <a:pt x="248" y="1167"/>
                    <a:pt x="266" y="1167"/>
                  </a:cubicBezTo>
                  <a:cubicBezTo>
                    <a:pt x="285" y="1167"/>
                    <a:pt x="300" y="1153"/>
                    <a:pt x="300" y="1134"/>
                  </a:cubicBezTo>
                  <a:lnTo>
                    <a:pt x="300" y="1133"/>
                  </a:lnTo>
                  <a:lnTo>
                    <a:pt x="300" y="300"/>
                  </a:lnTo>
                  <a:lnTo>
                    <a:pt x="733" y="300"/>
                  </a:lnTo>
                  <a:cubicBezTo>
                    <a:pt x="752" y="300"/>
                    <a:pt x="767" y="286"/>
                    <a:pt x="767" y="267"/>
                  </a:cubicBezTo>
                  <a:cubicBezTo>
                    <a:pt x="767" y="249"/>
                    <a:pt x="753" y="234"/>
                    <a:pt x="734" y="233"/>
                  </a:cubicBezTo>
                  <a:lnTo>
                    <a:pt x="733" y="233"/>
                  </a:lnTo>
                  <a:lnTo>
                    <a:pt x="267" y="233"/>
                  </a:lnTo>
                  <a:close/>
                </a:path>
              </a:pathLst>
            </a:custGeom>
            <a:solidFill>
              <a:srgbClr val="EB9631"/>
            </a:solidFill>
            <a:ln>
              <a:noFill/>
            </a:ln>
          </p:spPr>
          <p:txBody>
            <a:bodyPr/>
            <a:lstStyle/>
            <a:p>
              <a:endParaRPr lang="zh-CN" altLang="en-US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5" name="矩形 4"/>
            <p:cNvSpPr/>
            <p:nvPr/>
          </p:nvSpPr>
          <p:spPr>
            <a:xfrm>
              <a:off x="493016" y="260323"/>
              <a:ext cx="1006977" cy="26609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8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Arial" panose="020B0604020202020204" pitchFamily="34" charset="0"/>
                  <a:ea typeface="思源黑体 CN Regular" panose="020B0500000000000000" pitchFamily="34" charset="-122"/>
                  <a:cs typeface="阿里巴巴普惠体 M" panose="00020600040101010101" pitchFamily="18" charset="-122"/>
                  <a:sym typeface="Arial" panose="020B0604020202020204" pitchFamily="34" charset="0"/>
                </a:rPr>
                <a:t>重难点解析</a:t>
              </a:r>
            </a:p>
          </p:txBody>
        </p:sp>
      </p:grpSp>
      <p:pic>
        <p:nvPicPr>
          <p:cNvPr id="2" name="图片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481" y="2774620"/>
            <a:ext cx="3966429" cy="3822631"/>
          </a:xfrm>
          <a:prstGeom prst="rect">
            <a:avLst/>
          </a:prstGeom>
        </p:spPr>
      </p:pic>
      <p:grpSp>
        <p:nvGrpSpPr>
          <p:cNvPr id="20" name="组合 19"/>
          <p:cNvGrpSpPr/>
          <p:nvPr/>
        </p:nvGrpSpPr>
        <p:grpSpPr>
          <a:xfrm>
            <a:off x="5136515" y="2762766"/>
            <a:ext cx="5241925" cy="583565"/>
            <a:chOff x="3689" y="4623"/>
            <a:chExt cx="6933" cy="919"/>
          </a:xfrm>
        </p:grpSpPr>
        <p:sp>
          <p:nvSpPr>
            <p:cNvPr id="21" name="矩形 20"/>
            <p:cNvSpPr/>
            <p:nvPr/>
          </p:nvSpPr>
          <p:spPr>
            <a:xfrm>
              <a:off x="4084" y="4623"/>
              <a:ext cx="6538" cy="91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zh-CN" altLang="en-US" sz="3200" dirty="0"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rPr>
                <a:t>光持石击瓮破之，水迸。</a:t>
              </a:r>
            </a:p>
          </p:txBody>
        </p:sp>
        <p:sp>
          <p:nvSpPr>
            <p:cNvPr id="33" name="椭圆 32"/>
            <p:cNvSpPr/>
            <p:nvPr/>
          </p:nvSpPr>
          <p:spPr>
            <a:xfrm>
              <a:off x="3689" y="4950"/>
              <a:ext cx="283" cy="28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ffectLst>
              <a:innerShdw blurRad="63500" dist="50800" dir="108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</p:grpSp>
      <p:sp>
        <p:nvSpPr>
          <p:cNvPr id="34" name="矩形 33"/>
          <p:cNvSpPr/>
          <p:nvPr/>
        </p:nvSpPr>
        <p:spPr>
          <a:xfrm>
            <a:off x="4590415" y="4427101"/>
            <a:ext cx="6410960" cy="11755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latinLnBrk="0" hangingPunct="1">
              <a:lnSpc>
                <a:spcPct val="120000"/>
              </a:lnSpc>
            </a:pPr>
            <a:r>
              <a:rPr lang="en-US" altLang="zh-CN" sz="2000" dirty="0">
                <a:solidFill>
                  <a:srgbClr val="FF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   </a:t>
            </a:r>
            <a:r>
              <a:rPr lang="zh-CN" altLang="en-US" sz="2000" dirty="0">
                <a:solidFill>
                  <a:srgbClr val="FF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翻译：</a:t>
            </a:r>
            <a:r>
              <a:rPr lang="zh-CN" altLang="en-US" sz="20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司马光</a:t>
            </a:r>
            <a:r>
              <a:rPr lang="zh-CN" altLang="en-US" sz="2000" dirty="0">
                <a:solidFill>
                  <a:srgbClr val="C0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却急中生智</a:t>
            </a:r>
            <a:r>
              <a:rPr lang="zh-CN" altLang="en-US" sz="20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，从地上捡起一块大石头，</a:t>
            </a:r>
          </a:p>
          <a:p>
            <a:pPr eaLnBrk="1" latinLnBrk="0" hangingPunct="1">
              <a:lnSpc>
                <a:spcPct val="120000"/>
              </a:lnSpc>
            </a:pPr>
            <a:r>
              <a:rPr lang="zh-CN" altLang="en-US" sz="20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         使劲向水缸砸去，</a:t>
            </a:r>
            <a:r>
              <a:rPr lang="zh-CN" altLang="en-US" sz="2000" dirty="0">
                <a:solidFill>
                  <a:srgbClr val="C0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“砰!”</a:t>
            </a:r>
            <a:r>
              <a:rPr lang="zh-CN" altLang="en-US" sz="20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水缸破了，缸里的</a:t>
            </a:r>
          </a:p>
          <a:p>
            <a:pPr eaLnBrk="1" latinLnBrk="0" hangingPunct="1">
              <a:lnSpc>
                <a:spcPct val="120000"/>
              </a:lnSpc>
            </a:pPr>
            <a:r>
              <a:rPr lang="zh-CN" altLang="en-US" sz="20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         水流了出来。</a:t>
            </a:r>
          </a:p>
        </p:txBody>
      </p:sp>
      <p:sp>
        <p:nvSpPr>
          <p:cNvPr id="35" name="文本框 34"/>
          <p:cNvSpPr txBox="1"/>
          <p:nvPr/>
        </p:nvSpPr>
        <p:spPr>
          <a:xfrm>
            <a:off x="5815965" y="2768481"/>
            <a:ext cx="995680" cy="58356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r>
              <a:rPr lang="zh-CN" altLang="en-US" sz="3200" dirty="0">
                <a:solidFill>
                  <a:srgbClr val="FF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持石</a:t>
            </a:r>
          </a:p>
        </p:txBody>
      </p:sp>
      <p:sp>
        <p:nvSpPr>
          <p:cNvPr id="36" name="文本框 35"/>
          <p:cNvSpPr txBox="1"/>
          <p:nvPr/>
        </p:nvSpPr>
        <p:spPr>
          <a:xfrm>
            <a:off x="6659880" y="2762766"/>
            <a:ext cx="995680" cy="58356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r>
              <a:rPr lang="zh-CN" altLang="en-US" sz="3200" dirty="0">
                <a:solidFill>
                  <a:srgbClr val="FF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击瓮</a:t>
            </a:r>
          </a:p>
        </p:txBody>
      </p:sp>
      <p:sp>
        <p:nvSpPr>
          <p:cNvPr id="37" name="文本框 36"/>
          <p:cNvSpPr txBox="1"/>
          <p:nvPr/>
        </p:nvSpPr>
        <p:spPr>
          <a:xfrm>
            <a:off x="7869555" y="2757686"/>
            <a:ext cx="589280" cy="58356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r>
              <a:rPr lang="zh-CN" altLang="en-US" sz="3200" dirty="0">
                <a:solidFill>
                  <a:srgbClr val="FF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之</a:t>
            </a:r>
          </a:p>
        </p:txBody>
      </p:sp>
      <p:sp>
        <p:nvSpPr>
          <p:cNvPr id="38" name="文本框 37"/>
          <p:cNvSpPr txBox="1"/>
          <p:nvPr/>
        </p:nvSpPr>
        <p:spPr>
          <a:xfrm>
            <a:off x="8663305" y="2768481"/>
            <a:ext cx="995680" cy="58356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r>
              <a:rPr lang="zh-CN" altLang="en-US" sz="3200" dirty="0">
                <a:solidFill>
                  <a:srgbClr val="FF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水迸</a:t>
            </a:r>
          </a:p>
        </p:txBody>
      </p:sp>
      <p:sp>
        <p:nvSpPr>
          <p:cNvPr id="39" name="文本框 38"/>
          <p:cNvSpPr txBox="1"/>
          <p:nvPr/>
        </p:nvSpPr>
        <p:spPr>
          <a:xfrm>
            <a:off x="5120005" y="1798836"/>
            <a:ext cx="1670050" cy="706755"/>
          </a:xfrm>
          <a:prstGeom prst="rect">
            <a:avLst/>
          </a:prstGeom>
          <a:noFill/>
          <a:ln w="19050">
            <a:solidFill>
              <a:srgbClr val="00B050"/>
            </a:solidFill>
          </a:ln>
        </p:spPr>
        <p:txBody>
          <a:bodyPr wrap="square" rtlCol="0" anchor="t">
            <a:spAutoFit/>
          </a:bodyPr>
          <a:lstStyle/>
          <a:p>
            <a:r>
              <a:rPr lang="zh-CN" altLang="en-US" sz="2000" dirty="0">
                <a:solidFill>
                  <a:schemeClr val="tx1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从地上捡起</a:t>
            </a:r>
          </a:p>
          <a:p>
            <a:r>
              <a:rPr lang="zh-CN" altLang="en-US" sz="2000" dirty="0">
                <a:solidFill>
                  <a:schemeClr val="tx1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一块石头</a:t>
            </a:r>
          </a:p>
        </p:txBody>
      </p:sp>
      <p:sp>
        <p:nvSpPr>
          <p:cNvPr id="40" name="文本框 39"/>
          <p:cNvSpPr txBox="1"/>
          <p:nvPr/>
        </p:nvSpPr>
        <p:spPr>
          <a:xfrm>
            <a:off x="7210425" y="3628906"/>
            <a:ext cx="1281120" cy="400110"/>
          </a:xfrm>
          <a:prstGeom prst="rect">
            <a:avLst/>
          </a:prstGeom>
          <a:noFill/>
          <a:ln w="19050">
            <a:solidFill>
              <a:srgbClr val="00B050"/>
            </a:solidFill>
          </a:ln>
        </p:spPr>
        <p:txBody>
          <a:bodyPr wrap="none" rtlCol="0" anchor="t">
            <a:spAutoFit/>
          </a:bodyPr>
          <a:lstStyle/>
          <a:p>
            <a:r>
              <a:rPr lang="zh-CN" altLang="en-US" sz="2000" dirty="0">
                <a:solidFill>
                  <a:schemeClr val="tx1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它 指水缸</a:t>
            </a:r>
          </a:p>
        </p:txBody>
      </p:sp>
      <p:sp>
        <p:nvSpPr>
          <p:cNvPr id="41" name="文本框 40"/>
          <p:cNvSpPr txBox="1"/>
          <p:nvPr/>
        </p:nvSpPr>
        <p:spPr>
          <a:xfrm>
            <a:off x="8889365" y="3628906"/>
            <a:ext cx="1452880" cy="398780"/>
          </a:xfrm>
          <a:prstGeom prst="rect">
            <a:avLst/>
          </a:prstGeom>
          <a:noFill/>
          <a:ln w="19050">
            <a:solidFill>
              <a:srgbClr val="00B050"/>
            </a:solidFill>
          </a:ln>
        </p:spPr>
        <p:txBody>
          <a:bodyPr wrap="none" rtlCol="0" anchor="t">
            <a:spAutoFit/>
          </a:bodyPr>
          <a:lstStyle/>
          <a:p>
            <a:r>
              <a:rPr lang="zh-CN" altLang="en-US" sz="2000" dirty="0">
                <a:solidFill>
                  <a:schemeClr val="tx1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水流了出来</a:t>
            </a:r>
          </a:p>
        </p:txBody>
      </p:sp>
      <p:sp>
        <p:nvSpPr>
          <p:cNvPr id="42" name="文本框 41"/>
          <p:cNvSpPr txBox="1"/>
          <p:nvPr/>
        </p:nvSpPr>
        <p:spPr>
          <a:xfrm>
            <a:off x="7056755" y="2041406"/>
            <a:ext cx="1960880" cy="398780"/>
          </a:xfrm>
          <a:prstGeom prst="rect">
            <a:avLst/>
          </a:prstGeom>
          <a:noFill/>
          <a:ln w="19050">
            <a:solidFill>
              <a:srgbClr val="00B050"/>
            </a:solidFill>
          </a:ln>
        </p:spPr>
        <p:txBody>
          <a:bodyPr wrap="none" rtlCol="0" anchor="t">
            <a:spAutoFit/>
          </a:bodyPr>
          <a:lstStyle/>
          <a:p>
            <a:r>
              <a:rPr lang="zh-CN" altLang="en-US" sz="2000" dirty="0">
                <a:solidFill>
                  <a:schemeClr val="tx1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使劲向水缸砸去</a:t>
            </a:r>
          </a:p>
        </p:txBody>
      </p:sp>
      <p:sp>
        <p:nvSpPr>
          <p:cNvPr id="43" name="下箭头 12"/>
          <p:cNvSpPr/>
          <p:nvPr/>
        </p:nvSpPr>
        <p:spPr>
          <a:xfrm>
            <a:off x="9099778" y="3256161"/>
            <a:ext cx="138430" cy="324002"/>
          </a:xfrm>
          <a:prstGeom prst="downArrow">
            <a:avLst/>
          </a:prstGeom>
          <a:solidFill>
            <a:srgbClr val="000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44" name="下箭头 13"/>
          <p:cNvSpPr/>
          <p:nvPr/>
        </p:nvSpPr>
        <p:spPr>
          <a:xfrm>
            <a:off x="8091666" y="3256161"/>
            <a:ext cx="138430" cy="324002"/>
          </a:xfrm>
          <a:prstGeom prst="downArrow">
            <a:avLst/>
          </a:prstGeom>
          <a:solidFill>
            <a:srgbClr val="000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45" name="下箭头 21"/>
          <p:cNvSpPr/>
          <p:nvPr/>
        </p:nvSpPr>
        <p:spPr>
          <a:xfrm rot="10800000">
            <a:off x="7071995" y="2505591"/>
            <a:ext cx="138430" cy="324002"/>
          </a:xfrm>
          <a:prstGeom prst="downArrow">
            <a:avLst/>
          </a:prstGeom>
          <a:solidFill>
            <a:srgbClr val="000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46" name="下箭头 22"/>
          <p:cNvSpPr/>
          <p:nvPr/>
        </p:nvSpPr>
        <p:spPr>
          <a:xfrm rot="10800000">
            <a:off x="6244590" y="2505591"/>
            <a:ext cx="138430" cy="324002"/>
          </a:xfrm>
          <a:prstGeom prst="downArrow">
            <a:avLst/>
          </a:prstGeom>
          <a:solidFill>
            <a:srgbClr val="000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3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/>
      <p:bldP spid="35" grpId="0"/>
      <p:bldP spid="36" grpId="0"/>
      <p:bldP spid="37" grpId="0"/>
      <p:bldP spid="38" grpId="0"/>
      <p:bldP spid="39" grpId="0" bldLvl="0" animBg="1"/>
      <p:bldP spid="40" grpId="0" bldLvl="0" animBg="1"/>
      <p:bldP spid="41" grpId="0" bldLvl="0" animBg="1"/>
      <p:bldP spid="42" grpId="0" bldLvl="0" animBg="1"/>
      <p:bldP spid="43" grpId="0" bldLvl="0" animBg="1"/>
      <p:bldP spid="44" grpId="0" bldLvl="0" animBg="1"/>
      <p:bldP spid="45" grpId="0" bldLvl="0" animBg="1"/>
      <p:bldP spid="46" grpId="0" bldLvl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-1" y="6589486"/>
            <a:ext cx="12192001" cy="268514"/>
          </a:xfrm>
          <a:prstGeom prst="rect">
            <a:avLst/>
          </a:prstGeom>
          <a:solidFill>
            <a:srgbClr val="EB96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grpSp>
        <p:nvGrpSpPr>
          <p:cNvPr id="6" name="组合 5"/>
          <p:cNvGrpSpPr/>
          <p:nvPr/>
        </p:nvGrpSpPr>
        <p:grpSpPr>
          <a:xfrm>
            <a:off x="305216" y="259882"/>
            <a:ext cx="2349303" cy="681343"/>
            <a:chOff x="305216" y="259882"/>
            <a:chExt cx="1194777" cy="346508"/>
          </a:xfrm>
        </p:grpSpPr>
        <p:sp>
          <p:nvSpPr>
            <p:cNvPr id="4" name="bookmark_76382"/>
            <p:cNvSpPr>
              <a:spLocks noChangeAspect="1"/>
            </p:cNvSpPr>
            <p:nvPr/>
          </p:nvSpPr>
          <p:spPr bwMode="auto">
            <a:xfrm>
              <a:off x="305216" y="259882"/>
              <a:ext cx="131376" cy="346508"/>
            </a:xfrm>
            <a:custGeom>
              <a:avLst/>
              <a:gdLst>
                <a:gd name="T0" fmla="*/ 455839 w 606244"/>
                <a:gd name="T1" fmla="*/ 455839 w 606244"/>
                <a:gd name="T2" fmla="*/ 600116 w 606244"/>
                <a:gd name="T3" fmla="*/ 600116 w 606244"/>
                <a:gd name="T4" fmla="*/ 600116 w 606244"/>
                <a:gd name="T5" fmla="*/ 600116 w 606244"/>
                <a:gd name="T6" fmla="*/ 600116 w 606244"/>
                <a:gd name="T7" fmla="*/ 600116 w 606244"/>
                <a:gd name="T8" fmla="*/ 600116 w 606244"/>
                <a:gd name="T9" fmla="*/ 600116 w 606244"/>
                <a:gd name="T10" fmla="*/ 600116 w 606244"/>
                <a:gd name="T11" fmla="*/ 600116 w 606244"/>
                <a:gd name="T12" fmla="*/ 600116 w 606244"/>
                <a:gd name="T13" fmla="*/ 600116 w 606244"/>
                <a:gd name="T14" fmla="*/ 600116 w 606244"/>
                <a:gd name="T15" fmla="*/ 600116 w 606244"/>
                <a:gd name="T16" fmla="*/ 600116 w 606244"/>
                <a:gd name="T17" fmla="*/ 600116 w 606244"/>
                <a:gd name="T18" fmla="*/ 600116 w 606244"/>
                <a:gd name="T19" fmla="*/ 600116 w 606244"/>
                <a:gd name="T20" fmla="*/ 600116 w 606244"/>
                <a:gd name="T21" fmla="*/ 600116 w 606244"/>
                <a:gd name="T22" fmla="*/ 600116 w 606244"/>
                <a:gd name="T23" fmla="*/ 600116 w 606244"/>
                <a:gd name="T24" fmla="*/ 455839 w 606244"/>
                <a:gd name="T25" fmla="*/ 455839 w 606244"/>
                <a:gd name="T26" fmla="*/ 600116 w 606244"/>
                <a:gd name="T27" fmla="*/ 600116 w 606244"/>
                <a:gd name="T28" fmla="*/ 600116 w 606244"/>
                <a:gd name="T29" fmla="*/ 600116 w 606244"/>
                <a:gd name="T30" fmla="*/ 600116 w 606244"/>
                <a:gd name="T31" fmla="*/ 600116 w 606244"/>
                <a:gd name="T32" fmla="*/ 600116 w 606244"/>
                <a:gd name="T33" fmla="*/ 600116 w 606244"/>
                <a:gd name="T34" fmla="*/ 600116 w 606244"/>
                <a:gd name="T35" fmla="*/ 600116 w 606244"/>
                <a:gd name="T36" fmla="*/ 600116 w 606244"/>
                <a:gd name="T37" fmla="*/ 600116 w 606244"/>
                <a:gd name="T38" fmla="*/ 600116 w 606244"/>
                <a:gd name="T39" fmla="*/ 600116 w 606244"/>
                <a:gd name="T40" fmla="*/ 455839 w 606244"/>
                <a:gd name="T41" fmla="*/ 455839 w 606244"/>
                <a:gd name="T42" fmla="*/ 600116 w 606244"/>
                <a:gd name="T43" fmla="*/ 600116 w 606244"/>
                <a:gd name="T44" fmla="*/ 600116 w 606244"/>
                <a:gd name="T45" fmla="*/ 600116 w 606244"/>
                <a:gd name="T46" fmla="*/ 600116 w 606244"/>
                <a:gd name="T47" fmla="*/ 600116 w 606244"/>
                <a:gd name="T48" fmla="*/ 600116 w 606244"/>
                <a:gd name="T49" fmla="*/ 600116 w 606244"/>
                <a:gd name="T50" fmla="*/ 600116 w 606244"/>
                <a:gd name="T51" fmla="*/ 600116 w 606244"/>
                <a:gd name="T52" fmla="*/ 600116 w 606244"/>
                <a:gd name="T53" fmla="*/ 600116 w 606244"/>
                <a:gd name="T54" fmla="*/ 600116 w 606244"/>
                <a:gd name="T55" fmla="*/ 600116 w 606244"/>
                <a:gd name="T56" fmla="*/ 600116 w 606244"/>
                <a:gd name="T57" fmla="*/ 600116 w 606244"/>
                <a:gd name="T58" fmla="*/ 600116 w 606244"/>
                <a:gd name="T59" fmla="*/ 600116 w 606244"/>
                <a:gd name="T60" fmla="*/ 600116 w 606244"/>
                <a:gd name="T61" fmla="*/ 600116 w 606244"/>
                <a:gd name="T62" fmla="*/ 600116 w 606244"/>
                <a:gd name="T63" fmla="*/ 600116 w 6062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467" h="3875">
                  <a:moveTo>
                    <a:pt x="67" y="0"/>
                  </a:moveTo>
                  <a:cubicBezTo>
                    <a:pt x="30" y="0"/>
                    <a:pt x="0" y="30"/>
                    <a:pt x="0" y="67"/>
                  </a:cubicBezTo>
                  <a:lnTo>
                    <a:pt x="0" y="3800"/>
                  </a:lnTo>
                  <a:cubicBezTo>
                    <a:pt x="0" y="3837"/>
                    <a:pt x="30" y="3867"/>
                    <a:pt x="67" y="3867"/>
                  </a:cubicBezTo>
                  <a:cubicBezTo>
                    <a:pt x="86" y="3867"/>
                    <a:pt x="105" y="3858"/>
                    <a:pt x="118" y="3843"/>
                  </a:cubicBezTo>
                  <a:lnTo>
                    <a:pt x="733" y="3104"/>
                  </a:lnTo>
                  <a:lnTo>
                    <a:pt x="1349" y="3843"/>
                  </a:lnTo>
                  <a:cubicBezTo>
                    <a:pt x="1372" y="3871"/>
                    <a:pt x="1414" y="3875"/>
                    <a:pt x="1443" y="3851"/>
                  </a:cubicBezTo>
                  <a:cubicBezTo>
                    <a:pt x="1458" y="3839"/>
                    <a:pt x="1467" y="3820"/>
                    <a:pt x="1467" y="3800"/>
                  </a:cubicBezTo>
                  <a:lnTo>
                    <a:pt x="1467" y="67"/>
                  </a:lnTo>
                  <a:cubicBezTo>
                    <a:pt x="1467" y="30"/>
                    <a:pt x="1437" y="0"/>
                    <a:pt x="1400" y="0"/>
                  </a:cubicBezTo>
                  <a:lnTo>
                    <a:pt x="67" y="0"/>
                  </a:lnTo>
                  <a:close/>
                  <a:moveTo>
                    <a:pt x="133" y="133"/>
                  </a:moveTo>
                  <a:lnTo>
                    <a:pt x="1333" y="133"/>
                  </a:lnTo>
                  <a:lnTo>
                    <a:pt x="1333" y="3616"/>
                  </a:lnTo>
                  <a:lnTo>
                    <a:pt x="785" y="2957"/>
                  </a:lnTo>
                  <a:cubicBezTo>
                    <a:pt x="761" y="2929"/>
                    <a:pt x="719" y="2925"/>
                    <a:pt x="691" y="2949"/>
                  </a:cubicBezTo>
                  <a:cubicBezTo>
                    <a:pt x="688" y="2951"/>
                    <a:pt x="685" y="2954"/>
                    <a:pt x="682" y="2957"/>
                  </a:cubicBezTo>
                  <a:lnTo>
                    <a:pt x="133" y="3616"/>
                  </a:lnTo>
                  <a:lnTo>
                    <a:pt x="133" y="133"/>
                  </a:lnTo>
                  <a:close/>
                  <a:moveTo>
                    <a:pt x="267" y="233"/>
                  </a:moveTo>
                  <a:cubicBezTo>
                    <a:pt x="248" y="233"/>
                    <a:pt x="233" y="248"/>
                    <a:pt x="233" y="267"/>
                  </a:cubicBezTo>
                  <a:lnTo>
                    <a:pt x="233" y="1133"/>
                  </a:lnTo>
                  <a:cubicBezTo>
                    <a:pt x="233" y="1152"/>
                    <a:pt x="248" y="1167"/>
                    <a:pt x="266" y="1167"/>
                  </a:cubicBezTo>
                  <a:cubicBezTo>
                    <a:pt x="285" y="1167"/>
                    <a:pt x="300" y="1153"/>
                    <a:pt x="300" y="1134"/>
                  </a:cubicBezTo>
                  <a:lnTo>
                    <a:pt x="300" y="1133"/>
                  </a:lnTo>
                  <a:lnTo>
                    <a:pt x="300" y="300"/>
                  </a:lnTo>
                  <a:lnTo>
                    <a:pt x="733" y="300"/>
                  </a:lnTo>
                  <a:cubicBezTo>
                    <a:pt x="752" y="300"/>
                    <a:pt x="767" y="286"/>
                    <a:pt x="767" y="267"/>
                  </a:cubicBezTo>
                  <a:cubicBezTo>
                    <a:pt x="767" y="249"/>
                    <a:pt x="753" y="234"/>
                    <a:pt x="734" y="233"/>
                  </a:cubicBezTo>
                  <a:lnTo>
                    <a:pt x="733" y="233"/>
                  </a:lnTo>
                  <a:lnTo>
                    <a:pt x="267" y="233"/>
                  </a:lnTo>
                  <a:close/>
                </a:path>
              </a:pathLst>
            </a:custGeom>
            <a:solidFill>
              <a:srgbClr val="EB9631"/>
            </a:solidFill>
            <a:ln>
              <a:noFill/>
            </a:ln>
          </p:spPr>
          <p:txBody>
            <a:bodyPr/>
            <a:lstStyle/>
            <a:p>
              <a:endParaRPr lang="zh-CN" altLang="en-US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5" name="矩形 4"/>
            <p:cNvSpPr/>
            <p:nvPr/>
          </p:nvSpPr>
          <p:spPr>
            <a:xfrm>
              <a:off x="493016" y="260323"/>
              <a:ext cx="1006977" cy="26609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8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Arial" panose="020B0604020202020204" pitchFamily="34" charset="0"/>
                  <a:ea typeface="思源黑体 CN Regular" panose="020B0500000000000000" pitchFamily="34" charset="-122"/>
                  <a:cs typeface="阿里巴巴普惠体 M" panose="00020600040101010101" pitchFamily="18" charset="-122"/>
                  <a:sym typeface="Arial" panose="020B0604020202020204" pitchFamily="34" charset="0"/>
                </a:rPr>
                <a:t>重难点解析</a:t>
              </a:r>
            </a:p>
          </p:txBody>
        </p:sp>
      </p:grpSp>
      <p:pic>
        <p:nvPicPr>
          <p:cNvPr id="2" name="图片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481" y="2774620"/>
            <a:ext cx="3966429" cy="3822631"/>
          </a:xfrm>
          <a:prstGeom prst="rect">
            <a:avLst/>
          </a:prstGeom>
        </p:spPr>
      </p:pic>
      <p:sp>
        <p:nvSpPr>
          <p:cNvPr id="23" name="矩形 22"/>
          <p:cNvSpPr/>
          <p:nvPr/>
        </p:nvSpPr>
        <p:spPr>
          <a:xfrm>
            <a:off x="4964430" y="4305300"/>
            <a:ext cx="5069840" cy="3987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000" dirty="0">
                <a:solidFill>
                  <a:srgbClr val="FF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翻译：</a:t>
            </a:r>
            <a:r>
              <a:rPr lang="zh-CN" altLang="en-US" sz="2000" dirty="0">
                <a:solidFill>
                  <a:srgbClr val="C0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被淹在水里的</a:t>
            </a:r>
            <a:r>
              <a:rPr lang="zh-CN" altLang="en-US" sz="20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小孩得救了。</a:t>
            </a:r>
            <a:r>
              <a:rPr lang="zh-CN" altLang="en-US" sz="2000" dirty="0">
                <a:solidFill>
                  <a:schemeClr val="tx1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。</a:t>
            </a:r>
          </a:p>
        </p:txBody>
      </p:sp>
      <p:grpSp>
        <p:nvGrpSpPr>
          <p:cNvPr id="24" name="组合 23"/>
          <p:cNvGrpSpPr/>
          <p:nvPr/>
        </p:nvGrpSpPr>
        <p:grpSpPr>
          <a:xfrm>
            <a:off x="5119370" y="2012950"/>
            <a:ext cx="5756275" cy="2033270"/>
            <a:chOff x="3702" y="3490"/>
            <a:chExt cx="9065" cy="3202"/>
          </a:xfrm>
        </p:grpSpPr>
        <p:grpSp>
          <p:nvGrpSpPr>
            <p:cNvPr id="25" name="组合 24"/>
            <p:cNvGrpSpPr/>
            <p:nvPr/>
          </p:nvGrpSpPr>
          <p:grpSpPr>
            <a:xfrm>
              <a:off x="3702" y="4632"/>
              <a:ext cx="4392" cy="919"/>
              <a:chOff x="3689" y="4623"/>
              <a:chExt cx="4392" cy="919"/>
            </a:xfrm>
          </p:grpSpPr>
          <p:sp>
            <p:nvSpPr>
              <p:cNvPr id="27" name="矩形 26"/>
              <p:cNvSpPr/>
              <p:nvPr/>
            </p:nvSpPr>
            <p:spPr>
              <a:xfrm>
                <a:off x="4084" y="4623"/>
                <a:ext cx="3997" cy="91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zh-CN" altLang="en-US" sz="3200" dirty="0">
                    <a:latin typeface="Arial" panose="020B0604020202020204" pitchFamily="34" charset="0"/>
                    <a:ea typeface="思源黑体 CN Regular" panose="020B0500000000000000" pitchFamily="34" charset="-122"/>
                    <a:sym typeface="Arial" panose="020B0604020202020204" pitchFamily="34" charset="0"/>
                  </a:rPr>
                  <a:t>儿得活。</a:t>
                </a:r>
              </a:p>
            </p:txBody>
          </p:sp>
          <p:sp>
            <p:nvSpPr>
              <p:cNvPr id="28" name="椭圆 27"/>
              <p:cNvSpPr/>
              <p:nvPr/>
            </p:nvSpPr>
            <p:spPr>
              <a:xfrm>
                <a:off x="3689" y="4950"/>
                <a:ext cx="283" cy="283"/>
              </a:xfrm>
              <a:prstGeom prst="ellipse">
                <a:avLst/>
              </a:prstGeom>
              <a:solidFill>
                <a:srgbClr val="0000FF"/>
              </a:solidFill>
              <a:ln>
                <a:noFill/>
              </a:ln>
              <a:effectLst>
                <a:innerShdw blurRad="63500" dist="50800" dir="108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endParaRPr>
              </a:p>
            </p:txBody>
          </p:sp>
        </p:grpSp>
        <p:sp>
          <p:nvSpPr>
            <p:cNvPr id="26" name="五边形 5"/>
            <p:cNvSpPr/>
            <p:nvPr/>
          </p:nvSpPr>
          <p:spPr>
            <a:xfrm flipH="1">
              <a:off x="7513" y="3490"/>
              <a:ext cx="5254" cy="3203"/>
            </a:xfrm>
            <a:prstGeom prst="homePlate">
              <a:avLst/>
            </a:prstGeom>
            <a:blipFill rotWithShape="1">
              <a:blip r:embed="rId4"/>
              <a:stretch>
                <a:fillRect/>
              </a:stretch>
            </a:blipFill>
            <a:ln>
              <a:noFill/>
            </a:ln>
            <a:effectLst>
              <a:glow rad="63500">
                <a:schemeClr val="accent4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-1" y="6589486"/>
            <a:ext cx="12192001" cy="268514"/>
          </a:xfrm>
          <a:prstGeom prst="rect">
            <a:avLst/>
          </a:prstGeom>
          <a:solidFill>
            <a:srgbClr val="EB96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grpSp>
        <p:nvGrpSpPr>
          <p:cNvPr id="6" name="组合 5"/>
          <p:cNvGrpSpPr/>
          <p:nvPr/>
        </p:nvGrpSpPr>
        <p:grpSpPr>
          <a:xfrm>
            <a:off x="305216" y="259882"/>
            <a:ext cx="2349303" cy="681343"/>
            <a:chOff x="305216" y="259882"/>
            <a:chExt cx="1194777" cy="346508"/>
          </a:xfrm>
        </p:grpSpPr>
        <p:sp>
          <p:nvSpPr>
            <p:cNvPr id="4" name="bookmark_76382"/>
            <p:cNvSpPr>
              <a:spLocks noChangeAspect="1"/>
            </p:cNvSpPr>
            <p:nvPr/>
          </p:nvSpPr>
          <p:spPr bwMode="auto">
            <a:xfrm>
              <a:off x="305216" y="259882"/>
              <a:ext cx="131376" cy="346508"/>
            </a:xfrm>
            <a:custGeom>
              <a:avLst/>
              <a:gdLst>
                <a:gd name="T0" fmla="*/ 455839 w 606244"/>
                <a:gd name="T1" fmla="*/ 455839 w 606244"/>
                <a:gd name="T2" fmla="*/ 600116 w 606244"/>
                <a:gd name="T3" fmla="*/ 600116 w 606244"/>
                <a:gd name="T4" fmla="*/ 600116 w 606244"/>
                <a:gd name="T5" fmla="*/ 600116 w 606244"/>
                <a:gd name="T6" fmla="*/ 600116 w 606244"/>
                <a:gd name="T7" fmla="*/ 600116 w 606244"/>
                <a:gd name="T8" fmla="*/ 600116 w 606244"/>
                <a:gd name="T9" fmla="*/ 600116 w 606244"/>
                <a:gd name="T10" fmla="*/ 600116 w 606244"/>
                <a:gd name="T11" fmla="*/ 600116 w 606244"/>
                <a:gd name="T12" fmla="*/ 600116 w 606244"/>
                <a:gd name="T13" fmla="*/ 600116 w 606244"/>
                <a:gd name="T14" fmla="*/ 600116 w 606244"/>
                <a:gd name="T15" fmla="*/ 600116 w 606244"/>
                <a:gd name="T16" fmla="*/ 600116 w 606244"/>
                <a:gd name="T17" fmla="*/ 600116 w 606244"/>
                <a:gd name="T18" fmla="*/ 600116 w 606244"/>
                <a:gd name="T19" fmla="*/ 600116 w 606244"/>
                <a:gd name="T20" fmla="*/ 600116 w 606244"/>
                <a:gd name="T21" fmla="*/ 600116 w 606244"/>
                <a:gd name="T22" fmla="*/ 600116 w 606244"/>
                <a:gd name="T23" fmla="*/ 600116 w 606244"/>
                <a:gd name="T24" fmla="*/ 455839 w 606244"/>
                <a:gd name="T25" fmla="*/ 455839 w 606244"/>
                <a:gd name="T26" fmla="*/ 600116 w 606244"/>
                <a:gd name="T27" fmla="*/ 600116 w 606244"/>
                <a:gd name="T28" fmla="*/ 600116 w 606244"/>
                <a:gd name="T29" fmla="*/ 600116 w 606244"/>
                <a:gd name="T30" fmla="*/ 600116 w 606244"/>
                <a:gd name="T31" fmla="*/ 600116 w 606244"/>
                <a:gd name="T32" fmla="*/ 600116 w 606244"/>
                <a:gd name="T33" fmla="*/ 600116 w 606244"/>
                <a:gd name="T34" fmla="*/ 600116 w 606244"/>
                <a:gd name="T35" fmla="*/ 600116 w 606244"/>
                <a:gd name="T36" fmla="*/ 600116 w 606244"/>
                <a:gd name="T37" fmla="*/ 600116 w 606244"/>
                <a:gd name="T38" fmla="*/ 600116 w 606244"/>
                <a:gd name="T39" fmla="*/ 600116 w 606244"/>
                <a:gd name="T40" fmla="*/ 455839 w 606244"/>
                <a:gd name="T41" fmla="*/ 455839 w 606244"/>
                <a:gd name="T42" fmla="*/ 600116 w 606244"/>
                <a:gd name="T43" fmla="*/ 600116 w 606244"/>
                <a:gd name="T44" fmla="*/ 600116 w 606244"/>
                <a:gd name="T45" fmla="*/ 600116 w 606244"/>
                <a:gd name="T46" fmla="*/ 600116 w 606244"/>
                <a:gd name="T47" fmla="*/ 600116 w 606244"/>
                <a:gd name="T48" fmla="*/ 600116 w 606244"/>
                <a:gd name="T49" fmla="*/ 600116 w 606244"/>
                <a:gd name="T50" fmla="*/ 600116 w 606244"/>
                <a:gd name="T51" fmla="*/ 600116 w 606244"/>
                <a:gd name="T52" fmla="*/ 600116 w 606244"/>
                <a:gd name="T53" fmla="*/ 600116 w 606244"/>
                <a:gd name="T54" fmla="*/ 600116 w 606244"/>
                <a:gd name="T55" fmla="*/ 600116 w 606244"/>
                <a:gd name="T56" fmla="*/ 600116 w 606244"/>
                <a:gd name="T57" fmla="*/ 600116 w 606244"/>
                <a:gd name="T58" fmla="*/ 600116 w 606244"/>
                <a:gd name="T59" fmla="*/ 600116 w 606244"/>
                <a:gd name="T60" fmla="*/ 600116 w 606244"/>
                <a:gd name="T61" fmla="*/ 600116 w 606244"/>
                <a:gd name="T62" fmla="*/ 600116 w 606244"/>
                <a:gd name="T63" fmla="*/ 600116 w 6062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467" h="3875">
                  <a:moveTo>
                    <a:pt x="67" y="0"/>
                  </a:moveTo>
                  <a:cubicBezTo>
                    <a:pt x="30" y="0"/>
                    <a:pt x="0" y="30"/>
                    <a:pt x="0" y="67"/>
                  </a:cubicBezTo>
                  <a:lnTo>
                    <a:pt x="0" y="3800"/>
                  </a:lnTo>
                  <a:cubicBezTo>
                    <a:pt x="0" y="3837"/>
                    <a:pt x="30" y="3867"/>
                    <a:pt x="67" y="3867"/>
                  </a:cubicBezTo>
                  <a:cubicBezTo>
                    <a:pt x="86" y="3867"/>
                    <a:pt x="105" y="3858"/>
                    <a:pt x="118" y="3843"/>
                  </a:cubicBezTo>
                  <a:lnTo>
                    <a:pt x="733" y="3104"/>
                  </a:lnTo>
                  <a:lnTo>
                    <a:pt x="1349" y="3843"/>
                  </a:lnTo>
                  <a:cubicBezTo>
                    <a:pt x="1372" y="3871"/>
                    <a:pt x="1414" y="3875"/>
                    <a:pt x="1443" y="3851"/>
                  </a:cubicBezTo>
                  <a:cubicBezTo>
                    <a:pt x="1458" y="3839"/>
                    <a:pt x="1467" y="3820"/>
                    <a:pt x="1467" y="3800"/>
                  </a:cubicBezTo>
                  <a:lnTo>
                    <a:pt x="1467" y="67"/>
                  </a:lnTo>
                  <a:cubicBezTo>
                    <a:pt x="1467" y="30"/>
                    <a:pt x="1437" y="0"/>
                    <a:pt x="1400" y="0"/>
                  </a:cubicBezTo>
                  <a:lnTo>
                    <a:pt x="67" y="0"/>
                  </a:lnTo>
                  <a:close/>
                  <a:moveTo>
                    <a:pt x="133" y="133"/>
                  </a:moveTo>
                  <a:lnTo>
                    <a:pt x="1333" y="133"/>
                  </a:lnTo>
                  <a:lnTo>
                    <a:pt x="1333" y="3616"/>
                  </a:lnTo>
                  <a:lnTo>
                    <a:pt x="785" y="2957"/>
                  </a:lnTo>
                  <a:cubicBezTo>
                    <a:pt x="761" y="2929"/>
                    <a:pt x="719" y="2925"/>
                    <a:pt x="691" y="2949"/>
                  </a:cubicBezTo>
                  <a:cubicBezTo>
                    <a:pt x="688" y="2951"/>
                    <a:pt x="685" y="2954"/>
                    <a:pt x="682" y="2957"/>
                  </a:cubicBezTo>
                  <a:lnTo>
                    <a:pt x="133" y="3616"/>
                  </a:lnTo>
                  <a:lnTo>
                    <a:pt x="133" y="133"/>
                  </a:lnTo>
                  <a:close/>
                  <a:moveTo>
                    <a:pt x="267" y="233"/>
                  </a:moveTo>
                  <a:cubicBezTo>
                    <a:pt x="248" y="233"/>
                    <a:pt x="233" y="248"/>
                    <a:pt x="233" y="267"/>
                  </a:cubicBezTo>
                  <a:lnTo>
                    <a:pt x="233" y="1133"/>
                  </a:lnTo>
                  <a:cubicBezTo>
                    <a:pt x="233" y="1152"/>
                    <a:pt x="248" y="1167"/>
                    <a:pt x="266" y="1167"/>
                  </a:cubicBezTo>
                  <a:cubicBezTo>
                    <a:pt x="285" y="1167"/>
                    <a:pt x="300" y="1153"/>
                    <a:pt x="300" y="1134"/>
                  </a:cubicBezTo>
                  <a:lnTo>
                    <a:pt x="300" y="1133"/>
                  </a:lnTo>
                  <a:lnTo>
                    <a:pt x="300" y="300"/>
                  </a:lnTo>
                  <a:lnTo>
                    <a:pt x="733" y="300"/>
                  </a:lnTo>
                  <a:cubicBezTo>
                    <a:pt x="752" y="300"/>
                    <a:pt x="767" y="286"/>
                    <a:pt x="767" y="267"/>
                  </a:cubicBezTo>
                  <a:cubicBezTo>
                    <a:pt x="767" y="249"/>
                    <a:pt x="753" y="234"/>
                    <a:pt x="734" y="233"/>
                  </a:cubicBezTo>
                  <a:lnTo>
                    <a:pt x="733" y="233"/>
                  </a:lnTo>
                  <a:lnTo>
                    <a:pt x="267" y="233"/>
                  </a:lnTo>
                  <a:close/>
                </a:path>
              </a:pathLst>
            </a:custGeom>
            <a:solidFill>
              <a:srgbClr val="EB9631"/>
            </a:solidFill>
            <a:ln>
              <a:noFill/>
            </a:ln>
          </p:spPr>
          <p:txBody>
            <a:bodyPr/>
            <a:lstStyle/>
            <a:p>
              <a:endParaRPr lang="zh-CN" altLang="en-US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5" name="矩形 4"/>
            <p:cNvSpPr/>
            <p:nvPr/>
          </p:nvSpPr>
          <p:spPr>
            <a:xfrm>
              <a:off x="493016" y="260323"/>
              <a:ext cx="1006977" cy="26609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8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Arial" panose="020B0604020202020204" pitchFamily="34" charset="0"/>
                  <a:ea typeface="思源黑体 CN Regular" panose="020B0500000000000000" pitchFamily="34" charset="-122"/>
                  <a:cs typeface="阿里巴巴普惠体 M" panose="00020600040101010101" pitchFamily="18" charset="-122"/>
                  <a:sym typeface="Arial" panose="020B0604020202020204" pitchFamily="34" charset="0"/>
                </a:rPr>
                <a:t>重难点解析</a:t>
              </a:r>
            </a:p>
          </p:txBody>
        </p:sp>
      </p:grpSp>
      <p:pic>
        <p:nvPicPr>
          <p:cNvPr id="2" name="图片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481" y="2774620"/>
            <a:ext cx="3966429" cy="3822631"/>
          </a:xfrm>
          <a:prstGeom prst="rect">
            <a:avLst/>
          </a:prstGeom>
        </p:spPr>
      </p:pic>
      <p:sp>
        <p:nvSpPr>
          <p:cNvPr id="13" name="矩形 12"/>
          <p:cNvSpPr/>
          <p:nvPr/>
        </p:nvSpPr>
        <p:spPr>
          <a:xfrm>
            <a:off x="5663509" y="2261235"/>
            <a:ext cx="2397125" cy="5835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sz="32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看</a:t>
            </a:r>
            <a:r>
              <a:rPr lang="en-US" altLang="zh-CN" sz="32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——</a:t>
            </a:r>
            <a:r>
              <a:rPr lang="zh-CN" sz="32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注释</a:t>
            </a:r>
          </a:p>
        </p:txBody>
      </p:sp>
      <p:sp>
        <p:nvSpPr>
          <p:cNvPr id="14" name="AutoShape 2"/>
          <p:cNvSpPr>
            <a:spLocks noChangeArrowheads="1"/>
          </p:cNvSpPr>
          <p:nvPr/>
        </p:nvSpPr>
        <p:spPr bwMode="auto">
          <a:xfrm>
            <a:off x="872416" y="1275398"/>
            <a:ext cx="1584175" cy="792088"/>
          </a:xfrm>
          <a:prstGeom prst="doubleWave">
            <a:avLst>
              <a:gd name="adj1" fmla="val 6500"/>
              <a:gd name="adj2" fmla="val 0"/>
            </a:avLst>
          </a:prstGeom>
          <a:solidFill>
            <a:srgbClr val="EB9631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none" anchor="ctr"/>
          <a:lstStyle/>
          <a:p>
            <a:r>
              <a:rPr lang="zh-CN" altLang="en-US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重难点</a:t>
            </a:r>
            <a:r>
              <a:rPr lang="en-US" altLang="zh-CN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3</a:t>
            </a:r>
            <a:endParaRPr lang="zh-CN" altLang="en-US" sz="3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2654519" y="1297928"/>
            <a:ext cx="3840480" cy="6451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zh-CN" altLang="en-US" sz="3600" cap="all" dirty="0"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学习文言文的技巧</a:t>
            </a:r>
          </a:p>
        </p:txBody>
      </p:sp>
      <p:sp>
        <p:nvSpPr>
          <p:cNvPr id="16" name="矩形 15"/>
          <p:cNvSpPr/>
          <p:nvPr/>
        </p:nvSpPr>
        <p:spPr>
          <a:xfrm>
            <a:off x="5663509" y="3040221"/>
            <a:ext cx="3154045" cy="5835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sz="32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联系</a:t>
            </a:r>
            <a:r>
              <a:rPr lang="en-US" altLang="zh-CN" sz="32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——</a:t>
            </a:r>
            <a:r>
              <a:rPr lang="zh-CN" sz="32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上下文</a:t>
            </a:r>
          </a:p>
        </p:txBody>
      </p:sp>
      <p:sp>
        <p:nvSpPr>
          <p:cNvPr id="17" name="矩形 16"/>
          <p:cNvSpPr/>
          <p:nvPr/>
        </p:nvSpPr>
        <p:spPr>
          <a:xfrm>
            <a:off x="5663509" y="3819207"/>
            <a:ext cx="3154045" cy="5835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sz="32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查找</a:t>
            </a:r>
            <a:r>
              <a:rPr lang="en-US" altLang="zh-CN" sz="32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——</a:t>
            </a:r>
            <a:r>
              <a:rPr lang="zh-CN" sz="32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资料书</a:t>
            </a:r>
          </a:p>
        </p:txBody>
      </p:sp>
      <p:sp>
        <p:nvSpPr>
          <p:cNvPr id="18" name="矩形 17"/>
          <p:cNvSpPr/>
          <p:nvPr/>
        </p:nvSpPr>
        <p:spPr>
          <a:xfrm>
            <a:off x="5663509" y="4598193"/>
            <a:ext cx="5935345" cy="5835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sz="32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遇到难句</a:t>
            </a:r>
            <a:r>
              <a:rPr lang="en-US" altLang="zh-CN" sz="32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——</a:t>
            </a:r>
            <a:r>
              <a:rPr lang="zh-CN" sz="32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反复多读几遍</a:t>
            </a:r>
          </a:p>
        </p:txBody>
      </p:sp>
      <p:sp>
        <p:nvSpPr>
          <p:cNvPr id="19" name="矩形 18"/>
          <p:cNvSpPr/>
          <p:nvPr/>
        </p:nvSpPr>
        <p:spPr>
          <a:xfrm>
            <a:off x="5663509" y="5377180"/>
            <a:ext cx="4264660" cy="5835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sz="32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还读不懂的</a:t>
            </a:r>
            <a:r>
              <a:rPr lang="en-US" altLang="zh-CN" sz="32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——</a:t>
            </a:r>
            <a:r>
              <a:rPr lang="zh-CN" sz="32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做批注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5" grpId="0"/>
      <p:bldP spid="16" grpId="0"/>
      <p:bldP spid="17" grpId="0"/>
      <p:bldP spid="18" grpId="0"/>
      <p:bldP spid="19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-1" y="6589486"/>
            <a:ext cx="12192001" cy="268514"/>
          </a:xfrm>
          <a:prstGeom prst="rect">
            <a:avLst/>
          </a:prstGeom>
          <a:solidFill>
            <a:srgbClr val="EB96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grpSp>
        <p:nvGrpSpPr>
          <p:cNvPr id="6" name="组合 5"/>
          <p:cNvGrpSpPr/>
          <p:nvPr/>
        </p:nvGrpSpPr>
        <p:grpSpPr>
          <a:xfrm>
            <a:off x="305216" y="259882"/>
            <a:ext cx="2349303" cy="681343"/>
            <a:chOff x="305216" y="259882"/>
            <a:chExt cx="1194777" cy="346508"/>
          </a:xfrm>
        </p:grpSpPr>
        <p:sp>
          <p:nvSpPr>
            <p:cNvPr id="4" name="bookmark_76382"/>
            <p:cNvSpPr>
              <a:spLocks noChangeAspect="1"/>
            </p:cNvSpPr>
            <p:nvPr/>
          </p:nvSpPr>
          <p:spPr bwMode="auto">
            <a:xfrm>
              <a:off x="305216" y="259882"/>
              <a:ext cx="131376" cy="346508"/>
            </a:xfrm>
            <a:custGeom>
              <a:avLst/>
              <a:gdLst>
                <a:gd name="T0" fmla="*/ 455839 w 606244"/>
                <a:gd name="T1" fmla="*/ 455839 w 606244"/>
                <a:gd name="T2" fmla="*/ 600116 w 606244"/>
                <a:gd name="T3" fmla="*/ 600116 w 606244"/>
                <a:gd name="T4" fmla="*/ 600116 w 606244"/>
                <a:gd name="T5" fmla="*/ 600116 w 606244"/>
                <a:gd name="T6" fmla="*/ 600116 w 606244"/>
                <a:gd name="T7" fmla="*/ 600116 w 606244"/>
                <a:gd name="T8" fmla="*/ 600116 w 606244"/>
                <a:gd name="T9" fmla="*/ 600116 w 606244"/>
                <a:gd name="T10" fmla="*/ 600116 w 606244"/>
                <a:gd name="T11" fmla="*/ 600116 w 606244"/>
                <a:gd name="T12" fmla="*/ 600116 w 606244"/>
                <a:gd name="T13" fmla="*/ 600116 w 606244"/>
                <a:gd name="T14" fmla="*/ 600116 w 606244"/>
                <a:gd name="T15" fmla="*/ 600116 w 606244"/>
                <a:gd name="T16" fmla="*/ 600116 w 606244"/>
                <a:gd name="T17" fmla="*/ 600116 w 606244"/>
                <a:gd name="T18" fmla="*/ 600116 w 606244"/>
                <a:gd name="T19" fmla="*/ 600116 w 606244"/>
                <a:gd name="T20" fmla="*/ 600116 w 606244"/>
                <a:gd name="T21" fmla="*/ 600116 w 606244"/>
                <a:gd name="T22" fmla="*/ 600116 w 606244"/>
                <a:gd name="T23" fmla="*/ 600116 w 606244"/>
                <a:gd name="T24" fmla="*/ 455839 w 606244"/>
                <a:gd name="T25" fmla="*/ 455839 w 606244"/>
                <a:gd name="T26" fmla="*/ 600116 w 606244"/>
                <a:gd name="T27" fmla="*/ 600116 w 606244"/>
                <a:gd name="T28" fmla="*/ 600116 w 606244"/>
                <a:gd name="T29" fmla="*/ 600116 w 606244"/>
                <a:gd name="T30" fmla="*/ 600116 w 606244"/>
                <a:gd name="T31" fmla="*/ 600116 w 606244"/>
                <a:gd name="T32" fmla="*/ 600116 w 606244"/>
                <a:gd name="T33" fmla="*/ 600116 w 606244"/>
                <a:gd name="T34" fmla="*/ 600116 w 606244"/>
                <a:gd name="T35" fmla="*/ 600116 w 606244"/>
                <a:gd name="T36" fmla="*/ 600116 w 606244"/>
                <a:gd name="T37" fmla="*/ 600116 w 606244"/>
                <a:gd name="T38" fmla="*/ 600116 w 606244"/>
                <a:gd name="T39" fmla="*/ 600116 w 606244"/>
                <a:gd name="T40" fmla="*/ 455839 w 606244"/>
                <a:gd name="T41" fmla="*/ 455839 w 606244"/>
                <a:gd name="T42" fmla="*/ 600116 w 606244"/>
                <a:gd name="T43" fmla="*/ 600116 w 606244"/>
                <a:gd name="T44" fmla="*/ 600116 w 606244"/>
                <a:gd name="T45" fmla="*/ 600116 w 606244"/>
                <a:gd name="T46" fmla="*/ 600116 w 606244"/>
                <a:gd name="T47" fmla="*/ 600116 w 606244"/>
                <a:gd name="T48" fmla="*/ 600116 w 606244"/>
                <a:gd name="T49" fmla="*/ 600116 w 606244"/>
                <a:gd name="T50" fmla="*/ 600116 w 606244"/>
                <a:gd name="T51" fmla="*/ 600116 w 606244"/>
                <a:gd name="T52" fmla="*/ 600116 w 606244"/>
                <a:gd name="T53" fmla="*/ 600116 w 606244"/>
                <a:gd name="T54" fmla="*/ 600116 w 606244"/>
                <a:gd name="T55" fmla="*/ 600116 w 606244"/>
                <a:gd name="T56" fmla="*/ 600116 w 606244"/>
                <a:gd name="T57" fmla="*/ 600116 w 606244"/>
                <a:gd name="T58" fmla="*/ 600116 w 606244"/>
                <a:gd name="T59" fmla="*/ 600116 w 606244"/>
                <a:gd name="T60" fmla="*/ 600116 w 606244"/>
                <a:gd name="T61" fmla="*/ 600116 w 606244"/>
                <a:gd name="T62" fmla="*/ 600116 w 606244"/>
                <a:gd name="T63" fmla="*/ 600116 w 6062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467" h="3875">
                  <a:moveTo>
                    <a:pt x="67" y="0"/>
                  </a:moveTo>
                  <a:cubicBezTo>
                    <a:pt x="30" y="0"/>
                    <a:pt x="0" y="30"/>
                    <a:pt x="0" y="67"/>
                  </a:cubicBezTo>
                  <a:lnTo>
                    <a:pt x="0" y="3800"/>
                  </a:lnTo>
                  <a:cubicBezTo>
                    <a:pt x="0" y="3837"/>
                    <a:pt x="30" y="3867"/>
                    <a:pt x="67" y="3867"/>
                  </a:cubicBezTo>
                  <a:cubicBezTo>
                    <a:pt x="86" y="3867"/>
                    <a:pt x="105" y="3858"/>
                    <a:pt x="118" y="3843"/>
                  </a:cubicBezTo>
                  <a:lnTo>
                    <a:pt x="733" y="3104"/>
                  </a:lnTo>
                  <a:lnTo>
                    <a:pt x="1349" y="3843"/>
                  </a:lnTo>
                  <a:cubicBezTo>
                    <a:pt x="1372" y="3871"/>
                    <a:pt x="1414" y="3875"/>
                    <a:pt x="1443" y="3851"/>
                  </a:cubicBezTo>
                  <a:cubicBezTo>
                    <a:pt x="1458" y="3839"/>
                    <a:pt x="1467" y="3820"/>
                    <a:pt x="1467" y="3800"/>
                  </a:cubicBezTo>
                  <a:lnTo>
                    <a:pt x="1467" y="67"/>
                  </a:lnTo>
                  <a:cubicBezTo>
                    <a:pt x="1467" y="30"/>
                    <a:pt x="1437" y="0"/>
                    <a:pt x="1400" y="0"/>
                  </a:cubicBezTo>
                  <a:lnTo>
                    <a:pt x="67" y="0"/>
                  </a:lnTo>
                  <a:close/>
                  <a:moveTo>
                    <a:pt x="133" y="133"/>
                  </a:moveTo>
                  <a:lnTo>
                    <a:pt x="1333" y="133"/>
                  </a:lnTo>
                  <a:lnTo>
                    <a:pt x="1333" y="3616"/>
                  </a:lnTo>
                  <a:lnTo>
                    <a:pt x="785" y="2957"/>
                  </a:lnTo>
                  <a:cubicBezTo>
                    <a:pt x="761" y="2929"/>
                    <a:pt x="719" y="2925"/>
                    <a:pt x="691" y="2949"/>
                  </a:cubicBezTo>
                  <a:cubicBezTo>
                    <a:pt x="688" y="2951"/>
                    <a:pt x="685" y="2954"/>
                    <a:pt x="682" y="2957"/>
                  </a:cubicBezTo>
                  <a:lnTo>
                    <a:pt x="133" y="3616"/>
                  </a:lnTo>
                  <a:lnTo>
                    <a:pt x="133" y="133"/>
                  </a:lnTo>
                  <a:close/>
                  <a:moveTo>
                    <a:pt x="267" y="233"/>
                  </a:moveTo>
                  <a:cubicBezTo>
                    <a:pt x="248" y="233"/>
                    <a:pt x="233" y="248"/>
                    <a:pt x="233" y="267"/>
                  </a:cubicBezTo>
                  <a:lnTo>
                    <a:pt x="233" y="1133"/>
                  </a:lnTo>
                  <a:cubicBezTo>
                    <a:pt x="233" y="1152"/>
                    <a:pt x="248" y="1167"/>
                    <a:pt x="266" y="1167"/>
                  </a:cubicBezTo>
                  <a:cubicBezTo>
                    <a:pt x="285" y="1167"/>
                    <a:pt x="300" y="1153"/>
                    <a:pt x="300" y="1134"/>
                  </a:cubicBezTo>
                  <a:lnTo>
                    <a:pt x="300" y="1133"/>
                  </a:lnTo>
                  <a:lnTo>
                    <a:pt x="300" y="300"/>
                  </a:lnTo>
                  <a:lnTo>
                    <a:pt x="733" y="300"/>
                  </a:lnTo>
                  <a:cubicBezTo>
                    <a:pt x="752" y="300"/>
                    <a:pt x="767" y="286"/>
                    <a:pt x="767" y="267"/>
                  </a:cubicBezTo>
                  <a:cubicBezTo>
                    <a:pt x="767" y="249"/>
                    <a:pt x="753" y="234"/>
                    <a:pt x="734" y="233"/>
                  </a:cubicBezTo>
                  <a:lnTo>
                    <a:pt x="733" y="233"/>
                  </a:lnTo>
                  <a:lnTo>
                    <a:pt x="267" y="233"/>
                  </a:lnTo>
                  <a:close/>
                </a:path>
              </a:pathLst>
            </a:custGeom>
            <a:solidFill>
              <a:srgbClr val="EB9631"/>
            </a:solidFill>
            <a:ln>
              <a:noFill/>
            </a:ln>
          </p:spPr>
          <p:txBody>
            <a:bodyPr/>
            <a:lstStyle/>
            <a:p>
              <a:endParaRPr lang="zh-CN" altLang="en-US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5" name="矩形 4"/>
            <p:cNvSpPr/>
            <p:nvPr/>
          </p:nvSpPr>
          <p:spPr>
            <a:xfrm>
              <a:off x="493016" y="260323"/>
              <a:ext cx="1006977" cy="26609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8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Arial" panose="020B0604020202020204" pitchFamily="34" charset="0"/>
                  <a:ea typeface="思源黑体 CN Regular" panose="020B0500000000000000" pitchFamily="34" charset="-122"/>
                  <a:cs typeface="阿里巴巴普惠体 M" panose="00020600040101010101" pitchFamily="18" charset="-122"/>
                  <a:sym typeface="Arial" panose="020B0604020202020204" pitchFamily="34" charset="0"/>
                </a:rPr>
                <a:t>重难点解析</a:t>
              </a:r>
            </a:p>
          </p:txBody>
        </p:sp>
      </p:grpSp>
      <p:pic>
        <p:nvPicPr>
          <p:cNvPr id="2" name="图片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481" y="2774620"/>
            <a:ext cx="3966429" cy="3822631"/>
          </a:xfrm>
          <a:prstGeom prst="rect">
            <a:avLst/>
          </a:prstGeom>
        </p:spPr>
      </p:pic>
      <p:sp>
        <p:nvSpPr>
          <p:cNvPr id="20" name="AutoShape 2"/>
          <p:cNvSpPr>
            <a:spLocks noChangeArrowheads="1"/>
          </p:cNvSpPr>
          <p:nvPr/>
        </p:nvSpPr>
        <p:spPr bwMode="auto">
          <a:xfrm>
            <a:off x="889089" y="1412528"/>
            <a:ext cx="1584175" cy="792088"/>
          </a:xfrm>
          <a:prstGeom prst="doubleWave">
            <a:avLst>
              <a:gd name="adj1" fmla="val 6500"/>
              <a:gd name="adj2" fmla="val 0"/>
            </a:avLst>
          </a:prstGeom>
          <a:solidFill>
            <a:srgbClr val="EB9631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none" anchor="ctr"/>
          <a:lstStyle/>
          <a:p>
            <a:r>
              <a:rPr lang="zh-CN" altLang="en-US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重难点</a:t>
            </a:r>
            <a:r>
              <a:rPr lang="en-US" altLang="zh-CN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4</a:t>
            </a:r>
            <a:endParaRPr lang="zh-CN" altLang="en-US" sz="3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21" name="矩形 20"/>
          <p:cNvSpPr/>
          <p:nvPr/>
        </p:nvSpPr>
        <p:spPr>
          <a:xfrm>
            <a:off x="2654519" y="1559084"/>
            <a:ext cx="4754880" cy="6451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zh-CN" altLang="en-US" sz="3600" cap="all" dirty="0"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文言文与现代文的不同</a:t>
            </a:r>
          </a:p>
        </p:txBody>
      </p:sp>
      <p:sp>
        <p:nvSpPr>
          <p:cNvPr id="22" name="矩形 21"/>
          <p:cNvSpPr/>
          <p:nvPr/>
        </p:nvSpPr>
        <p:spPr>
          <a:xfrm>
            <a:off x="4413593" y="3034541"/>
            <a:ext cx="7272808" cy="5835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32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文言文语言精练，简短，</a:t>
            </a:r>
          </a:p>
        </p:txBody>
      </p:sp>
      <p:sp>
        <p:nvSpPr>
          <p:cNvPr id="23" name="矩形 22"/>
          <p:cNvSpPr/>
          <p:nvPr/>
        </p:nvSpPr>
        <p:spPr>
          <a:xfrm>
            <a:off x="4413667" y="3992880"/>
            <a:ext cx="5935345" cy="5835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sz="32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文言文的概括能力强。</a:t>
            </a:r>
          </a:p>
        </p:txBody>
      </p:sp>
      <p:sp>
        <p:nvSpPr>
          <p:cNvPr id="24" name="矩形 23"/>
          <p:cNvSpPr/>
          <p:nvPr/>
        </p:nvSpPr>
        <p:spPr>
          <a:xfrm>
            <a:off x="4499392" y="4933315"/>
            <a:ext cx="7125335" cy="5835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sz="32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现代文语言优美通顺，但没有概括能力。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2" grpId="0"/>
      <p:bldP spid="23" grpId="0"/>
      <p:bldP spid="24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-1" y="6589486"/>
            <a:ext cx="12192001" cy="268514"/>
          </a:xfrm>
          <a:prstGeom prst="rect">
            <a:avLst/>
          </a:prstGeom>
          <a:solidFill>
            <a:srgbClr val="EB96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grpSp>
        <p:nvGrpSpPr>
          <p:cNvPr id="6" name="组合 5"/>
          <p:cNvGrpSpPr/>
          <p:nvPr/>
        </p:nvGrpSpPr>
        <p:grpSpPr>
          <a:xfrm>
            <a:off x="305216" y="259882"/>
            <a:ext cx="1990231" cy="681343"/>
            <a:chOff x="305216" y="259882"/>
            <a:chExt cx="1012165" cy="346508"/>
          </a:xfrm>
        </p:grpSpPr>
        <p:sp>
          <p:nvSpPr>
            <p:cNvPr id="4" name="bookmark_76382"/>
            <p:cNvSpPr>
              <a:spLocks noChangeAspect="1"/>
            </p:cNvSpPr>
            <p:nvPr/>
          </p:nvSpPr>
          <p:spPr bwMode="auto">
            <a:xfrm>
              <a:off x="305216" y="259882"/>
              <a:ext cx="131376" cy="346508"/>
            </a:xfrm>
            <a:custGeom>
              <a:avLst/>
              <a:gdLst>
                <a:gd name="T0" fmla="*/ 455839 w 606244"/>
                <a:gd name="T1" fmla="*/ 455839 w 606244"/>
                <a:gd name="T2" fmla="*/ 600116 w 606244"/>
                <a:gd name="T3" fmla="*/ 600116 w 606244"/>
                <a:gd name="T4" fmla="*/ 600116 w 606244"/>
                <a:gd name="T5" fmla="*/ 600116 w 606244"/>
                <a:gd name="T6" fmla="*/ 600116 w 606244"/>
                <a:gd name="T7" fmla="*/ 600116 w 606244"/>
                <a:gd name="T8" fmla="*/ 600116 w 606244"/>
                <a:gd name="T9" fmla="*/ 600116 w 606244"/>
                <a:gd name="T10" fmla="*/ 600116 w 606244"/>
                <a:gd name="T11" fmla="*/ 600116 w 606244"/>
                <a:gd name="T12" fmla="*/ 600116 w 606244"/>
                <a:gd name="T13" fmla="*/ 600116 w 606244"/>
                <a:gd name="T14" fmla="*/ 600116 w 606244"/>
                <a:gd name="T15" fmla="*/ 600116 w 606244"/>
                <a:gd name="T16" fmla="*/ 600116 w 606244"/>
                <a:gd name="T17" fmla="*/ 600116 w 606244"/>
                <a:gd name="T18" fmla="*/ 600116 w 606244"/>
                <a:gd name="T19" fmla="*/ 600116 w 606244"/>
                <a:gd name="T20" fmla="*/ 600116 w 606244"/>
                <a:gd name="T21" fmla="*/ 600116 w 606244"/>
                <a:gd name="T22" fmla="*/ 600116 w 606244"/>
                <a:gd name="T23" fmla="*/ 600116 w 606244"/>
                <a:gd name="T24" fmla="*/ 455839 w 606244"/>
                <a:gd name="T25" fmla="*/ 455839 w 606244"/>
                <a:gd name="T26" fmla="*/ 600116 w 606244"/>
                <a:gd name="T27" fmla="*/ 600116 w 606244"/>
                <a:gd name="T28" fmla="*/ 600116 w 606244"/>
                <a:gd name="T29" fmla="*/ 600116 w 606244"/>
                <a:gd name="T30" fmla="*/ 600116 w 606244"/>
                <a:gd name="T31" fmla="*/ 600116 w 606244"/>
                <a:gd name="T32" fmla="*/ 600116 w 606244"/>
                <a:gd name="T33" fmla="*/ 600116 w 606244"/>
                <a:gd name="T34" fmla="*/ 600116 w 606244"/>
                <a:gd name="T35" fmla="*/ 600116 w 606244"/>
                <a:gd name="T36" fmla="*/ 600116 w 606244"/>
                <a:gd name="T37" fmla="*/ 600116 w 606244"/>
                <a:gd name="T38" fmla="*/ 600116 w 606244"/>
                <a:gd name="T39" fmla="*/ 600116 w 606244"/>
                <a:gd name="T40" fmla="*/ 455839 w 606244"/>
                <a:gd name="T41" fmla="*/ 455839 w 606244"/>
                <a:gd name="T42" fmla="*/ 600116 w 606244"/>
                <a:gd name="T43" fmla="*/ 600116 w 606244"/>
                <a:gd name="T44" fmla="*/ 600116 w 606244"/>
                <a:gd name="T45" fmla="*/ 600116 w 606244"/>
                <a:gd name="T46" fmla="*/ 600116 w 606244"/>
                <a:gd name="T47" fmla="*/ 600116 w 606244"/>
                <a:gd name="T48" fmla="*/ 600116 w 606244"/>
                <a:gd name="T49" fmla="*/ 600116 w 606244"/>
                <a:gd name="T50" fmla="*/ 600116 w 606244"/>
                <a:gd name="T51" fmla="*/ 600116 w 606244"/>
                <a:gd name="T52" fmla="*/ 600116 w 606244"/>
                <a:gd name="T53" fmla="*/ 600116 w 606244"/>
                <a:gd name="T54" fmla="*/ 600116 w 606244"/>
                <a:gd name="T55" fmla="*/ 600116 w 606244"/>
                <a:gd name="T56" fmla="*/ 600116 w 606244"/>
                <a:gd name="T57" fmla="*/ 600116 w 606244"/>
                <a:gd name="T58" fmla="*/ 600116 w 606244"/>
                <a:gd name="T59" fmla="*/ 600116 w 606244"/>
                <a:gd name="T60" fmla="*/ 600116 w 606244"/>
                <a:gd name="T61" fmla="*/ 600116 w 606244"/>
                <a:gd name="T62" fmla="*/ 600116 w 606244"/>
                <a:gd name="T63" fmla="*/ 600116 w 6062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467" h="3875">
                  <a:moveTo>
                    <a:pt x="67" y="0"/>
                  </a:moveTo>
                  <a:cubicBezTo>
                    <a:pt x="30" y="0"/>
                    <a:pt x="0" y="30"/>
                    <a:pt x="0" y="67"/>
                  </a:cubicBezTo>
                  <a:lnTo>
                    <a:pt x="0" y="3800"/>
                  </a:lnTo>
                  <a:cubicBezTo>
                    <a:pt x="0" y="3837"/>
                    <a:pt x="30" y="3867"/>
                    <a:pt x="67" y="3867"/>
                  </a:cubicBezTo>
                  <a:cubicBezTo>
                    <a:pt x="86" y="3867"/>
                    <a:pt x="105" y="3858"/>
                    <a:pt x="118" y="3843"/>
                  </a:cubicBezTo>
                  <a:lnTo>
                    <a:pt x="733" y="3104"/>
                  </a:lnTo>
                  <a:lnTo>
                    <a:pt x="1349" y="3843"/>
                  </a:lnTo>
                  <a:cubicBezTo>
                    <a:pt x="1372" y="3871"/>
                    <a:pt x="1414" y="3875"/>
                    <a:pt x="1443" y="3851"/>
                  </a:cubicBezTo>
                  <a:cubicBezTo>
                    <a:pt x="1458" y="3839"/>
                    <a:pt x="1467" y="3820"/>
                    <a:pt x="1467" y="3800"/>
                  </a:cubicBezTo>
                  <a:lnTo>
                    <a:pt x="1467" y="67"/>
                  </a:lnTo>
                  <a:cubicBezTo>
                    <a:pt x="1467" y="30"/>
                    <a:pt x="1437" y="0"/>
                    <a:pt x="1400" y="0"/>
                  </a:cubicBezTo>
                  <a:lnTo>
                    <a:pt x="67" y="0"/>
                  </a:lnTo>
                  <a:close/>
                  <a:moveTo>
                    <a:pt x="133" y="133"/>
                  </a:moveTo>
                  <a:lnTo>
                    <a:pt x="1333" y="133"/>
                  </a:lnTo>
                  <a:lnTo>
                    <a:pt x="1333" y="3616"/>
                  </a:lnTo>
                  <a:lnTo>
                    <a:pt x="785" y="2957"/>
                  </a:lnTo>
                  <a:cubicBezTo>
                    <a:pt x="761" y="2929"/>
                    <a:pt x="719" y="2925"/>
                    <a:pt x="691" y="2949"/>
                  </a:cubicBezTo>
                  <a:cubicBezTo>
                    <a:pt x="688" y="2951"/>
                    <a:pt x="685" y="2954"/>
                    <a:pt x="682" y="2957"/>
                  </a:cubicBezTo>
                  <a:lnTo>
                    <a:pt x="133" y="3616"/>
                  </a:lnTo>
                  <a:lnTo>
                    <a:pt x="133" y="133"/>
                  </a:lnTo>
                  <a:close/>
                  <a:moveTo>
                    <a:pt x="267" y="233"/>
                  </a:moveTo>
                  <a:cubicBezTo>
                    <a:pt x="248" y="233"/>
                    <a:pt x="233" y="248"/>
                    <a:pt x="233" y="267"/>
                  </a:cubicBezTo>
                  <a:lnTo>
                    <a:pt x="233" y="1133"/>
                  </a:lnTo>
                  <a:cubicBezTo>
                    <a:pt x="233" y="1152"/>
                    <a:pt x="248" y="1167"/>
                    <a:pt x="266" y="1167"/>
                  </a:cubicBezTo>
                  <a:cubicBezTo>
                    <a:pt x="285" y="1167"/>
                    <a:pt x="300" y="1153"/>
                    <a:pt x="300" y="1134"/>
                  </a:cubicBezTo>
                  <a:lnTo>
                    <a:pt x="300" y="1133"/>
                  </a:lnTo>
                  <a:lnTo>
                    <a:pt x="300" y="300"/>
                  </a:lnTo>
                  <a:lnTo>
                    <a:pt x="733" y="300"/>
                  </a:lnTo>
                  <a:cubicBezTo>
                    <a:pt x="752" y="300"/>
                    <a:pt x="767" y="286"/>
                    <a:pt x="767" y="267"/>
                  </a:cubicBezTo>
                  <a:cubicBezTo>
                    <a:pt x="767" y="249"/>
                    <a:pt x="753" y="234"/>
                    <a:pt x="734" y="233"/>
                  </a:cubicBezTo>
                  <a:lnTo>
                    <a:pt x="733" y="233"/>
                  </a:lnTo>
                  <a:lnTo>
                    <a:pt x="267" y="233"/>
                  </a:lnTo>
                  <a:close/>
                </a:path>
              </a:pathLst>
            </a:custGeom>
            <a:solidFill>
              <a:srgbClr val="EB9631"/>
            </a:solidFill>
            <a:ln>
              <a:noFill/>
            </a:ln>
          </p:spPr>
          <p:txBody>
            <a:bodyPr/>
            <a:lstStyle/>
            <a:p>
              <a:endParaRPr lang="zh-CN" altLang="en-US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5" name="矩形 4"/>
            <p:cNvSpPr/>
            <p:nvPr/>
          </p:nvSpPr>
          <p:spPr>
            <a:xfrm>
              <a:off x="493016" y="260323"/>
              <a:ext cx="824365" cy="26609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8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Arial" panose="020B0604020202020204" pitchFamily="34" charset="0"/>
                  <a:ea typeface="思源黑体 CN Regular" panose="020B0500000000000000" pitchFamily="34" charset="-122"/>
                  <a:cs typeface="阿里巴巴普惠体 M" panose="00020600040101010101" pitchFamily="18" charset="-122"/>
                  <a:sym typeface="Arial" panose="020B0604020202020204" pitchFamily="34" charset="0"/>
                </a:rPr>
                <a:t>板书设计</a:t>
              </a:r>
            </a:p>
          </p:txBody>
        </p:sp>
      </p:grpSp>
      <p:sp>
        <p:nvSpPr>
          <p:cNvPr id="12" name="Rectangle 5"/>
          <p:cNvSpPr>
            <a:spLocks noChangeArrowheads="1"/>
          </p:cNvSpPr>
          <p:nvPr/>
        </p:nvSpPr>
        <p:spPr bwMode="auto">
          <a:xfrm>
            <a:off x="4810760" y="3253105"/>
            <a:ext cx="1535430" cy="754374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32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司马光</a:t>
            </a:r>
          </a:p>
        </p:txBody>
      </p:sp>
      <p:sp>
        <p:nvSpPr>
          <p:cNvPr id="13" name="Rectangle 5"/>
          <p:cNvSpPr>
            <a:spLocks noChangeArrowheads="1"/>
          </p:cNvSpPr>
          <p:nvPr/>
        </p:nvSpPr>
        <p:spPr bwMode="auto">
          <a:xfrm>
            <a:off x="6788763" y="2599055"/>
            <a:ext cx="4293870" cy="754374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32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一儿登瓮，足跌没水中</a:t>
            </a:r>
          </a:p>
        </p:txBody>
      </p:sp>
      <p:sp>
        <p:nvSpPr>
          <p:cNvPr id="14" name="Rectangle 5"/>
          <p:cNvSpPr>
            <a:spLocks noChangeArrowheads="1"/>
          </p:cNvSpPr>
          <p:nvPr/>
        </p:nvSpPr>
        <p:spPr bwMode="auto">
          <a:xfrm>
            <a:off x="6788763" y="3779520"/>
            <a:ext cx="3255645" cy="754374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32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光持石击瓮破之</a:t>
            </a:r>
          </a:p>
        </p:txBody>
      </p:sp>
      <p:sp>
        <p:nvSpPr>
          <p:cNvPr id="15" name="Rectangle 5"/>
          <p:cNvSpPr>
            <a:spLocks noChangeArrowheads="1"/>
          </p:cNvSpPr>
          <p:nvPr/>
        </p:nvSpPr>
        <p:spPr bwMode="auto">
          <a:xfrm>
            <a:off x="6788763" y="5023381"/>
            <a:ext cx="1996844" cy="754374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32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儿得活</a:t>
            </a:r>
          </a:p>
        </p:txBody>
      </p:sp>
      <p:sp>
        <p:nvSpPr>
          <p:cNvPr id="16" name="Rectangle 5"/>
          <p:cNvSpPr>
            <a:spLocks noChangeArrowheads="1"/>
          </p:cNvSpPr>
          <p:nvPr/>
        </p:nvSpPr>
        <p:spPr bwMode="auto">
          <a:xfrm>
            <a:off x="6788763" y="1565910"/>
            <a:ext cx="2326005" cy="754374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32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群儿戏于庭</a:t>
            </a:r>
          </a:p>
        </p:txBody>
      </p:sp>
      <p:sp>
        <p:nvSpPr>
          <p:cNvPr id="17" name="左大括号 16"/>
          <p:cNvSpPr/>
          <p:nvPr/>
        </p:nvSpPr>
        <p:spPr>
          <a:xfrm>
            <a:off x="6346190" y="2083435"/>
            <a:ext cx="225425" cy="3433445"/>
          </a:xfrm>
          <a:prstGeom prst="leftBrace">
            <a:avLst>
              <a:gd name="adj1" fmla="val 50000"/>
              <a:gd name="adj2" fmla="val 50000"/>
            </a:avLst>
          </a:prstGeom>
          <a:solidFill>
            <a:srgbClr val="FFFFFF"/>
          </a:solidFill>
          <a:ln w="28575" cap="flat" cmpd="sng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  <p:txBody>
          <a:bodyPr/>
          <a:lstStyle/>
          <a:p>
            <a:endParaRPr lang="zh-CN" altLang="en-US"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8" name="下箭头 13"/>
          <p:cNvSpPr/>
          <p:nvPr/>
        </p:nvSpPr>
        <p:spPr>
          <a:xfrm>
            <a:off x="7812405" y="2395855"/>
            <a:ext cx="138430" cy="468003"/>
          </a:xfrm>
          <a:prstGeom prst="down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9" name="下箭头 5"/>
          <p:cNvSpPr/>
          <p:nvPr/>
        </p:nvSpPr>
        <p:spPr>
          <a:xfrm>
            <a:off x="7812405" y="3506470"/>
            <a:ext cx="138430" cy="468003"/>
          </a:xfrm>
          <a:prstGeom prst="down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25" name="下箭头 6"/>
          <p:cNvSpPr/>
          <p:nvPr/>
        </p:nvSpPr>
        <p:spPr>
          <a:xfrm>
            <a:off x="7812405" y="4678680"/>
            <a:ext cx="138430" cy="432003"/>
          </a:xfrm>
          <a:prstGeom prst="down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481" y="2774620"/>
            <a:ext cx="3966429" cy="382263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4" grpId="0"/>
      <p:bldP spid="15" grpId="0"/>
      <p:bldP spid="16" grpId="0"/>
      <p:bldP spid="17" grpId="0" animBg="1"/>
      <p:bldP spid="18" grpId="0" bldLvl="0" animBg="1"/>
      <p:bldP spid="19" grpId="0" bldLvl="0" animBg="1"/>
      <p:bldP spid="25" grpId="0" bldLvl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-1" y="6589486"/>
            <a:ext cx="12192001" cy="268514"/>
          </a:xfrm>
          <a:prstGeom prst="rect">
            <a:avLst/>
          </a:prstGeom>
          <a:solidFill>
            <a:srgbClr val="EB96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grpSp>
        <p:nvGrpSpPr>
          <p:cNvPr id="6" name="组合 5"/>
          <p:cNvGrpSpPr/>
          <p:nvPr/>
        </p:nvGrpSpPr>
        <p:grpSpPr>
          <a:xfrm>
            <a:off x="305216" y="259882"/>
            <a:ext cx="1990229" cy="681343"/>
            <a:chOff x="305216" y="259882"/>
            <a:chExt cx="1012164" cy="346508"/>
          </a:xfrm>
        </p:grpSpPr>
        <p:sp>
          <p:nvSpPr>
            <p:cNvPr id="4" name="bookmark_76382"/>
            <p:cNvSpPr>
              <a:spLocks noChangeAspect="1"/>
            </p:cNvSpPr>
            <p:nvPr/>
          </p:nvSpPr>
          <p:spPr bwMode="auto">
            <a:xfrm>
              <a:off x="305216" y="259882"/>
              <a:ext cx="131376" cy="346508"/>
            </a:xfrm>
            <a:custGeom>
              <a:avLst/>
              <a:gdLst>
                <a:gd name="T0" fmla="*/ 455839 w 606244"/>
                <a:gd name="T1" fmla="*/ 455839 w 606244"/>
                <a:gd name="T2" fmla="*/ 600116 w 606244"/>
                <a:gd name="T3" fmla="*/ 600116 w 606244"/>
                <a:gd name="T4" fmla="*/ 600116 w 606244"/>
                <a:gd name="T5" fmla="*/ 600116 w 606244"/>
                <a:gd name="T6" fmla="*/ 600116 w 606244"/>
                <a:gd name="T7" fmla="*/ 600116 w 606244"/>
                <a:gd name="T8" fmla="*/ 600116 w 606244"/>
                <a:gd name="T9" fmla="*/ 600116 w 606244"/>
                <a:gd name="T10" fmla="*/ 600116 w 606244"/>
                <a:gd name="T11" fmla="*/ 600116 w 606244"/>
                <a:gd name="T12" fmla="*/ 600116 w 606244"/>
                <a:gd name="T13" fmla="*/ 600116 w 606244"/>
                <a:gd name="T14" fmla="*/ 600116 w 606244"/>
                <a:gd name="T15" fmla="*/ 600116 w 606244"/>
                <a:gd name="T16" fmla="*/ 600116 w 606244"/>
                <a:gd name="T17" fmla="*/ 600116 w 606244"/>
                <a:gd name="T18" fmla="*/ 600116 w 606244"/>
                <a:gd name="T19" fmla="*/ 600116 w 606244"/>
                <a:gd name="T20" fmla="*/ 600116 w 606244"/>
                <a:gd name="T21" fmla="*/ 600116 w 606244"/>
                <a:gd name="T22" fmla="*/ 600116 w 606244"/>
                <a:gd name="T23" fmla="*/ 600116 w 606244"/>
                <a:gd name="T24" fmla="*/ 455839 w 606244"/>
                <a:gd name="T25" fmla="*/ 455839 w 606244"/>
                <a:gd name="T26" fmla="*/ 600116 w 606244"/>
                <a:gd name="T27" fmla="*/ 600116 w 606244"/>
                <a:gd name="T28" fmla="*/ 600116 w 606244"/>
                <a:gd name="T29" fmla="*/ 600116 w 606244"/>
                <a:gd name="T30" fmla="*/ 600116 w 606244"/>
                <a:gd name="T31" fmla="*/ 600116 w 606244"/>
                <a:gd name="T32" fmla="*/ 600116 w 606244"/>
                <a:gd name="T33" fmla="*/ 600116 w 606244"/>
                <a:gd name="T34" fmla="*/ 600116 w 606244"/>
                <a:gd name="T35" fmla="*/ 600116 w 606244"/>
                <a:gd name="T36" fmla="*/ 600116 w 606244"/>
                <a:gd name="T37" fmla="*/ 600116 w 606244"/>
                <a:gd name="T38" fmla="*/ 600116 w 606244"/>
                <a:gd name="T39" fmla="*/ 600116 w 606244"/>
                <a:gd name="T40" fmla="*/ 455839 w 606244"/>
                <a:gd name="T41" fmla="*/ 455839 w 606244"/>
                <a:gd name="T42" fmla="*/ 600116 w 606244"/>
                <a:gd name="T43" fmla="*/ 600116 w 606244"/>
                <a:gd name="T44" fmla="*/ 600116 w 606244"/>
                <a:gd name="T45" fmla="*/ 600116 w 606244"/>
                <a:gd name="T46" fmla="*/ 600116 w 606244"/>
                <a:gd name="T47" fmla="*/ 600116 w 606244"/>
                <a:gd name="T48" fmla="*/ 600116 w 606244"/>
                <a:gd name="T49" fmla="*/ 600116 w 606244"/>
                <a:gd name="T50" fmla="*/ 600116 w 606244"/>
                <a:gd name="T51" fmla="*/ 600116 w 606244"/>
                <a:gd name="T52" fmla="*/ 600116 w 606244"/>
                <a:gd name="T53" fmla="*/ 600116 w 606244"/>
                <a:gd name="T54" fmla="*/ 600116 w 606244"/>
                <a:gd name="T55" fmla="*/ 600116 w 606244"/>
                <a:gd name="T56" fmla="*/ 600116 w 606244"/>
                <a:gd name="T57" fmla="*/ 600116 w 606244"/>
                <a:gd name="T58" fmla="*/ 600116 w 606244"/>
                <a:gd name="T59" fmla="*/ 600116 w 606244"/>
                <a:gd name="T60" fmla="*/ 600116 w 606244"/>
                <a:gd name="T61" fmla="*/ 600116 w 606244"/>
                <a:gd name="T62" fmla="*/ 600116 w 606244"/>
                <a:gd name="T63" fmla="*/ 600116 w 6062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467" h="3875">
                  <a:moveTo>
                    <a:pt x="67" y="0"/>
                  </a:moveTo>
                  <a:cubicBezTo>
                    <a:pt x="30" y="0"/>
                    <a:pt x="0" y="30"/>
                    <a:pt x="0" y="67"/>
                  </a:cubicBezTo>
                  <a:lnTo>
                    <a:pt x="0" y="3800"/>
                  </a:lnTo>
                  <a:cubicBezTo>
                    <a:pt x="0" y="3837"/>
                    <a:pt x="30" y="3867"/>
                    <a:pt x="67" y="3867"/>
                  </a:cubicBezTo>
                  <a:cubicBezTo>
                    <a:pt x="86" y="3867"/>
                    <a:pt x="105" y="3858"/>
                    <a:pt x="118" y="3843"/>
                  </a:cubicBezTo>
                  <a:lnTo>
                    <a:pt x="733" y="3104"/>
                  </a:lnTo>
                  <a:lnTo>
                    <a:pt x="1349" y="3843"/>
                  </a:lnTo>
                  <a:cubicBezTo>
                    <a:pt x="1372" y="3871"/>
                    <a:pt x="1414" y="3875"/>
                    <a:pt x="1443" y="3851"/>
                  </a:cubicBezTo>
                  <a:cubicBezTo>
                    <a:pt x="1458" y="3839"/>
                    <a:pt x="1467" y="3820"/>
                    <a:pt x="1467" y="3800"/>
                  </a:cubicBezTo>
                  <a:lnTo>
                    <a:pt x="1467" y="67"/>
                  </a:lnTo>
                  <a:cubicBezTo>
                    <a:pt x="1467" y="30"/>
                    <a:pt x="1437" y="0"/>
                    <a:pt x="1400" y="0"/>
                  </a:cubicBezTo>
                  <a:lnTo>
                    <a:pt x="67" y="0"/>
                  </a:lnTo>
                  <a:close/>
                  <a:moveTo>
                    <a:pt x="133" y="133"/>
                  </a:moveTo>
                  <a:lnTo>
                    <a:pt x="1333" y="133"/>
                  </a:lnTo>
                  <a:lnTo>
                    <a:pt x="1333" y="3616"/>
                  </a:lnTo>
                  <a:lnTo>
                    <a:pt x="785" y="2957"/>
                  </a:lnTo>
                  <a:cubicBezTo>
                    <a:pt x="761" y="2929"/>
                    <a:pt x="719" y="2925"/>
                    <a:pt x="691" y="2949"/>
                  </a:cubicBezTo>
                  <a:cubicBezTo>
                    <a:pt x="688" y="2951"/>
                    <a:pt x="685" y="2954"/>
                    <a:pt x="682" y="2957"/>
                  </a:cubicBezTo>
                  <a:lnTo>
                    <a:pt x="133" y="3616"/>
                  </a:lnTo>
                  <a:lnTo>
                    <a:pt x="133" y="133"/>
                  </a:lnTo>
                  <a:close/>
                  <a:moveTo>
                    <a:pt x="267" y="233"/>
                  </a:moveTo>
                  <a:cubicBezTo>
                    <a:pt x="248" y="233"/>
                    <a:pt x="233" y="248"/>
                    <a:pt x="233" y="267"/>
                  </a:cubicBezTo>
                  <a:lnTo>
                    <a:pt x="233" y="1133"/>
                  </a:lnTo>
                  <a:cubicBezTo>
                    <a:pt x="233" y="1152"/>
                    <a:pt x="248" y="1167"/>
                    <a:pt x="266" y="1167"/>
                  </a:cubicBezTo>
                  <a:cubicBezTo>
                    <a:pt x="285" y="1167"/>
                    <a:pt x="300" y="1153"/>
                    <a:pt x="300" y="1134"/>
                  </a:cubicBezTo>
                  <a:lnTo>
                    <a:pt x="300" y="1133"/>
                  </a:lnTo>
                  <a:lnTo>
                    <a:pt x="300" y="300"/>
                  </a:lnTo>
                  <a:lnTo>
                    <a:pt x="733" y="300"/>
                  </a:lnTo>
                  <a:cubicBezTo>
                    <a:pt x="752" y="300"/>
                    <a:pt x="767" y="286"/>
                    <a:pt x="767" y="267"/>
                  </a:cubicBezTo>
                  <a:cubicBezTo>
                    <a:pt x="767" y="249"/>
                    <a:pt x="753" y="234"/>
                    <a:pt x="734" y="233"/>
                  </a:cubicBezTo>
                  <a:lnTo>
                    <a:pt x="733" y="233"/>
                  </a:lnTo>
                  <a:lnTo>
                    <a:pt x="267" y="233"/>
                  </a:lnTo>
                  <a:close/>
                </a:path>
              </a:pathLst>
            </a:custGeom>
            <a:solidFill>
              <a:srgbClr val="EB9631"/>
            </a:solidFill>
            <a:ln>
              <a:noFill/>
            </a:ln>
          </p:spPr>
          <p:txBody>
            <a:bodyPr/>
            <a:lstStyle/>
            <a:p>
              <a:endParaRPr lang="zh-CN" altLang="en-US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5" name="矩形 4"/>
            <p:cNvSpPr/>
            <p:nvPr/>
          </p:nvSpPr>
          <p:spPr>
            <a:xfrm>
              <a:off x="493016" y="260323"/>
              <a:ext cx="824364" cy="26609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8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Arial" panose="020B0604020202020204" pitchFamily="34" charset="0"/>
                  <a:ea typeface="思源黑体 CN Regular" panose="020B0500000000000000" pitchFamily="34" charset="-122"/>
                  <a:cs typeface="阿里巴巴普惠体 M" panose="00020600040101010101" pitchFamily="18" charset="-122"/>
                  <a:sym typeface="Arial" panose="020B0604020202020204" pitchFamily="34" charset="0"/>
                </a:rPr>
                <a:t>新课导入</a:t>
              </a:r>
            </a:p>
          </p:txBody>
        </p:sp>
      </p:grpSp>
      <p:sp>
        <p:nvSpPr>
          <p:cNvPr id="7" name="矩形 6"/>
          <p:cNvSpPr/>
          <p:nvPr/>
        </p:nvSpPr>
        <p:spPr>
          <a:xfrm>
            <a:off x="5450542" y="2096693"/>
            <a:ext cx="5988789" cy="24929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6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    文言文是我国古代优秀文化宝库中的一朵绚丽灿烂的奇葩。它文字简约，却理寓其中，意义深远；语言凝练，却不失形象生动。《司马光》就是这样一篇文言文。我们一起来领略一下文言文的魅力吧！</a:t>
            </a:r>
          </a:p>
        </p:txBody>
      </p:sp>
      <p:pic>
        <p:nvPicPr>
          <p:cNvPr id="8" name="Picture 11" descr="C:\Users\Administrator\Desktop\art36950551.jpgart3695055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19389" y="1729549"/>
            <a:ext cx="3977005" cy="3965495"/>
          </a:xfrm>
          <a:prstGeom prst="rect">
            <a:avLst/>
          </a:prstGeom>
          <a:noFill/>
          <a:ln>
            <a:noFill/>
          </a:ln>
          <a:effectLst>
            <a:glow>
              <a:schemeClr val="accent1">
                <a:alpha val="0"/>
              </a:schemeClr>
            </a:glow>
            <a:outerShdw dist="35921" dir="2700000" algn="ctr" rotWithShape="0">
              <a:schemeClr val="bg2"/>
            </a:outerShdw>
            <a:softEdge rad="6350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-1" y="6589486"/>
            <a:ext cx="12192001" cy="268514"/>
          </a:xfrm>
          <a:prstGeom prst="rect">
            <a:avLst/>
          </a:prstGeom>
          <a:solidFill>
            <a:srgbClr val="EB96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grpSp>
        <p:nvGrpSpPr>
          <p:cNvPr id="6" name="组合 5"/>
          <p:cNvGrpSpPr/>
          <p:nvPr/>
        </p:nvGrpSpPr>
        <p:grpSpPr>
          <a:xfrm>
            <a:off x="305216" y="259882"/>
            <a:ext cx="1990231" cy="681343"/>
            <a:chOff x="305216" y="259882"/>
            <a:chExt cx="1012165" cy="346508"/>
          </a:xfrm>
        </p:grpSpPr>
        <p:sp>
          <p:nvSpPr>
            <p:cNvPr id="4" name="bookmark_76382"/>
            <p:cNvSpPr>
              <a:spLocks noChangeAspect="1"/>
            </p:cNvSpPr>
            <p:nvPr/>
          </p:nvSpPr>
          <p:spPr bwMode="auto">
            <a:xfrm>
              <a:off x="305216" y="259882"/>
              <a:ext cx="131376" cy="346508"/>
            </a:xfrm>
            <a:custGeom>
              <a:avLst/>
              <a:gdLst>
                <a:gd name="T0" fmla="*/ 455839 w 606244"/>
                <a:gd name="T1" fmla="*/ 455839 w 606244"/>
                <a:gd name="T2" fmla="*/ 600116 w 606244"/>
                <a:gd name="T3" fmla="*/ 600116 w 606244"/>
                <a:gd name="T4" fmla="*/ 600116 w 606244"/>
                <a:gd name="T5" fmla="*/ 600116 w 606244"/>
                <a:gd name="T6" fmla="*/ 600116 w 606244"/>
                <a:gd name="T7" fmla="*/ 600116 w 606244"/>
                <a:gd name="T8" fmla="*/ 600116 w 606244"/>
                <a:gd name="T9" fmla="*/ 600116 w 606244"/>
                <a:gd name="T10" fmla="*/ 600116 w 606244"/>
                <a:gd name="T11" fmla="*/ 600116 w 606244"/>
                <a:gd name="T12" fmla="*/ 600116 w 606244"/>
                <a:gd name="T13" fmla="*/ 600116 w 606244"/>
                <a:gd name="T14" fmla="*/ 600116 w 606244"/>
                <a:gd name="T15" fmla="*/ 600116 w 606244"/>
                <a:gd name="T16" fmla="*/ 600116 w 606244"/>
                <a:gd name="T17" fmla="*/ 600116 w 606244"/>
                <a:gd name="T18" fmla="*/ 600116 w 606244"/>
                <a:gd name="T19" fmla="*/ 600116 w 606244"/>
                <a:gd name="T20" fmla="*/ 600116 w 606244"/>
                <a:gd name="T21" fmla="*/ 600116 w 606244"/>
                <a:gd name="T22" fmla="*/ 600116 w 606244"/>
                <a:gd name="T23" fmla="*/ 600116 w 606244"/>
                <a:gd name="T24" fmla="*/ 455839 w 606244"/>
                <a:gd name="T25" fmla="*/ 455839 w 606244"/>
                <a:gd name="T26" fmla="*/ 600116 w 606244"/>
                <a:gd name="T27" fmla="*/ 600116 w 606244"/>
                <a:gd name="T28" fmla="*/ 600116 w 606244"/>
                <a:gd name="T29" fmla="*/ 600116 w 606244"/>
                <a:gd name="T30" fmla="*/ 600116 w 606244"/>
                <a:gd name="T31" fmla="*/ 600116 w 606244"/>
                <a:gd name="T32" fmla="*/ 600116 w 606244"/>
                <a:gd name="T33" fmla="*/ 600116 w 606244"/>
                <a:gd name="T34" fmla="*/ 600116 w 606244"/>
                <a:gd name="T35" fmla="*/ 600116 w 606244"/>
                <a:gd name="T36" fmla="*/ 600116 w 606244"/>
                <a:gd name="T37" fmla="*/ 600116 w 606244"/>
                <a:gd name="T38" fmla="*/ 600116 w 606244"/>
                <a:gd name="T39" fmla="*/ 600116 w 606244"/>
                <a:gd name="T40" fmla="*/ 455839 w 606244"/>
                <a:gd name="T41" fmla="*/ 455839 w 606244"/>
                <a:gd name="T42" fmla="*/ 600116 w 606244"/>
                <a:gd name="T43" fmla="*/ 600116 w 606244"/>
                <a:gd name="T44" fmla="*/ 600116 w 606244"/>
                <a:gd name="T45" fmla="*/ 600116 w 606244"/>
                <a:gd name="T46" fmla="*/ 600116 w 606244"/>
                <a:gd name="T47" fmla="*/ 600116 w 606244"/>
                <a:gd name="T48" fmla="*/ 600116 w 606244"/>
                <a:gd name="T49" fmla="*/ 600116 w 606244"/>
                <a:gd name="T50" fmla="*/ 600116 w 606244"/>
                <a:gd name="T51" fmla="*/ 600116 w 606244"/>
                <a:gd name="T52" fmla="*/ 600116 w 606244"/>
                <a:gd name="T53" fmla="*/ 600116 w 606244"/>
                <a:gd name="T54" fmla="*/ 600116 w 606244"/>
                <a:gd name="T55" fmla="*/ 600116 w 606244"/>
                <a:gd name="T56" fmla="*/ 600116 w 606244"/>
                <a:gd name="T57" fmla="*/ 600116 w 606244"/>
                <a:gd name="T58" fmla="*/ 600116 w 606244"/>
                <a:gd name="T59" fmla="*/ 600116 w 606244"/>
                <a:gd name="T60" fmla="*/ 600116 w 606244"/>
                <a:gd name="T61" fmla="*/ 600116 w 606244"/>
                <a:gd name="T62" fmla="*/ 600116 w 606244"/>
                <a:gd name="T63" fmla="*/ 600116 w 6062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467" h="3875">
                  <a:moveTo>
                    <a:pt x="67" y="0"/>
                  </a:moveTo>
                  <a:cubicBezTo>
                    <a:pt x="30" y="0"/>
                    <a:pt x="0" y="30"/>
                    <a:pt x="0" y="67"/>
                  </a:cubicBezTo>
                  <a:lnTo>
                    <a:pt x="0" y="3800"/>
                  </a:lnTo>
                  <a:cubicBezTo>
                    <a:pt x="0" y="3837"/>
                    <a:pt x="30" y="3867"/>
                    <a:pt x="67" y="3867"/>
                  </a:cubicBezTo>
                  <a:cubicBezTo>
                    <a:pt x="86" y="3867"/>
                    <a:pt x="105" y="3858"/>
                    <a:pt x="118" y="3843"/>
                  </a:cubicBezTo>
                  <a:lnTo>
                    <a:pt x="733" y="3104"/>
                  </a:lnTo>
                  <a:lnTo>
                    <a:pt x="1349" y="3843"/>
                  </a:lnTo>
                  <a:cubicBezTo>
                    <a:pt x="1372" y="3871"/>
                    <a:pt x="1414" y="3875"/>
                    <a:pt x="1443" y="3851"/>
                  </a:cubicBezTo>
                  <a:cubicBezTo>
                    <a:pt x="1458" y="3839"/>
                    <a:pt x="1467" y="3820"/>
                    <a:pt x="1467" y="3800"/>
                  </a:cubicBezTo>
                  <a:lnTo>
                    <a:pt x="1467" y="67"/>
                  </a:lnTo>
                  <a:cubicBezTo>
                    <a:pt x="1467" y="30"/>
                    <a:pt x="1437" y="0"/>
                    <a:pt x="1400" y="0"/>
                  </a:cubicBezTo>
                  <a:lnTo>
                    <a:pt x="67" y="0"/>
                  </a:lnTo>
                  <a:close/>
                  <a:moveTo>
                    <a:pt x="133" y="133"/>
                  </a:moveTo>
                  <a:lnTo>
                    <a:pt x="1333" y="133"/>
                  </a:lnTo>
                  <a:lnTo>
                    <a:pt x="1333" y="3616"/>
                  </a:lnTo>
                  <a:lnTo>
                    <a:pt x="785" y="2957"/>
                  </a:lnTo>
                  <a:cubicBezTo>
                    <a:pt x="761" y="2929"/>
                    <a:pt x="719" y="2925"/>
                    <a:pt x="691" y="2949"/>
                  </a:cubicBezTo>
                  <a:cubicBezTo>
                    <a:pt x="688" y="2951"/>
                    <a:pt x="685" y="2954"/>
                    <a:pt x="682" y="2957"/>
                  </a:cubicBezTo>
                  <a:lnTo>
                    <a:pt x="133" y="3616"/>
                  </a:lnTo>
                  <a:lnTo>
                    <a:pt x="133" y="133"/>
                  </a:lnTo>
                  <a:close/>
                  <a:moveTo>
                    <a:pt x="267" y="233"/>
                  </a:moveTo>
                  <a:cubicBezTo>
                    <a:pt x="248" y="233"/>
                    <a:pt x="233" y="248"/>
                    <a:pt x="233" y="267"/>
                  </a:cubicBezTo>
                  <a:lnTo>
                    <a:pt x="233" y="1133"/>
                  </a:lnTo>
                  <a:cubicBezTo>
                    <a:pt x="233" y="1152"/>
                    <a:pt x="248" y="1167"/>
                    <a:pt x="266" y="1167"/>
                  </a:cubicBezTo>
                  <a:cubicBezTo>
                    <a:pt x="285" y="1167"/>
                    <a:pt x="300" y="1153"/>
                    <a:pt x="300" y="1134"/>
                  </a:cubicBezTo>
                  <a:lnTo>
                    <a:pt x="300" y="1133"/>
                  </a:lnTo>
                  <a:lnTo>
                    <a:pt x="300" y="300"/>
                  </a:lnTo>
                  <a:lnTo>
                    <a:pt x="733" y="300"/>
                  </a:lnTo>
                  <a:cubicBezTo>
                    <a:pt x="752" y="300"/>
                    <a:pt x="767" y="286"/>
                    <a:pt x="767" y="267"/>
                  </a:cubicBezTo>
                  <a:cubicBezTo>
                    <a:pt x="767" y="249"/>
                    <a:pt x="753" y="234"/>
                    <a:pt x="734" y="233"/>
                  </a:cubicBezTo>
                  <a:lnTo>
                    <a:pt x="733" y="233"/>
                  </a:lnTo>
                  <a:lnTo>
                    <a:pt x="267" y="233"/>
                  </a:lnTo>
                  <a:close/>
                </a:path>
              </a:pathLst>
            </a:custGeom>
            <a:solidFill>
              <a:srgbClr val="EB9631"/>
            </a:solidFill>
            <a:ln>
              <a:noFill/>
            </a:ln>
          </p:spPr>
          <p:txBody>
            <a:bodyPr/>
            <a:lstStyle/>
            <a:p>
              <a:endParaRPr lang="zh-CN" altLang="en-US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5" name="矩形 4"/>
            <p:cNvSpPr/>
            <p:nvPr/>
          </p:nvSpPr>
          <p:spPr>
            <a:xfrm>
              <a:off x="493016" y="260323"/>
              <a:ext cx="824365" cy="26609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8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Arial" panose="020B0604020202020204" pitchFamily="34" charset="0"/>
                  <a:ea typeface="思源黑体 CN Regular" panose="020B0500000000000000" pitchFamily="34" charset="-122"/>
                  <a:cs typeface="阿里巴巴普惠体 M" panose="00020600040101010101" pitchFamily="18" charset="-122"/>
                  <a:sym typeface="Arial" panose="020B0604020202020204" pitchFamily="34" charset="0"/>
                </a:rPr>
                <a:t>课堂演练</a:t>
              </a:r>
            </a:p>
          </p:txBody>
        </p:sp>
      </p:grpSp>
      <p:grpSp>
        <p:nvGrpSpPr>
          <p:cNvPr id="20" name="组合 19"/>
          <p:cNvGrpSpPr/>
          <p:nvPr/>
        </p:nvGrpSpPr>
        <p:grpSpPr>
          <a:xfrm>
            <a:off x="924992" y="3731748"/>
            <a:ext cx="8371840" cy="2349500"/>
            <a:chOff x="1417" y="5513"/>
            <a:chExt cx="13184" cy="3700"/>
          </a:xfrm>
        </p:grpSpPr>
        <p:sp>
          <p:nvSpPr>
            <p:cNvPr id="21" name="矩形 20"/>
            <p:cNvSpPr/>
            <p:nvPr/>
          </p:nvSpPr>
          <p:spPr>
            <a:xfrm>
              <a:off x="1530" y="6761"/>
              <a:ext cx="12587" cy="91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zh-CN" altLang="en-US" sz="3200" dirty="0"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rPr>
                <a:t>群儿戏于庭。（　  ）</a:t>
              </a:r>
            </a:p>
          </p:txBody>
        </p:sp>
        <p:grpSp>
          <p:nvGrpSpPr>
            <p:cNvPr id="22" name="组合 21"/>
            <p:cNvGrpSpPr/>
            <p:nvPr/>
          </p:nvGrpSpPr>
          <p:grpSpPr>
            <a:xfrm>
              <a:off x="1417" y="5513"/>
              <a:ext cx="13184" cy="3700"/>
              <a:chOff x="1417" y="5513"/>
              <a:chExt cx="13184" cy="3700"/>
            </a:xfrm>
          </p:grpSpPr>
          <p:sp>
            <p:nvSpPr>
              <p:cNvPr id="23" name="直接连接符 22"/>
              <p:cNvSpPr/>
              <p:nvPr/>
            </p:nvSpPr>
            <p:spPr>
              <a:xfrm>
                <a:off x="1789" y="9173"/>
                <a:ext cx="10890" cy="40"/>
              </a:xfrm>
              <a:prstGeom prst="line">
                <a:avLst/>
              </a:prstGeom>
              <a:ln w="19050" cap="flat" cmpd="sng">
                <a:solidFill>
                  <a:schemeClr val="tx1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zh-CN" altLang="en-US"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endParaRPr>
              </a:p>
            </p:txBody>
          </p:sp>
          <p:grpSp>
            <p:nvGrpSpPr>
              <p:cNvPr id="24" name="组合 23"/>
              <p:cNvGrpSpPr/>
              <p:nvPr/>
            </p:nvGrpSpPr>
            <p:grpSpPr>
              <a:xfrm>
                <a:off x="1417" y="5513"/>
                <a:ext cx="13184" cy="2155"/>
                <a:chOff x="1417" y="5513"/>
                <a:chExt cx="13184" cy="2155"/>
              </a:xfrm>
            </p:grpSpPr>
            <p:sp>
              <p:nvSpPr>
                <p:cNvPr id="26" name="Rectangle 4"/>
                <p:cNvSpPr txBox="1">
                  <a:spLocks noChangeArrowheads="1"/>
                </p:cNvSpPr>
                <p:nvPr/>
              </p:nvSpPr>
              <p:spPr bwMode="auto">
                <a:xfrm>
                  <a:off x="1417" y="5513"/>
                  <a:ext cx="13184" cy="1152"/>
                </a:xfrm>
                <a:prstGeom prst="rect">
                  <a:avLst/>
                </a:prstGeom>
                <a:noFill/>
                <a:ln>
                  <a:miter lim="800000"/>
                </a:ln>
              </p:spPr>
              <p:txBody>
                <a:bodyPr vert="horz" lIns="91440" tIns="45720" rIns="91440" bIns="45720" rtlCol="0">
                  <a:normAutofit/>
                </a:bodyPr>
                <a:lstStyle/>
                <a:p>
                  <a:pPr fontAlgn="auto">
                    <a:lnSpc>
                      <a:spcPct val="90000"/>
                    </a:lnSpc>
                    <a:spcBef>
                      <a:spcPct val="20000"/>
                    </a:spcBef>
                    <a:spcAft>
                      <a:spcPts val="0"/>
                    </a:spcAft>
                    <a:defRPr/>
                  </a:pPr>
                  <a:r>
                    <a:rPr lang="en-US" altLang="zh-CN" sz="3200" b="1" dirty="0">
                      <a:latin typeface="Arial" panose="020B0604020202020204" pitchFamily="34" charset="0"/>
                      <a:ea typeface="思源黑体 CN Regular" panose="020B0500000000000000" pitchFamily="34" charset="-122"/>
                      <a:sym typeface="Arial" panose="020B0604020202020204" pitchFamily="34" charset="0"/>
                    </a:rPr>
                    <a:t>2.</a:t>
                  </a:r>
                  <a:r>
                    <a:rPr lang="zh-CN" altLang="en-US" sz="3200" b="1" dirty="0">
                      <a:latin typeface="Arial" panose="020B0604020202020204" pitchFamily="34" charset="0"/>
                      <a:ea typeface="思源黑体 CN Regular" panose="020B0500000000000000" pitchFamily="34" charset="-122"/>
                      <a:sym typeface="Arial" panose="020B0604020202020204" pitchFamily="34" charset="0"/>
                    </a:rPr>
                    <a:t>先解释带点词，再解释整句话的意思。</a:t>
                  </a:r>
                  <a:endParaRPr kumimoji="0" lang="zh-CN" altLang="en-US" sz="3200" b="1" i="0" kern="1200" cap="none" spc="0" normalizeH="0" baseline="0" noProof="0" dirty="0">
                    <a:latin typeface="Arial" panose="020B0604020202020204" pitchFamily="34" charset="0"/>
                    <a:ea typeface="思源黑体 CN Regular" panose="020B0500000000000000" pitchFamily="34" charset="-122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27" name=" 184"/>
                <p:cNvSpPr/>
                <p:nvPr/>
              </p:nvSpPr>
              <p:spPr>
                <a:xfrm>
                  <a:off x="3273" y="7554"/>
                  <a:ext cx="72" cy="114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>
                  <a:scene3d>
                    <a:camera prst="orthographicFront"/>
                    <a:lightRig rig="threePt" dir="t"/>
                  </a:scene3d>
                  <a:sp3d>
                    <a:contourClr>
                      <a:srgbClr val="FFFFFF"/>
                    </a:contourClr>
                  </a:sp3d>
                </a:bodyPr>
                <a:lstStyle>
                  <a:defPPr>
                    <a:defRPr lang="zh-CN"/>
                  </a:defPPr>
                  <a:lvl1pPr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zh-CN" altLang="en-US">
                    <a:solidFill>
                      <a:srgbClr val="FFFFFF"/>
                    </a:solidFill>
                    <a:latin typeface="Arial" panose="020B0604020202020204" pitchFamily="34" charset="0"/>
                    <a:ea typeface="思源黑体 CN Regular" panose="020B0500000000000000" pitchFamily="34" charset="-122"/>
                    <a:sym typeface="Arial" panose="020B0604020202020204" pitchFamily="34" charset="0"/>
                  </a:endParaRPr>
                </a:p>
              </p:txBody>
            </p:sp>
          </p:grpSp>
        </p:grpSp>
      </p:grpSp>
      <p:sp>
        <p:nvSpPr>
          <p:cNvPr id="28" name="Rectangle 4"/>
          <p:cNvSpPr txBox="1">
            <a:spLocks noChangeArrowheads="1"/>
          </p:cNvSpPr>
          <p:nvPr/>
        </p:nvSpPr>
        <p:spPr bwMode="auto">
          <a:xfrm>
            <a:off x="1168400" y="1165207"/>
            <a:ext cx="8281035" cy="744220"/>
          </a:xfrm>
          <a:prstGeom prst="rect">
            <a:avLst/>
          </a:prstGeom>
          <a:noFill/>
          <a:ln>
            <a:miter lim="800000"/>
          </a:ln>
        </p:spPr>
        <p:txBody>
          <a:bodyPr vert="horz" lIns="91440" tIns="45720" rIns="91440" bIns="45720" rtlCol="0">
            <a:normAutofit/>
          </a:bodyPr>
          <a:lstStyle/>
          <a:p>
            <a:pPr fontAlgn="auto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defRPr/>
            </a:pPr>
            <a:r>
              <a:rPr lang="en-US" altLang="zh-CN" sz="3200" b="1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1.</a:t>
            </a:r>
            <a:r>
              <a:rPr lang="zh-CN" altLang="en-US" sz="3200" b="1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选择正确的读音，打“√”。</a:t>
            </a:r>
            <a:endParaRPr kumimoji="0" lang="zh-CN" altLang="en-US" sz="3200" b="1" i="0" kern="1200" cap="none" spc="0" normalizeH="0" baseline="0" noProof="0" dirty="0"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29" name="矩形 28"/>
          <p:cNvSpPr/>
          <p:nvPr/>
        </p:nvSpPr>
        <p:spPr>
          <a:xfrm>
            <a:off x="852983" y="1796397"/>
            <a:ext cx="7704857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    </a:t>
            </a:r>
            <a:r>
              <a:rPr sz="2800" dirty="0" err="1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群儿戏于庭，一儿登瓮，足跌（</a:t>
            </a:r>
            <a:r>
              <a:rPr sz="2800" dirty="0" err="1">
                <a:latin typeface="Arial" panose="020B0604020202020204" pitchFamily="34" charset="0"/>
                <a:ea typeface="思源黑体 CN Regular" panose="020B0500000000000000" pitchFamily="34" charset="-122"/>
                <a:cs typeface="汉语拼音" panose="020B0604020202020204" pitchFamily="34" charset="0"/>
                <a:sym typeface="Arial" panose="020B0604020202020204" pitchFamily="34" charset="0"/>
              </a:rPr>
              <a:t>tiě</a:t>
            </a:r>
            <a:r>
              <a:rPr sz="2800" dirty="0">
                <a:latin typeface="Arial" panose="020B0604020202020204" pitchFamily="34" charset="0"/>
                <a:ea typeface="思源黑体 CN Regular" panose="020B0500000000000000" pitchFamily="34" charset="-122"/>
                <a:cs typeface="汉语拼音" panose="020B0604020202020204" pitchFamily="34" charset="0"/>
                <a:sym typeface="Arial" panose="020B0604020202020204" pitchFamily="34" charset="0"/>
              </a:rPr>
              <a:t> </a:t>
            </a:r>
            <a:r>
              <a:rPr lang="en-US" sz="2800" dirty="0">
                <a:latin typeface="Arial" panose="020B0604020202020204" pitchFamily="34" charset="0"/>
                <a:ea typeface="思源黑体 CN Regular" panose="020B0500000000000000" pitchFamily="34" charset="-122"/>
                <a:cs typeface="汉语拼音" panose="020B0604020202020204" pitchFamily="34" charset="0"/>
                <a:sym typeface="Arial" panose="020B0604020202020204" pitchFamily="34" charset="0"/>
              </a:rPr>
              <a:t> </a:t>
            </a:r>
            <a:r>
              <a:rPr sz="2800" dirty="0" err="1">
                <a:latin typeface="Arial" panose="020B0604020202020204" pitchFamily="34" charset="0"/>
                <a:ea typeface="思源黑体 CN Regular" panose="020B0500000000000000" pitchFamily="34" charset="-122"/>
                <a:cs typeface="汉语拼音" panose="020B0604020202020204" pitchFamily="34" charset="0"/>
                <a:sym typeface="Arial" panose="020B0604020202020204" pitchFamily="34" charset="0"/>
              </a:rPr>
              <a:t>diē</a:t>
            </a:r>
            <a:r>
              <a:rPr sz="2800" dirty="0" err="1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）没（</a:t>
            </a:r>
            <a:r>
              <a:rPr sz="2800" dirty="0" err="1">
                <a:latin typeface="Arial" panose="020B0604020202020204" pitchFamily="34" charset="0"/>
                <a:ea typeface="思源黑体 CN Regular" panose="020B0500000000000000" pitchFamily="34" charset="-122"/>
                <a:cs typeface="汉语拼音" panose="020B0604020202020204" pitchFamily="34" charset="0"/>
                <a:sym typeface="Arial" panose="020B0604020202020204" pitchFamily="34" charset="0"/>
              </a:rPr>
              <a:t>méi</a:t>
            </a:r>
            <a:r>
              <a:rPr sz="2800" dirty="0">
                <a:latin typeface="Arial" panose="020B0604020202020204" pitchFamily="34" charset="0"/>
                <a:ea typeface="思源黑体 CN Regular" panose="020B0500000000000000" pitchFamily="34" charset="-122"/>
                <a:cs typeface="汉语拼音" panose="020B0604020202020204" pitchFamily="34" charset="0"/>
                <a:sym typeface="Arial" panose="020B0604020202020204" pitchFamily="34" charset="0"/>
              </a:rPr>
              <a:t>  mo</a:t>
            </a:r>
            <a:r>
              <a:rPr sz="28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）水中，众皆（</a:t>
            </a:r>
            <a:r>
              <a:rPr sz="2800" dirty="0">
                <a:latin typeface="Arial" panose="020B0604020202020204" pitchFamily="34" charset="0"/>
                <a:ea typeface="思源黑体 CN Regular" panose="020B0500000000000000" pitchFamily="34" charset="-122"/>
                <a:cs typeface="汉语拼音" panose="020B0604020202020204" pitchFamily="34" charset="0"/>
                <a:sym typeface="Arial" panose="020B0604020202020204" pitchFamily="34" charset="0"/>
              </a:rPr>
              <a:t>kǎi  jiē</a:t>
            </a:r>
            <a:r>
              <a:rPr sz="28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）弃去，光持（</a:t>
            </a:r>
            <a:r>
              <a:rPr sz="2800" dirty="0">
                <a:latin typeface="Arial" panose="020B0604020202020204" pitchFamily="34" charset="0"/>
                <a:ea typeface="思源黑体 CN Regular" panose="020B0500000000000000" pitchFamily="34" charset="-122"/>
                <a:cs typeface="汉语拼音" panose="020B0604020202020204" pitchFamily="34" charset="0"/>
                <a:sym typeface="Arial" panose="020B0604020202020204" pitchFamily="34" charset="0"/>
              </a:rPr>
              <a:t>chí  cí</a:t>
            </a:r>
            <a:r>
              <a:rPr sz="28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）石击瓮破之，水迸（</a:t>
            </a:r>
            <a:r>
              <a:rPr sz="2800" dirty="0">
                <a:latin typeface="Arial" panose="020B0604020202020204" pitchFamily="34" charset="0"/>
                <a:ea typeface="思源黑体 CN Regular" panose="020B0500000000000000" pitchFamily="34" charset="-122"/>
                <a:cs typeface="汉语拼音" panose="020B0604020202020204" pitchFamily="34" charset="0"/>
                <a:sym typeface="Arial" panose="020B0604020202020204" pitchFamily="34" charset="0"/>
              </a:rPr>
              <a:t>bènɡ  bìnɡ</a:t>
            </a:r>
            <a:r>
              <a:rPr sz="28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），儿得活。</a:t>
            </a:r>
          </a:p>
        </p:txBody>
      </p:sp>
      <p:sp>
        <p:nvSpPr>
          <p:cNvPr id="30" name="矩形 29"/>
          <p:cNvSpPr/>
          <p:nvPr/>
        </p:nvSpPr>
        <p:spPr>
          <a:xfrm>
            <a:off x="1168400" y="5410598"/>
            <a:ext cx="671449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400" dirty="0">
                <a:solidFill>
                  <a:srgbClr val="FF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有一次，他跟小伙伴们在后院里玩耍。</a:t>
            </a:r>
          </a:p>
        </p:txBody>
      </p:sp>
      <p:sp>
        <p:nvSpPr>
          <p:cNvPr id="31" name="TextBox 40"/>
          <p:cNvSpPr txBox="1"/>
          <p:nvPr/>
        </p:nvSpPr>
        <p:spPr>
          <a:xfrm>
            <a:off x="7261696" y="1931548"/>
            <a:ext cx="66040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b="1" dirty="0">
                <a:solidFill>
                  <a:srgbClr val="FF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√</a:t>
            </a:r>
          </a:p>
        </p:txBody>
      </p:sp>
      <p:sp>
        <p:nvSpPr>
          <p:cNvPr id="32" name="TextBox 40"/>
          <p:cNvSpPr txBox="1"/>
          <p:nvPr/>
        </p:nvSpPr>
        <p:spPr>
          <a:xfrm>
            <a:off x="2077120" y="2291588"/>
            <a:ext cx="66040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b="1" dirty="0">
                <a:solidFill>
                  <a:srgbClr val="FF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√</a:t>
            </a:r>
          </a:p>
        </p:txBody>
      </p:sp>
      <p:sp>
        <p:nvSpPr>
          <p:cNvPr id="33" name="TextBox 40"/>
          <p:cNvSpPr txBox="1"/>
          <p:nvPr/>
        </p:nvSpPr>
        <p:spPr>
          <a:xfrm>
            <a:off x="6109568" y="2723636"/>
            <a:ext cx="66040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b="1" dirty="0">
                <a:solidFill>
                  <a:srgbClr val="FF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√</a:t>
            </a:r>
          </a:p>
        </p:txBody>
      </p:sp>
      <p:sp>
        <p:nvSpPr>
          <p:cNvPr id="34" name="TextBox 40"/>
          <p:cNvSpPr txBox="1"/>
          <p:nvPr/>
        </p:nvSpPr>
        <p:spPr>
          <a:xfrm>
            <a:off x="5677520" y="2291588"/>
            <a:ext cx="66040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b="1" dirty="0">
                <a:solidFill>
                  <a:srgbClr val="FF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√</a:t>
            </a:r>
          </a:p>
        </p:txBody>
      </p:sp>
      <p:sp>
        <p:nvSpPr>
          <p:cNvPr id="35" name="TextBox 40"/>
          <p:cNvSpPr txBox="1"/>
          <p:nvPr/>
        </p:nvSpPr>
        <p:spPr>
          <a:xfrm>
            <a:off x="1285032" y="2651628"/>
            <a:ext cx="66040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b="1" dirty="0">
                <a:solidFill>
                  <a:srgbClr val="FF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√</a:t>
            </a:r>
          </a:p>
        </p:txBody>
      </p:sp>
      <p:sp>
        <p:nvSpPr>
          <p:cNvPr id="36" name="文本框 35"/>
          <p:cNvSpPr txBox="1"/>
          <p:nvPr/>
        </p:nvSpPr>
        <p:spPr>
          <a:xfrm>
            <a:off x="3929494" y="4596796"/>
            <a:ext cx="1063625" cy="40011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marL="0" indent="0"/>
            <a:r>
              <a:rPr lang="zh-CN" altLang="en-US" sz="2000" b="0" dirty="0">
                <a:solidFill>
                  <a:srgbClr val="FF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玩耍</a:t>
            </a:r>
            <a:endParaRPr lang="zh-CN" altLang="en-US" sz="2000" dirty="0">
              <a:solidFill>
                <a:srgbClr val="FF0000"/>
              </a:solidFill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36000" y="2474448"/>
            <a:ext cx="2667000" cy="3581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build="p"/>
      <p:bldP spid="29" grpId="0"/>
      <p:bldP spid="30" grpId="0"/>
      <p:bldP spid="31" grpId="0"/>
      <p:bldP spid="32" grpId="0"/>
      <p:bldP spid="33" grpId="0"/>
      <p:bldP spid="34" grpId="0"/>
      <p:bldP spid="35" grpId="0"/>
      <p:bldP spid="36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-1" y="6589486"/>
            <a:ext cx="12192001" cy="268514"/>
          </a:xfrm>
          <a:prstGeom prst="rect">
            <a:avLst/>
          </a:prstGeom>
          <a:solidFill>
            <a:srgbClr val="EB96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grpSp>
        <p:nvGrpSpPr>
          <p:cNvPr id="6" name="组合 5"/>
          <p:cNvGrpSpPr/>
          <p:nvPr/>
        </p:nvGrpSpPr>
        <p:grpSpPr>
          <a:xfrm>
            <a:off x="305216" y="259882"/>
            <a:ext cx="1990231" cy="681343"/>
            <a:chOff x="305216" y="259882"/>
            <a:chExt cx="1012165" cy="346508"/>
          </a:xfrm>
        </p:grpSpPr>
        <p:sp>
          <p:nvSpPr>
            <p:cNvPr id="4" name="bookmark_76382"/>
            <p:cNvSpPr>
              <a:spLocks noChangeAspect="1"/>
            </p:cNvSpPr>
            <p:nvPr/>
          </p:nvSpPr>
          <p:spPr bwMode="auto">
            <a:xfrm>
              <a:off x="305216" y="259882"/>
              <a:ext cx="131376" cy="346508"/>
            </a:xfrm>
            <a:custGeom>
              <a:avLst/>
              <a:gdLst>
                <a:gd name="T0" fmla="*/ 455839 w 606244"/>
                <a:gd name="T1" fmla="*/ 455839 w 606244"/>
                <a:gd name="T2" fmla="*/ 600116 w 606244"/>
                <a:gd name="T3" fmla="*/ 600116 w 606244"/>
                <a:gd name="T4" fmla="*/ 600116 w 606244"/>
                <a:gd name="T5" fmla="*/ 600116 w 606244"/>
                <a:gd name="T6" fmla="*/ 600116 w 606244"/>
                <a:gd name="T7" fmla="*/ 600116 w 606244"/>
                <a:gd name="T8" fmla="*/ 600116 w 606244"/>
                <a:gd name="T9" fmla="*/ 600116 w 606244"/>
                <a:gd name="T10" fmla="*/ 600116 w 606244"/>
                <a:gd name="T11" fmla="*/ 600116 w 606244"/>
                <a:gd name="T12" fmla="*/ 600116 w 606244"/>
                <a:gd name="T13" fmla="*/ 600116 w 606244"/>
                <a:gd name="T14" fmla="*/ 600116 w 606244"/>
                <a:gd name="T15" fmla="*/ 600116 w 606244"/>
                <a:gd name="T16" fmla="*/ 600116 w 606244"/>
                <a:gd name="T17" fmla="*/ 600116 w 606244"/>
                <a:gd name="T18" fmla="*/ 600116 w 606244"/>
                <a:gd name="T19" fmla="*/ 600116 w 606244"/>
                <a:gd name="T20" fmla="*/ 600116 w 606244"/>
                <a:gd name="T21" fmla="*/ 600116 w 606244"/>
                <a:gd name="T22" fmla="*/ 600116 w 606244"/>
                <a:gd name="T23" fmla="*/ 600116 w 606244"/>
                <a:gd name="T24" fmla="*/ 455839 w 606244"/>
                <a:gd name="T25" fmla="*/ 455839 w 606244"/>
                <a:gd name="T26" fmla="*/ 600116 w 606244"/>
                <a:gd name="T27" fmla="*/ 600116 w 606244"/>
                <a:gd name="T28" fmla="*/ 600116 w 606244"/>
                <a:gd name="T29" fmla="*/ 600116 w 606244"/>
                <a:gd name="T30" fmla="*/ 600116 w 606244"/>
                <a:gd name="T31" fmla="*/ 600116 w 606244"/>
                <a:gd name="T32" fmla="*/ 600116 w 606244"/>
                <a:gd name="T33" fmla="*/ 600116 w 606244"/>
                <a:gd name="T34" fmla="*/ 600116 w 606244"/>
                <a:gd name="T35" fmla="*/ 600116 w 606244"/>
                <a:gd name="T36" fmla="*/ 600116 w 606244"/>
                <a:gd name="T37" fmla="*/ 600116 w 606244"/>
                <a:gd name="T38" fmla="*/ 600116 w 606244"/>
                <a:gd name="T39" fmla="*/ 600116 w 606244"/>
                <a:gd name="T40" fmla="*/ 455839 w 606244"/>
                <a:gd name="T41" fmla="*/ 455839 w 606244"/>
                <a:gd name="T42" fmla="*/ 600116 w 606244"/>
                <a:gd name="T43" fmla="*/ 600116 w 606244"/>
                <a:gd name="T44" fmla="*/ 600116 w 606244"/>
                <a:gd name="T45" fmla="*/ 600116 w 606244"/>
                <a:gd name="T46" fmla="*/ 600116 w 606244"/>
                <a:gd name="T47" fmla="*/ 600116 w 606244"/>
                <a:gd name="T48" fmla="*/ 600116 w 606244"/>
                <a:gd name="T49" fmla="*/ 600116 w 606244"/>
                <a:gd name="T50" fmla="*/ 600116 w 606244"/>
                <a:gd name="T51" fmla="*/ 600116 w 606244"/>
                <a:gd name="T52" fmla="*/ 600116 w 606244"/>
                <a:gd name="T53" fmla="*/ 600116 w 606244"/>
                <a:gd name="T54" fmla="*/ 600116 w 606244"/>
                <a:gd name="T55" fmla="*/ 600116 w 606244"/>
                <a:gd name="T56" fmla="*/ 600116 w 606244"/>
                <a:gd name="T57" fmla="*/ 600116 w 606244"/>
                <a:gd name="T58" fmla="*/ 600116 w 606244"/>
                <a:gd name="T59" fmla="*/ 600116 w 606244"/>
                <a:gd name="T60" fmla="*/ 600116 w 606244"/>
                <a:gd name="T61" fmla="*/ 600116 w 606244"/>
                <a:gd name="T62" fmla="*/ 600116 w 606244"/>
                <a:gd name="T63" fmla="*/ 600116 w 6062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467" h="3875">
                  <a:moveTo>
                    <a:pt x="67" y="0"/>
                  </a:moveTo>
                  <a:cubicBezTo>
                    <a:pt x="30" y="0"/>
                    <a:pt x="0" y="30"/>
                    <a:pt x="0" y="67"/>
                  </a:cubicBezTo>
                  <a:lnTo>
                    <a:pt x="0" y="3800"/>
                  </a:lnTo>
                  <a:cubicBezTo>
                    <a:pt x="0" y="3837"/>
                    <a:pt x="30" y="3867"/>
                    <a:pt x="67" y="3867"/>
                  </a:cubicBezTo>
                  <a:cubicBezTo>
                    <a:pt x="86" y="3867"/>
                    <a:pt x="105" y="3858"/>
                    <a:pt x="118" y="3843"/>
                  </a:cubicBezTo>
                  <a:lnTo>
                    <a:pt x="733" y="3104"/>
                  </a:lnTo>
                  <a:lnTo>
                    <a:pt x="1349" y="3843"/>
                  </a:lnTo>
                  <a:cubicBezTo>
                    <a:pt x="1372" y="3871"/>
                    <a:pt x="1414" y="3875"/>
                    <a:pt x="1443" y="3851"/>
                  </a:cubicBezTo>
                  <a:cubicBezTo>
                    <a:pt x="1458" y="3839"/>
                    <a:pt x="1467" y="3820"/>
                    <a:pt x="1467" y="3800"/>
                  </a:cubicBezTo>
                  <a:lnTo>
                    <a:pt x="1467" y="67"/>
                  </a:lnTo>
                  <a:cubicBezTo>
                    <a:pt x="1467" y="30"/>
                    <a:pt x="1437" y="0"/>
                    <a:pt x="1400" y="0"/>
                  </a:cubicBezTo>
                  <a:lnTo>
                    <a:pt x="67" y="0"/>
                  </a:lnTo>
                  <a:close/>
                  <a:moveTo>
                    <a:pt x="133" y="133"/>
                  </a:moveTo>
                  <a:lnTo>
                    <a:pt x="1333" y="133"/>
                  </a:lnTo>
                  <a:lnTo>
                    <a:pt x="1333" y="3616"/>
                  </a:lnTo>
                  <a:lnTo>
                    <a:pt x="785" y="2957"/>
                  </a:lnTo>
                  <a:cubicBezTo>
                    <a:pt x="761" y="2929"/>
                    <a:pt x="719" y="2925"/>
                    <a:pt x="691" y="2949"/>
                  </a:cubicBezTo>
                  <a:cubicBezTo>
                    <a:pt x="688" y="2951"/>
                    <a:pt x="685" y="2954"/>
                    <a:pt x="682" y="2957"/>
                  </a:cubicBezTo>
                  <a:lnTo>
                    <a:pt x="133" y="3616"/>
                  </a:lnTo>
                  <a:lnTo>
                    <a:pt x="133" y="133"/>
                  </a:lnTo>
                  <a:close/>
                  <a:moveTo>
                    <a:pt x="267" y="233"/>
                  </a:moveTo>
                  <a:cubicBezTo>
                    <a:pt x="248" y="233"/>
                    <a:pt x="233" y="248"/>
                    <a:pt x="233" y="267"/>
                  </a:cubicBezTo>
                  <a:lnTo>
                    <a:pt x="233" y="1133"/>
                  </a:lnTo>
                  <a:cubicBezTo>
                    <a:pt x="233" y="1152"/>
                    <a:pt x="248" y="1167"/>
                    <a:pt x="266" y="1167"/>
                  </a:cubicBezTo>
                  <a:cubicBezTo>
                    <a:pt x="285" y="1167"/>
                    <a:pt x="300" y="1153"/>
                    <a:pt x="300" y="1134"/>
                  </a:cubicBezTo>
                  <a:lnTo>
                    <a:pt x="300" y="1133"/>
                  </a:lnTo>
                  <a:lnTo>
                    <a:pt x="300" y="300"/>
                  </a:lnTo>
                  <a:lnTo>
                    <a:pt x="733" y="300"/>
                  </a:lnTo>
                  <a:cubicBezTo>
                    <a:pt x="752" y="300"/>
                    <a:pt x="767" y="286"/>
                    <a:pt x="767" y="267"/>
                  </a:cubicBezTo>
                  <a:cubicBezTo>
                    <a:pt x="767" y="249"/>
                    <a:pt x="753" y="234"/>
                    <a:pt x="734" y="233"/>
                  </a:cubicBezTo>
                  <a:lnTo>
                    <a:pt x="733" y="233"/>
                  </a:lnTo>
                  <a:lnTo>
                    <a:pt x="267" y="233"/>
                  </a:lnTo>
                  <a:close/>
                </a:path>
              </a:pathLst>
            </a:custGeom>
            <a:solidFill>
              <a:srgbClr val="EB9631"/>
            </a:solidFill>
            <a:ln>
              <a:noFill/>
            </a:ln>
          </p:spPr>
          <p:txBody>
            <a:bodyPr/>
            <a:lstStyle/>
            <a:p>
              <a:endParaRPr lang="zh-CN" altLang="en-US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5" name="矩形 4"/>
            <p:cNvSpPr/>
            <p:nvPr/>
          </p:nvSpPr>
          <p:spPr>
            <a:xfrm>
              <a:off x="493016" y="260323"/>
              <a:ext cx="824365" cy="26609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8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Arial" panose="020B0604020202020204" pitchFamily="34" charset="0"/>
                  <a:ea typeface="思源黑体 CN Regular" panose="020B0500000000000000" pitchFamily="34" charset="-122"/>
                  <a:cs typeface="阿里巴巴普惠体 M" panose="00020600040101010101" pitchFamily="18" charset="-122"/>
                  <a:sym typeface="Arial" panose="020B0604020202020204" pitchFamily="34" charset="0"/>
                </a:rPr>
                <a:t>课堂演练</a:t>
              </a:r>
            </a:p>
          </p:txBody>
        </p:sp>
      </p:grpSp>
      <p:pic>
        <p:nvPicPr>
          <p:cNvPr id="8" name="图片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36000" y="2474448"/>
            <a:ext cx="2667000" cy="3581400"/>
          </a:xfrm>
          <a:prstGeom prst="rect">
            <a:avLst/>
          </a:prstGeom>
        </p:spPr>
      </p:pic>
      <p:sp>
        <p:nvSpPr>
          <p:cNvPr id="25" name="Rectangle 4"/>
          <p:cNvSpPr txBox="1">
            <a:spLocks noChangeArrowheads="1"/>
          </p:cNvSpPr>
          <p:nvPr/>
        </p:nvSpPr>
        <p:spPr bwMode="auto">
          <a:xfrm>
            <a:off x="952499" y="1656715"/>
            <a:ext cx="7319010" cy="3803650"/>
          </a:xfrm>
          <a:prstGeom prst="rect">
            <a:avLst/>
          </a:prstGeom>
          <a:noFill/>
          <a:ln>
            <a:miter lim="800000"/>
          </a:ln>
        </p:spPr>
        <p:txBody>
          <a:bodyPr vert="horz" lIns="91440" tIns="45720" rIns="91440" bIns="45720" rtlCol="0">
            <a:normAutofit fontScale="92500" lnSpcReduction="20000"/>
          </a:bodyPr>
          <a:lstStyle/>
          <a:p>
            <a:pPr fontAlgn="auto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defRPr/>
            </a:pPr>
            <a:r>
              <a:rPr lang="en-US" altLang="zh-CN" sz="3800" b="1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3.</a:t>
            </a:r>
            <a:r>
              <a:rPr lang="zh-CN" altLang="en-US" sz="3800" b="1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 课文梳理</a:t>
            </a:r>
            <a:endParaRPr lang="en-US" altLang="zh-CN" sz="3800" b="1" dirty="0"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  <a:p>
            <a:pPr algn="just" fontAlgn="auto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defRPr/>
            </a:pPr>
            <a:endParaRPr lang="zh-CN" altLang="en-US" sz="3200" b="1" dirty="0"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  <a:p>
            <a:pPr eaLnBrk="1" fontAlgn="auto" latinLnBrk="0" hangingPunct="1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3200" b="1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    文言文《司马光》以精练的笔触，勾勒出一个</a:t>
            </a:r>
            <a:r>
              <a:rPr lang="zh-CN" altLang="en-US" sz="3200" b="1" u="sng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        </a:t>
            </a:r>
            <a:r>
              <a:rPr lang="zh-CN" altLang="en-US" sz="3200" b="1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的七岁男孩形象。“众皆弃去，光持石击瓮破之”实为文眼，凸显了司马光的</a:t>
            </a:r>
            <a:r>
              <a:rPr lang="zh-CN" altLang="en-US" sz="3200" b="1" u="sng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              </a:t>
            </a:r>
            <a:r>
              <a:rPr lang="zh-CN" altLang="en-US" sz="3200" b="1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，</a:t>
            </a:r>
            <a:r>
              <a:rPr lang="zh-CN" altLang="en-US" sz="3200" b="1" u="sng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                  </a:t>
            </a:r>
            <a:r>
              <a:rPr lang="zh-CN" altLang="en-US" sz="3200" b="1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。全篇内容简单，言简意赅，但故事情节完整。</a:t>
            </a:r>
          </a:p>
        </p:txBody>
      </p:sp>
      <p:sp>
        <p:nvSpPr>
          <p:cNvPr id="37" name="文本框 36"/>
          <p:cNvSpPr txBox="1"/>
          <p:nvPr/>
        </p:nvSpPr>
        <p:spPr>
          <a:xfrm>
            <a:off x="2029112" y="3018135"/>
            <a:ext cx="1104900" cy="46166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marL="0" indent="0" algn="ctr"/>
            <a:r>
              <a:rPr lang="zh-CN" altLang="en-US" sz="2400" b="0" dirty="0">
                <a:solidFill>
                  <a:srgbClr val="FF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机敏</a:t>
            </a:r>
            <a:endParaRPr lang="zh-CN" altLang="en-US" sz="2400" dirty="0">
              <a:solidFill>
                <a:srgbClr val="FF0000"/>
              </a:solidFill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38" name="文本框 37"/>
          <p:cNvSpPr txBox="1"/>
          <p:nvPr/>
        </p:nvSpPr>
        <p:spPr>
          <a:xfrm>
            <a:off x="1667162" y="4147256"/>
            <a:ext cx="1828800" cy="46166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marL="0" indent="0" algn="ctr"/>
            <a:r>
              <a:rPr lang="zh-CN" altLang="en-US" sz="2400" b="0" dirty="0">
                <a:solidFill>
                  <a:srgbClr val="FF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聪颖机智</a:t>
            </a:r>
            <a:endParaRPr lang="zh-CN" altLang="en-US" sz="2400" dirty="0">
              <a:solidFill>
                <a:srgbClr val="FF0000"/>
              </a:solidFill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39" name="文本框 38"/>
          <p:cNvSpPr txBox="1"/>
          <p:nvPr/>
        </p:nvSpPr>
        <p:spPr>
          <a:xfrm>
            <a:off x="3577540" y="4121713"/>
            <a:ext cx="2233540" cy="46166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marL="0" indent="0" algn="ctr"/>
            <a:r>
              <a:rPr lang="zh-CN" altLang="en-US" sz="2400" b="0" dirty="0">
                <a:solidFill>
                  <a:srgbClr val="FF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遇事沉着冷静</a:t>
            </a:r>
            <a:endParaRPr lang="zh-CN" altLang="en-US" sz="2400" dirty="0">
              <a:solidFill>
                <a:srgbClr val="FF0000"/>
              </a:solidFill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uiExpand="1" build="p"/>
      <p:bldP spid="37" grpId="0"/>
      <p:bldP spid="38" grpId="0"/>
      <p:bldP spid="39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/>
        </p:nvSpPr>
        <p:spPr>
          <a:xfrm>
            <a:off x="3818098" y="929873"/>
            <a:ext cx="7746809" cy="5093504"/>
          </a:xfrm>
          <a:prstGeom prst="rect">
            <a:avLst/>
          </a:prstGeom>
          <a:noFill/>
          <a:ln>
            <a:solidFill>
              <a:srgbClr val="EB96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5067300" cy="6887771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grpSp>
        <p:nvGrpSpPr>
          <p:cNvPr id="9" name="组合 8"/>
          <p:cNvGrpSpPr/>
          <p:nvPr/>
        </p:nvGrpSpPr>
        <p:grpSpPr>
          <a:xfrm>
            <a:off x="7124702" y="4726329"/>
            <a:ext cx="3924905" cy="318924"/>
            <a:chOff x="445479" y="4315402"/>
            <a:chExt cx="4198082" cy="468734"/>
          </a:xfrm>
        </p:grpSpPr>
        <p:sp>
          <p:nvSpPr>
            <p:cNvPr id="10" name="矩形 259"/>
            <p:cNvSpPr>
              <a:spLocks noChangeArrowheads="1"/>
            </p:cNvSpPr>
            <p:nvPr/>
          </p:nvSpPr>
          <p:spPr bwMode="auto">
            <a:xfrm>
              <a:off x="445479" y="4317855"/>
              <a:ext cx="2114790" cy="465708"/>
            </a:xfrm>
            <a:prstGeom prst="rect">
              <a:avLst/>
            </a:prstGeom>
            <a:noFill/>
            <a:ln w="9525">
              <a:solidFill>
                <a:schemeClr val="tx1">
                  <a:lumMod val="75000"/>
                  <a:lumOff val="25000"/>
                </a:schemeClr>
              </a:solidFill>
              <a:miter lim="800000"/>
            </a:ln>
            <a:effectLst/>
          </p:spPr>
          <p:txBody>
            <a:bodyPr wrap="square" lIns="36000" tIns="36000" rIns="36000" bIns="36000" anchor="t" anchorCtr="0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9pPr>
            </a:lstStyle>
            <a:p>
              <a:pPr lvl="0" algn="ctr" defTabSz="457200">
                <a:spcBef>
                  <a:spcPts val="0"/>
                </a:spcBef>
                <a:buNone/>
                <a:defRPr/>
              </a:pPr>
              <a:r>
                <a:rPr lang="zh-CN" altLang="en-US" sz="1600" kern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ea typeface="思源黑体 CN Regular" panose="020B0500000000000000" pitchFamily="34" charset="-122"/>
                  <a:cs typeface="Arial" panose="020B0604020202020204" pitchFamily="34" charset="0"/>
                  <a:sym typeface="Arial" panose="020B0604020202020204" pitchFamily="34" charset="0"/>
                </a:rPr>
                <a:t>主讲人：</a:t>
              </a:r>
              <a:r>
                <a:rPr lang="en-US" altLang="zh-CN" sz="1600" kern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ea typeface="思源黑体 CN Regular" panose="020B0500000000000000" pitchFamily="34" charset="-122"/>
                  <a:cs typeface="Arial" panose="020B0604020202020204" pitchFamily="34" charset="0"/>
                  <a:sym typeface="Arial" panose="020B0604020202020204" pitchFamily="34" charset="0"/>
                </a:rPr>
                <a:t>PPT818</a:t>
              </a:r>
              <a:endParaRPr lang="en-US" altLang="zh-CN" sz="1600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思源黑体 CN Regular" panose="020B0500000000000000" pitchFamily="34" charset="-122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1" name="矩形 259"/>
            <p:cNvSpPr>
              <a:spLocks noChangeArrowheads="1"/>
            </p:cNvSpPr>
            <p:nvPr/>
          </p:nvSpPr>
          <p:spPr bwMode="auto">
            <a:xfrm>
              <a:off x="2784412" y="4315402"/>
              <a:ext cx="1859149" cy="468734"/>
            </a:xfrm>
            <a:prstGeom prst="rect">
              <a:avLst/>
            </a:prstGeom>
            <a:noFill/>
            <a:ln w="9525">
              <a:solidFill>
                <a:schemeClr val="tx1">
                  <a:lumMod val="75000"/>
                  <a:lumOff val="25000"/>
                </a:schemeClr>
              </a:solidFill>
              <a:miter lim="800000"/>
            </a:ln>
            <a:effectLst/>
          </p:spPr>
          <p:txBody>
            <a:bodyPr wrap="square" lIns="36000" tIns="36000" rIns="36000" bIns="36000" anchor="t" anchorCtr="0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9pPr>
            </a:lstStyle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r>
                <a:rPr kumimoji="0" lang="zh-CN" altLang="en-US" sz="1600" b="0" i="0" u="none" strike="noStrike" kern="0" cap="none" spc="0" normalizeH="0" baseline="0" noProof="0" dirty="0">
                  <a:ln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 Regular" panose="020B0500000000000000" pitchFamily="34" charset="-122"/>
                  <a:cs typeface="Arial" panose="020B0604020202020204" pitchFamily="34" charset="0"/>
                  <a:sym typeface="Arial" panose="020B0604020202020204" pitchFamily="34" charset="0"/>
                </a:rPr>
                <a:t>时间</a:t>
              </a:r>
              <a:r>
                <a:rPr kumimoji="0" lang="en-US" altLang="zh-CN" sz="1600" b="0" i="0" u="none" strike="noStrike" kern="0" cap="none" spc="0" normalizeH="0" baseline="0" noProof="0" dirty="0">
                  <a:ln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 Regular" panose="020B0500000000000000" pitchFamily="34" charset="-122"/>
                  <a:cs typeface="Arial" panose="020B0604020202020204" pitchFamily="34" charset="0"/>
                  <a:sym typeface="Arial" panose="020B0604020202020204" pitchFamily="34" charset="0"/>
                </a:rPr>
                <a:t>: xxx</a:t>
              </a:r>
            </a:p>
          </p:txBody>
        </p:sp>
      </p:grpSp>
      <p:grpSp>
        <p:nvGrpSpPr>
          <p:cNvPr id="13" name="组合 12"/>
          <p:cNvGrpSpPr/>
          <p:nvPr/>
        </p:nvGrpSpPr>
        <p:grpSpPr>
          <a:xfrm>
            <a:off x="4706340" y="1546024"/>
            <a:ext cx="6606085" cy="2292786"/>
            <a:chOff x="4847769" y="2106980"/>
            <a:chExt cx="6606085" cy="2292786"/>
          </a:xfrm>
        </p:grpSpPr>
        <p:sp>
          <p:nvSpPr>
            <p:cNvPr id="14" name="矩形 259"/>
            <p:cNvSpPr>
              <a:spLocks noChangeArrowheads="1"/>
            </p:cNvSpPr>
            <p:nvPr/>
          </p:nvSpPr>
          <p:spPr bwMode="auto">
            <a:xfrm>
              <a:off x="4847769" y="2106980"/>
              <a:ext cx="6606085" cy="17697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9pPr>
            </a:lstStyle>
            <a:p>
              <a:pPr algn="r" defTabSz="457200">
                <a:buFont typeface="Arial" panose="020B0604020202020204" pitchFamily="34" charset="0"/>
                <a:buNone/>
              </a:pPr>
              <a:r>
                <a:rPr lang="zh-CN" altLang="en-US" sz="11500" dirty="0">
                  <a:solidFill>
                    <a:srgbClr val="EB9631"/>
                  </a:solidFill>
                  <a:latin typeface="优设标题黑" panose="00000500000000000000" pitchFamily="2" charset="-122"/>
                  <a:ea typeface="优设标题黑" panose="00000500000000000000" pitchFamily="2" charset="-122"/>
                  <a:cs typeface="Arial" panose="020B0604020202020204" pitchFamily="34" charset="0"/>
                  <a:sym typeface="Arial" panose="020B0604020202020204" pitchFamily="34" charset="0"/>
                </a:rPr>
                <a:t>感谢聆听</a:t>
              </a:r>
              <a:endParaRPr lang="en-US" altLang="zh-CN" sz="11500" dirty="0">
                <a:solidFill>
                  <a:srgbClr val="EB9631"/>
                </a:solidFill>
                <a:latin typeface="优设标题黑" panose="00000500000000000000" pitchFamily="2" charset="-122"/>
                <a:ea typeface="优设标题黑" panose="00000500000000000000" pitchFamily="2" charset="-122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5" name="矩形 14"/>
            <p:cNvSpPr/>
            <p:nvPr/>
          </p:nvSpPr>
          <p:spPr>
            <a:xfrm>
              <a:off x="7527170" y="3938101"/>
              <a:ext cx="3825086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 algn="r" defTabSz="457200"/>
              <a:r>
                <a:rPr lang="zh-CN" altLang="en-US" sz="2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ea typeface="思源黑体 CN Regular" panose="020B0500000000000000" pitchFamily="34" charset="-122"/>
                  <a:cs typeface="Arial" panose="020B0604020202020204" pitchFamily="34" charset="0"/>
                  <a:sym typeface="Arial" panose="020B0604020202020204" pitchFamily="34" charset="0"/>
                </a:rPr>
                <a:t>语文 三年级 上册 配人教版</a:t>
              </a:r>
            </a:p>
          </p:txBody>
        </p:sp>
        <p:cxnSp>
          <p:nvCxnSpPr>
            <p:cNvPr id="16" name="直接连接符 15"/>
            <p:cNvCxnSpPr/>
            <p:nvPr/>
          </p:nvCxnSpPr>
          <p:spPr>
            <a:xfrm>
              <a:off x="5878586" y="3815288"/>
              <a:ext cx="5473670" cy="0"/>
            </a:xfrm>
            <a:prstGeom prst="line">
              <a:avLst/>
            </a:prstGeom>
            <a:ln w="25400" cap="rnd">
              <a:gradFill flip="none" rotWithShape="1">
                <a:gsLst>
                  <a:gs pos="0">
                    <a:srgbClr val="F8BF13">
                      <a:alpha val="0"/>
                    </a:srgbClr>
                  </a:gs>
                  <a:gs pos="100000">
                    <a:srgbClr val="EB9631"/>
                  </a:gs>
                </a:gsLst>
                <a:lin ang="0" scaled="1"/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-1" y="6589486"/>
            <a:ext cx="12192001" cy="268514"/>
          </a:xfrm>
          <a:prstGeom prst="rect">
            <a:avLst/>
          </a:prstGeom>
          <a:solidFill>
            <a:srgbClr val="EB96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grpSp>
        <p:nvGrpSpPr>
          <p:cNvPr id="6" name="组合 5"/>
          <p:cNvGrpSpPr/>
          <p:nvPr/>
        </p:nvGrpSpPr>
        <p:grpSpPr>
          <a:xfrm>
            <a:off x="305216" y="259882"/>
            <a:ext cx="1990229" cy="681343"/>
            <a:chOff x="305216" y="259882"/>
            <a:chExt cx="1012164" cy="346508"/>
          </a:xfrm>
        </p:grpSpPr>
        <p:sp>
          <p:nvSpPr>
            <p:cNvPr id="4" name="bookmark_76382"/>
            <p:cNvSpPr>
              <a:spLocks noChangeAspect="1"/>
            </p:cNvSpPr>
            <p:nvPr/>
          </p:nvSpPr>
          <p:spPr bwMode="auto">
            <a:xfrm>
              <a:off x="305216" y="259882"/>
              <a:ext cx="131376" cy="346508"/>
            </a:xfrm>
            <a:custGeom>
              <a:avLst/>
              <a:gdLst>
                <a:gd name="T0" fmla="*/ 455839 w 606244"/>
                <a:gd name="T1" fmla="*/ 455839 w 606244"/>
                <a:gd name="T2" fmla="*/ 600116 w 606244"/>
                <a:gd name="T3" fmla="*/ 600116 w 606244"/>
                <a:gd name="T4" fmla="*/ 600116 w 606244"/>
                <a:gd name="T5" fmla="*/ 600116 w 606244"/>
                <a:gd name="T6" fmla="*/ 600116 w 606244"/>
                <a:gd name="T7" fmla="*/ 600116 w 606244"/>
                <a:gd name="T8" fmla="*/ 600116 w 606244"/>
                <a:gd name="T9" fmla="*/ 600116 w 606244"/>
                <a:gd name="T10" fmla="*/ 600116 w 606244"/>
                <a:gd name="T11" fmla="*/ 600116 w 606244"/>
                <a:gd name="T12" fmla="*/ 600116 w 606244"/>
                <a:gd name="T13" fmla="*/ 600116 w 606244"/>
                <a:gd name="T14" fmla="*/ 600116 w 606244"/>
                <a:gd name="T15" fmla="*/ 600116 w 606244"/>
                <a:gd name="T16" fmla="*/ 600116 w 606244"/>
                <a:gd name="T17" fmla="*/ 600116 w 606244"/>
                <a:gd name="T18" fmla="*/ 600116 w 606244"/>
                <a:gd name="T19" fmla="*/ 600116 w 606244"/>
                <a:gd name="T20" fmla="*/ 600116 w 606244"/>
                <a:gd name="T21" fmla="*/ 600116 w 606244"/>
                <a:gd name="T22" fmla="*/ 600116 w 606244"/>
                <a:gd name="T23" fmla="*/ 600116 w 606244"/>
                <a:gd name="T24" fmla="*/ 455839 w 606244"/>
                <a:gd name="T25" fmla="*/ 455839 w 606244"/>
                <a:gd name="T26" fmla="*/ 600116 w 606244"/>
                <a:gd name="T27" fmla="*/ 600116 w 606244"/>
                <a:gd name="T28" fmla="*/ 600116 w 606244"/>
                <a:gd name="T29" fmla="*/ 600116 w 606244"/>
                <a:gd name="T30" fmla="*/ 600116 w 606244"/>
                <a:gd name="T31" fmla="*/ 600116 w 606244"/>
                <a:gd name="T32" fmla="*/ 600116 w 606244"/>
                <a:gd name="T33" fmla="*/ 600116 w 606244"/>
                <a:gd name="T34" fmla="*/ 600116 w 606244"/>
                <a:gd name="T35" fmla="*/ 600116 w 606244"/>
                <a:gd name="T36" fmla="*/ 600116 w 606244"/>
                <a:gd name="T37" fmla="*/ 600116 w 606244"/>
                <a:gd name="T38" fmla="*/ 600116 w 606244"/>
                <a:gd name="T39" fmla="*/ 600116 w 606244"/>
                <a:gd name="T40" fmla="*/ 455839 w 606244"/>
                <a:gd name="T41" fmla="*/ 455839 w 606244"/>
                <a:gd name="T42" fmla="*/ 600116 w 606244"/>
                <a:gd name="T43" fmla="*/ 600116 w 606244"/>
                <a:gd name="T44" fmla="*/ 600116 w 606244"/>
                <a:gd name="T45" fmla="*/ 600116 w 606244"/>
                <a:gd name="T46" fmla="*/ 600116 w 606244"/>
                <a:gd name="T47" fmla="*/ 600116 w 606244"/>
                <a:gd name="T48" fmla="*/ 600116 w 606244"/>
                <a:gd name="T49" fmla="*/ 600116 w 606244"/>
                <a:gd name="T50" fmla="*/ 600116 w 606244"/>
                <a:gd name="T51" fmla="*/ 600116 w 606244"/>
                <a:gd name="T52" fmla="*/ 600116 w 606244"/>
                <a:gd name="T53" fmla="*/ 600116 w 606244"/>
                <a:gd name="T54" fmla="*/ 600116 w 606244"/>
                <a:gd name="T55" fmla="*/ 600116 w 606244"/>
                <a:gd name="T56" fmla="*/ 600116 w 606244"/>
                <a:gd name="T57" fmla="*/ 600116 w 606244"/>
                <a:gd name="T58" fmla="*/ 600116 w 606244"/>
                <a:gd name="T59" fmla="*/ 600116 w 606244"/>
                <a:gd name="T60" fmla="*/ 600116 w 606244"/>
                <a:gd name="T61" fmla="*/ 600116 w 606244"/>
                <a:gd name="T62" fmla="*/ 600116 w 606244"/>
                <a:gd name="T63" fmla="*/ 600116 w 6062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467" h="3875">
                  <a:moveTo>
                    <a:pt x="67" y="0"/>
                  </a:moveTo>
                  <a:cubicBezTo>
                    <a:pt x="30" y="0"/>
                    <a:pt x="0" y="30"/>
                    <a:pt x="0" y="67"/>
                  </a:cubicBezTo>
                  <a:lnTo>
                    <a:pt x="0" y="3800"/>
                  </a:lnTo>
                  <a:cubicBezTo>
                    <a:pt x="0" y="3837"/>
                    <a:pt x="30" y="3867"/>
                    <a:pt x="67" y="3867"/>
                  </a:cubicBezTo>
                  <a:cubicBezTo>
                    <a:pt x="86" y="3867"/>
                    <a:pt x="105" y="3858"/>
                    <a:pt x="118" y="3843"/>
                  </a:cubicBezTo>
                  <a:lnTo>
                    <a:pt x="733" y="3104"/>
                  </a:lnTo>
                  <a:lnTo>
                    <a:pt x="1349" y="3843"/>
                  </a:lnTo>
                  <a:cubicBezTo>
                    <a:pt x="1372" y="3871"/>
                    <a:pt x="1414" y="3875"/>
                    <a:pt x="1443" y="3851"/>
                  </a:cubicBezTo>
                  <a:cubicBezTo>
                    <a:pt x="1458" y="3839"/>
                    <a:pt x="1467" y="3820"/>
                    <a:pt x="1467" y="3800"/>
                  </a:cubicBezTo>
                  <a:lnTo>
                    <a:pt x="1467" y="67"/>
                  </a:lnTo>
                  <a:cubicBezTo>
                    <a:pt x="1467" y="30"/>
                    <a:pt x="1437" y="0"/>
                    <a:pt x="1400" y="0"/>
                  </a:cubicBezTo>
                  <a:lnTo>
                    <a:pt x="67" y="0"/>
                  </a:lnTo>
                  <a:close/>
                  <a:moveTo>
                    <a:pt x="133" y="133"/>
                  </a:moveTo>
                  <a:lnTo>
                    <a:pt x="1333" y="133"/>
                  </a:lnTo>
                  <a:lnTo>
                    <a:pt x="1333" y="3616"/>
                  </a:lnTo>
                  <a:lnTo>
                    <a:pt x="785" y="2957"/>
                  </a:lnTo>
                  <a:cubicBezTo>
                    <a:pt x="761" y="2929"/>
                    <a:pt x="719" y="2925"/>
                    <a:pt x="691" y="2949"/>
                  </a:cubicBezTo>
                  <a:cubicBezTo>
                    <a:pt x="688" y="2951"/>
                    <a:pt x="685" y="2954"/>
                    <a:pt x="682" y="2957"/>
                  </a:cubicBezTo>
                  <a:lnTo>
                    <a:pt x="133" y="3616"/>
                  </a:lnTo>
                  <a:lnTo>
                    <a:pt x="133" y="133"/>
                  </a:lnTo>
                  <a:close/>
                  <a:moveTo>
                    <a:pt x="267" y="233"/>
                  </a:moveTo>
                  <a:cubicBezTo>
                    <a:pt x="248" y="233"/>
                    <a:pt x="233" y="248"/>
                    <a:pt x="233" y="267"/>
                  </a:cubicBezTo>
                  <a:lnTo>
                    <a:pt x="233" y="1133"/>
                  </a:lnTo>
                  <a:cubicBezTo>
                    <a:pt x="233" y="1152"/>
                    <a:pt x="248" y="1167"/>
                    <a:pt x="266" y="1167"/>
                  </a:cubicBezTo>
                  <a:cubicBezTo>
                    <a:pt x="285" y="1167"/>
                    <a:pt x="300" y="1153"/>
                    <a:pt x="300" y="1134"/>
                  </a:cubicBezTo>
                  <a:lnTo>
                    <a:pt x="300" y="1133"/>
                  </a:lnTo>
                  <a:lnTo>
                    <a:pt x="300" y="300"/>
                  </a:lnTo>
                  <a:lnTo>
                    <a:pt x="733" y="300"/>
                  </a:lnTo>
                  <a:cubicBezTo>
                    <a:pt x="752" y="300"/>
                    <a:pt x="767" y="286"/>
                    <a:pt x="767" y="267"/>
                  </a:cubicBezTo>
                  <a:cubicBezTo>
                    <a:pt x="767" y="249"/>
                    <a:pt x="753" y="234"/>
                    <a:pt x="734" y="233"/>
                  </a:cubicBezTo>
                  <a:lnTo>
                    <a:pt x="733" y="233"/>
                  </a:lnTo>
                  <a:lnTo>
                    <a:pt x="267" y="233"/>
                  </a:lnTo>
                  <a:close/>
                </a:path>
              </a:pathLst>
            </a:custGeom>
            <a:solidFill>
              <a:srgbClr val="EB9631"/>
            </a:solidFill>
            <a:ln>
              <a:noFill/>
            </a:ln>
          </p:spPr>
          <p:txBody>
            <a:bodyPr/>
            <a:lstStyle/>
            <a:p>
              <a:endParaRPr lang="zh-CN" altLang="en-US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5" name="矩形 4"/>
            <p:cNvSpPr/>
            <p:nvPr/>
          </p:nvSpPr>
          <p:spPr>
            <a:xfrm>
              <a:off x="493016" y="260323"/>
              <a:ext cx="824364" cy="26609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8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Arial" panose="020B0604020202020204" pitchFamily="34" charset="0"/>
                  <a:ea typeface="思源黑体 CN Regular" panose="020B0500000000000000" pitchFamily="34" charset="-122"/>
                  <a:cs typeface="阿里巴巴普惠体 M" panose="00020600040101010101" pitchFamily="18" charset="-122"/>
                  <a:sym typeface="Arial" panose="020B0604020202020204" pitchFamily="34" charset="0"/>
                </a:rPr>
                <a:t>资料宝袋</a:t>
              </a:r>
            </a:p>
          </p:txBody>
        </p:sp>
      </p:grpSp>
      <p:pic>
        <p:nvPicPr>
          <p:cNvPr id="9" name="Picture 3" descr="C:\Users\Administrator\Desktop\b151f8198618367a5a05c6e62f738bd4b31ce579.jpgb151f8198618367a5a05c6e62f738bd4b31ce579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540078" y="1802127"/>
            <a:ext cx="2492375" cy="338437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矩形 9"/>
          <p:cNvSpPr/>
          <p:nvPr/>
        </p:nvSpPr>
        <p:spPr>
          <a:xfrm>
            <a:off x="1198788" y="2090172"/>
            <a:ext cx="5139807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4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    </a:t>
            </a:r>
            <a:r>
              <a:rPr sz="24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司马光（1019～1086），字君实，号迂叟，世称涑水先生。北宋时期著名政治家、史学家、散文家。司马光自幼嗜学，尤喜《春秋左氏传》。司马光的主要成就反映在学术上。其中最大的贡献，莫过于主持编写《资治通鉴》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-1" y="6589486"/>
            <a:ext cx="12192001" cy="268514"/>
          </a:xfrm>
          <a:prstGeom prst="rect">
            <a:avLst/>
          </a:prstGeom>
          <a:solidFill>
            <a:srgbClr val="EB96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grpSp>
        <p:nvGrpSpPr>
          <p:cNvPr id="6" name="组合 5"/>
          <p:cNvGrpSpPr/>
          <p:nvPr/>
        </p:nvGrpSpPr>
        <p:grpSpPr>
          <a:xfrm>
            <a:off x="305216" y="259882"/>
            <a:ext cx="1990229" cy="681343"/>
            <a:chOff x="305216" y="259882"/>
            <a:chExt cx="1012164" cy="346508"/>
          </a:xfrm>
        </p:grpSpPr>
        <p:sp>
          <p:nvSpPr>
            <p:cNvPr id="4" name="bookmark_76382"/>
            <p:cNvSpPr>
              <a:spLocks noChangeAspect="1"/>
            </p:cNvSpPr>
            <p:nvPr/>
          </p:nvSpPr>
          <p:spPr bwMode="auto">
            <a:xfrm>
              <a:off x="305216" y="259882"/>
              <a:ext cx="131376" cy="346508"/>
            </a:xfrm>
            <a:custGeom>
              <a:avLst/>
              <a:gdLst>
                <a:gd name="T0" fmla="*/ 455839 w 606244"/>
                <a:gd name="T1" fmla="*/ 455839 w 606244"/>
                <a:gd name="T2" fmla="*/ 600116 w 606244"/>
                <a:gd name="T3" fmla="*/ 600116 w 606244"/>
                <a:gd name="T4" fmla="*/ 600116 w 606244"/>
                <a:gd name="T5" fmla="*/ 600116 w 606244"/>
                <a:gd name="T6" fmla="*/ 600116 w 606244"/>
                <a:gd name="T7" fmla="*/ 600116 w 606244"/>
                <a:gd name="T8" fmla="*/ 600116 w 606244"/>
                <a:gd name="T9" fmla="*/ 600116 w 606244"/>
                <a:gd name="T10" fmla="*/ 600116 w 606244"/>
                <a:gd name="T11" fmla="*/ 600116 w 606244"/>
                <a:gd name="T12" fmla="*/ 600116 w 606244"/>
                <a:gd name="T13" fmla="*/ 600116 w 606244"/>
                <a:gd name="T14" fmla="*/ 600116 w 606244"/>
                <a:gd name="T15" fmla="*/ 600116 w 606244"/>
                <a:gd name="T16" fmla="*/ 600116 w 606244"/>
                <a:gd name="T17" fmla="*/ 600116 w 606244"/>
                <a:gd name="T18" fmla="*/ 600116 w 606244"/>
                <a:gd name="T19" fmla="*/ 600116 w 606244"/>
                <a:gd name="T20" fmla="*/ 600116 w 606244"/>
                <a:gd name="T21" fmla="*/ 600116 w 606244"/>
                <a:gd name="T22" fmla="*/ 600116 w 606244"/>
                <a:gd name="T23" fmla="*/ 600116 w 606244"/>
                <a:gd name="T24" fmla="*/ 455839 w 606244"/>
                <a:gd name="T25" fmla="*/ 455839 w 606244"/>
                <a:gd name="T26" fmla="*/ 600116 w 606244"/>
                <a:gd name="T27" fmla="*/ 600116 w 606244"/>
                <a:gd name="T28" fmla="*/ 600116 w 606244"/>
                <a:gd name="T29" fmla="*/ 600116 w 606244"/>
                <a:gd name="T30" fmla="*/ 600116 w 606244"/>
                <a:gd name="T31" fmla="*/ 600116 w 606244"/>
                <a:gd name="T32" fmla="*/ 600116 w 606244"/>
                <a:gd name="T33" fmla="*/ 600116 w 606244"/>
                <a:gd name="T34" fmla="*/ 600116 w 606244"/>
                <a:gd name="T35" fmla="*/ 600116 w 606244"/>
                <a:gd name="T36" fmla="*/ 600116 w 606244"/>
                <a:gd name="T37" fmla="*/ 600116 w 606244"/>
                <a:gd name="T38" fmla="*/ 600116 w 606244"/>
                <a:gd name="T39" fmla="*/ 600116 w 606244"/>
                <a:gd name="T40" fmla="*/ 455839 w 606244"/>
                <a:gd name="T41" fmla="*/ 455839 w 606244"/>
                <a:gd name="T42" fmla="*/ 600116 w 606244"/>
                <a:gd name="T43" fmla="*/ 600116 w 606244"/>
                <a:gd name="T44" fmla="*/ 600116 w 606244"/>
                <a:gd name="T45" fmla="*/ 600116 w 606244"/>
                <a:gd name="T46" fmla="*/ 600116 w 606244"/>
                <a:gd name="T47" fmla="*/ 600116 w 606244"/>
                <a:gd name="T48" fmla="*/ 600116 w 606244"/>
                <a:gd name="T49" fmla="*/ 600116 w 606244"/>
                <a:gd name="T50" fmla="*/ 600116 w 606244"/>
                <a:gd name="T51" fmla="*/ 600116 w 606244"/>
                <a:gd name="T52" fmla="*/ 600116 w 606244"/>
                <a:gd name="T53" fmla="*/ 600116 w 606244"/>
                <a:gd name="T54" fmla="*/ 600116 w 606244"/>
                <a:gd name="T55" fmla="*/ 600116 w 606244"/>
                <a:gd name="T56" fmla="*/ 600116 w 606244"/>
                <a:gd name="T57" fmla="*/ 600116 w 606244"/>
                <a:gd name="T58" fmla="*/ 600116 w 606244"/>
                <a:gd name="T59" fmla="*/ 600116 w 606244"/>
                <a:gd name="T60" fmla="*/ 600116 w 606244"/>
                <a:gd name="T61" fmla="*/ 600116 w 606244"/>
                <a:gd name="T62" fmla="*/ 600116 w 606244"/>
                <a:gd name="T63" fmla="*/ 600116 w 6062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467" h="3875">
                  <a:moveTo>
                    <a:pt x="67" y="0"/>
                  </a:moveTo>
                  <a:cubicBezTo>
                    <a:pt x="30" y="0"/>
                    <a:pt x="0" y="30"/>
                    <a:pt x="0" y="67"/>
                  </a:cubicBezTo>
                  <a:lnTo>
                    <a:pt x="0" y="3800"/>
                  </a:lnTo>
                  <a:cubicBezTo>
                    <a:pt x="0" y="3837"/>
                    <a:pt x="30" y="3867"/>
                    <a:pt x="67" y="3867"/>
                  </a:cubicBezTo>
                  <a:cubicBezTo>
                    <a:pt x="86" y="3867"/>
                    <a:pt x="105" y="3858"/>
                    <a:pt x="118" y="3843"/>
                  </a:cubicBezTo>
                  <a:lnTo>
                    <a:pt x="733" y="3104"/>
                  </a:lnTo>
                  <a:lnTo>
                    <a:pt x="1349" y="3843"/>
                  </a:lnTo>
                  <a:cubicBezTo>
                    <a:pt x="1372" y="3871"/>
                    <a:pt x="1414" y="3875"/>
                    <a:pt x="1443" y="3851"/>
                  </a:cubicBezTo>
                  <a:cubicBezTo>
                    <a:pt x="1458" y="3839"/>
                    <a:pt x="1467" y="3820"/>
                    <a:pt x="1467" y="3800"/>
                  </a:cubicBezTo>
                  <a:lnTo>
                    <a:pt x="1467" y="67"/>
                  </a:lnTo>
                  <a:cubicBezTo>
                    <a:pt x="1467" y="30"/>
                    <a:pt x="1437" y="0"/>
                    <a:pt x="1400" y="0"/>
                  </a:cubicBezTo>
                  <a:lnTo>
                    <a:pt x="67" y="0"/>
                  </a:lnTo>
                  <a:close/>
                  <a:moveTo>
                    <a:pt x="133" y="133"/>
                  </a:moveTo>
                  <a:lnTo>
                    <a:pt x="1333" y="133"/>
                  </a:lnTo>
                  <a:lnTo>
                    <a:pt x="1333" y="3616"/>
                  </a:lnTo>
                  <a:lnTo>
                    <a:pt x="785" y="2957"/>
                  </a:lnTo>
                  <a:cubicBezTo>
                    <a:pt x="761" y="2929"/>
                    <a:pt x="719" y="2925"/>
                    <a:pt x="691" y="2949"/>
                  </a:cubicBezTo>
                  <a:cubicBezTo>
                    <a:pt x="688" y="2951"/>
                    <a:pt x="685" y="2954"/>
                    <a:pt x="682" y="2957"/>
                  </a:cubicBezTo>
                  <a:lnTo>
                    <a:pt x="133" y="3616"/>
                  </a:lnTo>
                  <a:lnTo>
                    <a:pt x="133" y="133"/>
                  </a:lnTo>
                  <a:close/>
                  <a:moveTo>
                    <a:pt x="267" y="233"/>
                  </a:moveTo>
                  <a:cubicBezTo>
                    <a:pt x="248" y="233"/>
                    <a:pt x="233" y="248"/>
                    <a:pt x="233" y="267"/>
                  </a:cubicBezTo>
                  <a:lnTo>
                    <a:pt x="233" y="1133"/>
                  </a:lnTo>
                  <a:cubicBezTo>
                    <a:pt x="233" y="1152"/>
                    <a:pt x="248" y="1167"/>
                    <a:pt x="266" y="1167"/>
                  </a:cubicBezTo>
                  <a:cubicBezTo>
                    <a:pt x="285" y="1167"/>
                    <a:pt x="300" y="1153"/>
                    <a:pt x="300" y="1134"/>
                  </a:cubicBezTo>
                  <a:lnTo>
                    <a:pt x="300" y="1133"/>
                  </a:lnTo>
                  <a:lnTo>
                    <a:pt x="300" y="300"/>
                  </a:lnTo>
                  <a:lnTo>
                    <a:pt x="733" y="300"/>
                  </a:lnTo>
                  <a:cubicBezTo>
                    <a:pt x="752" y="300"/>
                    <a:pt x="767" y="286"/>
                    <a:pt x="767" y="267"/>
                  </a:cubicBezTo>
                  <a:cubicBezTo>
                    <a:pt x="767" y="249"/>
                    <a:pt x="753" y="234"/>
                    <a:pt x="734" y="233"/>
                  </a:cubicBezTo>
                  <a:lnTo>
                    <a:pt x="733" y="233"/>
                  </a:lnTo>
                  <a:lnTo>
                    <a:pt x="267" y="233"/>
                  </a:lnTo>
                  <a:close/>
                </a:path>
              </a:pathLst>
            </a:custGeom>
            <a:solidFill>
              <a:srgbClr val="EB9631"/>
            </a:solidFill>
            <a:ln>
              <a:noFill/>
            </a:ln>
          </p:spPr>
          <p:txBody>
            <a:bodyPr/>
            <a:lstStyle/>
            <a:p>
              <a:endParaRPr lang="zh-CN" altLang="en-US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5" name="矩形 4"/>
            <p:cNvSpPr/>
            <p:nvPr/>
          </p:nvSpPr>
          <p:spPr>
            <a:xfrm>
              <a:off x="493016" y="260323"/>
              <a:ext cx="824364" cy="26609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8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Arial" panose="020B0604020202020204" pitchFamily="34" charset="0"/>
                  <a:ea typeface="思源黑体 CN Regular" panose="020B0500000000000000" pitchFamily="34" charset="-122"/>
                  <a:cs typeface="阿里巴巴普惠体 M" panose="00020600040101010101" pitchFamily="18" charset="-122"/>
                  <a:sym typeface="Arial" panose="020B0604020202020204" pitchFamily="34" charset="0"/>
                </a:rPr>
                <a:t>字词乐园</a:t>
              </a:r>
            </a:p>
          </p:txBody>
        </p:sp>
      </p:grpSp>
      <p:grpSp>
        <p:nvGrpSpPr>
          <p:cNvPr id="8" name="组合 7"/>
          <p:cNvGrpSpPr/>
          <p:nvPr/>
        </p:nvGrpSpPr>
        <p:grpSpPr>
          <a:xfrm>
            <a:off x="5898257" y="1933964"/>
            <a:ext cx="1511802" cy="1486306"/>
            <a:chOff x="-2214610" y="714356"/>
            <a:chExt cx="1785950" cy="1643868"/>
          </a:xfrm>
          <a:noFill/>
        </p:grpSpPr>
        <p:sp>
          <p:nvSpPr>
            <p:cNvPr id="11" name="矩形 10"/>
            <p:cNvSpPr/>
            <p:nvPr/>
          </p:nvSpPr>
          <p:spPr>
            <a:xfrm>
              <a:off x="-2214610" y="714356"/>
              <a:ext cx="1785950" cy="1643074"/>
            </a:xfrm>
            <a:prstGeom prst="rect">
              <a:avLst/>
            </a:prstGeom>
            <a:grpFill/>
            <a:ln>
              <a:solidFill>
                <a:srgbClr val="00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  <p:cxnSp>
          <p:nvCxnSpPr>
            <p:cNvPr id="12" name="直接连接符 11"/>
            <p:cNvCxnSpPr>
              <a:stCxn id="11" idx="1"/>
              <a:endCxn id="11" idx="3"/>
            </p:cNvCxnSpPr>
            <p:nvPr/>
          </p:nvCxnSpPr>
          <p:spPr>
            <a:xfrm rot="10800000" flipH="1">
              <a:off x="-2214610" y="1535893"/>
              <a:ext cx="1785950" cy="1588"/>
            </a:xfrm>
            <a:prstGeom prst="line">
              <a:avLst/>
            </a:prstGeom>
            <a:grpFill/>
            <a:ln>
              <a:solidFill>
                <a:srgbClr val="0000FF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直接连接符 12"/>
            <p:cNvCxnSpPr>
              <a:stCxn id="11" idx="0"/>
              <a:endCxn id="11" idx="2"/>
            </p:cNvCxnSpPr>
            <p:nvPr/>
          </p:nvCxnSpPr>
          <p:spPr>
            <a:xfrm rot="16200000" flipH="1">
              <a:off x="-2143172" y="1535893"/>
              <a:ext cx="1643074" cy="1588"/>
            </a:xfrm>
            <a:prstGeom prst="line">
              <a:avLst/>
            </a:prstGeom>
            <a:grpFill/>
            <a:ln>
              <a:solidFill>
                <a:srgbClr val="0000FF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4" name="TextBox 17"/>
          <p:cNvSpPr txBox="1"/>
          <p:nvPr/>
        </p:nvSpPr>
        <p:spPr>
          <a:xfrm>
            <a:off x="3912530" y="3382137"/>
            <a:ext cx="186781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altLang="zh-CN" sz="4000" dirty="0" err="1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 zhònɡ </a:t>
            </a:r>
          </a:p>
        </p:txBody>
      </p:sp>
      <p:grpSp>
        <p:nvGrpSpPr>
          <p:cNvPr id="15" name="组合 14"/>
          <p:cNvGrpSpPr/>
          <p:nvPr/>
        </p:nvGrpSpPr>
        <p:grpSpPr>
          <a:xfrm>
            <a:off x="4001838" y="4133010"/>
            <a:ext cx="1511802" cy="1486306"/>
            <a:chOff x="-2214610" y="714356"/>
            <a:chExt cx="1785950" cy="1643868"/>
          </a:xfrm>
          <a:noFill/>
        </p:grpSpPr>
        <p:sp>
          <p:nvSpPr>
            <p:cNvPr id="16" name="矩形 15"/>
            <p:cNvSpPr/>
            <p:nvPr/>
          </p:nvSpPr>
          <p:spPr>
            <a:xfrm>
              <a:off x="-2214610" y="714356"/>
              <a:ext cx="1785950" cy="1643074"/>
            </a:xfrm>
            <a:prstGeom prst="rect">
              <a:avLst/>
            </a:prstGeom>
            <a:grpFill/>
            <a:ln>
              <a:solidFill>
                <a:srgbClr val="00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  <p:cxnSp>
          <p:nvCxnSpPr>
            <p:cNvPr id="17" name="直接连接符 16"/>
            <p:cNvCxnSpPr>
              <a:stCxn id="16" idx="1"/>
              <a:endCxn id="16" idx="3"/>
            </p:cNvCxnSpPr>
            <p:nvPr/>
          </p:nvCxnSpPr>
          <p:spPr>
            <a:xfrm rot="10800000" flipH="1">
              <a:off x="-2214610" y="1535893"/>
              <a:ext cx="1785950" cy="1588"/>
            </a:xfrm>
            <a:prstGeom prst="line">
              <a:avLst/>
            </a:prstGeom>
            <a:grpFill/>
            <a:ln>
              <a:solidFill>
                <a:srgbClr val="0000FF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直接连接符 17"/>
            <p:cNvCxnSpPr>
              <a:stCxn id="16" idx="0"/>
              <a:endCxn id="16" idx="2"/>
            </p:cNvCxnSpPr>
            <p:nvPr/>
          </p:nvCxnSpPr>
          <p:spPr>
            <a:xfrm rot="16200000" flipH="1">
              <a:off x="-2143172" y="1535893"/>
              <a:ext cx="1643074" cy="1588"/>
            </a:xfrm>
            <a:prstGeom prst="line">
              <a:avLst/>
            </a:prstGeom>
            <a:grpFill/>
            <a:ln>
              <a:solidFill>
                <a:srgbClr val="0000FF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9" name="TextBox 23"/>
          <p:cNvSpPr txBox="1">
            <a:spLocks noChangeArrowheads="1"/>
          </p:cNvSpPr>
          <p:nvPr/>
        </p:nvSpPr>
        <p:spPr bwMode="auto">
          <a:xfrm>
            <a:off x="4091291" y="4051134"/>
            <a:ext cx="1271313" cy="15684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r>
              <a:rPr lang="zh-CN" altLang="en-US" sz="9600" b="1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众</a:t>
            </a:r>
          </a:p>
        </p:txBody>
      </p:sp>
      <p:grpSp>
        <p:nvGrpSpPr>
          <p:cNvPr id="20" name="组合 19"/>
          <p:cNvGrpSpPr/>
          <p:nvPr/>
        </p:nvGrpSpPr>
        <p:grpSpPr>
          <a:xfrm>
            <a:off x="4020805" y="1933964"/>
            <a:ext cx="1544244" cy="1428268"/>
            <a:chOff x="-2214610" y="714356"/>
            <a:chExt cx="1785950" cy="1643868"/>
          </a:xfrm>
          <a:noFill/>
        </p:grpSpPr>
        <p:sp>
          <p:nvSpPr>
            <p:cNvPr id="21" name="矩形 20"/>
            <p:cNvSpPr/>
            <p:nvPr/>
          </p:nvSpPr>
          <p:spPr>
            <a:xfrm>
              <a:off x="-2214610" y="714356"/>
              <a:ext cx="1785950" cy="1643074"/>
            </a:xfrm>
            <a:prstGeom prst="rect">
              <a:avLst/>
            </a:prstGeom>
            <a:grpFill/>
            <a:ln>
              <a:solidFill>
                <a:srgbClr val="00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  <p:cxnSp>
          <p:nvCxnSpPr>
            <p:cNvPr id="22" name="直接连接符 21"/>
            <p:cNvCxnSpPr>
              <a:stCxn id="21" idx="1"/>
              <a:endCxn id="21" idx="3"/>
            </p:cNvCxnSpPr>
            <p:nvPr/>
          </p:nvCxnSpPr>
          <p:spPr>
            <a:xfrm rot="10800000" flipH="1">
              <a:off x="-2214610" y="1535893"/>
              <a:ext cx="1785950" cy="1588"/>
            </a:xfrm>
            <a:prstGeom prst="line">
              <a:avLst/>
            </a:prstGeom>
            <a:grpFill/>
            <a:ln>
              <a:solidFill>
                <a:srgbClr val="0000FF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直接连接符 22"/>
            <p:cNvCxnSpPr>
              <a:stCxn id="21" idx="0"/>
              <a:endCxn id="21" idx="2"/>
            </p:cNvCxnSpPr>
            <p:nvPr/>
          </p:nvCxnSpPr>
          <p:spPr>
            <a:xfrm rot="16200000" flipH="1">
              <a:off x="-2143172" y="1535893"/>
              <a:ext cx="1643074" cy="1588"/>
            </a:xfrm>
            <a:prstGeom prst="line">
              <a:avLst/>
            </a:prstGeom>
            <a:grpFill/>
            <a:ln>
              <a:solidFill>
                <a:srgbClr val="0000FF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4" name="TextBox 23"/>
          <p:cNvSpPr txBox="1">
            <a:spLocks noChangeArrowheads="1"/>
          </p:cNvSpPr>
          <p:nvPr/>
        </p:nvSpPr>
        <p:spPr bwMode="auto">
          <a:xfrm>
            <a:off x="4107057" y="1821135"/>
            <a:ext cx="1227942" cy="15684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r>
              <a:rPr lang="zh-CN" altLang="en-US" sz="9600" b="1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司</a:t>
            </a:r>
          </a:p>
        </p:txBody>
      </p:sp>
      <p:sp>
        <p:nvSpPr>
          <p:cNvPr id="25" name="TextBox 40"/>
          <p:cNvSpPr txBox="1"/>
          <p:nvPr/>
        </p:nvSpPr>
        <p:spPr>
          <a:xfrm>
            <a:off x="6211560" y="1153963"/>
            <a:ext cx="104067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altLang="zh-CN" sz="4000" dirty="0" err="1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tínɡ</a:t>
            </a:r>
          </a:p>
        </p:txBody>
      </p:sp>
      <p:sp>
        <p:nvSpPr>
          <p:cNvPr id="26" name="TextBox 23"/>
          <p:cNvSpPr txBox="1">
            <a:spLocks noChangeArrowheads="1"/>
          </p:cNvSpPr>
          <p:nvPr/>
        </p:nvSpPr>
        <p:spPr bwMode="auto">
          <a:xfrm>
            <a:off x="5972819" y="1821135"/>
            <a:ext cx="1271313" cy="15684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r>
              <a:rPr lang="zh-CN" altLang="en-US" sz="9600" b="1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庭</a:t>
            </a:r>
          </a:p>
        </p:txBody>
      </p:sp>
      <p:grpSp>
        <p:nvGrpSpPr>
          <p:cNvPr id="27" name="组合 26"/>
          <p:cNvGrpSpPr/>
          <p:nvPr/>
        </p:nvGrpSpPr>
        <p:grpSpPr>
          <a:xfrm>
            <a:off x="7743267" y="1933964"/>
            <a:ext cx="1511802" cy="1486306"/>
            <a:chOff x="-2214610" y="714356"/>
            <a:chExt cx="1785950" cy="1643868"/>
          </a:xfrm>
          <a:noFill/>
        </p:grpSpPr>
        <p:sp>
          <p:nvSpPr>
            <p:cNvPr id="28" name="矩形 27"/>
            <p:cNvSpPr/>
            <p:nvPr/>
          </p:nvSpPr>
          <p:spPr>
            <a:xfrm>
              <a:off x="-2214610" y="714356"/>
              <a:ext cx="1785950" cy="1643074"/>
            </a:xfrm>
            <a:prstGeom prst="rect">
              <a:avLst/>
            </a:prstGeom>
            <a:grpFill/>
            <a:ln>
              <a:solidFill>
                <a:srgbClr val="00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  <p:cxnSp>
          <p:nvCxnSpPr>
            <p:cNvPr id="29" name="直接连接符 28"/>
            <p:cNvCxnSpPr>
              <a:stCxn id="28" idx="1"/>
              <a:endCxn id="28" idx="3"/>
            </p:cNvCxnSpPr>
            <p:nvPr/>
          </p:nvCxnSpPr>
          <p:spPr>
            <a:xfrm rot="10800000" flipH="1">
              <a:off x="-2214610" y="1535893"/>
              <a:ext cx="1785950" cy="1588"/>
            </a:xfrm>
            <a:prstGeom prst="line">
              <a:avLst/>
            </a:prstGeom>
            <a:grpFill/>
            <a:ln>
              <a:solidFill>
                <a:srgbClr val="0000FF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直接连接符 29"/>
            <p:cNvCxnSpPr>
              <a:stCxn id="28" idx="0"/>
              <a:endCxn id="28" idx="2"/>
            </p:cNvCxnSpPr>
            <p:nvPr/>
          </p:nvCxnSpPr>
          <p:spPr>
            <a:xfrm rot="16200000" flipH="1">
              <a:off x="-2143172" y="1535893"/>
              <a:ext cx="1643074" cy="1588"/>
            </a:xfrm>
            <a:prstGeom prst="line">
              <a:avLst/>
            </a:prstGeom>
            <a:grpFill/>
            <a:ln>
              <a:solidFill>
                <a:srgbClr val="0000FF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1" name="TextBox 54"/>
          <p:cNvSpPr txBox="1"/>
          <p:nvPr/>
        </p:nvSpPr>
        <p:spPr>
          <a:xfrm>
            <a:off x="8144665" y="1190776"/>
            <a:ext cx="132600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altLang="zh-CN" sz="4000" dirty="0" err="1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dēnɡ</a:t>
            </a:r>
          </a:p>
        </p:txBody>
      </p:sp>
      <p:sp>
        <p:nvSpPr>
          <p:cNvPr id="32" name="TextBox 23"/>
          <p:cNvSpPr txBox="1">
            <a:spLocks noChangeArrowheads="1"/>
          </p:cNvSpPr>
          <p:nvPr/>
        </p:nvSpPr>
        <p:spPr bwMode="auto">
          <a:xfrm>
            <a:off x="7861739" y="1821135"/>
            <a:ext cx="1271313" cy="15684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r>
              <a:rPr lang="zh-CN" altLang="en-US" sz="9600" b="1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登</a:t>
            </a:r>
          </a:p>
        </p:txBody>
      </p:sp>
      <p:grpSp>
        <p:nvGrpSpPr>
          <p:cNvPr id="33" name="组合 32"/>
          <p:cNvGrpSpPr/>
          <p:nvPr/>
        </p:nvGrpSpPr>
        <p:grpSpPr>
          <a:xfrm>
            <a:off x="9588276" y="1933964"/>
            <a:ext cx="1511802" cy="1486306"/>
            <a:chOff x="-2214610" y="714356"/>
            <a:chExt cx="1785950" cy="1643868"/>
          </a:xfrm>
          <a:noFill/>
        </p:grpSpPr>
        <p:sp>
          <p:nvSpPr>
            <p:cNvPr id="34" name="矩形 33"/>
            <p:cNvSpPr/>
            <p:nvPr/>
          </p:nvSpPr>
          <p:spPr>
            <a:xfrm>
              <a:off x="-2214610" y="714356"/>
              <a:ext cx="1785950" cy="1643074"/>
            </a:xfrm>
            <a:prstGeom prst="rect">
              <a:avLst/>
            </a:prstGeom>
            <a:grpFill/>
            <a:ln>
              <a:solidFill>
                <a:srgbClr val="00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  <p:cxnSp>
          <p:nvCxnSpPr>
            <p:cNvPr id="35" name="直接连接符 34"/>
            <p:cNvCxnSpPr>
              <a:stCxn id="34" idx="1"/>
              <a:endCxn id="34" idx="3"/>
            </p:cNvCxnSpPr>
            <p:nvPr/>
          </p:nvCxnSpPr>
          <p:spPr>
            <a:xfrm rot="10800000" flipH="1">
              <a:off x="-2214610" y="1535893"/>
              <a:ext cx="1785950" cy="1588"/>
            </a:xfrm>
            <a:prstGeom prst="line">
              <a:avLst/>
            </a:prstGeom>
            <a:grpFill/>
            <a:ln>
              <a:solidFill>
                <a:srgbClr val="0000FF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直接连接符 35"/>
            <p:cNvCxnSpPr>
              <a:stCxn id="34" idx="0"/>
              <a:endCxn id="34" idx="2"/>
            </p:cNvCxnSpPr>
            <p:nvPr/>
          </p:nvCxnSpPr>
          <p:spPr>
            <a:xfrm rot="16200000" flipH="1">
              <a:off x="-2143172" y="1535893"/>
              <a:ext cx="1643074" cy="1588"/>
            </a:xfrm>
            <a:prstGeom prst="line">
              <a:avLst/>
            </a:prstGeom>
            <a:grpFill/>
            <a:ln>
              <a:solidFill>
                <a:srgbClr val="0000FF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7" name="TextBox 60"/>
          <p:cNvSpPr txBox="1"/>
          <p:nvPr/>
        </p:nvSpPr>
        <p:spPr>
          <a:xfrm>
            <a:off x="9739555" y="1193943"/>
            <a:ext cx="86914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altLang="zh-CN" sz="4000" dirty="0" err="1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diē</a:t>
            </a:r>
            <a:endParaRPr lang="zh-CN" altLang="en-US" sz="4000" dirty="0"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38" name="TextBox 23"/>
          <p:cNvSpPr txBox="1">
            <a:spLocks noChangeArrowheads="1"/>
          </p:cNvSpPr>
          <p:nvPr/>
        </p:nvSpPr>
        <p:spPr bwMode="auto">
          <a:xfrm>
            <a:off x="9703361" y="1821135"/>
            <a:ext cx="1271313" cy="15684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r>
              <a:rPr lang="zh-CN" altLang="en-US" sz="9600" b="1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跌</a:t>
            </a:r>
          </a:p>
        </p:txBody>
      </p:sp>
      <p:sp>
        <p:nvSpPr>
          <p:cNvPr id="39" name="TextBox 62"/>
          <p:cNvSpPr txBox="1"/>
          <p:nvPr/>
        </p:nvSpPr>
        <p:spPr>
          <a:xfrm>
            <a:off x="6309593" y="3428738"/>
            <a:ext cx="61266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altLang="zh-CN" sz="4000" dirty="0" err="1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qì</a:t>
            </a:r>
            <a:endParaRPr lang="zh-CN" altLang="en-US" sz="4000" dirty="0"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grpSp>
        <p:nvGrpSpPr>
          <p:cNvPr id="40" name="组合 39"/>
          <p:cNvGrpSpPr/>
          <p:nvPr/>
        </p:nvGrpSpPr>
        <p:grpSpPr>
          <a:xfrm>
            <a:off x="5872808" y="4133010"/>
            <a:ext cx="1511802" cy="1486306"/>
            <a:chOff x="-2214610" y="714356"/>
            <a:chExt cx="1785950" cy="1643868"/>
          </a:xfrm>
          <a:noFill/>
        </p:grpSpPr>
        <p:sp>
          <p:nvSpPr>
            <p:cNvPr id="41" name="矩形 40"/>
            <p:cNvSpPr/>
            <p:nvPr/>
          </p:nvSpPr>
          <p:spPr>
            <a:xfrm>
              <a:off x="-2214610" y="714356"/>
              <a:ext cx="1785950" cy="1643074"/>
            </a:xfrm>
            <a:prstGeom prst="rect">
              <a:avLst/>
            </a:prstGeom>
            <a:grpFill/>
            <a:ln>
              <a:solidFill>
                <a:srgbClr val="00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  <p:cxnSp>
          <p:nvCxnSpPr>
            <p:cNvPr id="42" name="直接连接符 41"/>
            <p:cNvCxnSpPr>
              <a:stCxn id="41" idx="1"/>
              <a:endCxn id="41" idx="3"/>
            </p:cNvCxnSpPr>
            <p:nvPr/>
          </p:nvCxnSpPr>
          <p:spPr>
            <a:xfrm rot="10800000" flipH="1">
              <a:off x="-2214610" y="1535893"/>
              <a:ext cx="1785950" cy="1588"/>
            </a:xfrm>
            <a:prstGeom prst="line">
              <a:avLst/>
            </a:prstGeom>
            <a:grpFill/>
            <a:ln>
              <a:solidFill>
                <a:srgbClr val="0000FF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直接连接符 42"/>
            <p:cNvCxnSpPr>
              <a:stCxn id="41" idx="0"/>
              <a:endCxn id="41" idx="2"/>
            </p:cNvCxnSpPr>
            <p:nvPr/>
          </p:nvCxnSpPr>
          <p:spPr>
            <a:xfrm rot="16200000" flipH="1">
              <a:off x="-2143172" y="1535893"/>
              <a:ext cx="1643074" cy="1588"/>
            </a:xfrm>
            <a:prstGeom prst="line">
              <a:avLst/>
            </a:prstGeom>
            <a:grpFill/>
            <a:ln>
              <a:solidFill>
                <a:srgbClr val="0000FF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4" name="TextBox 23"/>
          <p:cNvSpPr txBox="1">
            <a:spLocks noChangeArrowheads="1"/>
          </p:cNvSpPr>
          <p:nvPr/>
        </p:nvSpPr>
        <p:spPr bwMode="auto">
          <a:xfrm>
            <a:off x="5924539" y="4074292"/>
            <a:ext cx="1271313" cy="15684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r>
              <a:rPr lang="zh-CN" altLang="en-US" sz="9600" b="1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弃</a:t>
            </a:r>
          </a:p>
        </p:txBody>
      </p:sp>
      <p:sp>
        <p:nvSpPr>
          <p:cNvPr id="45" name="TextBox 68"/>
          <p:cNvSpPr txBox="1"/>
          <p:nvPr/>
        </p:nvSpPr>
        <p:spPr>
          <a:xfrm>
            <a:off x="8045192" y="3382137"/>
            <a:ext cx="89800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altLang="zh-CN" sz="4000" dirty="0" err="1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chí</a:t>
            </a:r>
            <a:endParaRPr lang="zh-CN" altLang="en-US" sz="4000" dirty="0"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grpSp>
        <p:nvGrpSpPr>
          <p:cNvPr id="46" name="组合 45"/>
          <p:cNvGrpSpPr/>
          <p:nvPr/>
        </p:nvGrpSpPr>
        <p:grpSpPr>
          <a:xfrm>
            <a:off x="7743778" y="4133010"/>
            <a:ext cx="1511802" cy="1486306"/>
            <a:chOff x="-2214610" y="714356"/>
            <a:chExt cx="1785950" cy="1643868"/>
          </a:xfrm>
          <a:noFill/>
        </p:grpSpPr>
        <p:sp>
          <p:nvSpPr>
            <p:cNvPr id="47" name="矩形 46"/>
            <p:cNvSpPr/>
            <p:nvPr/>
          </p:nvSpPr>
          <p:spPr>
            <a:xfrm>
              <a:off x="-2214610" y="714356"/>
              <a:ext cx="1785950" cy="1643074"/>
            </a:xfrm>
            <a:prstGeom prst="rect">
              <a:avLst/>
            </a:prstGeom>
            <a:grpFill/>
            <a:ln>
              <a:solidFill>
                <a:srgbClr val="00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  <p:cxnSp>
          <p:nvCxnSpPr>
            <p:cNvPr id="48" name="直接连接符 47"/>
            <p:cNvCxnSpPr>
              <a:stCxn id="47" idx="1"/>
              <a:endCxn id="47" idx="3"/>
            </p:cNvCxnSpPr>
            <p:nvPr/>
          </p:nvCxnSpPr>
          <p:spPr>
            <a:xfrm rot="10800000" flipH="1">
              <a:off x="-2214610" y="1535893"/>
              <a:ext cx="1785950" cy="1588"/>
            </a:xfrm>
            <a:prstGeom prst="line">
              <a:avLst/>
            </a:prstGeom>
            <a:grpFill/>
            <a:ln>
              <a:solidFill>
                <a:srgbClr val="0000FF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直接连接符 48"/>
            <p:cNvCxnSpPr>
              <a:stCxn id="47" idx="0"/>
              <a:endCxn id="47" idx="2"/>
            </p:cNvCxnSpPr>
            <p:nvPr/>
          </p:nvCxnSpPr>
          <p:spPr>
            <a:xfrm rot="16200000" flipH="1">
              <a:off x="-2143172" y="1535893"/>
              <a:ext cx="1643074" cy="1588"/>
            </a:xfrm>
            <a:prstGeom prst="line">
              <a:avLst/>
            </a:prstGeom>
            <a:grpFill/>
            <a:ln>
              <a:solidFill>
                <a:srgbClr val="0000FF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0" name="TextBox 23"/>
          <p:cNvSpPr txBox="1">
            <a:spLocks noChangeArrowheads="1"/>
          </p:cNvSpPr>
          <p:nvPr/>
        </p:nvSpPr>
        <p:spPr bwMode="auto">
          <a:xfrm>
            <a:off x="7882386" y="4092072"/>
            <a:ext cx="1271313" cy="15684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r>
              <a:rPr lang="zh-CN" altLang="en-US" sz="9600" b="1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持</a:t>
            </a:r>
          </a:p>
        </p:txBody>
      </p:sp>
      <p:sp>
        <p:nvSpPr>
          <p:cNvPr id="51" name="TextBox 3"/>
          <p:cNvSpPr txBox="1"/>
          <p:nvPr/>
        </p:nvSpPr>
        <p:spPr>
          <a:xfrm>
            <a:off x="4352903" y="1127664"/>
            <a:ext cx="1214446" cy="13220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000" dirty="0" err="1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sī</a:t>
            </a:r>
            <a:endParaRPr lang="en-US" altLang="zh-CN" sz="4000" dirty="0"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  <a:p>
            <a:endParaRPr lang="zh-CN" altLang="en-US" sz="4000" dirty="0"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2" name="AutoShape 2"/>
          <p:cNvSpPr>
            <a:spLocks noChangeArrowheads="1"/>
          </p:cNvSpPr>
          <p:nvPr/>
        </p:nvSpPr>
        <p:spPr bwMode="auto">
          <a:xfrm>
            <a:off x="855286" y="1544153"/>
            <a:ext cx="1440159" cy="792088"/>
          </a:xfrm>
          <a:prstGeom prst="doubleWave">
            <a:avLst>
              <a:gd name="adj1" fmla="val 6500"/>
              <a:gd name="adj2" fmla="val 0"/>
            </a:avLst>
          </a:prstGeom>
          <a:solidFill>
            <a:schemeClr val="accent2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none" anchor="ctr"/>
          <a:lstStyle/>
          <a:p>
            <a:r>
              <a:rPr lang="zh-CN" altLang="en-US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会写字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9" grpId="0"/>
      <p:bldP spid="24" grpId="0"/>
      <p:bldP spid="25" grpId="0"/>
      <p:bldP spid="26" grpId="0"/>
      <p:bldP spid="31" grpId="0"/>
      <p:bldP spid="32" grpId="0"/>
      <p:bldP spid="37" grpId="0"/>
      <p:bldP spid="38" grpId="0"/>
      <p:bldP spid="39" grpId="0"/>
      <p:bldP spid="44" grpId="0"/>
      <p:bldP spid="45" grpId="0"/>
      <p:bldP spid="50" grpId="0"/>
      <p:bldP spid="5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-1" y="6589486"/>
            <a:ext cx="12192001" cy="268514"/>
          </a:xfrm>
          <a:prstGeom prst="rect">
            <a:avLst/>
          </a:prstGeom>
          <a:solidFill>
            <a:srgbClr val="EB96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grpSp>
        <p:nvGrpSpPr>
          <p:cNvPr id="6" name="组合 5"/>
          <p:cNvGrpSpPr/>
          <p:nvPr/>
        </p:nvGrpSpPr>
        <p:grpSpPr>
          <a:xfrm>
            <a:off x="305216" y="259882"/>
            <a:ext cx="1990229" cy="681343"/>
            <a:chOff x="305216" y="259882"/>
            <a:chExt cx="1012164" cy="346508"/>
          </a:xfrm>
        </p:grpSpPr>
        <p:sp>
          <p:nvSpPr>
            <p:cNvPr id="4" name="bookmark_76382"/>
            <p:cNvSpPr>
              <a:spLocks noChangeAspect="1"/>
            </p:cNvSpPr>
            <p:nvPr/>
          </p:nvSpPr>
          <p:spPr bwMode="auto">
            <a:xfrm>
              <a:off x="305216" y="259882"/>
              <a:ext cx="131376" cy="346508"/>
            </a:xfrm>
            <a:custGeom>
              <a:avLst/>
              <a:gdLst>
                <a:gd name="T0" fmla="*/ 455839 w 606244"/>
                <a:gd name="T1" fmla="*/ 455839 w 606244"/>
                <a:gd name="T2" fmla="*/ 600116 w 606244"/>
                <a:gd name="T3" fmla="*/ 600116 w 606244"/>
                <a:gd name="T4" fmla="*/ 600116 w 606244"/>
                <a:gd name="T5" fmla="*/ 600116 w 606244"/>
                <a:gd name="T6" fmla="*/ 600116 w 606244"/>
                <a:gd name="T7" fmla="*/ 600116 w 606244"/>
                <a:gd name="T8" fmla="*/ 600116 w 606244"/>
                <a:gd name="T9" fmla="*/ 600116 w 606244"/>
                <a:gd name="T10" fmla="*/ 600116 w 606244"/>
                <a:gd name="T11" fmla="*/ 600116 w 606244"/>
                <a:gd name="T12" fmla="*/ 600116 w 606244"/>
                <a:gd name="T13" fmla="*/ 600116 w 606244"/>
                <a:gd name="T14" fmla="*/ 600116 w 606244"/>
                <a:gd name="T15" fmla="*/ 600116 w 606244"/>
                <a:gd name="T16" fmla="*/ 600116 w 606244"/>
                <a:gd name="T17" fmla="*/ 600116 w 606244"/>
                <a:gd name="T18" fmla="*/ 600116 w 606244"/>
                <a:gd name="T19" fmla="*/ 600116 w 606244"/>
                <a:gd name="T20" fmla="*/ 600116 w 606244"/>
                <a:gd name="T21" fmla="*/ 600116 w 606244"/>
                <a:gd name="T22" fmla="*/ 600116 w 606244"/>
                <a:gd name="T23" fmla="*/ 600116 w 606244"/>
                <a:gd name="T24" fmla="*/ 455839 w 606244"/>
                <a:gd name="T25" fmla="*/ 455839 w 606244"/>
                <a:gd name="T26" fmla="*/ 600116 w 606244"/>
                <a:gd name="T27" fmla="*/ 600116 w 606244"/>
                <a:gd name="T28" fmla="*/ 600116 w 606244"/>
                <a:gd name="T29" fmla="*/ 600116 w 606244"/>
                <a:gd name="T30" fmla="*/ 600116 w 606244"/>
                <a:gd name="T31" fmla="*/ 600116 w 606244"/>
                <a:gd name="T32" fmla="*/ 600116 w 606244"/>
                <a:gd name="T33" fmla="*/ 600116 w 606244"/>
                <a:gd name="T34" fmla="*/ 600116 w 606244"/>
                <a:gd name="T35" fmla="*/ 600116 w 606244"/>
                <a:gd name="T36" fmla="*/ 600116 w 606244"/>
                <a:gd name="T37" fmla="*/ 600116 w 606244"/>
                <a:gd name="T38" fmla="*/ 600116 w 606244"/>
                <a:gd name="T39" fmla="*/ 600116 w 606244"/>
                <a:gd name="T40" fmla="*/ 455839 w 606244"/>
                <a:gd name="T41" fmla="*/ 455839 w 606244"/>
                <a:gd name="T42" fmla="*/ 600116 w 606244"/>
                <a:gd name="T43" fmla="*/ 600116 w 606244"/>
                <a:gd name="T44" fmla="*/ 600116 w 606244"/>
                <a:gd name="T45" fmla="*/ 600116 w 606244"/>
                <a:gd name="T46" fmla="*/ 600116 w 606244"/>
                <a:gd name="T47" fmla="*/ 600116 w 606244"/>
                <a:gd name="T48" fmla="*/ 600116 w 606244"/>
                <a:gd name="T49" fmla="*/ 600116 w 606244"/>
                <a:gd name="T50" fmla="*/ 600116 w 606244"/>
                <a:gd name="T51" fmla="*/ 600116 w 606244"/>
                <a:gd name="T52" fmla="*/ 600116 w 606244"/>
                <a:gd name="T53" fmla="*/ 600116 w 606244"/>
                <a:gd name="T54" fmla="*/ 600116 w 606244"/>
                <a:gd name="T55" fmla="*/ 600116 w 606244"/>
                <a:gd name="T56" fmla="*/ 600116 w 606244"/>
                <a:gd name="T57" fmla="*/ 600116 w 606244"/>
                <a:gd name="T58" fmla="*/ 600116 w 606244"/>
                <a:gd name="T59" fmla="*/ 600116 w 606244"/>
                <a:gd name="T60" fmla="*/ 600116 w 606244"/>
                <a:gd name="T61" fmla="*/ 600116 w 606244"/>
                <a:gd name="T62" fmla="*/ 600116 w 606244"/>
                <a:gd name="T63" fmla="*/ 600116 w 6062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467" h="3875">
                  <a:moveTo>
                    <a:pt x="67" y="0"/>
                  </a:moveTo>
                  <a:cubicBezTo>
                    <a:pt x="30" y="0"/>
                    <a:pt x="0" y="30"/>
                    <a:pt x="0" y="67"/>
                  </a:cubicBezTo>
                  <a:lnTo>
                    <a:pt x="0" y="3800"/>
                  </a:lnTo>
                  <a:cubicBezTo>
                    <a:pt x="0" y="3837"/>
                    <a:pt x="30" y="3867"/>
                    <a:pt x="67" y="3867"/>
                  </a:cubicBezTo>
                  <a:cubicBezTo>
                    <a:pt x="86" y="3867"/>
                    <a:pt x="105" y="3858"/>
                    <a:pt x="118" y="3843"/>
                  </a:cubicBezTo>
                  <a:lnTo>
                    <a:pt x="733" y="3104"/>
                  </a:lnTo>
                  <a:lnTo>
                    <a:pt x="1349" y="3843"/>
                  </a:lnTo>
                  <a:cubicBezTo>
                    <a:pt x="1372" y="3871"/>
                    <a:pt x="1414" y="3875"/>
                    <a:pt x="1443" y="3851"/>
                  </a:cubicBezTo>
                  <a:cubicBezTo>
                    <a:pt x="1458" y="3839"/>
                    <a:pt x="1467" y="3820"/>
                    <a:pt x="1467" y="3800"/>
                  </a:cubicBezTo>
                  <a:lnTo>
                    <a:pt x="1467" y="67"/>
                  </a:lnTo>
                  <a:cubicBezTo>
                    <a:pt x="1467" y="30"/>
                    <a:pt x="1437" y="0"/>
                    <a:pt x="1400" y="0"/>
                  </a:cubicBezTo>
                  <a:lnTo>
                    <a:pt x="67" y="0"/>
                  </a:lnTo>
                  <a:close/>
                  <a:moveTo>
                    <a:pt x="133" y="133"/>
                  </a:moveTo>
                  <a:lnTo>
                    <a:pt x="1333" y="133"/>
                  </a:lnTo>
                  <a:lnTo>
                    <a:pt x="1333" y="3616"/>
                  </a:lnTo>
                  <a:lnTo>
                    <a:pt x="785" y="2957"/>
                  </a:lnTo>
                  <a:cubicBezTo>
                    <a:pt x="761" y="2929"/>
                    <a:pt x="719" y="2925"/>
                    <a:pt x="691" y="2949"/>
                  </a:cubicBezTo>
                  <a:cubicBezTo>
                    <a:pt x="688" y="2951"/>
                    <a:pt x="685" y="2954"/>
                    <a:pt x="682" y="2957"/>
                  </a:cubicBezTo>
                  <a:lnTo>
                    <a:pt x="133" y="3616"/>
                  </a:lnTo>
                  <a:lnTo>
                    <a:pt x="133" y="133"/>
                  </a:lnTo>
                  <a:close/>
                  <a:moveTo>
                    <a:pt x="267" y="233"/>
                  </a:moveTo>
                  <a:cubicBezTo>
                    <a:pt x="248" y="233"/>
                    <a:pt x="233" y="248"/>
                    <a:pt x="233" y="267"/>
                  </a:cubicBezTo>
                  <a:lnTo>
                    <a:pt x="233" y="1133"/>
                  </a:lnTo>
                  <a:cubicBezTo>
                    <a:pt x="233" y="1152"/>
                    <a:pt x="248" y="1167"/>
                    <a:pt x="266" y="1167"/>
                  </a:cubicBezTo>
                  <a:cubicBezTo>
                    <a:pt x="285" y="1167"/>
                    <a:pt x="300" y="1153"/>
                    <a:pt x="300" y="1134"/>
                  </a:cubicBezTo>
                  <a:lnTo>
                    <a:pt x="300" y="1133"/>
                  </a:lnTo>
                  <a:lnTo>
                    <a:pt x="300" y="300"/>
                  </a:lnTo>
                  <a:lnTo>
                    <a:pt x="733" y="300"/>
                  </a:lnTo>
                  <a:cubicBezTo>
                    <a:pt x="752" y="300"/>
                    <a:pt x="767" y="286"/>
                    <a:pt x="767" y="267"/>
                  </a:cubicBezTo>
                  <a:cubicBezTo>
                    <a:pt x="767" y="249"/>
                    <a:pt x="753" y="234"/>
                    <a:pt x="734" y="233"/>
                  </a:cubicBezTo>
                  <a:lnTo>
                    <a:pt x="733" y="233"/>
                  </a:lnTo>
                  <a:lnTo>
                    <a:pt x="267" y="233"/>
                  </a:lnTo>
                  <a:close/>
                </a:path>
              </a:pathLst>
            </a:custGeom>
            <a:solidFill>
              <a:srgbClr val="EB9631"/>
            </a:solidFill>
            <a:ln>
              <a:noFill/>
            </a:ln>
          </p:spPr>
          <p:txBody>
            <a:bodyPr/>
            <a:lstStyle/>
            <a:p>
              <a:endParaRPr lang="zh-CN" altLang="en-US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5" name="矩形 4"/>
            <p:cNvSpPr/>
            <p:nvPr/>
          </p:nvSpPr>
          <p:spPr>
            <a:xfrm>
              <a:off x="493016" y="260323"/>
              <a:ext cx="824364" cy="26609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8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Arial" panose="020B0604020202020204" pitchFamily="34" charset="0"/>
                  <a:ea typeface="思源黑体 CN Regular" panose="020B0500000000000000" pitchFamily="34" charset="-122"/>
                  <a:cs typeface="阿里巴巴普惠体 M" panose="00020600040101010101" pitchFamily="18" charset="-122"/>
                  <a:sym typeface="Arial" panose="020B0604020202020204" pitchFamily="34" charset="0"/>
                </a:rPr>
                <a:t>字词乐园</a:t>
              </a:r>
            </a:p>
          </p:txBody>
        </p:sp>
      </p:grpSp>
      <p:sp>
        <p:nvSpPr>
          <p:cNvPr id="52" name="TextBox 32"/>
          <p:cNvSpPr txBox="1"/>
          <p:nvPr/>
        </p:nvSpPr>
        <p:spPr>
          <a:xfrm>
            <a:off x="1365250" y="2528909"/>
            <a:ext cx="7583170" cy="16680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1" latinLnBrk="0" hangingPunct="1">
              <a:lnSpc>
                <a:spcPct val="150000"/>
              </a:lnSpc>
            </a:pPr>
            <a:r>
              <a:rPr lang="zh-CN" altLang="en-US" sz="3600" dirty="0">
                <a:solidFill>
                  <a:srgbClr val="FF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庭</a:t>
            </a:r>
            <a:r>
              <a:rPr lang="zh-CN" altLang="en-US" sz="36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：里面是</a:t>
            </a:r>
            <a:r>
              <a:rPr lang="en-US" altLang="zh-CN" sz="36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“</a:t>
            </a:r>
            <a:r>
              <a:rPr lang="zh-CN" altLang="en-US" sz="36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廷</a:t>
            </a:r>
            <a:r>
              <a:rPr lang="en-US" altLang="zh-CN" sz="36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”</a:t>
            </a:r>
            <a:r>
              <a:rPr lang="zh-CN" altLang="en-US" sz="36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不要写成</a:t>
            </a:r>
            <a:r>
              <a:rPr lang="en-US" altLang="zh-CN" sz="36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“</a:t>
            </a:r>
            <a:r>
              <a:rPr lang="zh-CN" altLang="en-US" sz="36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延</a:t>
            </a:r>
            <a:r>
              <a:rPr lang="en-US" altLang="zh-CN" sz="36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”</a:t>
            </a:r>
            <a:r>
              <a:rPr lang="zh-CN" altLang="en-US" sz="36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。</a:t>
            </a:r>
            <a:endParaRPr lang="en-US" altLang="zh-CN" sz="3600" dirty="0"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  <a:p>
            <a:pPr eaLnBrk="1" latinLnBrk="0" hangingPunct="1">
              <a:lnSpc>
                <a:spcPct val="150000"/>
              </a:lnSpc>
            </a:pPr>
            <a:r>
              <a:rPr lang="zh-CN" altLang="en-US" sz="3600" dirty="0">
                <a:solidFill>
                  <a:srgbClr val="FF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弃</a:t>
            </a:r>
            <a:r>
              <a:rPr lang="zh-CN" altLang="en-US" sz="36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：下面的撇和竖要出头。</a:t>
            </a:r>
          </a:p>
        </p:txBody>
      </p:sp>
      <p:sp>
        <p:nvSpPr>
          <p:cNvPr id="53" name="AutoShape 2"/>
          <p:cNvSpPr>
            <a:spLocks noChangeArrowheads="1"/>
          </p:cNvSpPr>
          <p:nvPr/>
        </p:nvSpPr>
        <p:spPr bwMode="auto">
          <a:xfrm>
            <a:off x="887786" y="1260395"/>
            <a:ext cx="1800199" cy="792088"/>
          </a:xfrm>
          <a:prstGeom prst="doubleWave">
            <a:avLst>
              <a:gd name="adj1" fmla="val 6500"/>
              <a:gd name="adj2" fmla="val 0"/>
            </a:avLst>
          </a:prstGeom>
          <a:solidFill>
            <a:schemeClr val="accent2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none" anchor="ctr"/>
          <a:lstStyle/>
          <a:p>
            <a:r>
              <a:rPr lang="zh-CN" altLang="en-US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易错提示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-1" y="6589486"/>
            <a:ext cx="12192001" cy="268514"/>
          </a:xfrm>
          <a:prstGeom prst="rect">
            <a:avLst/>
          </a:prstGeom>
          <a:solidFill>
            <a:srgbClr val="EB96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grpSp>
        <p:nvGrpSpPr>
          <p:cNvPr id="6" name="组合 5"/>
          <p:cNvGrpSpPr/>
          <p:nvPr/>
        </p:nvGrpSpPr>
        <p:grpSpPr>
          <a:xfrm>
            <a:off x="305216" y="259882"/>
            <a:ext cx="1990229" cy="681343"/>
            <a:chOff x="305216" y="259882"/>
            <a:chExt cx="1012164" cy="346508"/>
          </a:xfrm>
        </p:grpSpPr>
        <p:sp>
          <p:nvSpPr>
            <p:cNvPr id="4" name="bookmark_76382"/>
            <p:cNvSpPr>
              <a:spLocks noChangeAspect="1"/>
            </p:cNvSpPr>
            <p:nvPr/>
          </p:nvSpPr>
          <p:spPr bwMode="auto">
            <a:xfrm>
              <a:off x="305216" y="259882"/>
              <a:ext cx="131376" cy="346508"/>
            </a:xfrm>
            <a:custGeom>
              <a:avLst/>
              <a:gdLst>
                <a:gd name="T0" fmla="*/ 455839 w 606244"/>
                <a:gd name="T1" fmla="*/ 455839 w 606244"/>
                <a:gd name="T2" fmla="*/ 600116 w 606244"/>
                <a:gd name="T3" fmla="*/ 600116 w 606244"/>
                <a:gd name="T4" fmla="*/ 600116 w 606244"/>
                <a:gd name="T5" fmla="*/ 600116 w 606244"/>
                <a:gd name="T6" fmla="*/ 600116 w 606244"/>
                <a:gd name="T7" fmla="*/ 600116 w 606244"/>
                <a:gd name="T8" fmla="*/ 600116 w 606244"/>
                <a:gd name="T9" fmla="*/ 600116 w 606244"/>
                <a:gd name="T10" fmla="*/ 600116 w 606244"/>
                <a:gd name="T11" fmla="*/ 600116 w 606244"/>
                <a:gd name="T12" fmla="*/ 600116 w 606244"/>
                <a:gd name="T13" fmla="*/ 600116 w 606244"/>
                <a:gd name="T14" fmla="*/ 600116 w 606244"/>
                <a:gd name="T15" fmla="*/ 600116 w 606244"/>
                <a:gd name="T16" fmla="*/ 600116 w 606244"/>
                <a:gd name="T17" fmla="*/ 600116 w 606244"/>
                <a:gd name="T18" fmla="*/ 600116 w 606244"/>
                <a:gd name="T19" fmla="*/ 600116 w 606244"/>
                <a:gd name="T20" fmla="*/ 600116 w 606244"/>
                <a:gd name="T21" fmla="*/ 600116 w 606244"/>
                <a:gd name="T22" fmla="*/ 600116 w 606244"/>
                <a:gd name="T23" fmla="*/ 600116 w 606244"/>
                <a:gd name="T24" fmla="*/ 455839 w 606244"/>
                <a:gd name="T25" fmla="*/ 455839 w 606244"/>
                <a:gd name="T26" fmla="*/ 600116 w 606244"/>
                <a:gd name="T27" fmla="*/ 600116 w 606244"/>
                <a:gd name="T28" fmla="*/ 600116 w 606244"/>
                <a:gd name="T29" fmla="*/ 600116 w 606244"/>
                <a:gd name="T30" fmla="*/ 600116 w 606244"/>
                <a:gd name="T31" fmla="*/ 600116 w 606244"/>
                <a:gd name="T32" fmla="*/ 600116 w 606244"/>
                <a:gd name="T33" fmla="*/ 600116 w 606244"/>
                <a:gd name="T34" fmla="*/ 600116 w 606244"/>
                <a:gd name="T35" fmla="*/ 600116 w 606244"/>
                <a:gd name="T36" fmla="*/ 600116 w 606244"/>
                <a:gd name="T37" fmla="*/ 600116 w 606244"/>
                <a:gd name="T38" fmla="*/ 600116 w 606244"/>
                <a:gd name="T39" fmla="*/ 600116 w 606244"/>
                <a:gd name="T40" fmla="*/ 455839 w 606244"/>
                <a:gd name="T41" fmla="*/ 455839 w 606244"/>
                <a:gd name="T42" fmla="*/ 600116 w 606244"/>
                <a:gd name="T43" fmla="*/ 600116 w 606244"/>
                <a:gd name="T44" fmla="*/ 600116 w 606244"/>
                <a:gd name="T45" fmla="*/ 600116 w 606244"/>
                <a:gd name="T46" fmla="*/ 600116 w 606244"/>
                <a:gd name="T47" fmla="*/ 600116 w 606244"/>
                <a:gd name="T48" fmla="*/ 600116 w 606244"/>
                <a:gd name="T49" fmla="*/ 600116 w 606244"/>
                <a:gd name="T50" fmla="*/ 600116 w 606244"/>
                <a:gd name="T51" fmla="*/ 600116 w 606244"/>
                <a:gd name="T52" fmla="*/ 600116 w 606244"/>
                <a:gd name="T53" fmla="*/ 600116 w 606244"/>
                <a:gd name="T54" fmla="*/ 600116 w 606244"/>
                <a:gd name="T55" fmla="*/ 600116 w 606244"/>
                <a:gd name="T56" fmla="*/ 600116 w 606244"/>
                <a:gd name="T57" fmla="*/ 600116 w 606244"/>
                <a:gd name="T58" fmla="*/ 600116 w 606244"/>
                <a:gd name="T59" fmla="*/ 600116 w 606244"/>
                <a:gd name="T60" fmla="*/ 600116 w 606244"/>
                <a:gd name="T61" fmla="*/ 600116 w 606244"/>
                <a:gd name="T62" fmla="*/ 600116 w 606244"/>
                <a:gd name="T63" fmla="*/ 600116 w 6062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467" h="3875">
                  <a:moveTo>
                    <a:pt x="67" y="0"/>
                  </a:moveTo>
                  <a:cubicBezTo>
                    <a:pt x="30" y="0"/>
                    <a:pt x="0" y="30"/>
                    <a:pt x="0" y="67"/>
                  </a:cubicBezTo>
                  <a:lnTo>
                    <a:pt x="0" y="3800"/>
                  </a:lnTo>
                  <a:cubicBezTo>
                    <a:pt x="0" y="3837"/>
                    <a:pt x="30" y="3867"/>
                    <a:pt x="67" y="3867"/>
                  </a:cubicBezTo>
                  <a:cubicBezTo>
                    <a:pt x="86" y="3867"/>
                    <a:pt x="105" y="3858"/>
                    <a:pt x="118" y="3843"/>
                  </a:cubicBezTo>
                  <a:lnTo>
                    <a:pt x="733" y="3104"/>
                  </a:lnTo>
                  <a:lnTo>
                    <a:pt x="1349" y="3843"/>
                  </a:lnTo>
                  <a:cubicBezTo>
                    <a:pt x="1372" y="3871"/>
                    <a:pt x="1414" y="3875"/>
                    <a:pt x="1443" y="3851"/>
                  </a:cubicBezTo>
                  <a:cubicBezTo>
                    <a:pt x="1458" y="3839"/>
                    <a:pt x="1467" y="3820"/>
                    <a:pt x="1467" y="3800"/>
                  </a:cubicBezTo>
                  <a:lnTo>
                    <a:pt x="1467" y="67"/>
                  </a:lnTo>
                  <a:cubicBezTo>
                    <a:pt x="1467" y="30"/>
                    <a:pt x="1437" y="0"/>
                    <a:pt x="1400" y="0"/>
                  </a:cubicBezTo>
                  <a:lnTo>
                    <a:pt x="67" y="0"/>
                  </a:lnTo>
                  <a:close/>
                  <a:moveTo>
                    <a:pt x="133" y="133"/>
                  </a:moveTo>
                  <a:lnTo>
                    <a:pt x="1333" y="133"/>
                  </a:lnTo>
                  <a:lnTo>
                    <a:pt x="1333" y="3616"/>
                  </a:lnTo>
                  <a:lnTo>
                    <a:pt x="785" y="2957"/>
                  </a:lnTo>
                  <a:cubicBezTo>
                    <a:pt x="761" y="2929"/>
                    <a:pt x="719" y="2925"/>
                    <a:pt x="691" y="2949"/>
                  </a:cubicBezTo>
                  <a:cubicBezTo>
                    <a:pt x="688" y="2951"/>
                    <a:pt x="685" y="2954"/>
                    <a:pt x="682" y="2957"/>
                  </a:cubicBezTo>
                  <a:lnTo>
                    <a:pt x="133" y="3616"/>
                  </a:lnTo>
                  <a:lnTo>
                    <a:pt x="133" y="133"/>
                  </a:lnTo>
                  <a:close/>
                  <a:moveTo>
                    <a:pt x="267" y="233"/>
                  </a:moveTo>
                  <a:cubicBezTo>
                    <a:pt x="248" y="233"/>
                    <a:pt x="233" y="248"/>
                    <a:pt x="233" y="267"/>
                  </a:cubicBezTo>
                  <a:lnTo>
                    <a:pt x="233" y="1133"/>
                  </a:lnTo>
                  <a:cubicBezTo>
                    <a:pt x="233" y="1152"/>
                    <a:pt x="248" y="1167"/>
                    <a:pt x="266" y="1167"/>
                  </a:cubicBezTo>
                  <a:cubicBezTo>
                    <a:pt x="285" y="1167"/>
                    <a:pt x="300" y="1153"/>
                    <a:pt x="300" y="1134"/>
                  </a:cubicBezTo>
                  <a:lnTo>
                    <a:pt x="300" y="1133"/>
                  </a:lnTo>
                  <a:lnTo>
                    <a:pt x="300" y="300"/>
                  </a:lnTo>
                  <a:lnTo>
                    <a:pt x="733" y="300"/>
                  </a:lnTo>
                  <a:cubicBezTo>
                    <a:pt x="752" y="300"/>
                    <a:pt x="767" y="286"/>
                    <a:pt x="767" y="267"/>
                  </a:cubicBezTo>
                  <a:cubicBezTo>
                    <a:pt x="767" y="249"/>
                    <a:pt x="753" y="234"/>
                    <a:pt x="734" y="233"/>
                  </a:cubicBezTo>
                  <a:lnTo>
                    <a:pt x="733" y="233"/>
                  </a:lnTo>
                  <a:lnTo>
                    <a:pt x="267" y="233"/>
                  </a:lnTo>
                  <a:close/>
                </a:path>
              </a:pathLst>
            </a:custGeom>
            <a:solidFill>
              <a:srgbClr val="EB9631"/>
            </a:solidFill>
            <a:ln>
              <a:noFill/>
            </a:ln>
          </p:spPr>
          <p:txBody>
            <a:bodyPr/>
            <a:lstStyle/>
            <a:p>
              <a:endParaRPr lang="zh-CN" altLang="en-US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5" name="矩形 4"/>
            <p:cNvSpPr/>
            <p:nvPr/>
          </p:nvSpPr>
          <p:spPr>
            <a:xfrm>
              <a:off x="493016" y="260323"/>
              <a:ext cx="824364" cy="26609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8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Arial" panose="020B0604020202020204" pitchFamily="34" charset="0"/>
                  <a:ea typeface="思源黑体 CN Regular" panose="020B0500000000000000" pitchFamily="34" charset="-122"/>
                  <a:cs typeface="阿里巴巴普惠体 M" panose="00020600040101010101" pitchFamily="18" charset="-122"/>
                  <a:sym typeface="Arial" panose="020B0604020202020204" pitchFamily="34" charset="0"/>
                </a:rPr>
                <a:t>字词乐园</a:t>
              </a:r>
            </a:p>
          </p:txBody>
        </p:sp>
      </p:grpSp>
      <p:sp>
        <p:nvSpPr>
          <p:cNvPr id="7" name="圆角矩形 1"/>
          <p:cNvSpPr/>
          <p:nvPr/>
        </p:nvSpPr>
        <p:spPr>
          <a:xfrm>
            <a:off x="1189124" y="2124155"/>
            <a:ext cx="9813751" cy="3881245"/>
          </a:xfrm>
          <a:prstGeom prst="roundRect">
            <a:avLst/>
          </a:prstGeom>
          <a:noFill/>
          <a:ln w="31750">
            <a:solidFill>
              <a:srgbClr val="EB9631"/>
            </a:solidFill>
            <a:prstDash val="sysDot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8" name="AutoShape 2"/>
          <p:cNvSpPr>
            <a:spLocks noChangeArrowheads="1"/>
          </p:cNvSpPr>
          <p:nvPr/>
        </p:nvSpPr>
        <p:spPr bwMode="auto">
          <a:xfrm>
            <a:off x="916361" y="1130443"/>
            <a:ext cx="1440159" cy="792088"/>
          </a:xfrm>
          <a:prstGeom prst="doubleWave">
            <a:avLst>
              <a:gd name="adj1" fmla="val 6500"/>
              <a:gd name="adj2" fmla="val 0"/>
            </a:avLst>
          </a:prstGeom>
          <a:solidFill>
            <a:schemeClr val="accent2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none" anchor="ctr"/>
          <a:lstStyle/>
          <a:p>
            <a:r>
              <a:rPr lang="zh-CN" altLang="en-US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会认字</a:t>
            </a:r>
          </a:p>
        </p:txBody>
      </p:sp>
      <p:sp>
        <p:nvSpPr>
          <p:cNvPr id="9" name="TextBox 23"/>
          <p:cNvSpPr txBox="1">
            <a:spLocks noChangeArrowheads="1"/>
          </p:cNvSpPr>
          <p:nvPr/>
        </p:nvSpPr>
        <p:spPr bwMode="auto">
          <a:xfrm>
            <a:off x="2781722" y="2838890"/>
            <a:ext cx="864096" cy="64516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r>
              <a:rPr lang="zh-CN" altLang="en-US" sz="3600" b="1" dirty="0">
                <a:solidFill>
                  <a:srgbClr val="0000FF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司</a:t>
            </a:r>
          </a:p>
        </p:txBody>
      </p:sp>
      <p:sp>
        <p:nvSpPr>
          <p:cNvPr id="10" name="TextBox 23"/>
          <p:cNvSpPr txBox="1">
            <a:spLocks noChangeArrowheads="1"/>
          </p:cNvSpPr>
          <p:nvPr/>
        </p:nvSpPr>
        <p:spPr bwMode="auto">
          <a:xfrm>
            <a:off x="3861842" y="2889993"/>
            <a:ext cx="4824536" cy="52197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r>
              <a:rPr lang="zh-CN" altLang="en-US" sz="28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组词：司机   公司   司令</a:t>
            </a:r>
          </a:p>
        </p:txBody>
      </p:sp>
      <p:sp>
        <p:nvSpPr>
          <p:cNvPr id="11" name="TextBox 30"/>
          <p:cNvSpPr txBox="1"/>
          <p:nvPr/>
        </p:nvSpPr>
        <p:spPr>
          <a:xfrm>
            <a:off x="2834759" y="2282571"/>
            <a:ext cx="50366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200" dirty="0" err="1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sī</a:t>
            </a:r>
            <a:endParaRPr lang="en-US" altLang="zh-CN" sz="3200" dirty="0"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2" name="TextBox 23"/>
          <p:cNvSpPr txBox="1">
            <a:spLocks noChangeArrowheads="1"/>
          </p:cNvSpPr>
          <p:nvPr/>
        </p:nvSpPr>
        <p:spPr bwMode="auto">
          <a:xfrm>
            <a:off x="2728685" y="4013675"/>
            <a:ext cx="864096" cy="64516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r>
              <a:rPr lang="zh-CN" altLang="en-US" sz="3600" b="1" dirty="0">
                <a:solidFill>
                  <a:srgbClr val="0000FF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跌</a:t>
            </a:r>
          </a:p>
        </p:txBody>
      </p:sp>
      <p:sp>
        <p:nvSpPr>
          <p:cNvPr id="13" name="TextBox 23"/>
          <p:cNvSpPr txBox="1">
            <a:spLocks noChangeArrowheads="1"/>
          </p:cNvSpPr>
          <p:nvPr/>
        </p:nvSpPr>
        <p:spPr bwMode="auto">
          <a:xfrm>
            <a:off x="3933850" y="4064778"/>
            <a:ext cx="4824536" cy="52197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r>
              <a:rPr lang="zh-CN" altLang="en-US" sz="28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组词：跌倒   跌落   下跌   </a:t>
            </a:r>
          </a:p>
        </p:txBody>
      </p:sp>
      <p:sp>
        <p:nvSpPr>
          <p:cNvPr id="14" name="TextBox 21"/>
          <p:cNvSpPr txBox="1"/>
          <p:nvPr/>
        </p:nvSpPr>
        <p:spPr>
          <a:xfrm>
            <a:off x="2709714" y="3457356"/>
            <a:ext cx="73129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200" dirty="0" err="1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diē</a:t>
            </a:r>
            <a:endParaRPr lang="zh-CN" altLang="en-US" sz="3200" dirty="0"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5" name="TextBox 23"/>
          <p:cNvSpPr txBox="1">
            <a:spLocks noChangeArrowheads="1"/>
          </p:cNvSpPr>
          <p:nvPr/>
        </p:nvSpPr>
        <p:spPr bwMode="auto">
          <a:xfrm>
            <a:off x="2728685" y="5093795"/>
            <a:ext cx="864096" cy="64516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r>
              <a:rPr lang="zh-CN" altLang="en-US" sz="3600" b="1" dirty="0">
                <a:solidFill>
                  <a:srgbClr val="0000FF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皆</a:t>
            </a:r>
          </a:p>
        </p:txBody>
      </p:sp>
      <p:sp>
        <p:nvSpPr>
          <p:cNvPr id="16" name="TextBox 23"/>
          <p:cNvSpPr txBox="1">
            <a:spLocks noChangeArrowheads="1"/>
          </p:cNvSpPr>
          <p:nvPr/>
        </p:nvSpPr>
        <p:spPr bwMode="auto">
          <a:xfrm>
            <a:off x="3933850" y="5144898"/>
            <a:ext cx="4824536" cy="52197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r>
              <a:rPr lang="zh-CN" altLang="en-US" sz="28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组词：比比皆是   有口皆碑</a:t>
            </a:r>
          </a:p>
        </p:txBody>
      </p:sp>
      <p:sp>
        <p:nvSpPr>
          <p:cNvPr id="17" name="TextBox 24"/>
          <p:cNvSpPr txBox="1"/>
          <p:nvPr/>
        </p:nvSpPr>
        <p:spPr>
          <a:xfrm>
            <a:off x="2709714" y="4537476"/>
            <a:ext cx="59503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altLang="zh-CN" sz="3200" dirty="0" err="1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jiē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-1" y="6589486"/>
            <a:ext cx="12192001" cy="268514"/>
          </a:xfrm>
          <a:prstGeom prst="rect">
            <a:avLst/>
          </a:prstGeom>
          <a:solidFill>
            <a:srgbClr val="EB96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grpSp>
        <p:nvGrpSpPr>
          <p:cNvPr id="6" name="组合 5"/>
          <p:cNvGrpSpPr/>
          <p:nvPr/>
        </p:nvGrpSpPr>
        <p:grpSpPr>
          <a:xfrm>
            <a:off x="305216" y="259882"/>
            <a:ext cx="1990229" cy="681343"/>
            <a:chOff x="305216" y="259882"/>
            <a:chExt cx="1012164" cy="346508"/>
          </a:xfrm>
        </p:grpSpPr>
        <p:sp>
          <p:nvSpPr>
            <p:cNvPr id="4" name="bookmark_76382"/>
            <p:cNvSpPr>
              <a:spLocks noChangeAspect="1"/>
            </p:cNvSpPr>
            <p:nvPr/>
          </p:nvSpPr>
          <p:spPr bwMode="auto">
            <a:xfrm>
              <a:off x="305216" y="259882"/>
              <a:ext cx="131376" cy="346508"/>
            </a:xfrm>
            <a:custGeom>
              <a:avLst/>
              <a:gdLst>
                <a:gd name="T0" fmla="*/ 455839 w 606244"/>
                <a:gd name="T1" fmla="*/ 455839 w 606244"/>
                <a:gd name="T2" fmla="*/ 600116 w 606244"/>
                <a:gd name="T3" fmla="*/ 600116 w 606244"/>
                <a:gd name="T4" fmla="*/ 600116 w 606244"/>
                <a:gd name="T5" fmla="*/ 600116 w 606244"/>
                <a:gd name="T6" fmla="*/ 600116 w 606244"/>
                <a:gd name="T7" fmla="*/ 600116 w 606244"/>
                <a:gd name="T8" fmla="*/ 600116 w 606244"/>
                <a:gd name="T9" fmla="*/ 600116 w 606244"/>
                <a:gd name="T10" fmla="*/ 600116 w 606244"/>
                <a:gd name="T11" fmla="*/ 600116 w 606244"/>
                <a:gd name="T12" fmla="*/ 600116 w 606244"/>
                <a:gd name="T13" fmla="*/ 600116 w 606244"/>
                <a:gd name="T14" fmla="*/ 600116 w 606244"/>
                <a:gd name="T15" fmla="*/ 600116 w 606244"/>
                <a:gd name="T16" fmla="*/ 600116 w 606244"/>
                <a:gd name="T17" fmla="*/ 600116 w 606244"/>
                <a:gd name="T18" fmla="*/ 600116 w 606244"/>
                <a:gd name="T19" fmla="*/ 600116 w 606244"/>
                <a:gd name="T20" fmla="*/ 600116 w 606244"/>
                <a:gd name="T21" fmla="*/ 600116 w 606244"/>
                <a:gd name="T22" fmla="*/ 600116 w 606244"/>
                <a:gd name="T23" fmla="*/ 600116 w 606244"/>
                <a:gd name="T24" fmla="*/ 455839 w 606244"/>
                <a:gd name="T25" fmla="*/ 455839 w 606244"/>
                <a:gd name="T26" fmla="*/ 600116 w 606244"/>
                <a:gd name="T27" fmla="*/ 600116 w 606244"/>
                <a:gd name="T28" fmla="*/ 600116 w 606244"/>
                <a:gd name="T29" fmla="*/ 600116 w 606244"/>
                <a:gd name="T30" fmla="*/ 600116 w 606244"/>
                <a:gd name="T31" fmla="*/ 600116 w 606244"/>
                <a:gd name="T32" fmla="*/ 600116 w 606244"/>
                <a:gd name="T33" fmla="*/ 600116 w 606244"/>
                <a:gd name="T34" fmla="*/ 600116 w 606244"/>
                <a:gd name="T35" fmla="*/ 600116 w 606244"/>
                <a:gd name="T36" fmla="*/ 600116 w 606244"/>
                <a:gd name="T37" fmla="*/ 600116 w 606244"/>
                <a:gd name="T38" fmla="*/ 600116 w 606244"/>
                <a:gd name="T39" fmla="*/ 600116 w 606244"/>
                <a:gd name="T40" fmla="*/ 455839 w 606244"/>
                <a:gd name="T41" fmla="*/ 455839 w 606244"/>
                <a:gd name="T42" fmla="*/ 600116 w 606244"/>
                <a:gd name="T43" fmla="*/ 600116 w 606244"/>
                <a:gd name="T44" fmla="*/ 600116 w 606244"/>
                <a:gd name="T45" fmla="*/ 600116 w 606244"/>
                <a:gd name="T46" fmla="*/ 600116 w 606244"/>
                <a:gd name="T47" fmla="*/ 600116 w 606244"/>
                <a:gd name="T48" fmla="*/ 600116 w 606244"/>
                <a:gd name="T49" fmla="*/ 600116 w 606244"/>
                <a:gd name="T50" fmla="*/ 600116 w 606244"/>
                <a:gd name="T51" fmla="*/ 600116 w 606244"/>
                <a:gd name="T52" fmla="*/ 600116 w 606244"/>
                <a:gd name="T53" fmla="*/ 600116 w 606244"/>
                <a:gd name="T54" fmla="*/ 600116 w 606244"/>
                <a:gd name="T55" fmla="*/ 600116 w 606244"/>
                <a:gd name="T56" fmla="*/ 600116 w 606244"/>
                <a:gd name="T57" fmla="*/ 600116 w 606244"/>
                <a:gd name="T58" fmla="*/ 600116 w 606244"/>
                <a:gd name="T59" fmla="*/ 600116 w 606244"/>
                <a:gd name="T60" fmla="*/ 600116 w 606244"/>
                <a:gd name="T61" fmla="*/ 600116 w 606244"/>
                <a:gd name="T62" fmla="*/ 600116 w 606244"/>
                <a:gd name="T63" fmla="*/ 600116 w 6062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467" h="3875">
                  <a:moveTo>
                    <a:pt x="67" y="0"/>
                  </a:moveTo>
                  <a:cubicBezTo>
                    <a:pt x="30" y="0"/>
                    <a:pt x="0" y="30"/>
                    <a:pt x="0" y="67"/>
                  </a:cubicBezTo>
                  <a:lnTo>
                    <a:pt x="0" y="3800"/>
                  </a:lnTo>
                  <a:cubicBezTo>
                    <a:pt x="0" y="3837"/>
                    <a:pt x="30" y="3867"/>
                    <a:pt x="67" y="3867"/>
                  </a:cubicBezTo>
                  <a:cubicBezTo>
                    <a:pt x="86" y="3867"/>
                    <a:pt x="105" y="3858"/>
                    <a:pt x="118" y="3843"/>
                  </a:cubicBezTo>
                  <a:lnTo>
                    <a:pt x="733" y="3104"/>
                  </a:lnTo>
                  <a:lnTo>
                    <a:pt x="1349" y="3843"/>
                  </a:lnTo>
                  <a:cubicBezTo>
                    <a:pt x="1372" y="3871"/>
                    <a:pt x="1414" y="3875"/>
                    <a:pt x="1443" y="3851"/>
                  </a:cubicBezTo>
                  <a:cubicBezTo>
                    <a:pt x="1458" y="3839"/>
                    <a:pt x="1467" y="3820"/>
                    <a:pt x="1467" y="3800"/>
                  </a:cubicBezTo>
                  <a:lnTo>
                    <a:pt x="1467" y="67"/>
                  </a:lnTo>
                  <a:cubicBezTo>
                    <a:pt x="1467" y="30"/>
                    <a:pt x="1437" y="0"/>
                    <a:pt x="1400" y="0"/>
                  </a:cubicBezTo>
                  <a:lnTo>
                    <a:pt x="67" y="0"/>
                  </a:lnTo>
                  <a:close/>
                  <a:moveTo>
                    <a:pt x="133" y="133"/>
                  </a:moveTo>
                  <a:lnTo>
                    <a:pt x="1333" y="133"/>
                  </a:lnTo>
                  <a:lnTo>
                    <a:pt x="1333" y="3616"/>
                  </a:lnTo>
                  <a:lnTo>
                    <a:pt x="785" y="2957"/>
                  </a:lnTo>
                  <a:cubicBezTo>
                    <a:pt x="761" y="2929"/>
                    <a:pt x="719" y="2925"/>
                    <a:pt x="691" y="2949"/>
                  </a:cubicBezTo>
                  <a:cubicBezTo>
                    <a:pt x="688" y="2951"/>
                    <a:pt x="685" y="2954"/>
                    <a:pt x="682" y="2957"/>
                  </a:cubicBezTo>
                  <a:lnTo>
                    <a:pt x="133" y="3616"/>
                  </a:lnTo>
                  <a:lnTo>
                    <a:pt x="133" y="133"/>
                  </a:lnTo>
                  <a:close/>
                  <a:moveTo>
                    <a:pt x="267" y="233"/>
                  </a:moveTo>
                  <a:cubicBezTo>
                    <a:pt x="248" y="233"/>
                    <a:pt x="233" y="248"/>
                    <a:pt x="233" y="267"/>
                  </a:cubicBezTo>
                  <a:lnTo>
                    <a:pt x="233" y="1133"/>
                  </a:lnTo>
                  <a:cubicBezTo>
                    <a:pt x="233" y="1152"/>
                    <a:pt x="248" y="1167"/>
                    <a:pt x="266" y="1167"/>
                  </a:cubicBezTo>
                  <a:cubicBezTo>
                    <a:pt x="285" y="1167"/>
                    <a:pt x="300" y="1153"/>
                    <a:pt x="300" y="1134"/>
                  </a:cubicBezTo>
                  <a:lnTo>
                    <a:pt x="300" y="1133"/>
                  </a:lnTo>
                  <a:lnTo>
                    <a:pt x="300" y="300"/>
                  </a:lnTo>
                  <a:lnTo>
                    <a:pt x="733" y="300"/>
                  </a:lnTo>
                  <a:cubicBezTo>
                    <a:pt x="752" y="300"/>
                    <a:pt x="767" y="286"/>
                    <a:pt x="767" y="267"/>
                  </a:cubicBezTo>
                  <a:cubicBezTo>
                    <a:pt x="767" y="249"/>
                    <a:pt x="753" y="234"/>
                    <a:pt x="734" y="233"/>
                  </a:cubicBezTo>
                  <a:lnTo>
                    <a:pt x="733" y="233"/>
                  </a:lnTo>
                  <a:lnTo>
                    <a:pt x="267" y="233"/>
                  </a:lnTo>
                  <a:close/>
                </a:path>
              </a:pathLst>
            </a:custGeom>
            <a:solidFill>
              <a:srgbClr val="EB9631"/>
            </a:solidFill>
            <a:ln>
              <a:noFill/>
            </a:ln>
          </p:spPr>
          <p:txBody>
            <a:bodyPr/>
            <a:lstStyle/>
            <a:p>
              <a:endParaRPr lang="zh-CN" altLang="en-US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5" name="矩形 4"/>
            <p:cNvSpPr/>
            <p:nvPr/>
          </p:nvSpPr>
          <p:spPr>
            <a:xfrm>
              <a:off x="493016" y="260323"/>
              <a:ext cx="824364" cy="26609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8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Arial" panose="020B0604020202020204" pitchFamily="34" charset="0"/>
                  <a:ea typeface="思源黑体 CN Regular" panose="020B0500000000000000" pitchFamily="34" charset="-122"/>
                  <a:cs typeface="阿里巴巴普惠体 M" panose="00020600040101010101" pitchFamily="18" charset="-122"/>
                  <a:sym typeface="Arial" panose="020B0604020202020204" pitchFamily="34" charset="0"/>
                </a:rPr>
                <a:t>字词乐园</a:t>
              </a:r>
            </a:p>
          </p:txBody>
        </p:sp>
      </p:grpSp>
      <p:sp>
        <p:nvSpPr>
          <p:cNvPr id="7" name="TextBox 13"/>
          <p:cNvSpPr txBox="1"/>
          <p:nvPr/>
        </p:nvSpPr>
        <p:spPr>
          <a:xfrm>
            <a:off x="1621128" y="3178123"/>
            <a:ext cx="4805680" cy="5219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800" dirty="0">
                <a:solidFill>
                  <a:srgbClr val="0000FF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瓮：</a:t>
            </a:r>
            <a:r>
              <a:rPr lang="zh-CN" sz="28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盛物的陶器，口小肚大</a:t>
            </a:r>
            <a:r>
              <a:rPr lang="zh-CN" altLang="en-US" sz="28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。</a:t>
            </a:r>
          </a:p>
        </p:txBody>
      </p:sp>
      <p:sp>
        <p:nvSpPr>
          <p:cNvPr id="8" name="TextBox 14"/>
          <p:cNvSpPr txBox="1"/>
          <p:nvPr/>
        </p:nvSpPr>
        <p:spPr>
          <a:xfrm>
            <a:off x="1621128" y="3809355"/>
            <a:ext cx="2316480" cy="5219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800" dirty="0">
                <a:solidFill>
                  <a:srgbClr val="0000FF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皆：</a:t>
            </a:r>
            <a:r>
              <a:rPr lang="zh-CN" altLang="en-US" sz="28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全，都。</a:t>
            </a:r>
          </a:p>
        </p:txBody>
      </p:sp>
      <p:sp>
        <p:nvSpPr>
          <p:cNvPr id="9" name="TextBox 15"/>
          <p:cNvSpPr txBox="1"/>
          <p:nvPr/>
        </p:nvSpPr>
        <p:spPr>
          <a:xfrm>
            <a:off x="1621128" y="5071817"/>
            <a:ext cx="1605280" cy="5219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800" dirty="0">
                <a:solidFill>
                  <a:srgbClr val="0000FF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于：</a:t>
            </a:r>
            <a:r>
              <a:rPr lang="zh-CN" altLang="en-US" sz="28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在。</a:t>
            </a:r>
          </a:p>
        </p:txBody>
      </p:sp>
      <p:sp>
        <p:nvSpPr>
          <p:cNvPr id="10" name="TextBox 18"/>
          <p:cNvSpPr txBox="1"/>
          <p:nvPr/>
        </p:nvSpPr>
        <p:spPr>
          <a:xfrm>
            <a:off x="1621128" y="2546891"/>
            <a:ext cx="3383280" cy="5219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800" dirty="0">
                <a:solidFill>
                  <a:srgbClr val="0000FF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庭：</a:t>
            </a:r>
            <a:r>
              <a:rPr lang="zh-CN" altLang="en-US" sz="28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庭院、院子里。</a:t>
            </a:r>
          </a:p>
        </p:txBody>
      </p:sp>
      <p:sp>
        <p:nvSpPr>
          <p:cNvPr id="11" name="TextBox 19"/>
          <p:cNvSpPr txBox="1"/>
          <p:nvPr/>
        </p:nvSpPr>
        <p:spPr>
          <a:xfrm>
            <a:off x="1621128" y="4440587"/>
            <a:ext cx="1960880" cy="5219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800" dirty="0">
                <a:solidFill>
                  <a:srgbClr val="0000FF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戏：</a:t>
            </a:r>
            <a:r>
              <a:rPr lang="zh-CN" altLang="en-US" sz="28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玩耍。</a:t>
            </a:r>
          </a:p>
        </p:txBody>
      </p:sp>
      <p:sp>
        <p:nvSpPr>
          <p:cNvPr id="12" name="AutoShape 2"/>
          <p:cNvSpPr>
            <a:spLocks noChangeArrowheads="1"/>
          </p:cNvSpPr>
          <p:nvPr/>
        </p:nvSpPr>
        <p:spPr bwMode="auto">
          <a:xfrm>
            <a:off x="840161" y="1264213"/>
            <a:ext cx="1800199" cy="792088"/>
          </a:xfrm>
          <a:prstGeom prst="doubleWave">
            <a:avLst>
              <a:gd name="adj1" fmla="val 6500"/>
              <a:gd name="adj2" fmla="val 0"/>
            </a:avLst>
          </a:prstGeom>
          <a:solidFill>
            <a:schemeClr val="accent2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none" anchor="ctr"/>
          <a:lstStyle/>
          <a:p>
            <a:r>
              <a:rPr lang="zh-CN" altLang="en-US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词语解释</a:t>
            </a:r>
          </a:p>
        </p:txBody>
      </p:sp>
      <p:pic>
        <p:nvPicPr>
          <p:cNvPr id="13" name="图片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54394" y="3008086"/>
            <a:ext cx="2667000" cy="3581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  <p:bldP spid="1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-1" y="6589486"/>
            <a:ext cx="12192001" cy="268514"/>
          </a:xfrm>
          <a:prstGeom prst="rect">
            <a:avLst/>
          </a:prstGeom>
          <a:solidFill>
            <a:srgbClr val="EB96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grpSp>
        <p:nvGrpSpPr>
          <p:cNvPr id="6" name="组合 5"/>
          <p:cNvGrpSpPr/>
          <p:nvPr/>
        </p:nvGrpSpPr>
        <p:grpSpPr>
          <a:xfrm>
            <a:off x="305216" y="259882"/>
            <a:ext cx="1990229" cy="681343"/>
            <a:chOff x="305216" y="259882"/>
            <a:chExt cx="1012164" cy="346508"/>
          </a:xfrm>
        </p:grpSpPr>
        <p:sp>
          <p:nvSpPr>
            <p:cNvPr id="4" name="bookmark_76382"/>
            <p:cNvSpPr>
              <a:spLocks noChangeAspect="1"/>
            </p:cNvSpPr>
            <p:nvPr/>
          </p:nvSpPr>
          <p:spPr bwMode="auto">
            <a:xfrm>
              <a:off x="305216" y="259882"/>
              <a:ext cx="131376" cy="346508"/>
            </a:xfrm>
            <a:custGeom>
              <a:avLst/>
              <a:gdLst>
                <a:gd name="T0" fmla="*/ 455839 w 606244"/>
                <a:gd name="T1" fmla="*/ 455839 w 606244"/>
                <a:gd name="T2" fmla="*/ 600116 w 606244"/>
                <a:gd name="T3" fmla="*/ 600116 w 606244"/>
                <a:gd name="T4" fmla="*/ 600116 w 606244"/>
                <a:gd name="T5" fmla="*/ 600116 w 606244"/>
                <a:gd name="T6" fmla="*/ 600116 w 606244"/>
                <a:gd name="T7" fmla="*/ 600116 w 606244"/>
                <a:gd name="T8" fmla="*/ 600116 w 606244"/>
                <a:gd name="T9" fmla="*/ 600116 w 606244"/>
                <a:gd name="T10" fmla="*/ 600116 w 606244"/>
                <a:gd name="T11" fmla="*/ 600116 w 606244"/>
                <a:gd name="T12" fmla="*/ 600116 w 606244"/>
                <a:gd name="T13" fmla="*/ 600116 w 606244"/>
                <a:gd name="T14" fmla="*/ 600116 w 606244"/>
                <a:gd name="T15" fmla="*/ 600116 w 606244"/>
                <a:gd name="T16" fmla="*/ 600116 w 606244"/>
                <a:gd name="T17" fmla="*/ 600116 w 606244"/>
                <a:gd name="T18" fmla="*/ 600116 w 606244"/>
                <a:gd name="T19" fmla="*/ 600116 w 606244"/>
                <a:gd name="T20" fmla="*/ 600116 w 606244"/>
                <a:gd name="T21" fmla="*/ 600116 w 606244"/>
                <a:gd name="T22" fmla="*/ 600116 w 606244"/>
                <a:gd name="T23" fmla="*/ 600116 w 606244"/>
                <a:gd name="T24" fmla="*/ 455839 w 606244"/>
                <a:gd name="T25" fmla="*/ 455839 w 606244"/>
                <a:gd name="T26" fmla="*/ 600116 w 606244"/>
                <a:gd name="T27" fmla="*/ 600116 w 606244"/>
                <a:gd name="T28" fmla="*/ 600116 w 606244"/>
                <a:gd name="T29" fmla="*/ 600116 w 606244"/>
                <a:gd name="T30" fmla="*/ 600116 w 606244"/>
                <a:gd name="T31" fmla="*/ 600116 w 606244"/>
                <a:gd name="T32" fmla="*/ 600116 w 606244"/>
                <a:gd name="T33" fmla="*/ 600116 w 606244"/>
                <a:gd name="T34" fmla="*/ 600116 w 606244"/>
                <a:gd name="T35" fmla="*/ 600116 w 606244"/>
                <a:gd name="T36" fmla="*/ 600116 w 606244"/>
                <a:gd name="T37" fmla="*/ 600116 w 606244"/>
                <a:gd name="T38" fmla="*/ 600116 w 606244"/>
                <a:gd name="T39" fmla="*/ 600116 w 606244"/>
                <a:gd name="T40" fmla="*/ 455839 w 606244"/>
                <a:gd name="T41" fmla="*/ 455839 w 606244"/>
                <a:gd name="T42" fmla="*/ 600116 w 606244"/>
                <a:gd name="T43" fmla="*/ 600116 w 606244"/>
                <a:gd name="T44" fmla="*/ 600116 w 606244"/>
                <a:gd name="T45" fmla="*/ 600116 w 606244"/>
                <a:gd name="T46" fmla="*/ 600116 w 606244"/>
                <a:gd name="T47" fmla="*/ 600116 w 606244"/>
                <a:gd name="T48" fmla="*/ 600116 w 606244"/>
                <a:gd name="T49" fmla="*/ 600116 w 606244"/>
                <a:gd name="T50" fmla="*/ 600116 w 606244"/>
                <a:gd name="T51" fmla="*/ 600116 w 606244"/>
                <a:gd name="T52" fmla="*/ 600116 w 606244"/>
                <a:gd name="T53" fmla="*/ 600116 w 606244"/>
                <a:gd name="T54" fmla="*/ 600116 w 606244"/>
                <a:gd name="T55" fmla="*/ 600116 w 606244"/>
                <a:gd name="T56" fmla="*/ 600116 w 606244"/>
                <a:gd name="T57" fmla="*/ 600116 w 606244"/>
                <a:gd name="T58" fmla="*/ 600116 w 606244"/>
                <a:gd name="T59" fmla="*/ 600116 w 606244"/>
                <a:gd name="T60" fmla="*/ 600116 w 606244"/>
                <a:gd name="T61" fmla="*/ 600116 w 606244"/>
                <a:gd name="T62" fmla="*/ 600116 w 606244"/>
                <a:gd name="T63" fmla="*/ 600116 w 6062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467" h="3875">
                  <a:moveTo>
                    <a:pt x="67" y="0"/>
                  </a:moveTo>
                  <a:cubicBezTo>
                    <a:pt x="30" y="0"/>
                    <a:pt x="0" y="30"/>
                    <a:pt x="0" y="67"/>
                  </a:cubicBezTo>
                  <a:lnTo>
                    <a:pt x="0" y="3800"/>
                  </a:lnTo>
                  <a:cubicBezTo>
                    <a:pt x="0" y="3837"/>
                    <a:pt x="30" y="3867"/>
                    <a:pt x="67" y="3867"/>
                  </a:cubicBezTo>
                  <a:cubicBezTo>
                    <a:pt x="86" y="3867"/>
                    <a:pt x="105" y="3858"/>
                    <a:pt x="118" y="3843"/>
                  </a:cubicBezTo>
                  <a:lnTo>
                    <a:pt x="733" y="3104"/>
                  </a:lnTo>
                  <a:lnTo>
                    <a:pt x="1349" y="3843"/>
                  </a:lnTo>
                  <a:cubicBezTo>
                    <a:pt x="1372" y="3871"/>
                    <a:pt x="1414" y="3875"/>
                    <a:pt x="1443" y="3851"/>
                  </a:cubicBezTo>
                  <a:cubicBezTo>
                    <a:pt x="1458" y="3839"/>
                    <a:pt x="1467" y="3820"/>
                    <a:pt x="1467" y="3800"/>
                  </a:cubicBezTo>
                  <a:lnTo>
                    <a:pt x="1467" y="67"/>
                  </a:lnTo>
                  <a:cubicBezTo>
                    <a:pt x="1467" y="30"/>
                    <a:pt x="1437" y="0"/>
                    <a:pt x="1400" y="0"/>
                  </a:cubicBezTo>
                  <a:lnTo>
                    <a:pt x="67" y="0"/>
                  </a:lnTo>
                  <a:close/>
                  <a:moveTo>
                    <a:pt x="133" y="133"/>
                  </a:moveTo>
                  <a:lnTo>
                    <a:pt x="1333" y="133"/>
                  </a:lnTo>
                  <a:lnTo>
                    <a:pt x="1333" y="3616"/>
                  </a:lnTo>
                  <a:lnTo>
                    <a:pt x="785" y="2957"/>
                  </a:lnTo>
                  <a:cubicBezTo>
                    <a:pt x="761" y="2929"/>
                    <a:pt x="719" y="2925"/>
                    <a:pt x="691" y="2949"/>
                  </a:cubicBezTo>
                  <a:cubicBezTo>
                    <a:pt x="688" y="2951"/>
                    <a:pt x="685" y="2954"/>
                    <a:pt x="682" y="2957"/>
                  </a:cubicBezTo>
                  <a:lnTo>
                    <a:pt x="133" y="3616"/>
                  </a:lnTo>
                  <a:lnTo>
                    <a:pt x="133" y="133"/>
                  </a:lnTo>
                  <a:close/>
                  <a:moveTo>
                    <a:pt x="267" y="233"/>
                  </a:moveTo>
                  <a:cubicBezTo>
                    <a:pt x="248" y="233"/>
                    <a:pt x="233" y="248"/>
                    <a:pt x="233" y="267"/>
                  </a:cubicBezTo>
                  <a:lnTo>
                    <a:pt x="233" y="1133"/>
                  </a:lnTo>
                  <a:cubicBezTo>
                    <a:pt x="233" y="1152"/>
                    <a:pt x="248" y="1167"/>
                    <a:pt x="266" y="1167"/>
                  </a:cubicBezTo>
                  <a:cubicBezTo>
                    <a:pt x="285" y="1167"/>
                    <a:pt x="300" y="1153"/>
                    <a:pt x="300" y="1134"/>
                  </a:cubicBezTo>
                  <a:lnTo>
                    <a:pt x="300" y="1133"/>
                  </a:lnTo>
                  <a:lnTo>
                    <a:pt x="300" y="300"/>
                  </a:lnTo>
                  <a:lnTo>
                    <a:pt x="733" y="300"/>
                  </a:lnTo>
                  <a:cubicBezTo>
                    <a:pt x="752" y="300"/>
                    <a:pt x="767" y="286"/>
                    <a:pt x="767" y="267"/>
                  </a:cubicBezTo>
                  <a:cubicBezTo>
                    <a:pt x="767" y="249"/>
                    <a:pt x="753" y="234"/>
                    <a:pt x="734" y="233"/>
                  </a:cubicBezTo>
                  <a:lnTo>
                    <a:pt x="733" y="233"/>
                  </a:lnTo>
                  <a:lnTo>
                    <a:pt x="267" y="233"/>
                  </a:lnTo>
                  <a:close/>
                </a:path>
              </a:pathLst>
            </a:custGeom>
            <a:solidFill>
              <a:srgbClr val="EB9631"/>
            </a:solidFill>
            <a:ln>
              <a:noFill/>
            </a:ln>
          </p:spPr>
          <p:txBody>
            <a:bodyPr/>
            <a:lstStyle/>
            <a:p>
              <a:endParaRPr lang="zh-CN" altLang="en-US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5" name="矩形 4"/>
            <p:cNvSpPr/>
            <p:nvPr/>
          </p:nvSpPr>
          <p:spPr>
            <a:xfrm>
              <a:off x="493016" y="260323"/>
              <a:ext cx="824364" cy="26609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8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Arial" panose="020B0604020202020204" pitchFamily="34" charset="0"/>
                  <a:ea typeface="思源黑体 CN Regular" panose="020B0500000000000000" pitchFamily="34" charset="-122"/>
                  <a:cs typeface="阿里巴巴普惠体 M" panose="00020600040101010101" pitchFamily="18" charset="-122"/>
                  <a:sym typeface="Arial" panose="020B0604020202020204" pitchFamily="34" charset="0"/>
                </a:rPr>
                <a:t>课文朗读</a:t>
              </a:r>
            </a:p>
          </p:txBody>
        </p:sp>
      </p:grpSp>
      <p:sp>
        <p:nvSpPr>
          <p:cNvPr id="7" name="云形标注 9"/>
          <p:cNvSpPr/>
          <p:nvPr/>
        </p:nvSpPr>
        <p:spPr>
          <a:xfrm>
            <a:off x="6113140" y="3562422"/>
            <a:ext cx="2721538" cy="1346028"/>
          </a:xfrm>
          <a:prstGeom prst="cloudCallout">
            <a:avLst>
              <a:gd name="adj1" fmla="val 44568"/>
              <a:gd name="adj2" fmla="val 60548"/>
            </a:avLst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8" name="TextBox 1"/>
          <p:cNvSpPr txBox="1"/>
          <p:nvPr/>
        </p:nvSpPr>
        <p:spPr>
          <a:xfrm>
            <a:off x="6248133" y="3562422"/>
            <a:ext cx="247639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　</a:t>
            </a:r>
            <a:r>
              <a:rPr lang="zh-CN" altLang="en-US" sz="24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　小喇叭朗读开始了，点一点音箱，一起听。</a:t>
            </a:r>
          </a:p>
        </p:txBody>
      </p:sp>
      <p:sp>
        <p:nvSpPr>
          <p:cNvPr id="9" name="云形标注 17"/>
          <p:cNvSpPr/>
          <p:nvPr/>
        </p:nvSpPr>
        <p:spPr>
          <a:xfrm>
            <a:off x="3592860" y="4296514"/>
            <a:ext cx="2387866" cy="1231048"/>
          </a:xfrm>
          <a:prstGeom prst="cloudCallout">
            <a:avLst>
              <a:gd name="adj1" fmla="val -76605"/>
              <a:gd name="adj2" fmla="val 64688"/>
            </a:avLst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0" name="TextBox 18"/>
          <p:cNvSpPr txBox="1"/>
          <p:nvPr/>
        </p:nvSpPr>
        <p:spPr>
          <a:xfrm>
            <a:off x="3771738" y="4259815"/>
            <a:ext cx="247639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　　</a:t>
            </a:r>
            <a:r>
              <a:rPr lang="zh-CN" altLang="en-US" sz="24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边听边想：课文主要写了什么？</a:t>
            </a:r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95648" y="4296514"/>
            <a:ext cx="1226146" cy="18661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3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0938" y="4859980"/>
            <a:ext cx="1241284" cy="13001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Picture 7">
            <a:hlinkClick r:id="rId7" action="ppaction://hlinkfile"/>
          </p:cNvPr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9951" y="1458225"/>
            <a:ext cx="5483574" cy="28382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" name="课文朗读  人教版-三上-24-司马光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9616994" y="1837033"/>
            <a:ext cx="609600" cy="60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8" dur="27245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</p:childTnLst>
        </p:cTn>
      </p:par>
    </p:tnLst>
    <p:bldLst>
      <p:bldP spid="7" grpId="0" animBg="1"/>
      <p:bldP spid="8" grpId="0"/>
      <p:bldP spid="9" grpId="0" animBg="1"/>
      <p:bldP spid="1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-1" y="6589486"/>
            <a:ext cx="12192001" cy="268514"/>
          </a:xfrm>
          <a:prstGeom prst="rect">
            <a:avLst/>
          </a:prstGeom>
          <a:solidFill>
            <a:srgbClr val="EB96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grpSp>
        <p:nvGrpSpPr>
          <p:cNvPr id="6" name="组合 5"/>
          <p:cNvGrpSpPr/>
          <p:nvPr/>
        </p:nvGrpSpPr>
        <p:grpSpPr>
          <a:xfrm>
            <a:off x="305216" y="259882"/>
            <a:ext cx="1990229" cy="681343"/>
            <a:chOff x="305216" y="259882"/>
            <a:chExt cx="1012164" cy="346508"/>
          </a:xfrm>
        </p:grpSpPr>
        <p:sp>
          <p:nvSpPr>
            <p:cNvPr id="4" name="bookmark_76382"/>
            <p:cNvSpPr>
              <a:spLocks noChangeAspect="1"/>
            </p:cNvSpPr>
            <p:nvPr/>
          </p:nvSpPr>
          <p:spPr bwMode="auto">
            <a:xfrm>
              <a:off x="305216" y="259882"/>
              <a:ext cx="131376" cy="346508"/>
            </a:xfrm>
            <a:custGeom>
              <a:avLst/>
              <a:gdLst>
                <a:gd name="T0" fmla="*/ 455839 w 606244"/>
                <a:gd name="T1" fmla="*/ 455839 w 606244"/>
                <a:gd name="T2" fmla="*/ 600116 w 606244"/>
                <a:gd name="T3" fmla="*/ 600116 w 606244"/>
                <a:gd name="T4" fmla="*/ 600116 w 606244"/>
                <a:gd name="T5" fmla="*/ 600116 w 606244"/>
                <a:gd name="T6" fmla="*/ 600116 w 606244"/>
                <a:gd name="T7" fmla="*/ 600116 w 606244"/>
                <a:gd name="T8" fmla="*/ 600116 w 606244"/>
                <a:gd name="T9" fmla="*/ 600116 w 606244"/>
                <a:gd name="T10" fmla="*/ 600116 w 606244"/>
                <a:gd name="T11" fmla="*/ 600116 w 606244"/>
                <a:gd name="T12" fmla="*/ 600116 w 606244"/>
                <a:gd name="T13" fmla="*/ 600116 w 606244"/>
                <a:gd name="T14" fmla="*/ 600116 w 606244"/>
                <a:gd name="T15" fmla="*/ 600116 w 606244"/>
                <a:gd name="T16" fmla="*/ 600116 w 606244"/>
                <a:gd name="T17" fmla="*/ 600116 w 606244"/>
                <a:gd name="T18" fmla="*/ 600116 w 606244"/>
                <a:gd name="T19" fmla="*/ 600116 w 606244"/>
                <a:gd name="T20" fmla="*/ 600116 w 606244"/>
                <a:gd name="T21" fmla="*/ 600116 w 606244"/>
                <a:gd name="T22" fmla="*/ 600116 w 606244"/>
                <a:gd name="T23" fmla="*/ 600116 w 606244"/>
                <a:gd name="T24" fmla="*/ 455839 w 606244"/>
                <a:gd name="T25" fmla="*/ 455839 w 606244"/>
                <a:gd name="T26" fmla="*/ 600116 w 606244"/>
                <a:gd name="T27" fmla="*/ 600116 w 606244"/>
                <a:gd name="T28" fmla="*/ 600116 w 606244"/>
                <a:gd name="T29" fmla="*/ 600116 w 606244"/>
                <a:gd name="T30" fmla="*/ 600116 w 606244"/>
                <a:gd name="T31" fmla="*/ 600116 w 606244"/>
                <a:gd name="T32" fmla="*/ 600116 w 606244"/>
                <a:gd name="T33" fmla="*/ 600116 w 606244"/>
                <a:gd name="T34" fmla="*/ 600116 w 606244"/>
                <a:gd name="T35" fmla="*/ 600116 w 606244"/>
                <a:gd name="T36" fmla="*/ 600116 w 606244"/>
                <a:gd name="T37" fmla="*/ 600116 w 606244"/>
                <a:gd name="T38" fmla="*/ 600116 w 606244"/>
                <a:gd name="T39" fmla="*/ 600116 w 606244"/>
                <a:gd name="T40" fmla="*/ 455839 w 606244"/>
                <a:gd name="T41" fmla="*/ 455839 w 606244"/>
                <a:gd name="T42" fmla="*/ 600116 w 606244"/>
                <a:gd name="T43" fmla="*/ 600116 w 606244"/>
                <a:gd name="T44" fmla="*/ 600116 w 606244"/>
                <a:gd name="T45" fmla="*/ 600116 w 606244"/>
                <a:gd name="T46" fmla="*/ 600116 w 606244"/>
                <a:gd name="T47" fmla="*/ 600116 w 606244"/>
                <a:gd name="T48" fmla="*/ 600116 w 606244"/>
                <a:gd name="T49" fmla="*/ 600116 w 606244"/>
                <a:gd name="T50" fmla="*/ 600116 w 606244"/>
                <a:gd name="T51" fmla="*/ 600116 w 606244"/>
                <a:gd name="T52" fmla="*/ 600116 w 606244"/>
                <a:gd name="T53" fmla="*/ 600116 w 606244"/>
                <a:gd name="T54" fmla="*/ 600116 w 606244"/>
                <a:gd name="T55" fmla="*/ 600116 w 606244"/>
                <a:gd name="T56" fmla="*/ 600116 w 606244"/>
                <a:gd name="T57" fmla="*/ 600116 w 606244"/>
                <a:gd name="T58" fmla="*/ 600116 w 606244"/>
                <a:gd name="T59" fmla="*/ 600116 w 606244"/>
                <a:gd name="T60" fmla="*/ 600116 w 606244"/>
                <a:gd name="T61" fmla="*/ 600116 w 606244"/>
                <a:gd name="T62" fmla="*/ 600116 w 606244"/>
                <a:gd name="T63" fmla="*/ 600116 w 6062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467" h="3875">
                  <a:moveTo>
                    <a:pt x="67" y="0"/>
                  </a:moveTo>
                  <a:cubicBezTo>
                    <a:pt x="30" y="0"/>
                    <a:pt x="0" y="30"/>
                    <a:pt x="0" y="67"/>
                  </a:cubicBezTo>
                  <a:lnTo>
                    <a:pt x="0" y="3800"/>
                  </a:lnTo>
                  <a:cubicBezTo>
                    <a:pt x="0" y="3837"/>
                    <a:pt x="30" y="3867"/>
                    <a:pt x="67" y="3867"/>
                  </a:cubicBezTo>
                  <a:cubicBezTo>
                    <a:pt x="86" y="3867"/>
                    <a:pt x="105" y="3858"/>
                    <a:pt x="118" y="3843"/>
                  </a:cubicBezTo>
                  <a:lnTo>
                    <a:pt x="733" y="3104"/>
                  </a:lnTo>
                  <a:lnTo>
                    <a:pt x="1349" y="3843"/>
                  </a:lnTo>
                  <a:cubicBezTo>
                    <a:pt x="1372" y="3871"/>
                    <a:pt x="1414" y="3875"/>
                    <a:pt x="1443" y="3851"/>
                  </a:cubicBezTo>
                  <a:cubicBezTo>
                    <a:pt x="1458" y="3839"/>
                    <a:pt x="1467" y="3820"/>
                    <a:pt x="1467" y="3800"/>
                  </a:cubicBezTo>
                  <a:lnTo>
                    <a:pt x="1467" y="67"/>
                  </a:lnTo>
                  <a:cubicBezTo>
                    <a:pt x="1467" y="30"/>
                    <a:pt x="1437" y="0"/>
                    <a:pt x="1400" y="0"/>
                  </a:cubicBezTo>
                  <a:lnTo>
                    <a:pt x="67" y="0"/>
                  </a:lnTo>
                  <a:close/>
                  <a:moveTo>
                    <a:pt x="133" y="133"/>
                  </a:moveTo>
                  <a:lnTo>
                    <a:pt x="1333" y="133"/>
                  </a:lnTo>
                  <a:lnTo>
                    <a:pt x="1333" y="3616"/>
                  </a:lnTo>
                  <a:lnTo>
                    <a:pt x="785" y="2957"/>
                  </a:lnTo>
                  <a:cubicBezTo>
                    <a:pt x="761" y="2929"/>
                    <a:pt x="719" y="2925"/>
                    <a:pt x="691" y="2949"/>
                  </a:cubicBezTo>
                  <a:cubicBezTo>
                    <a:pt x="688" y="2951"/>
                    <a:pt x="685" y="2954"/>
                    <a:pt x="682" y="2957"/>
                  </a:cubicBezTo>
                  <a:lnTo>
                    <a:pt x="133" y="3616"/>
                  </a:lnTo>
                  <a:lnTo>
                    <a:pt x="133" y="133"/>
                  </a:lnTo>
                  <a:close/>
                  <a:moveTo>
                    <a:pt x="267" y="233"/>
                  </a:moveTo>
                  <a:cubicBezTo>
                    <a:pt x="248" y="233"/>
                    <a:pt x="233" y="248"/>
                    <a:pt x="233" y="267"/>
                  </a:cubicBezTo>
                  <a:lnTo>
                    <a:pt x="233" y="1133"/>
                  </a:lnTo>
                  <a:cubicBezTo>
                    <a:pt x="233" y="1152"/>
                    <a:pt x="248" y="1167"/>
                    <a:pt x="266" y="1167"/>
                  </a:cubicBezTo>
                  <a:cubicBezTo>
                    <a:pt x="285" y="1167"/>
                    <a:pt x="300" y="1153"/>
                    <a:pt x="300" y="1134"/>
                  </a:cubicBezTo>
                  <a:lnTo>
                    <a:pt x="300" y="1133"/>
                  </a:lnTo>
                  <a:lnTo>
                    <a:pt x="300" y="300"/>
                  </a:lnTo>
                  <a:lnTo>
                    <a:pt x="733" y="300"/>
                  </a:lnTo>
                  <a:cubicBezTo>
                    <a:pt x="752" y="300"/>
                    <a:pt x="767" y="286"/>
                    <a:pt x="767" y="267"/>
                  </a:cubicBezTo>
                  <a:cubicBezTo>
                    <a:pt x="767" y="249"/>
                    <a:pt x="753" y="234"/>
                    <a:pt x="734" y="233"/>
                  </a:cubicBezTo>
                  <a:lnTo>
                    <a:pt x="733" y="233"/>
                  </a:lnTo>
                  <a:lnTo>
                    <a:pt x="267" y="233"/>
                  </a:lnTo>
                  <a:close/>
                </a:path>
              </a:pathLst>
            </a:custGeom>
            <a:solidFill>
              <a:srgbClr val="EB9631"/>
            </a:solidFill>
            <a:ln>
              <a:noFill/>
            </a:ln>
          </p:spPr>
          <p:txBody>
            <a:bodyPr/>
            <a:lstStyle/>
            <a:p>
              <a:endParaRPr lang="zh-CN" altLang="en-US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5" name="矩形 4"/>
            <p:cNvSpPr/>
            <p:nvPr/>
          </p:nvSpPr>
          <p:spPr>
            <a:xfrm>
              <a:off x="493016" y="260323"/>
              <a:ext cx="824364" cy="26609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8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Arial" panose="020B0604020202020204" pitchFamily="34" charset="0"/>
                  <a:ea typeface="思源黑体 CN Regular" panose="020B0500000000000000" pitchFamily="34" charset="-122"/>
                  <a:cs typeface="阿里巴巴普惠体 M" panose="00020600040101010101" pitchFamily="18" charset="-122"/>
                  <a:sym typeface="Arial" panose="020B0604020202020204" pitchFamily="34" charset="0"/>
                </a:rPr>
                <a:t>初步感知</a:t>
              </a:r>
            </a:p>
          </p:txBody>
        </p:sp>
      </p:grpSp>
      <p:sp>
        <p:nvSpPr>
          <p:cNvPr id="7" name="矩形 6"/>
          <p:cNvSpPr/>
          <p:nvPr/>
        </p:nvSpPr>
        <p:spPr>
          <a:xfrm>
            <a:off x="1436043" y="2494553"/>
            <a:ext cx="3456384" cy="5219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8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1.</a:t>
            </a:r>
            <a:r>
              <a:rPr lang="zh-CN" altLang="en-US" sz="28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课文主要写了什么？</a:t>
            </a:r>
            <a:endParaRPr lang="en-US" altLang="zh-CN" sz="2800" dirty="0"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1436043" y="3331860"/>
            <a:ext cx="9410065" cy="14930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8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       </a:t>
            </a:r>
            <a:r>
              <a:rPr lang="zh-CN" altLang="en-US" sz="32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本课</a:t>
            </a:r>
            <a:r>
              <a:rPr lang="zh-CN" altLang="zh-CN" sz="32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讲的是司马光砸缸救伙伴的故事</a:t>
            </a:r>
            <a:r>
              <a:rPr lang="zh-CN" altLang="en-US" sz="32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，</a:t>
            </a:r>
            <a:r>
              <a:rPr lang="zh-CN" altLang="zh-CN" sz="32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表现了司马光的聪明机智、遇事沉着冷静。</a:t>
            </a:r>
          </a:p>
        </p:txBody>
      </p:sp>
      <p:sp>
        <p:nvSpPr>
          <p:cNvPr id="9" name="AutoShape 2"/>
          <p:cNvSpPr>
            <a:spLocks noChangeArrowheads="1"/>
          </p:cNvSpPr>
          <p:nvPr/>
        </p:nvSpPr>
        <p:spPr bwMode="auto">
          <a:xfrm>
            <a:off x="903661" y="1387128"/>
            <a:ext cx="2016223" cy="792088"/>
          </a:xfrm>
          <a:prstGeom prst="doubleWave">
            <a:avLst>
              <a:gd name="adj1" fmla="val 6500"/>
              <a:gd name="adj2" fmla="val 0"/>
            </a:avLst>
          </a:prstGeom>
          <a:solidFill>
            <a:schemeClr val="accent2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none" anchor="ctr"/>
          <a:lstStyle/>
          <a:p>
            <a:r>
              <a:rPr lang="zh-CN" altLang="en-US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初步感知</a:t>
            </a:r>
            <a:r>
              <a:rPr lang="en-US" altLang="zh-CN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1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theme/theme1.xml><?xml version="1.0" encoding="utf-8"?>
<a:theme xmlns:a="http://schemas.openxmlformats.org/drawingml/2006/main" name="www.2ppt.com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952</Words>
  <Application>Microsoft Office PowerPoint</Application>
  <PresentationFormat>宽屏</PresentationFormat>
  <Paragraphs>187</Paragraphs>
  <Slides>22</Slides>
  <Notes>22</Notes>
  <HiddenSlides>0</HiddenSlides>
  <MMClips>1</MMClips>
  <ScaleCrop>false</ScaleCrop>
  <HeadingPairs>
    <vt:vector size="6" baseType="variant">
      <vt:variant>
        <vt:lpstr>已用的字体</vt:lpstr>
      </vt:variant>
      <vt:variant>
        <vt:i4>9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22</vt:i4>
      </vt:variant>
    </vt:vector>
  </HeadingPairs>
  <TitlesOfParts>
    <vt:vector size="32" baseType="lpstr">
      <vt:lpstr>Calibri</vt:lpstr>
      <vt:lpstr>思源黑体 CN Regular</vt:lpstr>
      <vt:lpstr>FandolFang R</vt:lpstr>
      <vt:lpstr>阿里巴巴普惠体 M</vt:lpstr>
      <vt:lpstr>Arial</vt:lpstr>
      <vt:lpstr>宋体</vt:lpstr>
      <vt:lpstr>微软雅黑</vt:lpstr>
      <vt:lpstr>汉语拼音</vt:lpstr>
      <vt:lpstr>优设标题黑</vt:lpstr>
      <vt:lpstr>www.2ppt.com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www.ppt818.com</dc:title>
  <dc:subject>www.ppt818.com</dc:subject>
  <dc:creator>www.ppt818.com</dc:creator>
  <dc:description>www.ppt818.com-提供资源下载</dc:description>
  <cp:lastModifiedBy>Windows 用户</cp:lastModifiedBy>
  <cp:revision>4</cp:revision>
  <dcterms:created xsi:type="dcterms:W3CDTF">2020-10-20T08:01:00Z</dcterms:created>
  <dcterms:modified xsi:type="dcterms:W3CDTF">2023-01-16T15:49:58Z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2052-11.1.0.10463</vt:lpwstr>
  </property>
  <property fmtid="{D5CDD505-2E9C-101B-9397-08002B2CF9AE}" pid="3" name="ICV">
    <vt:lpwstr>44AD14399D1640ABA18241D34D01F443</vt:lpwstr>
  </property>
  <property fmtid="{A09F084E-AD41-489F-8076-AA5BE3082BCA}" pid="100">
    <vt:ui4>5</vt:ui4>
  </property>
  <property fmtid="{64440492-4C8B-11D1-8B70-080036B11A03}" pid="11">
    <vt:lpwstr>www.2ppt.com-爱PPT提供资源下载</vt:lpwstr>
  </property>
</Properties>
</file>