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F804C-7100-4945-BB81-7B387BD52C9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599B4-F1CF-43B7-8ED9-A10EAFCAE3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599B4-F1CF-43B7-8ED9-A10EAFCAE32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A2E1C-7806-456A-BB17-37E30D9030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8AE15-83E6-4150-8512-728DF33B68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3A1A2-FAC5-4C6F-A9D1-B4234EF07E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75AB-213C-48B7-BFDD-62E78EE7E4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2D8D6-95FD-44FA-935B-D1C50BA43A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7EE2D-9853-4BEE-A773-C2975D0F15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FBEF0-C273-45D7-A981-AD8BB26418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17C95-0F2B-4E2E-B243-FB50FCF538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CC1CB-C588-4920-A7A3-B53A943A29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6976A-2969-4E08-BA17-01C6A7FECE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02BB2-A604-4929-86D4-8313C18911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1BE2B4D-E04A-478F-9AC2-AEBB51511E0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WordArt 3"/>
          <p:cNvSpPr>
            <a:spLocks noChangeArrowheads="1" noChangeShapeType="1" noTextEdit="1"/>
          </p:cNvSpPr>
          <p:nvPr/>
        </p:nvSpPr>
        <p:spPr bwMode="auto">
          <a:xfrm>
            <a:off x="1476375" y="1572533"/>
            <a:ext cx="66008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Unit 5 Good manners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832889" y="3424237"/>
            <a:ext cx="38877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Integrated skills</a:t>
            </a:r>
          </a:p>
        </p:txBody>
      </p:sp>
      <p:sp>
        <p:nvSpPr>
          <p:cNvPr id="4" name="矩形 3"/>
          <p:cNvSpPr/>
          <p:nvPr/>
        </p:nvSpPr>
        <p:spPr>
          <a:xfrm>
            <a:off x="3129538" y="53340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WordArt 5" descr="窄竖线"/>
          <p:cNvSpPr>
            <a:spLocks noChangeArrowheads="1" noChangeShapeType="1" noTextEdit="1"/>
          </p:cNvSpPr>
          <p:nvPr/>
        </p:nvSpPr>
        <p:spPr bwMode="auto">
          <a:xfrm>
            <a:off x="2916238" y="-242888"/>
            <a:ext cx="3378200" cy="13001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/>
              </a:rPr>
              <a:t>Public signs</a:t>
            </a:r>
            <a:endParaRPr lang="zh-CN" altLang="en-US" sz="3600" b="1" kern="10" dirty="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640873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</a:rPr>
              <a:t>Do you know these signs?</a:t>
            </a:r>
          </a:p>
          <a:p>
            <a:pPr algn="l"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</a:rPr>
              <a:t>Where can you see them?</a:t>
            </a:r>
          </a:p>
        </p:txBody>
      </p:sp>
      <p:pic>
        <p:nvPicPr>
          <p:cNvPr id="73735" name="Picture 7" descr="u=3091538074,2756220534&amp;fm=23&amp;gp=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781300"/>
            <a:ext cx="15843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6" name="Picture 8" descr="u=2984482192,3647734487&amp;fm=21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2781300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7" name="Picture 9" descr="u=2878051218,1734920135&amp;fm=90&amp;gp=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2781300"/>
            <a:ext cx="147955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23850" y="472440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 dirty="0"/>
              <a:t>No photos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484438" y="4724400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 dirty="0"/>
              <a:t>  No littering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4859338" y="472440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 dirty="0"/>
              <a:t>No parking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7164388" y="4797425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 dirty="0"/>
              <a:t> No smoking</a:t>
            </a:r>
          </a:p>
        </p:txBody>
      </p:sp>
      <p:pic>
        <p:nvPicPr>
          <p:cNvPr id="73742" name="Picture 14" descr="u=3540316337,4225587248&amp;fm=21&amp;gp=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2997200"/>
            <a:ext cx="1395413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8" grpId="0"/>
      <p:bldP spid="73739" grpId="0"/>
      <p:bldP spid="73740" grpId="0"/>
      <p:bldP spid="737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WordArt 5" descr="窄竖线"/>
          <p:cNvSpPr>
            <a:spLocks noChangeArrowheads="1" noChangeShapeType="1" noTextEdit="1"/>
          </p:cNvSpPr>
          <p:nvPr/>
        </p:nvSpPr>
        <p:spPr bwMode="auto">
          <a:xfrm>
            <a:off x="2916238" y="-242888"/>
            <a:ext cx="3378200" cy="13001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/>
              </a:rPr>
              <a:t>Public signs</a:t>
            </a:r>
            <a:endParaRPr lang="zh-CN" altLang="en-US" sz="3600" b="1" kern="10" dirty="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640873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</a:rPr>
              <a:t>Do you know these signs?</a:t>
            </a:r>
          </a:p>
          <a:p>
            <a:pPr algn="l">
              <a:spcBef>
                <a:spcPct val="50000"/>
              </a:spcBef>
            </a:pPr>
            <a:r>
              <a:rPr lang="en-US" altLang="zh-CN" sz="2400" dirty="0">
                <a:latin typeface="Comic Sans MS" panose="030F0702030302020204" pitchFamily="66" charset="0"/>
              </a:rPr>
              <a:t>Where can you see them?</a:t>
            </a:r>
          </a:p>
        </p:txBody>
      </p:sp>
      <p:pic>
        <p:nvPicPr>
          <p:cNvPr id="74759" name="Picture 7" descr="u=1240729831,3355549215&amp;fm=21&amp;gp=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068638"/>
            <a:ext cx="1433513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0" name="Picture 8" descr="u=3105560897,2630623672&amp;fm=23&amp;gp=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1863" y="2924175"/>
            <a:ext cx="15843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755650" y="5013325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 dirty="0"/>
              <a:t>Keep quiet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3419475" y="5013325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/>
              <a:t> Traffic light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156325" y="5013325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b="1"/>
              <a:t> Turn left</a:t>
            </a:r>
          </a:p>
        </p:txBody>
      </p:sp>
      <p:pic>
        <p:nvPicPr>
          <p:cNvPr id="74764" name="Picture 12" descr="u=76082956,2311864146&amp;fm=90&amp;gp=0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475" y="2997200"/>
            <a:ext cx="1584325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/>
      <p:bldP spid="74762" grpId="0"/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52600" y="334515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71538" y="3173412"/>
            <a:ext cx="77754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 Black" panose="020B0A04020102020204" pitchFamily="34" charset="0"/>
              </a:rPr>
              <a:t>Listen to the tape, and finish A1.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871537" y="4038600"/>
            <a:ext cx="74818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 Black" panose="020B0A04020102020204" pitchFamily="34" charset="0"/>
              </a:rPr>
              <a:t>Listen again, and finish A2.</a:t>
            </a:r>
          </a:p>
        </p:txBody>
      </p:sp>
      <p:sp>
        <p:nvSpPr>
          <p:cNvPr id="75783" name="WordArt 7"/>
          <p:cNvSpPr>
            <a:spLocks noChangeArrowheads="1" noChangeShapeType="1" noTextEdit="1"/>
          </p:cNvSpPr>
          <p:nvPr/>
        </p:nvSpPr>
        <p:spPr bwMode="auto">
          <a:xfrm>
            <a:off x="1619250" y="1125538"/>
            <a:ext cx="4248150" cy="998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Listen and practice</a:t>
            </a:r>
            <a:endParaRPr lang="zh-CN" altLang="en-US" sz="32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33400" y="3200400"/>
            <a:ext cx="82407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Arial Black" panose="020B0A04020102020204" pitchFamily="34" charset="0"/>
              </a:rPr>
              <a:t>Help Shirley complete the report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Arial Black" panose="020B0A04020102020204" pitchFamily="34" charset="0"/>
              </a:rPr>
              <a:t>on public signs.</a:t>
            </a:r>
          </a:p>
        </p:txBody>
      </p:sp>
      <p:sp>
        <p:nvSpPr>
          <p:cNvPr id="76806" name="WordArt 6"/>
          <p:cNvSpPr>
            <a:spLocks noChangeArrowheads="1" noChangeShapeType="1" noTextEdit="1"/>
          </p:cNvSpPr>
          <p:nvPr/>
        </p:nvSpPr>
        <p:spPr bwMode="auto">
          <a:xfrm>
            <a:off x="1908175" y="1341438"/>
            <a:ext cx="3959225" cy="854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2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Read and write</a:t>
            </a:r>
            <a:endParaRPr lang="zh-CN" altLang="en-US" sz="32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WordArt 5"/>
          <p:cNvSpPr>
            <a:spLocks noChangeArrowheads="1" noChangeShapeType="1" noTextEdit="1"/>
          </p:cNvSpPr>
          <p:nvPr/>
        </p:nvSpPr>
        <p:spPr bwMode="auto">
          <a:xfrm>
            <a:off x="2987675" y="0"/>
            <a:ext cx="26638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Speak up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411413" y="836613"/>
            <a:ext cx="3887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Visit an art museum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79388" y="1484313"/>
            <a:ext cx="75596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/>
              <a:t>   Listen and answer</a:t>
            </a:r>
          </a:p>
          <a:p>
            <a:pPr>
              <a:spcBef>
                <a:spcPct val="50000"/>
              </a:spcBef>
            </a:pPr>
            <a:r>
              <a:rPr lang="en-US" altLang="zh-CN" sz="2400" dirty="0"/>
              <a:t>   What can’t they do in the museum</a:t>
            </a:r>
            <a:r>
              <a:rPr lang="en-US" altLang="zh-CN" sz="2400" dirty="0" smtClean="0"/>
              <a:t>?</a:t>
            </a:r>
            <a:endParaRPr lang="en-US" altLang="zh-CN" sz="2400" dirty="0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95288" y="2708275"/>
            <a:ext cx="727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FF3399"/>
                </a:solidFill>
                <a:latin typeface="Comic Sans MS" panose="030F0702030302020204" pitchFamily="66" charset="0"/>
              </a:rPr>
              <a:t>They can’t take photos and shout there.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79388" y="3429000"/>
            <a:ext cx="75596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/>
              <a:t>   What can they do in the museum?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2400" dirty="0"/>
          </a:p>
          <a:p>
            <a:pPr>
              <a:spcBef>
                <a:spcPct val="50000"/>
              </a:spcBef>
            </a:pPr>
            <a:endParaRPr lang="en-US" altLang="zh-CN" sz="2400" dirty="0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68313" y="4149725"/>
            <a:ext cx="727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FF3399"/>
                </a:solidFill>
                <a:latin typeface="Comic Sans MS" panose="030F0702030302020204" pitchFamily="66" charset="0"/>
              </a:rPr>
              <a:t>They can enjoy the paintings there.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/>
      <p:bldP spid="77833" grpId="0"/>
      <p:bldP spid="778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7467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Make up another dialogue in groups to warn the group </a:t>
            </a:r>
            <a:r>
              <a:rPr lang="en-US" altLang="zh-CN" sz="2800" b="1" dirty="0" err="1">
                <a:latin typeface="Comic Sans MS" panose="030F0702030302020204" pitchFamily="66" charset="0"/>
              </a:rPr>
              <a:t>memeber</a:t>
            </a:r>
            <a:r>
              <a:rPr lang="en-US" altLang="zh-CN" sz="2800" b="1" dirty="0">
                <a:latin typeface="Comic Sans MS" panose="030F0702030302020204" pitchFamily="66" charset="0"/>
              </a:rPr>
              <a:t> not to do something</a:t>
            </a:r>
            <a:r>
              <a:rPr lang="en-US" altLang="zh-CN" sz="2800" b="1" dirty="0" smtClean="0">
                <a:latin typeface="Comic Sans MS" panose="030F0702030302020204" pitchFamily="66" charset="0"/>
              </a:rPr>
              <a:t>. </a:t>
            </a:r>
            <a:endParaRPr lang="en-US" altLang="zh-CN" sz="28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WordArt 4"/>
          <p:cNvSpPr>
            <a:spLocks noChangeArrowheads="1" noChangeShapeType="1" noTextEdit="1"/>
          </p:cNvSpPr>
          <p:nvPr/>
        </p:nvSpPr>
        <p:spPr bwMode="auto">
          <a:xfrm>
            <a:off x="2843213" y="333375"/>
            <a:ext cx="29527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971550" y="1989138"/>
            <a:ext cx="741680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/>
              <a:t>Search more public sings after class.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/>
              <a:t>Take notes and make up a new dialogue about warning others not to do something in some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 descr="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313"/>
            <a:ext cx="952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00" name="Picture 4" descr="2004910191520734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2588" y="2636838"/>
            <a:ext cx="180022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01" name="Picture 5" descr="2004910191520734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781300"/>
            <a:ext cx="180022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02" name="Picture 6" descr="蝴蝶22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2924175"/>
            <a:ext cx="662463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3" name="WordArt 7"/>
          <p:cNvSpPr>
            <a:spLocks noChangeArrowheads="1" noChangeShapeType="1" noTextEdit="1"/>
          </p:cNvSpPr>
          <p:nvPr/>
        </p:nvSpPr>
        <p:spPr bwMode="auto">
          <a:xfrm>
            <a:off x="2195513" y="2276475"/>
            <a:ext cx="4403725" cy="1433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6600" kern="10">
                <a:ln w="12700">
                  <a:solidFill>
                    <a:srgbClr val="FF0066"/>
                  </a:solidFill>
                  <a:round/>
                </a:ln>
                <a:solidFill>
                  <a:srgbClr val="FFFF00">
                    <a:alpha val="8500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Thank you!</a:t>
            </a:r>
            <a:endParaRPr lang="zh-CN" altLang="en-US" sz="6600" kern="10">
              <a:ln w="12700">
                <a:solidFill>
                  <a:srgbClr val="FF0066"/>
                </a:solidFill>
                <a:round/>
              </a:ln>
              <a:solidFill>
                <a:srgbClr val="FFFF00">
                  <a:alpha val="85001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09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全屏显示(4:3)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华文新魏</vt:lpstr>
      <vt:lpstr>宋体</vt:lpstr>
      <vt:lpstr>微软雅黑</vt:lpstr>
      <vt:lpstr>Arial</vt:lpstr>
      <vt:lpstr>Arial Black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3052ACE872A74A4486CD950536E10012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