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460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1158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67D5AF8-90B5-4830-B284-2A3A4AD70740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990C32B-108A-4614-A3DE-5304FAC3198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EC20EF-C244-41AC-9A1E-F7793984AD9A}" type="slidenum">
              <a:rPr lang="zh-CN" altLang="en-US" smtClean="0"/>
              <a:t>1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4820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4E2B43-8883-4471-8714-3651E8D36649}" type="slidenum">
              <a:rPr lang="zh-CN" altLang="en-US" smtClean="0"/>
              <a:t>10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5844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FC3C82-1945-43A9-8800-1198C9EAACAD}" type="slidenum">
              <a:rPr lang="zh-CN" altLang="en-US" smtClean="0"/>
              <a:t>11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B5E82D-09BC-45EC-B8FD-DFA61E0C8009}" type="slidenum">
              <a:rPr lang="zh-CN" altLang="en-US" smtClean="0"/>
              <a:t>2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251C33-9EDB-4BD0-9B5E-836DDEC3019B}" type="slidenum">
              <a:rPr lang="zh-CN" altLang="en-US" smtClean="0"/>
              <a:t>3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8676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0FCC02-5E7B-4DB9-8528-40A2CC8EFF37}" type="slidenum">
              <a:rPr lang="zh-CN" altLang="en-US" smtClean="0"/>
              <a:t>4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9700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5F7469-77F7-4CDD-8FF9-1301C4D48ED6}" type="slidenum">
              <a:rPr lang="zh-CN" altLang="en-US" smtClean="0"/>
              <a:t>5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6AEBD3-4B26-4BB0-BFC2-3FAB7C3F5E99}" type="slidenum">
              <a:rPr lang="zh-CN" altLang="en-US" smtClean="0"/>
              <a:t>6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1748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6CA6CF-A9FA-454B-90B4-DBA06BB55D33}" type="slidenum">
              <a:rPr lang="zh-CN" altLang="en-US" smtClean="0"/>
              <a:t>7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2772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3BAE30-CC81-490D-ACA0-378A7BBB0467}" type="slidenum">
              <a:rPr lang="zh-CN" altLang="en-US" smtClean="0"/>
              <a:t>8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3796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372575-DC8D-4266-860F-0183B0386228}" type="slidenum">
              <a:rPr lang="zh-CN" altLang="en-US" smtClean="0"/>
              <a:t>9</a:t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2E0BC-156A-4747-B26D-E262AFE0FB41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1C3A6-E652-48A6-85E0-AC893687DFA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943FA-0B0C-4833-8578-CF65B307527F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34BCE-BA9A-441E-813F-A4E2AA083C2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64827-7928-4A3C-9848-5C649A7178A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C992A-6EE3-4174-95D5-447DC471305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48767-C3A1-4E9C-9C18-B7E7D8B5B41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5317B-51C6-43A0-A5DA-5D80F487B6F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456ED-5D74-4B29-9C06-78B4FF32F48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05560-D59C-48F6-9FCC-ECD0453DA92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6FDE6-1661-4B5F-B840-CA3E5E816CD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4F1F9-E8AD-4C98-8892-976C83C4DDF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9AF4B-07B5-42EF-8CEC-C10810A661B1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444D1-5149-4195-8E37-F10AB7DACB4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99B80-3EB3-4F38-A9A2-B2E71229E15C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A5CB1-0CFB-4AF4-87D9-7055BEDE5C0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3EB0F-ED59-4FAB-806A-4CD2E62D398F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4D2A3-5891-422C-81DC-62D69543920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4DE53-E77A-4F1F-ACF0-737B51A487AB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7C255-C259-4538-81FE-F5C6D1A675A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AF23AFE-CD36-4291-835D-2C3EBFF99055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D7DA350-3C8C-4BDE-A7B7-5E3DD5C0630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2357437" y="1268760"/>
            <a:ext cx="4357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冀教版小学数学五年级</a:t>
            </a: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285750" y="2420888"/>
            <a:ext cx="8501063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8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鸡 兔 同 笼</a:t>
            </a:r>
          </a:p>
        </p:txBody>
      </p:sp>
      <p:sp>
        <p:nvSpPr>
          <p:cNvPr id="5" name="矩形 4"/>
          <p:cNvSpPr/>
          <p:nvPr/>
        </p:nvSpPr>
        <p:spPr>
          <a:xfrm>
            <a:off x="2860816" y="5492175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11266" name="图片 1" descr="3练一练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325" y="800100"/>
            <a:ext cx="2260600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14"/>
          <p:cNvSpPr txBox="1">
            <a:spLocks noChangeArrowheads="1"/>
          </p:cNvSpPr>
          <p:nvPr/>
        </p:nvSpPr>
        <p:spPr bwMode="auto">
          <a:xfrm>
            <a:off x="71438" y="2208213"/>
            <a:ext cx="900112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1. 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池塘里有龟和鸭共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23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只，它们的腿共有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60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条。龟和鸭各有多少只？</a:t>
            </a:r>
          </a:p>
        </p:txBody>
      </p:sp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巩固应用</a:t>
            </a:r>
          </a:p>
        </p:txBody>
      </p:sp>
      <p:pic>
        <p:nvPicPr>
          <p:cNvPr id="11269" name="Picture 2"/>
          <p:cNvPicPr>
            <a:picLocks noChangeAspect="1" noChangeArrowheads="1"/>
          </p:cNvPicPr>
          <p:nvPr/>
        </p:nvPicPr>
        <p:blipFill>
          <a:blip r:embed="rId4" cstate="email">
            <a:lum contrast="20000"/>
          </a:blip>
          <a:srcRect/>
          <a:stretch>
            <a:fillRect/>
          </a:stretch>
        </p:blipFill>
        <p:spPr bwMode="auto">
          <a:xfrm>
            <a:off x="4929188" y="2857500"/>
            <a:ext cx="393065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571500" y="3702050"/>
            <a:ext cx="4500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龟有</a:t>
            </a:r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7</a:t>
            </a:r>
            <a:r>
              <a:rPr lang="zh-CN" altLang="en-US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只，鸭有</a:t>
            </a:r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16</a:t>
            </a:r>
            <a:r>
              <a:rPr lang="zh-CN" altLang="en-US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只。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4"/>
          <p:cNvSpPr txBox="1">
            <a:spLocks noChangeArrowheads="1"/>
          </p:cNvSpPr>
          <p:nvPr/>
        </p:nvSpPr>
        <p:spPr bwMode="auto">
          <a:xfrm>
            <a:off x="71438" y="785813"/>
            <a:ext cx="900112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2. 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用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100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元钱购买下面每种洗涤液。（用列表法解答）</a:t>
            </a:r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巩固应用</a:t>
            </a:r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2906" y="2128662"/>
            <a:ext cx="3786188" cy="308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0" y="2357438"/>
            <a:ext cx="4467225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4214813" y="3929063"/>
            <a:ext cx="5286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12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元的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瓶，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8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元的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11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瓶。</a:t>
            </a: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4214813" y="4548188"/>
            <a:ext cx="5286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12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元的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瓶，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8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元的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8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瓶。</a:t>
            </a: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4214813" y="5119688"/>
            <a:ext cx="5286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12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元的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5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瓶，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8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元的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5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瓶。</a:t>
            </a: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4214813" y="5643563"/>
            <a:ext cx="5286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12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元的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7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瓶，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8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元的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瓶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。 </a:t>
            </a:r>
            <a:endParaRPr lang="zh-CN" altLang="en-US" sz="28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285750" y="1772816"/>
            <a:ext cx="8553450" cy="440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1.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经历自主学习、交流用不同方法解决“鸡兔同笼”问题的过程。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2.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能用方程或假设法解答“鸡兔同笼”问题，体验解决问题方法的多样化。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3.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获得解决“鸡兔同笼”问题的方法和经验，相信自己能够学好数学。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038475" y="764704"/>
            <a:ext cx="3048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教学目标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情境创设</a:t>
            </a:r>
          </a:p>
        </p:txBody>
      </p:sp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406400" y="857250"/>
            <a:ext cx="835818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“今有雉兔同笼，上有三十五头，下有九十四足，问雉兔各几何？”。</a:t>
            </a:r>
            <a:endParaRPr lang="en-US" altLang="zh-CN" sz="3200" b="1" dirty="0"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                       ——《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孙子算经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》</a:t>
            </a:r>
            <a:endParaRPr lang="zh-CN" altLang="en-US" sz="32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428625" y="3406775"/>
            <a:ext cx="8358188" cy="219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意思是：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有若干只鸡兔同在一个笼子里，从上面数，有</a:t>
            </a: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35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个头</a:t>
            </a: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从下面数，有</a:t>
            </a: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94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只脚。问笼中各有几只鸡和兔？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5122" name="TextBox 3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747713" y="844550"/>
            <a:ext cx="8358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鸡和兔各有多少只？</a:t>
            </a:r>
          </a:p>
        </p:txBody>
      </p:sp>
      <p:pic>
        <p:nvPicPr>
          <p:cNvPr id="5124" name="图片 7" descr="绿枫叶1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950" y="801688"/>
            <a:ext cx="6318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571500" y="5559425"/>
            <a:ext cx="8358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说一说图中小朋友是怎样算出有</a:t>
            </a: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68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条腿的？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701799"/>
            <a:ext cx="7181850" cy="3857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747713" y="844550"/>
            <a:ext cx="835818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已知鸡和兔一共有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22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个头，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70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条腿，鸡和兔各有多少只？</a:t>
            </a:r>
          </a:p>
        </p:txBody>
      </p:sp>
      <p:pic>
        <p:nvPicPr>
          <p:cNvPr id="6148" name="图片 7" descr="绿枫叶1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950" y="801688"/>
            <a:ext cx="6318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14313" y="1938338"/>
            <a:ext cx="8358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列表法：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214313" y="2714625"/>
            <a:ext cx="8715375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4748213" y="2725738"/>
            <a:ext cx="500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5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4583113" y="3214688"/>
            <a:ext cx="6810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17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4572000" y="3702050"/>
            <a:ext cx="681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78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5486400" y="2728913"/>
            <a:ext cx="50006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6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5319713" y="3217863"/>
            <a:ext cx="68103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16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5308600" y="3705225"/>
            <a:ext cx="681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76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5" name="TextBox 3"/>
          <p:cNvSpPr txBox="1">
            <a:spLocks noChangeArrowheads="1"/>
          </p:cNvSpPr>
          <p:nvPr/>
        </p:nvSpPr>
        <p:spPr bwMode="auto">
          <a:xfrm>
            <a:off x="6196013" y="2728913"/>
            <a:ext cx="50006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7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6" name="TextBox 3"/>
          <p:cNvSpPr txBox="1">
            <a:spLocks noChangeArrowheads="1"/>
          </p:cNvSpPr>
          <p:nvPr/>
        </p:nvSpPr>
        <p:spPr bwMode="auto">
          <a:xfrm>
            <a:off x="6030913" y="3217863"/>
            <a:ext cx="68103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15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7" name="TextBox 3"/>
          <p:cNvSpPr txBox="1">
            <a:spLocks noChangeArrowheads="1"/>
          </p:cNvSpPr>
          <p:nvPr/>
        </p:nvSpPr>
        <p:spPr bwMode="auto">
          <a:xfrm>
            <a:off x="6019800" y="3705225"/>
            <a:ext cx="681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74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8" name="TextBox 3"/>
          <p:cNvSpPr txBox="1">
            <a:spLocks noChangeArrowheads="1"/>
          </p:cNvSpPr>
          <p:nvPr/>
        </p:nvSpPr>
        <p:spPr bwMode="auto">
          <a:xfrm>
            <a:off x="6915150" y="2714625"/>
            <a:ext cx="500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8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6748463" y="3203575"/>
            <a:ext cx="6810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14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6737350" y="3690938"/>
            <a:ext cx="681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72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1" name="TextBox 3"/>
          <p:cNvSpPr txBox="1">
            <a:spLocks noChangeArrowheads="1"/>
          </p:cNvSpPr>
          <p:nvPr/>
        </p:nvSpPr>
        <p:spPr bwMode="auto">
          <a:xfrm>
            <a:off x="7629525" y="2714625"/>
            <a:ext cx="500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9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2" name="TextBox 3"/>
          <p:cNvSpPr txBox="1">
            <a:spLocks noChangeArrowheads="1"/>
          </p:cNvSpPr>
          <p:nvPr/>
        </p:nvSpPr>
        <p:spPr bwMode="auto">
          <a:xfrm>
            <a:off x="7462838" y="3203575"/>
            <a:ext cx="6810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13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3" name="TextBox 3"/>
          <p:cNvSpPr txBox="1">
            <a:spLocks noChangeArrowheads="1"/>
          </p:cNvSpPr>
          <p:nvPr/>
        </p:nvSpPr>
        <p:spPr bwMode="auto">
          <a:xfrm>
            <a:off x="7451725" y="3690938"/>
            <a:ext cx="681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70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4" name="TextBox 3"/>
          <p:cNvSpPr txBox="1">
            <a:spLocks noChangeArrowheads="1"/>
          </p:cNvSpPr>
          <p:nvPr/>
        </p:nvSpPr>
        <p:spPr bwMode="auto">
          <a:xfrm>
            <a:off x="357188" y="4559300"/>
            <a:ext cx="8358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从表中可以得出：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鸡有</a:t>
            </a: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9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只，兔有</a:t>
            </a: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13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只。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sp>
        <p:nvSpPr>
          <p:cNvPr id="7171" name="TextBox 3"/>
          <p:cNvSpPr txBox="1">
            <a:spLocks noChangeArrowheads="1"/>
          </p:cNvSpPr>
          <p:nvPr/>
        </p:nvSpPr>
        <p:spPr bwMode="auto">
          <a:xfrm>
            <a:off x="747713" y="844550"/>
            <a:ext cx="835818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已知鸡和兔一共有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22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个头，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70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条腿，鸡和兔各有多少只？</a:t>
            </a:r>
          </a:p>
        </p:txBody>
      </p:sp>
      <p:pic>
        <p:nvPicPr>
          <p:cNvPr id="7172" name="图片 7" descr="绿枫叶1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950" y="801688"/>
            <a:ext cx="6318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14313" y="1928813"/>
            <a:ext cx="8358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列方程法：</a:t>
            </a: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785813" y="2428875"/>
            <a:ext cx="8358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解：设兔有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只，那么鸡就有（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22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）只。</a:t>
            </a: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286000" y="2928938"/>
            <a:ext cx="5214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4x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2×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22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）＝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70</a:t>
            </a:r>
            <a:endParaRPr lang="zh-CN" altLang="en-US" sz="32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3500438" y="3429000"/>
            <a:ext cx="3929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4x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44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2x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70</a:t>
            </a:r>
            <a:endParaRPr lang="zh-CN" altLang="en-US" sz="32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4324350" y="3929063"/>
            <a:ext cx="3929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2x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44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70</a:t>
            </a:r>
            <a:endParaRPr lang="zh-CN" altLang="en-US" sz="32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5167313" y="4429125"/>
            <a:ext cx="27400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2x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70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44</a:t>
            </a:r>
            <a:endParaRPr lang="zh-CN" altLang="en-US" sz="32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5176838" y="4929188"/>
            <a:ext cx="27400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2x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26</a:t>
            </a:r>
            <a:endParaRPr lang="zh-CN" altLang="en-US" sz="32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5380038" y="5429250"/>
            <a:ext cx="27400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13</a:t>
            </a:r>
            <a:endParaRPr lang="zh-CN" altLang="en-US" sz="32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5" name="TextBox 3"/>
          <p:cNvSpPr txBox="1">
            <a:spLocks noChangeArrowheads="1"/>
          </p:cNvSpPr>
          <p:nvPr/>
        </p:nvSpPr>
        <p:spPr bwMode="auto">
          <a:xfrm>
            <a:off x="142875" y="5487988"/>
            <a:ext cx="5429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鸡的只数：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22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13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9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（只）</a:t>
            </a:r>
          </a:p>
        </p:txBody>
      </p:sp>
      <p:sp>
        <p:nvSpPr>
          <p:cNvPr id="16" name="TextBox 3"/>
          <p:cNvSpPr txBox="1">
            <a:spLocks noChangeArrowheads="1"/>
          </p:cNvSpPr>
          <p:nvPr/>
        </p:nvSpPr>
        <p:spPr bwMode="auto">
          <a:xfrm>
            <a:off x="2428875" y="6143625"/>
            <a:ext cx="5429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答：鸡有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9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只，兔有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13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只。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8194" name="TextBox 3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sp>
        <p:nvSpPr>
          <p:cNvPr id="8195" name="TextBox 3"/>
          <p:cNvSpPr txBox="1">
            <a:spLocks noChangeArrowheads="1"/>
          </p:cNvSpPr>
          <p:nvPr/>
        </p:nvSpPr>
        <p:spPr bwMode="auto">
          <a:xfrm>
            <a:off x="747713" y="844550"/>
            <a:ext cx="835818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已知鸡和兔一共有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22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个头，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70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条腿，鸡和兔各有多少只？</a:t>
            </a:r>
          </a:p>
        </p:txBody>
      </p:sp>
      <p:pic>
        <p:nvPicPr>
          <p:cNvPr id="8196" name="图片 7" descr="绿枫叶1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950" y="801688"/>
            <a:ext cx="6318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14313" y="1928813"/>
            <a:ext cx="8358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假设法：</a:t>
            </a: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366713" y="2487613"/>
            <a:ext cx="2990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方法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1】</a:t>
            </a:r>
            <a:endParaRPr lang="zh-CN" altLang="en-US" sz="32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286000" y="2500313"/>
            <a:ext cx="4214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假设这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22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只都是鸡。</a:t>
            </a: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428625" y="3071813"/>
            <a:ext cx="8715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）按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22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只鸡算，腿的数量是：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22×2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44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（条）</a:t>
            </a: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428625" y="3571875"/>
            <a:ext cx="8715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）比鸡和兔的实际腿数少：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70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44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26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（条）</a:t>
            </a:r>
          </a:p>
        </p:txBody>
      </p: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428625" y="4071938"/>
            <a:ext cx="8715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）因为每只兔子少算了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条腿，所以可以算出兔子的只数：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26÷2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13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（只）</a:t>
            </a: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428625" y="4975225"/>
            <a:ext cx="8715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）鸡的只数：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22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13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9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（只）</a:t>
            </a:r>
          </a:p>
        </p:txBody>
      </p: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714375" y="5643563"/>
            <a:ext cx="5429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答：鸡有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9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只，兔有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13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只。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9218" name="TextBox 3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sp>
        <p:nvSpPr>
          <p:cNvPr id="9219" name="TextBox 3"/>
          <p:cNvSpPr txBox="1">
            <a:spLocks noChangeArrowheads="1"/>
          </p:cNvSpPr>
          <p:nvPr/>
        </p:nvSpPr>
        <p:spPr bwMode="auto">
          <a:xfrm>
            <a:off x="747713" y="844550"/>
            <a:ext cx="835818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已知鸡和兔一共有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22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个头，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70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条腿，鸡和兔各有多少只？</a:t>
            </a:r>
          </a:p>
        </p:txBody>
      </p:sp>
      <p:pic>
        <p:nvPicPr>
          <p:cNvPr id="9220" name="图片 7" descr="绿枫叶1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950" y="801688"/>
            <a:ext cx="6318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14313" y="1928813"/>
            <a:ext cx="8358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假设法：</a:t>
            </a: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366713" y="2487613"/>
            <a:ext cx="2990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方法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2】</a:t>
            </a:r>
            <a:endParaRPr lang="zh-CN" altLang="en-US" sz="32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286000" y="2500313"/>
            <a:ext cx="4214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假设这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22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只都是兔子。</a:t>
            </a: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428625" y="3071813"/>
            <a:ext cx="8715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）按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22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只兔子算，腿的数量是：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22×4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88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（条）</a:t>
            </a: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428625" y="3571875"/>
            <a:ext cx="8715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）比鸡和兔的实际腿数少：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88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70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18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（条）</a:t>
            </a:r>
          </a:p>
        </p:txBody>
      </p: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428625" y="4071938"/>
            <a:ext cx="8715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）因为每只鸡多算了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条腿，所以可以算出鸡的只数：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18÷2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9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（只）</a:t>
            </a: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428625" y="4975225"/>
            <a:ext cx="8715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）兔的只数：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22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9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13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（只）</a:t>
            </a:r>
          </a:p>
        </p:txBody>
      </p: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571500" y="5572125"/>
            <a:ext cx="5429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答：鸡有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9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只，兔有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13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只。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0242" name="TextBox 3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57250" y="857250"/>
            <a:ext cx="7453313" cy="41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Box 6"/>
          <p:cNvSpPr txBox="1">
            <a:spLocks noChangeArrowheads="1"/>
          </p:cNvSpPr>
          <p:nvPr/>
        </p:nvSpPr>
        <p:spPr bwMode="auto">
          <a:xfrm>
            <a:off x="1928813" y="5357813"/>
            <a:ext cx="65008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自己动手解决问题吧！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742</Words>
  <Application>Microsoft Office PowerPoint</Application>
  <PresentationFormat>全屏显示(4:3)</PresentationFormat>
  <Paragraphs>87</Paragraphs>
  <Slides>11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华文楷体</vt:lpstr>
      <vt:lpstr>楷体_GB2312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2014-12-18T06:38:00Z</dcterms:created>
  <dcterms:modified xsi:type="dcterms:W3CDTF">2023-01-16T15:50:22Z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45F370C3908F410FB459DC1E034E15D6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