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2" r:id="rId2"/>
    <p:sldId id="321" r:id="rId3"/>
    <p:sldId id="322" r:id="rId4"/>
    <p:sldId id="323" r:id="rId5"/>
    <p:sldId id="260" r:id="rId6"/>
    <p:sldId id="299" r:id="rId7"/>
    <p:sldId id="268" r:id="rId8"/>
    <p:sldId id="324" r:id="rId9"/>
    <p:sldId id="272" r:id="rId10"/>
    <p:sldId id="317" r:id="rId11"/>
    <p:sldId id="283" r:id="rId12"/>
    <p:sldId id="318" r:id="rId13"/>
    <p:sldId id="300" r:id="rId14"/>
    <p:sldId id="271" r:id="rId15"/>
    <p:sldId id="309" r:id="rId16"/>
    <p:sldId id="319" r:id="rId17"/>
    <p:sldId id="325" r:id="rId18"/>
    <p:sldId id="284" r:id="rId19"/>
    <p:sldId id="294" r:id="rId20"/>
    <p:sldId id="312" r:id="rId21"/>
    <p:sldId id="313" r:id="rId22"/>
    <p:sldId id="326" r:id="rId23"/>
    <p:sldId id="327" r:id="rId24"/>
    <p:sldId id="270" r:id="rId25"/>
    <p:sldId id="285" r:id="rId26"/>
    <p:sldId id="301" r:id="rId27"/>
    <p:sldId id="314" r:id="rId28"/>
    <p:sldId id="302" r:id="rId29"/>
    <p:sldId id="328" r:id="rId30"/>
    <p:sldId id="286" r:id="rId31"/>
    <p:sldId id="303" r:id="rId32"/>
    <p:sldId id="304" r:id="rId33"/>
    <p:sldId id="329" r:id="rId34"/>
    <p:sldId id="331" r:id="rId35"/>
    <p:sldId id="332" r:id="rId36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5174" autoAdjust="0"/>
  </p:normalViewPr>
  <p:slideViewPr>
    <p:cSldViewPr snapToGrid="0" snapToObjects="1">
      <p:cViewPr varScale="1">
        <p:scale>
          <a:sx n="104" d="100"/>
          <a:sy n="104" d="100"/>
        </p:scale>
        <p:origin x="-84" y="-738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8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192FCD-0332-42D1-A970-846F4F0299A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06E6A5-5A7C-4410-B3BF-2E354DEF803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24D12D-D30B-4CB3-AD7E-BA0354AEA37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5CFA7B-B56D-4C88-A551-AAEA67A8169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A256C6D-B6D3-4E56-924A-32C895A29B76}" type="slidenum">
              <a:rPr lang="zh-CN" altLang="en-US" smtClean="0">
                <a:latin typeface="Arial" panose="020B0604020202020204" pitchFamily="34" charset="0"/>
              </a:rPr>
              <a:t>4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8523-BFEA-4DE4-BC00-3B5E9B63BBC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E411-F608-4F30-8989-7558E90AC8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DCCF-A798-4772-AE21-87F67F35A5E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120B-1EE4-48F3-83F4-1AB271C747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50AD-53F2-460F-909A-A71A9DB6F67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97A1-93C8-4C37-B8AB-DA28B3A7C0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CF5F-0330-4F88-8DEF-124E2C8E1E3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673F-F025-44BC-BDD0-61D9E9A20D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B386-A421-47CF-A29B-0AABD332AD5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5EF2-0FC1-460B-ACCC-9E9BD1ADDC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B386-A421-47CF-A29B-0AABD332AD5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5EF2-0FC1-460B-ACCC-9E9BD1ADDC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ECDA-A483-416C-AA3B-1B62687088B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89F0-D36A-4FB4-8347-F87B84C6F3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55F9-5D6E-43BC-B311-C7732EBEEEB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323D-6597-4984-8F58-69C84B1704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C614-437E-4EE0-A41E-D01001AC058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8277-2549-4411-9C84-CEE1568DC9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0011-DFBA-4D51-8748-2FBCEF65D05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A808-5C69-42F3-9741-5767E9C009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87D1-D4DE-43B6-81F7-3E4CE0B6AB5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A52E-2530-4BE0-9452-C59ADC9FA9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9A4B-1BC9-4FB0-A272-F4EBB927B1D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165F-499F-41F3-B4FC-2F5597AE56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535102-38F7-448C-BF30-81D918B7390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1A402E-2712-4E35-8685-DEFDD8255B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jpeg"/><Relationship Id="rId10" Type="http://schemas.openxmlformats.org/officeDocument/2006/relationships/image" Target="../media/image2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3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17" y="2921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5"/>
          <p:cNvSpPr txBox="1">
            <a:spLocks noChangeArrowheads="1"/>
          </p:cNvSpPr>
          <p:nvPr/>
        </p:nvSpPr>
        <p:spPr bwMode="auto">
          <a:xfrm>
            <a:off x="6" y="831154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第三章</a:t>
            </a:r>
            <a:r>
              <a:rPr kumimoji="1"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圆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654940" y="2154915"/>
            <a:ext cx="480131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  <a:r>
              <a:rPr kumimoji="1"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周角和圆心角的关系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1081" y="3112188"/>
            <a:ext cx="71818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1</a:t>
            </a: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lang="zh-CN" altLang="en-US" sz="28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" y="4449801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 26"/>
          <p:cNvGrpSpPr/>
          <p:nvPr/>
        </p:nvGrpSpPr>
        <p:grpSpPr bwMode="auto">
          <a:xfrm>
            <a:off x="3663951" y="1056086"/>
            <a:ext cx="1678272" cy="553998"/>
            <a:chOff x="3437515" y="1408557"/>
            <a:chExt cx="1677986" cy="738558"/>
          </a:xfrm>
        </p:grpSpPr>
        <p:sp>
          <p:nvSpPr>
            <p:cNvPr id="3585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181533" cy="73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纳</a:t>
              </a:r>
            </a:p>
          </p:txBody>
        </p:sp>
        <p:pic>
          <p:nvPicPr>
            <p:cNvPr id="3585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5847" name="文本框 37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pSp>
        <p:nvGrpSpPr>
          <p:cNvPr id="35849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5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1" name="组 6"/>
          <p:cNvGrpSpPr/>
          <p:nvPr/>
        </p:nvGrpSpPr>
        <p:grpSpPr bwMode="auto">
          <a:xfrm>
            <a:off x="984257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9357" y="2054932"/>
            <a:ext cx="751681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圆周角定理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圆周角的度数等于它所对弧上的圆心角度数的一半.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6871" name="文本框 48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6872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533400" y="956075"/>
            <a:ext cx="8428038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圆周角定理的证明：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已知：如图,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所对的圆 周角，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所对的圆心角.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求证：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析：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据圆周角和圆心的位置关系，分三 种情况讨论：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875" name="对象 3"/>
          <p:cNvGraphicFramePr>
            <a:graphicFrameLocks noChangeAspect="1"/>
          </p:cNvGraphicFramePr>
          <p:nvPr/>
        </p:nvGraphicFramePr>
        <p:xfrm>
          <a:off x="3603625" y="1465660"/>
          <a:ext cx="533400" cy="32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5" imgW="266065" imgH="215900" progId="Equation.DSMT4">
                  <p:embed/>
                </p:oleObj>
              </mc:Choice>
              <mc:Fallback>
                <p:oleObj name="Equation" r:id="rId5" imgW="266065" imgH="215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1465660"/>
                        <a:ext cx="533400" cy="322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对象 4"/>
          <p:cNvGraphicFramePr>
            <a:graphicFrameLocks noChangeAspect="1"/>
          </p:cNvGraphicFramePr>
          <p:nvPr/>
        </p:nvGraphicFramePr>
        <p:xfrm>
          <a:off x="960438" y="1852614"/>
          <a:ext cx="533400" cy="32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7" imgW="266065" imgH="215900" progId="Equation.DSMT4">
                  <p:embed/>
                </p:oleObj>
              </mc:Choice>
              <mc:Fallback>
                <p:oleObj name="Equation" r:id="rId7" imgW="266065" imgH="2159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852614"/>
                        <a:ext cx="533400" cy="322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对象 5"/>
          <p:cNvGraphicFramePr>
            <a:graphicFrameLocks noChangeAspect="1"/>
          </p:cNvGraphicFramePr>
          <p:nvPr/>
        </p:nvGraphicFramePr>
        <p:xfrm>
          <a:off x="2870200" y="2151461"/>
          <a:ext cx="3048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8" imgW="152400" imgH="405765" progId="Equation.DSMT4">
                  <p:embed/>
                </p:oleObj>
              </mc:Choice>
              <mc:Fallback>
                <p:oleObj name="Equation" r:id="rId8" imgW="1524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151461"/>
                        <a:ext cx="3048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8" name="Picture 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17695" y="3038475"/>
            <a:ext cx="55086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7895" name="文本框 48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7897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793752" y="920354"/>
            <a:ext cx="8010525" cy="497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(1)圆心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的一条边上，如图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(1);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圆心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的内部，如图 (2);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圆心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部，如图 (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在三种位置关系中，我们选择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给出证明，其他情况可以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转化为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的情况进行证明.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1)圆心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的一条边上，如图 (1).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外角，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∵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C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∴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C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即 ∠ 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∠ </a:t>
            </a:r>
            <a:r>
              <a:rPr lang="zh-CN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请你完成图 (2)和图 (3)两种情况的证明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762250" y="3793333"/>
          <a:ext cx="2746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3793333"/>
                        <a:ext cx="27463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矩形 2"/>
          <p:cNvSpPr>
            <a:spLocks noChangeArrowheads="1"/>
          </p:cNvSpPr>
          <p:nvPr/>
        </p:nvSpPr>
        <p:spPr bwMode="auto">
          <a:xfrm>
            <a:off x="98431" y="2612235"/>
            <a:ext cx="1035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证明：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60812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8919" name="文本框 48"/>
          <p:cNvSpPr txBox="1">
            <a:spLocks noChangeArrowheads="1"/>
          </p:cNvSpPr>
          <p:nvPr/>
        </p:nvSpPr>
        <p:spPr bwMode="auto">
          <a:xfrm>
            <a:off x="7669220" y="76081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3892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Box 33"/>
          <p:cNvSpPr txBox="1">
            <a:spLocks noChangeArrowheads="1"/>
          </p:cNvSpPr>
          <p:nvPr/>
        </p:nvSpPr>
        <p:spPr bwMode="auto">
          <a:xfrm>
            <a:off x="1524004" y="1240634"/>
            <a:ext cx="7318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是同一圆上的点，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68°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38923" name="矩形 2"/>
          <p:cNvSpPr>
            <a:spLocks noChangeArrowheads="1"/>
          </p:cNvSpPr>
          <p:nvPr/>
        </p:nvSpPr>
        <p:spPr bwMode="auto">
          <a:xfrm>
            <a:off x="890588" y="1335885"/>
            <a:ext cx="60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/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412875" y="2251473"/>
            <a:ext cx="4751388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由圆周角定理的推论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，由三角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形的外角性质得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∠1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28°.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6" name="矩形 6"/>
          <p:cNvSpPr>
            <a:spLocks noChangeArrowheads="1"/>
          </p:cNvSpPr>
          <p:nvPr/>
        </p:nvSpPr>
        <p:spPr bwMode="auto">
          <a:xfrm>
            <a:off x="665170" y="2336010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 sz="200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33945" y="1737125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28°</a:t>
            </a:r>
            <a:endParaRPr lang="zh-CN" altLang="en-US"/>
          </a:p>
        </p:txBody>
      </p:sp>
      <p:pic>
        <p:nvPicPr>
          <p:cNvPr id="38928" name="Picture 14" descr="SY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5629" y="2499123"/>
            <a:ext cx="2519363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组 26"/>
          <p:cNvGrpSpPr/>
          <p:nvPr/>
        </p:nvGrpSpPr>
        <p:grpSpPr bwMode="auto">
          <a:xfrm>
            <a:off x="3663951" y="1339453"/>
            <a:ext cx="1792188" cy="553998"/>
            <a:chOff x="3437515" y="1408557"/>
            <a:chExt cx="1791511" cy="738610"/>
          </a:xfrm>
        </p:grpSpPr>
        <p:sp>
          <p:nvSpPr>
            <p:cNvPr id="3995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3995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7546976" y="87987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3" name="文本框 37"/>
          <p:cNvSpPr txBox="1">
            <a:spLocks noChangeArrowheads="1"/>
          </p:cNvSpPr>
          <p:nvPr/>
        </p:nvSpPr>
        <p:spPr bwMode="auto">
          <a:xfrm>
            <a:off x="7669220" y="879873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39945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9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7" name="组 6"/>
          <p:cNvGrpSpPr/>
          <p:nvPr/>
        </p:nvGrpSpPr>
        <p:grpSpPr bwMode="auto">
          <a:xfrm>
            <a:off x="984257" y="1799037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95" y="2250014"/>
            <a:ext cx="7864475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173355" defTabSz="914400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本题应用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转化思想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，利用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同弧所对的圆周角相等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将已知角转化为与要求的角在同一个三角形中的角，然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后利用三角形的外角性质求解．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0967" name="文本框 48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40968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33"/>
          <p:cNvSpPr txBox="1">
            <a:spLocks noChangeArrowheads="1"/>
          </p:cNvSpPr>
          <p:nvPr/>
        </p:nvSpPr>
        <p:spPr bwMode="auto">
          <a:xfrm>
            <a:off x="1149351" y="1096570"/>
            <a:ext cx="7629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150°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，求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的度数，并判断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之间的度数关系．</a:t>
            </a:r>
          </a:p>
        </p:txBody>
      </p:sp>
      <p:sp>
        <p:nvSpPr>
          <p:cNvPr id="40971" name="矩形 2"/>
          <p:cNvSpPr>
            <a:spLocks noChangeArrowheads="1"/>
          </p:cNvSpPr>
          <p:nvPr/>
        </p:nvSpPr>
        <p:spPr bwMode="auto">
          <a:xfrm>
            <a:off x="554038" y="1179913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/>
          </a:p>
        </p:txBody>
      </p:sp>
      <p:pic>
        <p:nvPicPr>
          <p:cNvPr id="40972" name="Picture 20" descr="D3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3007" y="2055021"/>
            <a:ext cx="2106613" cy="178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1108075" y="2446735"/>
            <a:ext cx="747077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解题的关键是分清同弧所对的圆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心角和圆周角，如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所对的圆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心角是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，所对的圆周角是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所对的圆心角是大于平角的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，所对的圆周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4" name="矩形 6"/>
          <p:cNvSpPr>
            <a:spLocks noChangeArrowheads="1"/>
          </p:cNvSpPr>
          <p:nvPr/>
        </p:nvSpPr>
        <p:spPr bwMode="auto">
          <a:xfrm>
            <a:off x="273056" y="2541988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 sz="2000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3336925" y="3015857"/>
          <a:ext cx="787400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6" imgW="393700" imgH="228600" progId="Equation.DSMT4">
                  <p:embed/>
                </p:oleObj>
              </mc:Choice>
              <mc:Fallback>
                <p:oleObj name="Equation" r:id="rId6" imgW="393700" imgH="228600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015857"/>
                        <a:ext cx="787400" cy="340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1233488" y="4080275"/>
          <a:ext cx="762000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8" imgW="381000" imgH="228600" progId="Equation.DSMT4">
                  <p:embed/>
                </p:oleObj>
              </mc:Choice>
              <mc:Fallback>
                <p:oleObj name="Equation" r:id="rId8" imgW="381000" imgH="2286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4080275"/>
                        <a:ext cx="762000" cy="340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1991" name="文本框 48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41992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1397007" y="1063228"/>
            <a:ext cx="7381875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75°.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105°.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相等．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互补．</a:t>
            </a:r>
          </a:p>
        </p:txBody>
      </p:sp>
      <p:sp>
        <p:nvSpPr>
          <p:cNvPr id="41996" name="矩形 6"/>
          <p:cNvSpPr>
            <a:spLocks noChangeArrowheads="1"/>
          </p:cNvSpPr>
          <p:nvPr/>
        </p:nvSpPr>
        <p:spPr bwMode="auto">
          <a:xfrm>
            <a:off x="873127" y="1147766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00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781675" y="994173"/>
          <a:ext cx="304800" cy="60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994173"/>
                        <a:ext cx="304800" cy="606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079750" y="1937151"/>
          <a:ext cx="304800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1937151"/>
                        <a:ext cx="304800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内容占位符 7"/>
          <p:cNvSpPr txBox="1">
            <a:spLocks noChangeArrowheads="1"/>
          </p:cNvSpPr>
          <p:nvPr/>
        </p:nvSpPr>
        <p:spPr bwMode="auto">
          <a:xfrm>
            <a:off x="1643063" y="1119191"/>
            <a:ext cx="650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50°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，求∠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3013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0" name="组合 4"/>
          <p:cNvGrpSpPr/>
          <p:nvPr/>
        </p:nvGrpSpPr>
        <p:grpSpPr bwMode="auto">
          <a:xfrm>
            <a:off x="1038229" y="1197772"/>
            <a:ext cx="500063" cy="461665"/>
            <a:chOff x="440330" y="1359711"/>
            <a:chExt cx="500063" cy="615157"/>
          </a:xfrm>
        </p:grpSpPr>
        <p:sp>
          <p:nvSpPr>
            <p:cNvPr id="3" name="矩形 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3028" name="矩形 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43022" name="Picture 17" descr="image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32513" y="1827610"/>
            <a:ext cx="2444750" cy="17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96950" y="1951436"/>
            <a:ext cx="532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</a:p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所对的弧都是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×50°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86125" y="2726531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726531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832350" y="2726531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8" imgW="152400" imgH="405765" progId="Equation.DSMT4">
                  <p:embed/>
                </p:oleObj>
              </mc:Choice>
              <mc:Fallback>
                <p:oleObj name="Equation" r:id="rId8" imgW="1524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726531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038600" y="2444354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9" imgW="266700" imgH="228600" progId="Equation.DSMT4">
                  <p:embed/>
                </p:oleObj>
              </mc:Choice>
              <mc:Fallback>
                <p:oleObj name="Equation" r:id="rId9" imgW="266700" imgH="228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44354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内容占位符 7"/>
          <p:cNvSpPr txBox="1">
            <a:spLocks noChangeArrowheads="1"/>
          </p:cNvSpPr>
          <p:nvPr/>
        </p:nvSpPr>
        <p:spPr bwMode="auto">
          <a:xfrm>
            <a:off x="1339857" y="1132286"/>
            <a:ext cx="71358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张家界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将量角器按如图所示的方式放置在三角形纸板上，使顶点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在半圆上，点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的读数分别为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100°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150°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4037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4" name="组合 20"/>
          <p:cNvGrpSpPr/>
          <p:nvPr/>
        </p:nvGrpSpPr>
        <p:grpSpPr bwMode="auto">
          <a:xfrm>
            <a:off x="803282" y="1244204"/>
            <a:ext cx="500063" cy="461665"/>
            <a:chOff x="440330" y="1359711"/>
            <a:chExt cx="500063" cy="615157"/>
          </a:xfrm>
        </p:grpSpPr>
        <p:sp>
          <p:nvSpPr>
            <p:cNvPr id="22" name="矩形 21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4049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pic>
        <p:nvPicPr>
          <p:cNvPr id="44045" name="Picture 16" descr="CD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9463" y="2802735"/>
            <a:ext cx="3594100" cy="162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45220" y="2047879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5060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内容占位符 7"/>
          <p:cNvSpPr txBox="1">
            <a:spLocks noChangeArrowheads="1"/>
          </p:cNvSpPr>
          <p:nvPr/>
        </p:nvSpPr>
        <p:spPr bwMode="auto">
          <a:xfrm>
            <a:off x="1209682" y="1164434"/>
            <a:ext cx="7038975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衡阳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都在⊙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上，且点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在弦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所对的优弧上，如果∠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的度数是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64°</a:t>
            </a:r>
          </a:p>
        </p:txBody>
      </p:sp>
      <p:grpSp>
        <p:nvGrpSpPr>
          <p:cNvPr id="45068" name="组合 21"/>
          <p:cNvGrpSpPr/>
          <p:nvPr/>
        </p:nvGrpSpPr>
        <p:grpSpPr bwMode="auto">
          <a:xfrm>
            <a:off x="757238" y="1238254"/>
            <a:ext cx="500062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5073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pic>
        <p:nvPicPr>
          <p:cNvPr id="45070" name="Picture 19" descr="TQ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60788" y="2524126"/>
            <a:ext cx="26336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3714750" y="2093122"/>
            <a:ext cx="56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AutoShape 2"/>
          <p:cNvSpPr>
            <a:spLocks noChangeArrowheads="1"/>
          </p:cNvSpPr>
          <p:nvPr/>
        </p:nvSpPr>
        <p:spPr bwMode="gray">
          <a:xfrm>
            <a:off x="1212857" y="1589487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gray">
          <a:xfrm>
            <a:off x="863607" y="145018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27656" name="文本框 27"/>
          <p:cNvSpPr txBox="1">
            <a:spLocks noChangeArrowheads="1"/>
          </p:cNvSpPr>
          <p:nvPr/>
        </p:nvSpPr>
        <p:spPr bwMode="auto">
          <a:xfrm>
            <a:off x="1646238" y="153471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51214" y="1512094"/>
            <a:ext cx="51911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圆周角的定义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圆周角和圆心角的关系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圆周角和弧的关系</a:t>
            </a:r>
          </a:p>
        </p:txBody>
      </p:sp>
      <p:sp>
        <p:nvSpPr>
          <p:cNvPr id="27658" name="AutoShape 2"/>
          <p:cNvSpPr>
            <a:spLocks noChangeArrowheads="1"/>
          </p:cNvSpPr>
          <p:nvPr/>
        </p:nvSpPr>
        <p:spPr bwMode="gray">
          <a:xfrm>
            <a:off x="1212857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gray">
          <a:xfrm>
            <a:off x="863607" y="270986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27660" name="文本框 36"/>
          <p:cNvSpPr txBox="1">
            <a:spLocks noChangeArrowheads="1"/>
          </p:cNvSpPr>
          <p:nvPr/>
        </p:nvSpPr>
        <p:spPr bwMode="auto">
          <a:xfrm>
            <a:off x="1646238" y="279201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27662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80" y="3487345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逐点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导讲练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5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404040"/>
                </a:solidFill>
                <a:latin typeface="Comic Sans MS" panose="030F0702030302020204" pitchFamily="66" charset="0"/>
              </a:rPr>
              <a:t>课堂小结</a:t>
            </a:r>
            <a:endParaRPr lang="en-US" altLang="zh-CN" sz="2200" b="1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82" y="3487345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404040"/>
                </a:solidFill>
                <a:latin typeface="Comic Sans MS" panose="030F0702030302020204" pitchFamily="66" charset="0"/>
              </a:rPr>
              <a:t>作业提升</a:t>
            </a:r>
            <a:endParaRPr lang="en-US" altLang="zh-CN" sz="2200" b="1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20" y="3798296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6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6084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内容占位符 7"/>
          <p:cNvSpPr txBox="1">
            <a:spLocks noChangeArrowheads="1"/>
          </p:cNvSpPr>
          <p:nvPr/>
        </p:nvSpPr>
        <p:spPr bwMode="auto">
          <a:xfrm>
            <a:off x="1192213" y="1117997"/>
            <a:ext cx="701516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广州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是直径，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是弦，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，垂足为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，连接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，则下列说法中正确的是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</a:p>
        </p:txBody>
      </p:sp>
      <p:grpSp>
        <p:nvGrpSpPr>
          <p:cNvPr id="46092" name="组合 21"/>
          <p:cNvGrpSpPr/>
          <p:nvPr/>
        </p:nvGrpSpPr>
        <p:grpSpPr bwMode="auto">
          <a:xfrm>
            <a:off x="739782" y="1179913"/>
            <a:ext cx="500063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6097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pic>
        <p:nvPicPr>
          <p:cNvPr id="46094" name="Picture 17" descr="TQ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48238" y="2466976"/>
            <a:ext cx="2100262" cy="196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3"/>
          <p:cNvSpPr txBox="1">
            <a:spLocks noChangeArrowheads="1"/>
          </p:cNvSpPr>
          <p:nvPr/>
        </p:nvSpPr>
        <p:spPr bwMode="auto">
          <a:xfrm>
            <a:off x="5559425" y="2047879"/>
            <a:ext cx="56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7108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内容占位符 7"/>
          <p:cNvSpPr txBox="1">
            <a:spLocks noChangeArrowheads="1"/>
          </p:cNvSpPr>
          <p:nvPr/>
        </p:nvSpPr>
        <p:spPr bwMode="auto">
          <a:xfrm>
            <a:off x="973138" y="1164435"/>
            <a:ext cx="7275512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黔南州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的直径，弦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的半径为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，则圆心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到弦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的距离为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      cm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cm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grpSp>
        <p:nvGrpSpPr>
          <p:cNvPr id="47116" name="组合 21"/>
          <p:cNvGrpSpPr/>
          <p:nvPr/>
        </p:nvGrpSpPr>
        <p:grpSpPr bwMode="auto">
          <a:xfrm>
            <a:off x="520704" y="1238254"/>
            <a:ext cx="500063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7123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graphicFrame>
        <p:nvGraphicFramePr>
          <p:cNvPr id="47117" name="对象 4"/>
          <p:cNvGraphicFramePr>
            <a:graphicFrameLocks noChangeAspect="1"/>
          </p:cNvGraphicFramePr>
          <p:nvPr/>
        </p:nvGraphicFramePr>
        <p:xfrm>
          <a:off x="1550988" y="2401494"/>
          <a:ext cx="304800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401494"/>
                        <a:ext cx="304800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对象 2"/>
          <p:cNvGraphicFramePr>
            <a:graphicFrameLocks noChangeAspect="1"/>
          </p:cNvGraphicFramePr>
          <p:nvPr/>
        </p:nvGraphicFramePr>
        <p:xfrm>
          <a:off x="1712913" y="3470672"/>
          <a:ext cx="482600" cy="34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3470672"/>
                        <a:ext cx="482600" cy="341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20" name="Picture 21" descr="ZKJT7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00463" y="2672955"/>
            <a:ext cx="2635250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3"/>
          <p:cNvSpPr txBox="1">
            <a:spLocks noChangeArrowheads="1"/>
          </p:cNvSpPr>
          <p:nvPr/>
        </p:nvSpPr>
        <p:spPr bwMode="auto">
          <a:xfrm>
            <a:off x="3792545" y="2093122"/>
            <a:ext cx="56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8132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内容占位符 7"/>
          <p:cNvSpPr txBox="1">
            <a:spLocks noChangeArrowheads="1"/>
          </p:cNvSpPr>
          <p:nvPr/>
        </p:nvSpPr>
        <p:spPr bwMode="auto">
          <a:xfrm>
            <a:off x="1289050" y="1140620"/>
            <a:ext cx="69596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云南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上的两点，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的垂直平分线与⊙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两点，与线段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交于点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20°</a:t>
            </a:r>
          </a:p>
        </p:txBody>
      </p:sp>
      <p:grpSp>
        <p:nvGrpSpPr>
          <p:cNvPr id="48140" name="组合 21"/>
          <p:cNvGrpSpPr/>
          <p:nvPr/>
        </p:nvGrpSpPr>
        <p:grpSpPr bwMode="auto">
          <a:xfrm>
            <a:off x="836613" y="1214441"/>
            <a:ext cx="500062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8145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/>
            </a:p>
          </p:txBody>
        </p:sp>
      </p:grpSp>
      <p:pic>
        <p:nvPicPr>
          <p:cNvPr id="48141" name="Picture 2" descr="TQ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7288" y="2571750"/>
            <a:ext cx="2379662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3"/>
          <p:cNvSpPr txBox="1">
            <a:spLocks noChangeArrowheads="1"/>
          </p:cNvSpPr>
          <p:nvPr/>
        </p:nvSpPr>
        <p:spPr bwMode="auto">
          <a:xfrm>
            <a:off x="6516695" y="2071691"/>
            <a:ext cx="56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9156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内容占位符 7"/>
          <p:cNvSpPr txBox="1">
            <a:spLocks noChangeArrowheads="1"/>
          </p:cNvSpPr>
          <p:nvPr/>
        </p:nvSpPr>
        <p:spPr bwMode="auto">
          <a:xfrm>
            <a:off x="1398595" y="1140622"/>
            <a:ext cx="683577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泰安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上的三点，且四边形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是平行四边形，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12.5°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22.5°</a:t>
            </a:r>
          </a:p>
        </p:txBody>
      </p:sp>
      <p:grpSp>
        <p:nvGrpSpPr>
          <p:cNvPr id="49164" name="组合 21"/>
          <p:cNvGrpSpPr/>
          <p:nvPr/>
        </p:nvGrpSpPr>
        <p:grpSpPr bwMode="auto">
          <a:xfrm>
            <a:off x="946155" y="1214441"/>
            <a:ext cx="500063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49169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/>
            </a:p>
          </p:txBody>
        </p:sp>
      </p:grpSp>
      <p:pic>
        <p:nvPicPr>
          <p:cNvPr id="49166" name="Picture 2" descr="zb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6800" y="2620569"/>
            <a:ext cx="24193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3"/>
          <p:cNvSpPr txBox="1">
            <a:spLocks noChangeArrowheads="1"/>
          </p:cNvSpPr>
          <p:nvPr/>
        </p:nvSpPr>
        <p:spPr bwMode="auto">
          <a:xfrm>
            <a:off x="4722820" y="2115744"/>
            <a:ext cx="56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gray">
          <a:xfrm flipH="1">
            <a:off x="2449513" y="1019175"/>
            <a:ext cx="351631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0181" name="文本框 26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50182" name="AutoShape 2"/>
          <p:cNvSpPr>
            <a:spLocks noChangeArrowheads="1"/>
          </p:cNvSpPr>
          <p:nvPr/>
        </p:nvSpPr>
        <p:spPr bwMode="gray">
          <a:xfrm flipH="1">
            <a:off x="850907" y="1019175"/>
            <a:ext cx="1793875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3" name="AutoShape 11"/>
          <p:cNvSpPr>
            <a:spLocks noChangeArrowheads="1"/>
          </p:cNvSpPr>
          <p:nvPr/>
        </p:nvSpPr>
        <p:spPr bwMode="gray">
          <a:xfrm>
            <a:off x="2157420" y="88106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50184" name="文本框 29"/>
          <p:cNvSpPr txBox="1">
            <a:spLocks noChangeArrowheads="1"/>
          </p:cNvSpPr>
          <p:nvPr/>
        </p:nvSpPr>
        <p:spPr bwMode="auto">
          <a:xfrm>
            <a:off x="963616" y="966791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知识点</a:t>
            </a:r>
            <a:endParaRPr kumimoji="1" lang="en-US" altLang="zh-CN" sz="26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50185" name="文本框 30"/>
          <p:cNvSpPr txBox="1">
            <a:spLocks noChangeArrowheads="1"/>
          </p:cNvSpPr>
          <p:nvPr/>
        </p:nvSpPr>
        <p:spPr bwMode="auto">
          <a:xfrm>
            <a:off x="2911481" y="984651"/>
            <a:ext cx="2864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圆周角和弧的关系</a:t>
            </a:r>
            <a:endParaRPr lang="en-US" altLang="zh-CN" sz="2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图片 43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文本框 3"/>
          <p:cNvSpPr txBox="1">
            <a:spLocks noChangeArrowheads="1"/>
          </p:cNvSpPr>
          <p:nvPr/>
        </p:nvSpPr>
        <p:spPr bwMode="auto">
          <a:xfrm>
            <a:off x="668345" y="1660925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8345" y="1976440"/>
            <a:ext cx="7653337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在如图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射门游戏中，当球员在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， </a:t>
            </a:r>
            <a:r>
              <a:rPr lang="zh-CN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处射门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时，所 形成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三个张角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∠ 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大小有什么关系？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你能用圆周角定理证明你的结论吗？</a:t>
            </a:r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7413" y="3269615"/>
            <a:ext cx="5103812" cy="14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3" name="组 23"/>
          <p:cNvGrpSpPr/>
          <p:nvPr/>
        </p:nvGrpSpPr>
        <p:grpSpPr bwMode="auto">
          <a:xfrm>
            <a:off x="3663951" y="1315642"/>
            <a:ext cx="1678272" cy="553998"/>
            <a:chOff x="3437515" y="1408557"/>
            <a:chExt cx="1677986" cy="738558"/>
          </a:xfrm>
        </p:grpSpPr>
        <p:sp>
          <p:nvSpPr>
            <p:cNvPr id="51217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181533" cy="73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  纳</a:t>
              </a:r>
            </a:p>
          </p:txBody>
        </p:sp>
        <p:pic>
          <p:nvPicPr>
            <p:cNvPr id="51218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84415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210" name="文本框 45"/>
          <p:cNvSpPr txBox="1">
            <a:spLocks noChangeArrowheads="1"/>
          </p:cNvSpPr>
          <p:nvPr/>
        </p:nvSpPr>
        <p:spPr bwMode="auto">
          <a:xfrm>
            <a:off x="7669220" y="84415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pSp>
        <p:nvGrpSpPr>
          <p:cNvPr id="51212" name="组 26"/>
          <p:cNvGrpSpPr/>
          <p:nvPr/>
        </p:nvGrpSpPr>
        <p:grpSpPr bwMode="auto">
          <a:xfrm>
            <a:off x="984257" y="1775222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70" name="TextBox 26"/>
          <p:cNvSpPr txBox="1">
            <a:spLocks noChangeArrowheads="1"/>
          </p:cNvSpPr>
          <p:nvPr/>
        </p:nvSpPr>
        <p:spPr bwMode="auto">
          <a:xfrm>
            <a:off x="1130307" y="2575325"/>
            <a:ext cx="6416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同弧或等弧所对的圆周角相等.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内容占位符 7"/>
          <p:cNvSpPr txBox="1">
            <a:spLocks noChangeArrowheads="1"/>
          </p:cNvSpPr>
          <p:nvPr/>
        </p:nvSpPr>
        <p:spPr bwMode="auto">
          <a:xfrm>
            <a:off x="814388" y="842963"/>
            <a:ext cx="77200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〈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广州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〉如图，在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AC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   cm.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的度数；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的周长．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2230" name="文本框 30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36" name="对象 2"/>
          <p:cNvGraphicFramePr>
            <a:graphicFrameLocks noChangeAspect="1"/>
          </p:cNvGraphicFramePr>
          <p:nvPr/>
        </p:nvGraphicFramePr>
        <p:xfrm>
          <a:off x="1925638" y="1331119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1331119"/>
                        <a:ext cx="482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矩形 26"/>
          <p:cNvSpPr>
            <a:spLocks noChangeArrowheads="1"/>
          </p:cNvSpPr>
          <p:nvPr/>
        </p:nvSpPr>
        <p:spPr bwMode="auto">
          <a:xfrm>
            <a:off x="441325" y="896544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/>
          </a:p>
        </p:txBody>
      </p:sp>
      <p:pic>
        <p:nvPicPr>
          <p:cNvPr id="52238" name="Picture 17" descr="BJ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05300" y="1277541"/>
            <a:ext cx="1828800" cy="13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内容占位符 7"/>
          <p:cNvSpPr txBox="1">
            <a:spLocks noChangeArrowheads="1"/>
          </p:cNvSpPr>
          <p:nvPr/>
        </p:nvSpPr>
        <p:spPr bwMode="auto">
          <a:xfrm>
            <a:off x="1089026" y="2715819"/>
            <a:ext cx="7745413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观察图形发现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为同弧所对的圆周角，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要求圆的周长，需先求出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半径，可利用垂径定理，即连接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构造直角三角形求出半径．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0" name="矩形 4"/>
          <p:cNvSpPr>
            <a:spLocks noChangeArrowheads="1"/>
          </p:cNvSpPr>
          <p:nvPr/>
        </p:nvSpPr>
        <p:spPr bwMode="auto">
          <a:xfrm>
            <a:off x="131770" y="2715819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3253" name="文本框 30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矩形 3"/>
          <p:cNvSpPr>
            <a:spLocks noChangeArrowheads="1"/>
          </p:cNvSpPr>
          <p:nvPr/>
        </p:nvSpPr>
        <p:spPr bwMode="auto">
          <a:xfrm>
            <a:off x="188919" y="977506"/>
            <a:ext cx="880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解：</a:t>
            </a:r>
            <a:endParaRPr lang="zh-CN" altLang="en-US"/>
          </a:p>
        </p:txBody>
      </p:sp>
      <p:sp>
        <p:nvSpPr>
          <p:cNvPr id="27" name="内容占位符 7"/>
          <p:cNvSpPr txBox="1">
            <a:spLocks noChangeArrowheads="1"/>
          </p:cNvSpPr>
          <p:nvPr/>
        </p:nvSpPr>
        <p:spPr bwMode="auto">
          <a:xfrm>
            <a:off x="877888" y="960835"/>
            <a:ext cx="7745412" cy="36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所对的圆周角，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∴∠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(2)∵∠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，又由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∴△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为等边三角形．连接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，作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如图所示．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∵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cm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cm.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Rt△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AOE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AOE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∴∠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OAE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30°.∴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altLang="zh-CN" sz="2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altLang="zh-CN" sz="2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zh-CN" sz="2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cm.</a:t>
            </a:r>
            <a:endParaRPr lang="zh-CN" altLang="zh-CN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∴⊙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的周长为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2π×2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4π(cm)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429250" y="978694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5" imgW="266700" imgH="228600" progId="Equation.DSMT4">
                  <p:embed/>
                </p:oleObj>
              </mc:Choice>
              <mc:Fallback>
                <p:oleObj name="Equation" r:id="rId5" imgW="2667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978694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427538" y="3461147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461147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632200" y="2838450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Equation" r:id="rId9" imgW="241300" imgH="228600" progId="Equation.DSMT4">
                  <p:embed/>
                </p:oleObj>
              </mc:Choice>
              <mc:Fallback>
                <p:oleObj name="Equation" r:id="rId9" imgW="2413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838450"/>
                        <a:ext cx="482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732463" y="2858691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858691"/>
                        <a:ext cx="482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7" descr="BJ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50075" y="2824162"/>
            <a:ext cx="1828800" cy="1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5" name="组 23"/>
          <p:cNvGrpSpPr/>
          <p:nvPr/>
        </p:nvGrpSpPr>
        <p:grpSpPr bwMode="auto">
          <a:xfrm>
            <a:off x="3663951" y="1056086"/>
            <a:ext cx="1792188" cy="553998"/>
            <a:chOff x="3437515" y="1408557"/>
            <a:chExt cx="1791511" cy="738610"/>
          </a:xfrm>
        </p:grpSpPr>
        <p:sp>
          <p:nvSpPr>
            <p:cNvPr id="54289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54290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8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4282" name="文本框 45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54284" name="组 26"/>
          <p:cNvGrpSpPr/>
          <p:nvPr/>
        </p:nvGrpSpPr>
        <p:grpSpPr bwMode="auto">
          <a:xfrm>
            <a:off x="984257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958857" y="1946676"/>
            <a:ext cx="7396163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同一条弧所对的圆周角有无数个，它们都相等，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这里特别要注意不要误认为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同弦所对的圆周角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因为一条弦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非直径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所对的圆周角的大小有两种．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内容占位符 7"/>
          <p:cNvSpPr txBox="1">
            <a:spLocks noChangeArrowheads="1"/>
          </p:cNvSpPr>
          <p:nvPr/>
        </p:nvSpPr>
        <p:spPr bwMode="auto">
          <a:xfrm>
            <a:off x="1597032" y="1131097"/>
            <a:ext cx="6651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如图，哪个角与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相等？你还能找到哪些相等的角？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5301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8" name="组合 4"/>
          <p:cNvGrpSpPr/>
          <p:nvPr/>
        </p:nvGrpSpPr>
        <p:grpSpPr bwMode="auto">
          <a:xfrm>
            <a:off x="1038229" y="1197772"/>
            <a:ext cx="500063" cy="461665"/>
            <a:chOff x="440330" y="1359711"/>
            <a:chExt cx="500063" cy="615157"/>
          </a:xfrm>
        </p:grpSpPr>
        <p:sp>
          <p:nvSpPr>
            <p:cNvPr id="3" name="矩形 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55313" name="矩形 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96950" y="1951435"/>
            <a:ext cx="5327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，如图，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相等的角还有∠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11" name="Picture 2" descr="image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4095" y="2028825"/>
            <a:ext cx="2452687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矩形 5"/>
          <p:cNvSpPr>
            <a:spLocks noChangeArrowheads="1"/>
          </p:cNvSpPr>
          <p:nvPr/>
        </p:nvSpPr>
        <p:spPr bwMode="auto">
          <a:xfrm>
            <a:off x="1219200" y="1585918"/>
            <a:ext cx="1422184" cy="5355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回顾旧知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159000" y="2491983"/>
            <a:ext cx="4825360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什么是圆心角？它具有哪些性质？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324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内容占位符 7"/>
          <p:cNvSpPr txBox="1">
            <a:spLocks noChangeArrowheads="1"/>
          </p:cNvSpPr>
          <p:nvPr/>
        </p:nvSpPr>
        <p:spPr bwMode="auto">
          <a:xfrm>
            <a:off x="1192220" y="1175151"/>
            <a:ext cx="7145337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河池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的直径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垂直于弦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36°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36°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54°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72°</a:t>
            </a:r>
          </a:p>
        </p:txBody>
      </p:sp>
      <p:grpSp>
        <p:nvGrpSpPr>
          <p:cNvPr id="56332" name="组合 21"/>
          <p:cNvGrpSpPr/>
          <p:nvPr/>
        </p:nvGrpSpPr>
        <p:grpSpPr bwMode="auto">
          <a:xfrm>
            <a:off x="757238" y="1250160"/>
            <a:ext cx="500062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56337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pic>
        <p:nvPicPr>
          <p:cNvPr id="56334" name="Picture 17" descr="TQ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3275" y="2240760"/>
            <a:ext cx="2413000" cy="17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3"/>
          <p:cNvSpPr txBox="1">
            <a:spLocks noChangeArrowheads="1"/>
          </p:cNvSpPr>
          <p:nvPr/>
        </p:nvSpPr>
        <p:spPr bwMode="auto">
          <a:xfrm>
            <a:off x="6169025" y="1690691"/>
            <a:ext cx="56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7348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内容占位符 7"/>
          <p:cNvSpPr txBox="1">
            <a:spLocks noChangeArrowheads="1"/>
          </p:cNvSpPr>
          <p:nvPr/>
        </p:nvSpPr>
        <p:spPr bwMode="auto">
          <a:xfrm>
            <a:off x="1398588" y="1092997"/>
            <a:ext cx="7226300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兰州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上，∠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25°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45°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55°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</a:p>
        </p:txBody>
      </p:sp>
      <p:grpSp>
        <p:nvGrpSpPr>
          <p:cNvPr id="57356" name="组合 21"/>
          <p:cNvGrpSpPr/>
          <p:nvPr/>
        </p:nvGrpSpPr>
        <p:grpSpPr bwMode="auto">
          <a:xfrm>
            <a:off x="946155" y="1166816"/>
            <a:ext cx="500063" cy="461665"/>
            <a:chOff x="440330" y="1359711"/>
            <a:chExt cx="500063" cy="615157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57363" name="矩形 2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sp>
        <p:nvSpPr>
          <p:cNvPr id="57358" name="矩形 2"/>
          <p:cNvSpPr>
            <a:spLocks noChangeArrowheads="1"/>
          </p:cNvSpPr>
          <p:nvPr/>
        </p:nvSpPr>
        <p:spPr bwMode="auto">
          <a:xfrm>
            <a:off x="5827713" y="1010845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︵</a:t>
            </a:r>
            <a:endParaRPr lang="zh-CN" altLang="en-US"/>
          </a:p>
        </p:txBody>
      </p:sp>
      <p:sp>
        <p:nvSpPr>
          <p:cNvPr id="57359" name="矩形 28"/>
          <p:cNvSpPr>
            <a:spLocks noChangeArrowheads="1"/>
          </p:cNvSpPr>
          <p:nvPr/>
        </p:nvSpPr>
        <p:spPr bwMode="auto">
          <a:xfrm>
            <a:off x="6484938" y="1006081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︵</a:t>
            </a:r>
            <a:endParaRPr lang="zh-CN" altLang="en-US"/>
          </a:p>
        </p:txBody>
      </p:sp>
      <p:pic>
        <p:nvPicPr>
          <p:cNvPr id="57360" name="Picture 25" descr="TQ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5245" y="2422922"/>
            <a:ext cx="22701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3"/>
          <p:cNvSpPr txBox="1">
            <a:spLocks noChangeArrowheads="1"/>
          </p:cNvSpPr>
          <p:nvPr/>
        </p:nvSpPr>
        <p:spPr bwMode="auto">
          <a:xfrm>
            <a:off x="6610350" y="1595441"/>
            <a:ext cx="56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8372" name="文本框 3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内容占位符 7"/>
          <p:cNvSpPr txBox="1">
            <a:spLocks noChangeArrowheads="1"/>
          </p:cNvSpPr>
          <p:nvPr/>
        </p:nvSpPr>
        <p:spPr bwMode="auto">
          <a:xfrm>
            <a:off x="1146175" y="1071566"/>
            <a:ext cx="6978650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黄冈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35°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45°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70°</a:t>
            </a:r>
          </a:p>
        </p:txBody>
      </p:sp>
      <p:grpSp>
        <p:nvGrpSpPr>
          <p:cNvPr id="58380" name="组合 23"/>
          <p:cNvGrpSpPr/>
          <p:nvPr/>
        </p:nvGrpSpPr>
        <p:grpSpPr bwMode="auto">
          <a:xfrm>
            <a:off x="677863" y="1178722"/>
            <a:ext cx="500062" cy="461665"/>
            <a:chOff x="440330" y="1359711"/>
            <a:chExt cx="500063" cy="615157"/>
          </a:xfrm>
        </p:grpSpPr>
        <p:sp>
          <p:nvSpPr>
            <p:cNvPr id="25" name="矩形 24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58385" name="矩形 25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pic>
        <p:nvPicPr>
          <p:cNvPr id="58382" name="Picture 19" descr="TQ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52813" y="2178845"/>
            <a:ext cx="25701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5238750" y="1595441"/>
            <a:ext cx="56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168400" y="2139555"/>
            <a:ext cx="7337425" cy="240065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000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一个概念</a:t>
            </a:r>
            <a:r>
              <a:rPr lang="zh-CN" altLang="en-US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（圆周角）；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000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一个定理</a:t>
            </a:r>
            <a:r>
              <a:rPr lang="zh-CN" altLang="en-US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：一条弧所对的圆周角等于该弧所对的</a:t>
            </a:r>
            <a:endParaRPr lang="en-US" altLang="zh-CN" sz="2000" b="1" noProof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圆心角的一半；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en-US" sz="2000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一个推论</a:t>
            </a:r>
            <a:r>
              <a:rPr lang="zh-CN" altLang="en-US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：同圆内，</a:t>
            </a:r>
            <a:r>
              <a:rPr lang="zh-CN" altLang="en-US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同弧或等弧所对的圆周角相</a:t>
            </a:r>
            <a:endParaRPr lang="en-US" altLang="zh-CN" sz="2000" b="1" noProof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zh-CN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000" b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相等的圆周角所对的弧相等；</a:t>
            </a:r>
            <a:endParaRPr lang="zh-CN" altLang="zh-CN" sz="2000" b="1" noProof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402" name="AutoShape 2"/>
          <p:cNvSpPr>
            <a:spLocks noChangeArrowheads="1"/>
          </p:cNvSpPr>
          <p:nvPr/>
        </p:nvSpPr>
        <p:spPr bwMode="gray">
          <a:xfrm>
            <a:off x="1474788" y="1439466"/>
            <a:ext cx="2017712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gray">
          <a:xfrm>
            <a:off x="1085857" y="131326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9404" name="文本框 27"/>
          <p:cNvSpPr txBox="1">
            <a:spLocks noChangeArrowheads="1"/>
          </p:cNvSpPr>
          <p:nvPr/>
        </p:nvSpPr>
        <p:spPr bwMode="auto">
          <a:xfrm>
            <a:off x="1908175" y="1420419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-1191"/>
            <a:ext cx="914400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文本框 2"/>
          <p:cNvSpPr txBox="1">
            <a:spLocks noChangeArrowheads="1"/>
          </p:cNvSpPr>
          <p:nvPr/>
        </p:nvSpPr>
        <p:spPr bwMode="auto">
          <a:xfrm>
            <a:off x="646117" y="1704975"/>
            <a:ext cx="8181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•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安顺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如图，⊙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的直径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垂直于弦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，垂足是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，∠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22.5°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OC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的长为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                  B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4               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4                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6120" y="3714754"/>
            <a:ext cx="65103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易错点：</a:t>
            </a:r>
            <a:r>
              <a:rPr lang="zh-CN" altLang="en-US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忽视勾股定理的应用而致错</a:t>
            </a:r>
            <a:endParaRPr lang="zh-CN" altLang="en-US" sz="24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427" name="AutoShape 2"/>
          <p:cNvSpPr>
            <a:spLocks noChangeArrowheads="1"/>
          </p:cNvSpPr>
          <p:nvPr/>
        </p:nvSpPr>
        <p:spPr bwMode="gray">
          <a:xfrm>
            <a:off x="1022356" y="116324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0428" name="AutoShape 11"/>
          <p:cNvSpPr>
            <a:spLocks noChangeArrowheads="1"/>
          </p:cNvSpPr>
          <p:nvPr/>
        </p:nvSpPr>
        <p:spPr bwMode="gray">
          <a:xfrm>
            <a:off x="673107" y="102394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60429" name="文本框 27"/>
          <p:cNvSpPr txBox="1">
            <a:spLocks noChangeArrowheads="1"/>
          </p:cNvSpPr>
          <p:nvPr/>
        </p:nvSpPr>
        <p:spPr bwMode="auto">
          <a:xfrm>
            <a:off x="1455738" y="1120382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易错小结</a:t>
            </a:r>
          </a:p>
        </p:txBody>
      </p:sp>
      <p:graphicFrame>
        <p:nvGraphicFramePr>
          <p:cNvPr id="60430" name="对象 4"/>
          <p:cNvGraphicFramePr>
            <a:graphicFrameLocks noChangeAspect="1"/>
          </p:cNvGraphicFramePr>
          <p:nvPr/>
        </p:nvGraphicFramePr>
        <p:xfrm>
          <a:off x="5270500" y="2583656"/>
          <a:ext cx="482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Equation" r:id="rId5" imgW="241300" imgH="215900" progId="Equation.DSMT4">
                  <p:embed/>
                </p:oleObj>
              </mc:Choice>
              <mc:Fallback>
                <p:oleObj name="Equation" r:id="rId5" imgW="241300" imgH="2159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583656"/>
                        <a:ext cx="4826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3"/>
          <p:cNvSpPr txBox="1">
            <a:spLocks noChangeArrowheads="1"/>
          </p:cNvSpPr>
          <p:nvPr/>
        </p:nvSpPr>
        <p:spPr bwMode="auto">
          <a:xfrm>
            <a:off x="5549900" y="2120504"/>
            <a:ext cx="5667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60432" name="对象 2"/>
          <p:cNvGraphicFramePr>
            <a:graphicFrameLocks noChangeAspect="1"/>
          </p:cNvGraphicFramePr>
          <p:nvPr/>
        </p:nvGraphicFramePr>
        <p:xfrm>
          <a:off x="1455738" y="2593181"/>
          <a:ext cx="482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Equation" r:id="rId7" imgW="241300" imgH="215900" progId="Equation.DSMT4">
                  <p:embed/>
                </p:oleObj>
              </mc:Choice>
              <mc:Fallback>
                <p:oleObj name="Equation" r:id="rId7" imgW="241300" imgH="215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593181"/>
                        <a:ext cx="4826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33" name="Picture 2" descr="CD9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38850" y="3180161"/>
            <a:ext cx="24272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3" descr="点拨d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3795" y="1363269"/>
            <a:ext cx="6911975" cy="22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438275" y="1494236"/>
            <a:ext cx="6445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因为直径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垂直于弦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22.5°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，由勾股定理得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，故选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本题容易忽视勾股定理的应用而致错．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1" name="Picture 2" descr="点拨d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35064" y="950122"/>
            <a:ext cx="85407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29739" y="2567583"/>
          <a:ext cx="465138" cy="31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Equation" r:id="rId7" imgW="241300" imgH="215900" progId="Equation.DSMT4">
                  <p:embed/>
                </p:oleObj>
              </mc:Choice>
              <mc:Fallback>
                <p:oleObj name="Equation" r:id="rId7" imgW="241300" imgH="215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739" y="2567583"/>
                        <a:ext cx="465138" cy="310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70375" y="2412208"/>
          <a:ext cx="465138" cy="31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Equation" r:id="rId9" imgW="241300" imgH="215900" progId="Equation.DSMT4">
                  <p:embed/>
                </p:oleObj>
              </mc:Choice>
              <mc:Fallback>
                <p:oleObj name="Equation" r:id="rId9" imgW="241300" imgH="215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2412208"/>
                        <a:ext cx="465138" cy="310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 flipH="1">
            <a:off x="2428882" y="1409700"/>
            <a:ext cx="257651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9699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2"/>
          <p:cNvSpPr>
            <a:spLocks noChangeArrowheads="1"/>
          </p:cNvSpPr>
          <p:nvPr/>
        </p:nvSpPr>
        <p:spPr bwMode="auto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702" name="AutoShape 11"/>
          <p:cNvSpPr>
            <a:spLocks noChangeArrowheads="1"/>
          </p:cNvSpPr>
          <p:nvPr/>
        </p:nvSpPr>
        <p:spPr bwMode="auto">
          <a:xfrm>
            <a:off x="2097094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29703" name="文本框 27"/>
          <p:cNvSpPr txBox="1">
            <a:spLocks noChangeArrowheads="1"/>
          </p:cNvSpPr>
          <p:nvPr/>
        </p:nvSpPr>
        <p:spPr bwMode="auto">
          <a:xfrm>
            <a:off x="904882" y="1357316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知识点</a:t>
            </a:r>
          </a:p>
        </p:txBody>
      </p:sp>
      <p:sp>
        <p:nvSpPr>
          <p:cNvPr id="29704" name="文本框 28"/>
          <p:cNvSpPr txBox="1">
            <a:spLocks noChangeArrowheads="1"/>
          </p:cNvSpPr>
          <p:nvPr/>
        </p:nvSpPr>
        <p:spPr bwMode="auto">
          <a:xfrm>
            <a:off x="2605088" y="1378747"/>
            <a:ext cx="2351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圆周角的定义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图片 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5" y="404815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9711" name="文本框 22"/>
          <p:cNvSpPr txBox="1">
            <a:spLocks noChangeArrowheads="1"/>
          </p:cNvSpPr>
          <p:nvPr/>
        </p:nvSpPr>
        <p:spPr bwMode="auto">
          <a:xfrm>
            <a:off x="7669220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29713" name="矩形 4"/>
          <p:cNvSpPr>
            <a:spLocks noChangeArrowheads="1"/>
          </p:cNvSpPr>
          <p:nvPr/>
        </p:nvSpPr>
        <p:spPr bwMode="auto">
          <a:xfrm>
            <a:off x="1890713" y="857253"/>
            <a:ext cx="865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14" name="矩形 6"/>
          <p:cNvSpPr>
            <a:spLocks noChangeArrowheads="1"/>
          </p:cNvSpPr>
          <p:nvPr/>
        </p:nvSpPr>
        <p:spPr bwMode="auto">
          <a:xfrm>
            <a:off x="1463675" y="2208613"/>
            <a:ext cx="5265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图中∠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的顶点和边有哪些特点？</a:t>
            </a:r>
          </a:p>
        </p:txBody>
      </p:sp>
      <p:grpSp>
        <p:nvGrpSpPr>
          <p:cNvPr id="29715" name="Group 17"/>
          <p:cNvGrpSpPr/>
          <p:nvPr/>
        </p:nvGrpSpPr>
        <p:grpSpPr bwMode="auto">
          <a:xfrm>
            <a:off x="1876425" y="2668194"/>
            <a:ext cx="2317750" cy="2105299"/>
            <a:chOff x="975" y="1395"/>
            <a:chExt cx="2121" cy="2587"/>
          </a:xfrm>
        </p:grpSpPr>
        <p:grpSp>
          <p:nvGrpSpPr>
            <p:cNvPr id="29717" name="Group 12"/>
            <p:cNvGrpSpPr/>
            <p:nvPr/>
          </p:nvGrpSpPr>
          <p:grpSpPr bwMode="auto">
            <a:xfrm>
              <a:off x="975" y="1797"/>
              <a:ext cx="1905" cy="1914"/>
              <a:chOff x="793" y="1652"/>
              <a:chExt cx="1905" cy="1914"/>
            </a:xfrm>
          </p:grpSpPr>
          <p:sp>
            <p:nvSpPr>
              <p:cNvPr id="29722" name="Oval 8"/>
              <p:cNvSpPr>
                <a:spLocks noChangeArrowheads="1"/>
              </p:cNvSpPr>
              <p:nvPr/>
            </p:nvSpPr>
            <p:spPr bwMode="auto">
              <a:xfrm>
                <a:off x="793" y="1661"/>
                <a:ext cx="1905" cy="1905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29723" name="AutoShape 9"/>
              <p:cNvCxnSpPr>
                <a:cxnSpLocks noChangeShapeType="1"/>
                <a:stCxn id="29722" idx="0"/>
                <a:endCxn id="29722" idx="3"/>
              </p:cNvCxnSpPr>
              <p:nvPr/>
            </p:nvCxnSpPr>
            <p:spPr bwMode="auto">
              <a:xfrm flipH="1">
                <a:off x="1072" y="1652"/>
                <a:ext cx="674" cy="164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24" name="AutoShape 10"/>
              <p:cNvCxnSpPr>
                <a:cxnSpLocks noChangeShapeType="1"/>
                <a:stCxn id="29722" idx="0"/>
                <a:endCxn id="29722" idx="5"/>
              </p:cNvCxnSpPr>
              <p:nvPr/>
            </p:nvCxnSpPr>
            <p:spPr bwMode="auto">
              <a:xfrm>
                <a:off x="1746" y="1652"/>
                <a:ext cx="673" cy="164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725" name="Oval 11"/>
              <p:cNvSpPr>
                <a:spLocks noChangeArrowheads="1"/>
              </p:cNvSpPr>
              <p:nvPr/>
            </p:nvSpPr>
            <p:spPr bwMode="auto">
              <a:xfrm>
                <a:off x="1723" y="259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9718" name="Rectangle 13"/>
            <p:cNvSpPr>
              <a:spLocks noChangeArrowheads="1"/>
            </p:cNvSpPr>
            <p:nvPr/>
          </p:nvSpPr>
          <p:spPr bwMode="auto">
            <a:xfrm>
              <a:off x="1031" y="3339"/>
              <a:ext cx="534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19" name="Rectangle 14"/>
            <p:cNvSpPr>
              <a:spLocks noChangeArrowheads="1"/>
            </p:cNvSpPr>
            <p:nvPr/>
          </p:nvSpPr>
          <p:spPr bwMode="auto">
            <a:xfrm>
              <a:off x="1746" y="2740"/>
              <a:ext cx="534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20" name="Rectangle 15"/>
            <p:cNvSpPr>
              <a:spLocks noChangeArrowheads="1"/>
            </p:cNvSpPr>
            <p:nvPr/>
          </p:nvSpPr>
          <p:spPr bwMode="auto">
            <a:xfrm>
              <a:off x="2562" y="3339"/>
              <a:ext cx="534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21" name="Rectangle 16"/>
            <p:cNvSpPr>
              <a:spLocks noChangeArrowheads="1"/>
            </p:cNvSpPr>
            <p:nvPr/>
          </p:nvSpPr>
          <p:spPr bwMode="auto">
            <a:xfrm>
              <a:off x="1802" y="1395"/>
              <a:ext cx="534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791082" y="3117056"/>
            <a:ext cx="35099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顶点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在圆上，并且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两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边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都和圆相交的角叫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圆周角．如：∠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26"/>
          <p:cNvSpPr txBox="1">
            <a:spLocks noChangeArrowheads="1"/>
          </p:cNvSpPr>
          <p:nvPr/>
        </p:nvSpPr>
        <p:spPr bwMode="auto">
          <a:xfrm>
            <a:off x="1120775" y="1539479"/>
            <a:ext cx="72215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圆周角的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特征：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角的顶点在圆上；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角的两边都与圆相交，这两个特征是判定圆周角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不可缺少的条件．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940597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730" name="文本框 22"/>
          <p:cNvSpPr txBox="1">
            <a:spLocks noChangeArrowheads="1"/>
          </p:cNvSpPr>
          <p:nvPr/>
        </p:nvSpPr>
        <p:spPr bwMode="auto">
          <a:xfrm>
            <a:off x="7669220" y="94059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内容占位符 7"/>
          <p:cNvSpPr txBox="1">
            <a:spLocks noChangeArrowheads="1"/>
          </p:cNvSpPr>
          <p:nvPr/>
        </p:nvSpPr>
        <p:spPr bwMode="auto">
          <a:xfrm>
            <a:off x="1223963" y="917972"/>
            <a:ext cx="6559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如图，下列各角是圆周角的是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endParaRPr lang="zh-CN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1749" name="文本框 23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81063" y="4736306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内容占位符 7"/>
          <p:cNvSpPr txBox="1">
            <a:spLocks noChangeArrowheads="1"/>
          </p:cNvSpPr>
          <p:nvPr/>
        </p:nvSpPr>
        <p:spPr bwMode="auto">
          <a:xfrm>
            <a:off x="1139832" y="3040860"/>
            <a:ext cx="6824663" cy="153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可根据圆周角的定义进行判断，显然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均是圆心角，只有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符合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圆周角的两个特征．</a:t>
            </a:r>
          </a:p>
        </p:txBody>
      </p:sp>
      <p:sp>
        <p:nvSpPr>
          <p:cNvPr id="31757" name="矩形 6"/>
          <p:cNvSpPr>
            <a:spLocks noChangeArrowheads="1"/>
          </p:cNvSpPr>
          <p:nvPr/>
        </p:nvSpPr>
        <p:spPr bwMode="auto">
          <a:xfrm>
            <a:off x="381003" y="3121822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 sz="2000"/>
          </a:p>
        </p:txBody>
      </p:sp>
      <p:sp>
        <p:nvSpPr>
          <p:cNvPr id="31758" name="矩形 2"/>
          <p:cNvSpPr>
            <a:spLocks noChangeArrowheads="1"/>
          </p:cNvSpPr>
          <p:nvPr/>
        </p:nvSpPr>
        <p:spPr bwMode="auto">
          <a:xfrm>
            <a:off x="601663" y="1021559"/>
            <a:ext cx="6799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200"/>
          </a:p>
        </p:txBody>
      </p:sp>
      <p:pic>
        <p:nvPicPr>
          <p:cNvPr id="31759" name="Picture 17" descr="D3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90932" y="1418035"/>
            <a:ext cx="2390775" cy="164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75300" y="964410"/>
            <a:ext cx="407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组 23"/>
          <p:cNvGrpSpPr/>
          <p:nvPr/>
        </p:nvGrpSpPr>
        <p:grpSpPr bwMode="auto">
          <a:xfrm>
            <a:off x="3663951" y="1056086"/>
            <a:ext cx="1792188" cy="553998"/>
            <a:chOff x="3437515" y="1408557"/>
            <a:chExt cx="1791511" cy="738610"/>
          </a:xfrm>
        </p:grpSpPr>
        <p:sp>
          <p:nvSpPr>
            <p:cNvPr id="3278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3278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2778" name="文本框 45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32780" name="组 26"/>
          <p:cNvGrpSpPr/>
          <p:nvPr/>
        </p:nvGrpSpPr>
        <p:grpSpPr bwMode="auto">
          <a:xfrm>
            <a:off x="984257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93765" y="1656905"/>
            <a:ext cx="7502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判断一个角是否为圆周角，关键是看这个角是否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具备圆周角的两个特征：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角的顶点在圆上；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角的两边都与圆相交，二者缺一不可．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8" y="3844392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795" name="内容占位符 7"/>
          <p:cNvSpPr txBox="1">
            <a:spLocks noChangeArrowheads="1"/>
          </p:cNvSpPr>
          <p:nvPr/>
        </p:nvSpPr>
        <p:spPr bwMode="auto">
          <a:xfrm>
            <a:off x="1044582" y="1095378"/>
            <a:ext cx="7859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柳州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下列四个图中，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为圆周角的是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3797" name="文本框 33"/>
          <p:cNvSpPr txBox="1">
            <a:spLocks noChangeArrowheads="1"/>
          </p:cNvSpPr>
          <p:nvPr/>
        </p:nvSpPr>
        <p:spPr bwMode="auto">
          <a:xfrm>
            <a:off x="7669219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43" descr="荣德基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8300" y="140494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组合 4"/>
          <p:cNvGrpSpPr/>
          <p:nvPr/>
        </p:nvGrpSpPr>
        <p:grpSpPr bwMode="auto">
          <a:xfrm>
            <a:off x="439738" y="1185866"/>
            <a:ext cx="500062" cy="461665"/>
            <a:chOff x="440330" y="1359711"/>
            <a:chExt cx="500063" cy="615157"/>
          </a:xfrm>
        </p:grpSpPr>
        <p:sp>
          <p:nvSpPr>
            <p:cNvPr id="3" name="矩形 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3809" name="矩形 3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33805" name="Picture 18" descr="CD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1645" y="2069310"/>
            <a:ext cx="8377237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372350" y="1129906"/>
            <a:ext cx="407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gray">
          <a:xfrm flipH="1">
            <a:off x="2376492" y="1019175"/>
            <a:ext cx="473392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0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1" name="AutoShape 11"/>
          <p:cNvSpPr>
            <a:spLocks noChangeArrowheads="1"/>
          </p:cNvSpPr>
          <p:nvPr/>
        </p:nvSpPr>
        <p:spPr bwMode="gray">
          <a:xfrm>
            <a:off x="2157420" y="88106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4822" name="文本框 39"/>
          <p:cNvSpPr txBox="1">
            <a:spLocks noChangeArrowheads="1"/>
          </p:cNvSpPr>
          <p:nvPr/>
        </p:nvSpPr>
        <p:spPr bwMode="auto">
          <a:xfrm>
            <a:off x="963616" y="978697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知识点</a:t>
            </a:r>
          </a:p>
        </p:txBody>
      </p:sp>
      <p:sp>
        <p:nvSpPr>
          <p:cNvPr id="34823" name="文本框 40"/>
          <p:cNvSpPr txBox="1">
            <a:spLocks noChangeArrowheads="1"/>
          </p:cNvSpPr>
          <p:nvPr/>
        </p:nvSpPr>
        <p:spPr bwMode="auto">
          <a:xfrm>
            <a:off x="2898776" y="984651"/>
            <a:ext cx="35349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圆周角和圆心角的关系</a:t>
            </a:r>
            <a:endParaRPr lang="en-US" altLang="zh-CN" sz="2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4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4828" name="文本框 48"/>
          <p:cNvSpPr txBox="1">
            <a:spLocks noChangeArrowheads="1"/>
          </p:cNvSpPr>
          <p:nvPr/>
        </p:nvSpPr>
        <p:spPr bwMode="auto">
          <a:xfrm>
            <a:off x="7669220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34829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639770" y="1925241"/>
            <a:ext cx="79962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如图,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80°.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(1)请你画出几个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所对的圆周角，这几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个圆周角有什么关系？与同伴进行交流.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(2 )这些圆周角与圆心角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的大小有什 么关系？你是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怎样发现的？与同伴进行交流.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在图中，改变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的度数，你得到的结论还成立吗？</a:t>
            </a:r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89732" y="1795464"/>
            <a:ext cx="2003425" cy="13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17838" y="2432449"/>
          <a:ext cx="476250" cy="2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6" imgW="266065" imgH="215900" progId="Equation.DSMT4">
                  <p:embed/>
                </p:oleObj>
              </mc:Choice>
              <mc:Fallback>
                <p:oleObj name="Equation" r:id="rId6" imgW="266065" imgH="215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432449"/>
                        <a:ext cx="476250" cy="289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文本框 3"/>
          <p:cNvSpPr txBox="1">
            <a:spLocks noChangeArrowheads="1"/>
          </p:cNvSpPr>
          <p:nvPr/>
        </p:nvSpPr>
        <p:spPr bwMode="auto">
          <a:xfrm>
            <a:off x="644531" y="1632351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  <a:endParaRPr kumimoji="1" lang="en-US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</a:spPr>
      <a:bodyPr>
        <a:spAutoFit/>
      </a:bodyPr>
      <a:lstStyle>
        <a:defPPr>
          <a:lnSpc>
            <a:spcPct val="150000"/>
          </a:lnSpc>
          <a:buNone/>
          <a:defRPr sz="2400" b="1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2120</Words>
  <Application>Microsoft Office PowerPoint</Application>
  <PresentationFormat>全屏显示(16:9)</PresentationFormat>
  <Paragraphs>264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Adobe 黑体 Std R</vt:lpstr>
      <vt:lpstr>Adobe 楷体 Std R</vt:lpstr>
      <vt:lpstr>Gulim</vt:lpstr>
      <vt:lpstr>黑体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42054EE953244F268EF655D83C3C385C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