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457" r:id="rId2"/>
    <p:sldId id="455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62" r:id="rId31"/>
  </p:sldIdLst>
  <p:sldSz cx="12192000" cy="6858000"/>
  <p:notesSz cx="6858000" cy="9144000"/>
  <p:embeddedFontLst>
    <p:embeddedFont>
      <p:font typeface="OPPOSans R" panose="02010600030101010101" charset="-122"/>
      <p:regular r:id="rId33"/>
    </p:embeddedFont>
    <p:embeddedFont>
      <p:font typeface="Roboto Regular" pitchFamily="2" charset="0"/>
      <p:regular r:id="rId34"/>
    </p:embeddedFont>
    <p:embeddedFont>
      <p:font typeface="Roboto Bold" pitchFamily="2" charset="0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66" d="100"/>
          <a:sy n="66" d="100"/>
        </p:scale>
        <p:origin x="2322" y="882"/>
      </p:cViewPr>
      <p:guideLst>
        <p:guide pos="416"/>
        <p:guide pos="7242"/>
        <p:guide orient="horz" pos="663"/>
        <p:guide orient="horz" pos="3952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496204" y="2421461"/>
            <a:ext cx="5199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72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古诗三首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2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课文翻译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070512" y="1814513"/>
            <a:ext cx="293052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望天门山 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李白</a:t>
            </a: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天门中断楚江开，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碧水东流至此回。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两岸青山相对出，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孤帆一片日边来。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32900" y="2922588"/>
            <a:ext cx="53308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高高的天门山被长江之水拦腰劈开，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碧绿的江水向东浩然奔流到这里折回。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两岸高耸的青山隔着长江相峙而立，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江面上一叶孤舟从日边驶了过来。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7538" y="494559"/>
            <a:ext cx="17248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课文赏析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94369" y="1528763"/>
            <a:ext cx="7468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文章的每一联分别写了什么？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94369" y="2524126"/>
            <a:ext cx="9459319" cy="29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答：本诗第一句中写出了天门山的山势奇险；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一、二句中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开、回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二字写出了长江冲决一切奔腾向前的水势；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二、三句中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碧、青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写出了水和山的颜色美。尾句写帆船与日落的奇观。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7538" y="494559"/>
            <a:ext cx="17248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课文赏析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28700" y="1704975"/>
            <a:ext cx="9315450" cy="91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4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诗句中有哪些动词？有什么作用？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　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28700" y="3103564"/>
            <a:ext cx="10083800" cy="14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答：这首诗通过断、开、流、回、出、来，这六个动词，让我们仿佛看到了天门山壮观的美景。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47217" y="494559"/>
            <a:ext cx="78547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755650" y="1951831"/>
            <a:ext cx="10356850" cy="305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红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日照临着江水，一叶轻舟在江边上扬帆而行，驶过夹峙两岸的青山翠峰，这是一幅多么惬意，多么美好的图景。诗人紧扣一个“望”字，借助笔下一派雄丽的景色，不仅表达了对祖国山河的热爱，也将宽阔的胸襟，奔放不羁的情思酣畅淋漓地表现了出来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1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884612" y="1557338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>
                <a:ea typeface="思源黑体 CN Regular" panose="020B0500000000000000" pitchFamily="34" charset="-122"/>
                <a:sym typeface="Arial" panose="020B0604020202020204" pitchFamily="34" charset="0"/>
              </a:rPr>
              <a:t>望天门山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027487" y="2717801"/>
            <a:ext cx="41370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天门   断    楚江  开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碧水   回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青山   出   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孤帆   来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1847849" y="4024313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放眼望去</a:t>
            </a:r>
          </a:p>
        </p:txBody>
      </p:sp>
      <p:sp>
        <p:nvSpPr>
          <p:cNvPr id="11" name=" 2050"/>
          <p:cNvSpPr/>
          <p:nvPr/>
        </p:nvSpPr>
        <p:spPr bwMode="auto">
          <a:xfrm flipH="1">
            <a:off x="3505199" y="3095626"/>
            <a:ext cx="155575" cy="2033587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135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1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1320800" y="2163762"/>
            <a:ext cx="5765344" cy="27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苏轼，字子瞻，号东坡居士，世称苏东坡、苏仙。汉族，眉州眉山人，北宋文学家、书法家、画家。苏轼是北宋中期的文坛领袖，在诗、词、散文、书、画等方面取得了很高的成就。有《东坡集》传世。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636" y="1557338"/>
            <a:ext cx="2549664" cy="44195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4" y="494559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课文早知道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031875" y="2090738"/>
            <a:ext cx="32670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饮湖上初晴后雨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苏轼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水光潋滟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晴方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好，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山色空蒙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雨亦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⑤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奇。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欲把西湖比西子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⑥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淡妆浓抹总相宜。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98950" y="1862138"/>
            <a:ext cx="3690938" cy="8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①这首诗是由两首诗歌构成的一组诗，这里选的是其中一首。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98950" y="2924175"/>
            <a:ext cx="3516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②潋滟：波光闪动的样子。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98950" y="3468688"/>
            <a:ext cx="3516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③方：正。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298950" y="4003675"/>
            <a:ext cx="3516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④空蒙：迷茫的样子。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98950" y="4543425"/>
            <a:ext cx="3516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⑤亦：也。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98950" y="5045075"/>
            <a:ext cx="426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⑥西子：即西施，春秋时期越国的美女。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1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课文翻译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10050" y="2748895"/>
            <a:ext cx="6704012" cy="25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晴天，西湖水波荡漾，在阳光照耀下，光彩熠熠，美极了。下雨时，远处的山笼罩在烟雨之中，时隐时现，眼前一片迷茫，这朦胧的景色也是非常漂亮奇美的。如果把美丽的西湖比作美人西施，那么淡妆也好，浓抹也罢，总能很好地烘托出她的天生丽质和迷人神韵。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277938" y="1851025"/>
            <a:ext cx="28987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饮湖上初晴后雨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水光潋滟晴方好，山色空濛雨亦奇。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欲把西湖比西子，淡妆浓抹总相宜。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31850" y="1519238"/>
            <a:ext cx="10528300" cy="16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1.“</a:t>
            </a: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水光潋滟晴方好，山色空濛雨亦奇。</a:t>
            </a: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两句运用了怎样的修辞手法？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71600" y="4040188"/>
            <a:ext cx="6245225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答：运用了对偶的修辞手法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42975" y="1493548"/>
            <a:ext cx="10664825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诗文的后两句运用了怎样的修辞手法？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62075" y="2774012"/>
            <a:ext cx="703262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答：运用了比喻的修辞手法，把西湖比喻成春秋时期的美女西施。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5" y="540435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教学重难点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2335" y="1679802"/>
            <a:ext cx="10587329" cy="39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936B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教学目标：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1、正确认读本课的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2、理解古诗的意思，体会诗歌的意境和诗人的情思。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、学会本课的生字新词，联系上下文，读懂课文中的重点句子，理解课文内容。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936B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教学重点：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1、正确认读本课的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、学习古诗的学习方法，培养学生的自主学习能力，有感情地朗读和背诵古诗，理解诗句的意思。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936B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教学难点：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体会诗人对祖国壮丽山河及大自然的热爱和赞美之情，激发学生对祖国大好河山的热爱，培养学生的民族自豪感。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课文总结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1860550"/>
            <a:ext cx="73977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大自然真是一位神奇的魔术师，让美丽的西湖在不同的天气中尽显风姿，在诗人心中留下了永恒的画卷，也让我们跟随这位最爱西湖的诗人度过了一段难忘的西湖之行，现在我们要和它说再见了，让我们把这幅画映在脑海中，悄悄地带走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638550" y="1911350"/>
            <a:ext cx="5943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26262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水光潋滟        晴         好</a:t>
            </a:r>
          </a:p>
          <a:p>
            <a:endParaRPr lang="zh-CN" altLang="en-US" sz="3200" b="1">
              <a:solidFill>
                <a:srgbClr val="262626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b="1">
              <a:solidFill>
                <a:srgbClr val="262626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26262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山色空蒙        雨         奇</a:t>
            </a:r>
          </a:p>
          <a:p>
            <a:endParaRPr lang="zh-CN" altLang="en-US" sz="3200" b="1">
              <a:solidFill>
                <a:srgbClr val="262626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b="1">
              <a:solidFill>
                <a:srgbClr val="262626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26262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比西子     淡妆浓抹     宜</a:t>
            </a:r>
          </a:p>
        </p:txBody>
      </p:sp>
      <p:sp>
        <p:nvSpPr>
          <p:cNvPr id="8" name=" 2050"/>
          <p:cNvSpPr/>
          <p:nvPr/>
        </p:nvSpPr>
        <p:spPr bwMode="auto">
          <a:xfrm flipH="1">
            <a:off x="3217863" y="2073275"/>
            <a:ext cx="155575" cy="32162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135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409825" y="1557338"/>
            <a:ext cx="206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饮湖上初晴后雨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70" y="1723390"/>
            <a:ext cx="2781345" cy="38754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20825" y="2413794"/>
            <a:ext cx="4575175" cy="19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刘禹锡，唐朝文学家、哲学家，有“诗豪”之称。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诗文俱佳，涉猎题材广泛。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3" y="494559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课文早知道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166813" y="2035175"/>
            <a:ext cx="2930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望洞庭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刘禹锡</a:t>
            </a: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湖光秋月两相和，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潭面无风镜未磨。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遥望洞庭山水翠，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白银盘里一青螺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567238" y="2619375"/>
            <a:ext cx="3319462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①洞庭：即洞庭湖。位于今湖南省北部。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67238" y="3854450"/>
            <a:ext cx="3319462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②青螺：青绿色的螺。这里用来形容洞庭湖中的君山。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0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课文翻译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584325" y="2020888"/>
            <a:ext cx="291941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望洞庭</a:t>
            </a:r>
            <a:r>
              <a:rPr lang="zh-CN" altLang="en-US" sz="2400" baseline="3000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刘禹锡</a:t>
            </a: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湖光秋月两相和，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潭面无风镜未磨。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遥望洞庭山水翠，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白银盘里一青螺。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08538" y="2759075"/>
            <a:ext cx="5451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洞庭湖上月光和水色交相融和，湖面风平浪静如同未磨的铜镜。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远远眺望洞庭湖山水苍翠如墨，好似洁白银盘里托着一枚青螺。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7536" y="494559"/>
            <a:ext cx="17248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课文赏析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857250" y="1557338"/>
            <a:ext cx="8048625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600" b="1">
                <a:ea typeface="思源黑体 CN Regular" panose="020B0500000000000000" pitchFamily="34" charset="-122"/>
                <a:sym typeface="Arial" panose="020B0604020202020204" pitchFamily="34" charset="0"/>
              </a:rPr>
              <a:t>本诗句第二句运用了什么修辞手法？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535113" y="2867025"/>
            <a:ext cx="685958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答：运用了比喻的修辞手法，把风平浪静的洞庭湖比喻成一面未打磨的镜子。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7536" y="494559"/>
            <a:ext cx="17248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课文赏析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23206" y="3084347"/>
            <a:ext cx="685958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答：运用了比喻的修辞手法，把洞庭湖比喻成白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银盘，把君山比喻成青螺。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787401" y="1557338"/>
            <a:ext cx="8331199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本诗句最后两句运用了什么修辞手法？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7536" y="494559"/>
            <a:ext cx="17248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课文赏析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994367" y="1349375"/>
            <a:ext cx="7594600" cy="19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本诗是刘禹锡被贬，在前往安徽和州途中，月夜遥望洞庭湖所作，通过这首诗的学习你看出刘禹锡是一个怎样的人？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994367" y="3646702"/>
            <a:ext cx="7202488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答：刘禹锡被贬，并没有表现出悲观、失落情怀，而是浓墨重彩地勾勒洞庭湖山水和谐美，由此可以看出刘禹锡是一个有着豁达胸怀的人。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47215" y="494559"/>
            <a:ext cx="78547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95350" y="1931988"/>
            <a:ext cx="76311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在刘禹锡眼里，八百里洞庭湖就好像是桌子上的一个白色玉盘一样，而君山岛也不过就是玉盘里的一颗青螺。把人与景的关系表现得这样亲切，这也是人与景的和谐之美。诗人通过丰富的想象，巧妙的比喻，独出心裁地把洞庭湖美景再现于纸上，是不是打动了你，迫不及待想要去看看了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79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609392" y="2508250"/>
            <a:ext cx="37798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湖          月         观察 </a:t>
            </a:r>
          </a:p>
          <a:p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山          水         想象</a:t>
            </a:r>
          </a:p>
          <a:p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人          景</a:t>
            </a:r>
          </a:p>
        </p:txBody>
      </p:sp>
      <p:sp>
        <p:nvSpPr>
          <p:cNvPr id="8" name=" 2050"/>
          <p:cNvSpPr/>
          <p:nvPr/>
        </p:nvSpPr>
        <p:spPr bwMode="auto">
          <a:xfrm flipH="1">
            <a:off x="2150605" y="2468563"/>
            <a:ext cx="141287" cy="2284412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135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293355" y="2754313"/>
            <a:ext cx="649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ea typeface="思源黑体 CN Regular" panose="020B0500000000000000" pitchFamily="34" charset="-122"/>
                <a:sym typeface="Arial" panose="020B0604020202020204" pitchFamily="34" charset="0"/>
              </a:rPr>
              <a:t>望洞庭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56459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865328" y="1957388"/>
            <a:ext cx="5989637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同学们，我们祖国地大物博，有着无数美景、大好河山。今天我们就跟随着几位大诗人的脚步，去游历祖国的美丽山川，看看诗人们赏过美景之后，写下了怎样的千古名句。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374900"/>
            <a:ext cx="4152243" cy="276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56459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会认的字</a:t>
            </a: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7893050" y="2655888"/>
            <a:ext cx="10017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6243638" y="2655888"/>
            <a:ext cx="1001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宜</a:t>
            </a:r>
          </a:p>
        </p:txBody>
      </p: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2654300" y="2655888"/>
            <a:ext cx="1003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亦</a:t>
            </a: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3238500" y="4478338"/>
            <a:ext cx="869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未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10313" y="1949450"/>
            <a:ext cx="8683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yí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79688" y="1825625"/>
            <a:ext cx="1011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878763" y="1949450"/>
            <a:ext cx="1124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tíng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213100" y="3709988"/>
            <a:ext cx="1228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wèi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4525963" y="2655888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抹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62463" y="1949450"/>
            <a:ext cx="1196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mǒ</a:t>
            </a:r>
          </a:p>
        </p:txBody>
      </p:sp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5233988" y="4478338"/>
            <a:ext cx="1001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磨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132388" y="3709988"/>
            <a:ext cx="1103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mó</a:t>
            </a:r>
            <a:r>
              <a:rPr lang="en-US" altLang="zh-CN" sz="36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" name="文本框 17"/>
          <p:cNvSpPr txBox="1">
            <a:spLocks noChangeArrowheads="1"/>
          </p:cNvSpPr>
          <p:nvPr/>
        </p:nvSpPr>
        <p:spPr bwMode="auto">
          <a:xfrm>
            <a:off x="7186613" y="4487863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盘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21513" y="3781425"/>
            <a:ext cx="12017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pán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56459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会写的字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87325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873250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633663" y="1971675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断</a:t>
            </a: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873250"/>
            <a:ext cx="909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873250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125788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3125788"/>
            <a:ext cx="9096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125788"/>
            <a:ext cx="909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3125788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4556125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556125"/>
            <a:ext cx="909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556125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556125"/>
            <a:ext cx="909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241800" y="19399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楚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505700" y="19399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孤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857875" y="19399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至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7505700" y="31924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镜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866900" y="462280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未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857875" y="31924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初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4241800" y="31924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饮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2679700" y="31924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帆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072063" y="462280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遥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452813" y="462280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磨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762750" y="462280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银</a:t>
            </a:r>
          </a:p>
        </p:txBody>
      </p:sp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556125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304213" y="4654550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5" y="494559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多音字组词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4351338" y="2017713"/>
            <a:ext cx="41195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磨：[mó]磨平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[mò]磨盘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878152" y="1917700"/>
            <a:ext cx="31337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抹：[mǒ]涂抹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[mò]抹头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[mā]抹桌子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5" y="494559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形近字组词</a:t>
            </a:r>
          </a:p>
        </p:txBody>
      </p:sp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1174750" y="2883693"/>
            <a:ext cx="2397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境：[</a:t>
            </a:r>
            <a:r>
              <a:rPr lang="zh-CN" altLang="zh-CN" sz="2800"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]环境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12"/>
          <p:cNvSpPr txBox="1">
            <a:spLocks noChangeArrowheads="1"/>
          </p:cNvSpPr>
          <p:nvPr/>
        </p:nvSpPr>
        <p:spPr bwMode="auto">
          <a:xfrm>
            <a:off x="1174750" y="2058193"/>
            <a:ext cx="2397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镜：[</a:t>
            </a:r>
            <a:r>
              <a:rPr lang="en-US" altLang="zh-CN" sz="2800"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]镜子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695031" y="2058193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ea typeface="思源黑体 CN Regular" panose="020B0500000000000000" pitchFamily="34" charset="-122"/>
                <a:sym typeface="Arial" panose="020B0604020202020204" pitchFamily="34" charset="0"/>
              </a:rPr>
              <a:t>未：[wèi]未来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695031" y="2883693"/>
            <a:ext cx="27352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ea typeface="思源黑体 CN Regular" panose="020B0500000000000000" pitchFamily="34" charset="-122"/>
                <a:sym typeface="Arial" panose="020B0604020202020204" pitchFamily="34" charset="0"/>
              </a:rPr>
              <a:t>末 ：[mò]周末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1301750" y="4123531"/>
            <a:ext cx="231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孤 ：[gū]孤独</a:t>
            </a: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1301750" y="4968081"/>
            <a:ext cx="231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狐：[hú]狐狸 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4839494" y="4123531"/>
            <a:ext cx="2597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银 ：[yín]  银行</a:t>
            </a: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4839494" y="4968081"/>
            <a:ext cx="2619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根： [gēn]扎根 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482" y="494559"/>
            <a:ext cx="157094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77913" y="2290763"/>
            <a:ext cx="6059487" cy="27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李白，字太白，号青莲居士，唐代伟大的浪漫主义诗人，被后人誉为“诗仙”，与杜甫并称为“李杜”，其人爽朗大方，爱饮酒作诗，喜交友。代表诗作收集在《李太白全集》里。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705" y="1983105"/>
            <a:ext cx="2609215" cy="36283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8115" y="494559"/>
            <a:ext cx="19636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2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课文早知道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035844" y="1865313"/>
            <a:ext cx="293052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望天门山</a:t>
            </a:r>
            <a:r>
              <a:rPr lang="zh-CN" altLang="en-US" sz="2400" baseline="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李白</a:t>
            </a:r>
            <a:endParaRPr lang="zh-CN" altLang="en-US"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天门中断楚江</a:t>
            </a:r>
            <a:r>
              <a:rPr lang="zh-CN" altLang="en-US" sz="2400" baseline="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开，碧水东流至此回。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两岸青山相对出，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孤帆一片日边来。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331494" y="1933575"/>
            <a:ext cx="33194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ea typeface="思源黑体 CN Regular" panose="020B0500000000000000" pitchFamily="34" charset="-122"/>
                <a:sym typeface="Arial" panose="020B0604020202020204" pitchFamily="34" charset="0"/>
              </a:rPr>
              <a:t>①天门山：今安徽省东梁山与西梁山的合称。两山隔江相对，像天然的门户，所以叫天门山。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436269" y="4016375"/>
            <a:ext cx="3319462" cy="14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②楚江：即长江，长江中下游地带在古代属于楚地，所以叫楚江。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1704</Words>
  <Application>Microsoft Office PowerPoint</Application>
  <PresentationFormat>宽屏</PresentationFormat>
  <Paragraphs>211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思源宋体 CN Heavy</vt:lpstr>
      <vt:lpstr>思源黑体 CN Regular</vt:lpstr>
      <vt:lpstr>OPPOSans R</vt:lpstr>
      <vt:lpstr>Roboto Regular</vt:lpstr>
      <vt:lpstr>Arial</vt:lpstr>
      <vt:lpstr>Roboto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2020-10-20T08:01:00Z</dcterms:created>
  <dcterms:modified xsi:type="dcterms:W3CDTF">2023-01-13T16:35:34Z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C9B6595A3AD8401AA8F89C83C6C78FFD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