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0" r:id="rId2"/>
    <p:sldId id="311" r:id="rId3"/>
    <p:sldId id="300" r:id="rId4"/>
    <p:sldId id="261" r:id="rId5"/>
    <p:sldId id="291" r:id="rId6"/>
    <p:sldId id="312" r:id="rId7"/>
    <p:sldId id="282" r:id="rId8"/>
    <p:sldId id="289" r:id="rId9"/>
    <p:sldId id="302" r:id="rId10"/>
    <p:sldId id="313" r:id="rId11"/>
    <p:sldId id="295" r:id="rId12"/>
    <p:sldId id="309" r:id="rId13"/>
    <p:sldId id="310" r:id="rId14"/>
    <p:sldId id="283" r:id="rId15"/>
    <p:sldId id="316" r:id="rId16"/>
    <p:sldId id="317" r:id="rId17"/>
    <p:sldId id="315" r:id="rId18"/>
    <p:sldId id="294" r:id="rId19"/>
    <p:sldId id="319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993300"/>
    <a:srgbClr val="003300"/>
    <a:srgbClr val="800000"/>
    <a:srgbClr val="00FF99"/>
    <a:srgbClr val="009900"/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6" autoAdjust="0"/>
    <p:restoredTop sz="94660"/>
  </p:normalViewPr>
  <p:slideViewPr>
    <p:cSldViewPr>
      <p:cViewPr>
        <p:scale>
          <a:sx n="100" d="100"/>
          <a:sy n="100" d="100"/>
        </p:scale>
        <p:origin x="-18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2C23E-4892-4268-91EA-94F4E3945AA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E4AAD-4ACD-4C4B-9275-397A951C65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E4AAD-4ACD-4C4B-9275-397A951C654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33521;&#35821;&#35838;&#20214;\Let's%20Do%20it.mp3" TargetMode="External"/><Relationship Id="rId1" Type="http://schemas.microsoft.com/office/2007/relationships/media" Target="file:///C:\Users\Administrator\Desktop\&#33521;&#35821;&#35838;&#20214;\Let's%20Do%20it.mp3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ctrTitle" sz="quarter"/>
          </p:nvPr>
        </p:nvSpPr>
        <p:spPr>
          <a:xfrm>
            <a:off x="0" y="1340768"/>
            <a:ext cx="9161453" cy="576262"/>
          </a:xfrm>
        </p:spPr>
        <p:txBody>
          <a:bodyPr/>
          <a:lstStyle/>
          <a:p>
            <a:r>
              <a:rPr lang="en-US" altLang="zh-CN" b="1" dirty="0" smtClean="0"/>
              <a:t>Unit </a:t>
            </a:r>
            <a:r>
              <a:rPr lang="en-US" altLang="zh-CN" b="1" dirty="0"/>
              <a:t>8 </a:t>
            </a:r>
            <a:r>
              <a:rPr lang="en-US" altLang="zh-CN" b="1" dirty="0" smtClean="0"/>
              <a:t> Celebrating </a:t>
            </a:r>
            <a:r>
              <a:rPr lang="en-US" altLang="zh-CN" b="1" dirty="0"/>
              <a:t>Me!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subTitle" sz="quarter" idx="1"/>
          </p:nvPr>
        </p:nvSpPr>
        <p:spPr>
          <a:xfrm>
            <a:off x="0" y="2492896"/>
            <a:ext cx="9144000" cy="1079500"/>
          </a:xfrm>
        </p:spPr>
        <p:txBody>
          <a:bodyPr/>
          <a:lstStyle/>
          <a:p>
            <a:r>
              <a:rPr lang="en-US" altLang="zh-CN" sz="4400" b="1" dirty="0" smtClean="0">
                <a:latin typeface="Times New Roman" panose="02020603050405020304" pitchFamily="18" charset="0"/>
              </a:rPr>
              <a:t>What </a:t>
            </a:r>
            <a:r>
              <a:rPr lang="en-US" altLang="zh-CN" sz="4400" b="1" dirty="0">
                <a:latin typeface="Times New Roman" panose="02020603050405020304" pitchFamily="18" charset="0"/>
              </a:rPr>
              <a:t>Makes You Unique?</a:t>
            </a:r>
            <a:endParaRPr lang="en-US" altLang="zh-CN" sz="4400" dirty="0"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08090" y="501317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404813"/>
            <a:ext cx="8893175" cy="720725"/>
          </a:xfrm>
        </p:spPr>
        <p:txBody>
          <a:bodyPr/>
          <a:lstStyle/>
          <a:p>
            <a:pPr algn="l"/>
            <a:r>
              <a:rPr lang="en-US" altLang="zh-CN" sz="3200" dirty="0"/>
              <a:t>Make sentences using the given information</a:t>
            </a:r>
            <a:r>
              <a:rPr lang="en-US" altLang="zh-CN" sz="3200" dirty="0" smtClean="0"/>
              <a:t>.</a:t>
            </a:r>
            <a:endParaRPr lang="en-US" altLang="zh-CN" sz="3200" dirty="0"/>
          </a:p>
        </p:txBody>
      </p:sp>
      <p:sp>
        <p:nvSpPr>
          <p:cNvPr id="134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1268759"/>
            <a:ext cx="8856662" cy="4608513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zh-CN" dirty="0" smtClean="0"/>
              <a:t>1.I/do </a:t>
            </a:r>
            <a:r>
              <a:rPr lang="en-US" altLang="zh-CN" dirty="0"/>
              <a:t>my homework tomorrow evening (</a:t>
            </a:r>
            <a:r>
              <a:rPr lang="en-US" altLang="zh-CN" dirty="0">
                <a:solidFill>
                  <a:srgbClr val="FF3300"/>
                </a:solidFill>
              </a:rPr>
              <a:t>be supposed to</a:t>
            </a:r>
            <a:r>
              <a:rPr lang="en-US" altLang="zh-CN" dirty="0"/>
              <a:t>)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zh-CN" dirty="0"/>
              <a:t>      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zh-CN" u="sng" dirty="0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zh-CN" dirty="0"/>
              <a:t>2.Celina/ perform on Christmas Day next week (</a:t>
            </a:r>
            <a:r>
              <a:rPr lang="en-US" altLang="zh-CN" dirty="0">
                <a:solidFill>
                  <a:srgbClr val="FF3300"/>
                </a:solidFill>
              </a:rPr>
              <a:t>be supposed to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900113" y="6092825"/>
            <a:ext cx="7796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 sz="2400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226219" y="1820085"/>
            <a:ext cx="9144000" cy="664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I am supposed to do my homework tomorrow evening.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endParaRPr lang="en-US" altLang="zh-CN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262079" y="3687415"/>
            <a:ext cx="89646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FF0066"/>
                </a:solidFill>
              </a:rPr>
              <a:t>Celina  is supposed to perform on Christmas Day next week.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7" grpId="0" build="p"/>
      <p:bldP spid="134149" grpId="0"/>
      <p:bldP spid="1341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323850" y="764704"/>
            <a:ext cx="88201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(3)I find it a little hard.</a:t>
            </a:r>
            <a:r>
              <a:rPr lang="zh-CN" altLang="en-US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我发现这有点难。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250825" y="1916113"/>
            <a:ext cx="842486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★</a:t>
            </a:r>
            <a:r>
              <a:rPr lang="zh-CN" altLang="en-US" sz="3200" b="1" dirty="0">
                <a:latin typeface="Times New Roman" panose="02020603050405020304" pitchFamily="18" charset="0"/>
              </a:rPr>
              <a:t>此句是“</a:t>
            </a:r>
            <a:r>
              <a:rPr lang="en-US" altLang="zh-CN" sz="3200" b="1" dirty="0">
                <a:latin typeface="Times New Roman" panose="02020603050405020304" pitchFamily="18" charset="0"/>
              </a:rPr>
              <a:t>find+</a:t>
            </a:r>
            <a:r>
              <a:rPr lang="zh-CN" altLang="en-US" sz="3200" b="1" dirty="0">
                <a:latin typeface="Times New Roman" panose="02020603050405020304" pitchFamily="18" charset="0"/>
              </a:rPr>
              <a:t>名词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zh-CN" altLang="en-US" sz="3200" b="1" dirty="0">
                <a:latin typeface="Times New Roman" panose="02020603050405020304" pitchFamily="18" charset="0"/>
              </a:rPr>
              <a:t>代词</a:t>
            </a:r>
            <a:r>
              <a:rPr lang="en-US" altLang="zh-CN" sz="3200" b="1" dirty="0">
                <a:latin typeface="Times New Roman" panose="02020603050405020304" pitchFamily="18" charset="0"/>
              </a:rPr>
              <a:t>+</a:t>
            </a:r>
            <a:r>
              <a:rPr lang="zh-CN" altLang="en-US" sz="3200" b="1" dirty="0">
                <a:latin typeface="Times New Roman" panose="02020603050405020304" pitchFamily="18" charset="0"/>
              </a:rPr>
              <a:t>形容词”结构，</a:t>
            </a:r>
            <a:r>
              <a:rPr lang="en-US" altLang="zh-CN" sz="3200" b="1" dirty="0">
                <a:latin typeface="Times New Roman" panose="02020603050405020304" pitchFamily="18" charset="0"/>
              </a:rPr>
              <a:t>it</a:t>
            </a:r>
            <a:r>
              <a:rPr lang="zh-CN" altLang="en-US" sz="3200" b="1" dirty="0">
                <a:latin typeface="Times New Roman" panose="02020603050405020304" pitchFamily="18" charset="0"/>
              </a:rPr>
              <a:t>作宾语，</a:t>
            </a:r>
            <a:r>
              <a:rPr lang="en-US" altLang="zh-CN" sz="3200" b="1" dirty="0">
                <a:latin typeface="Times New Roman" panose="02020603050405020304" pitchFamily="18" charset="0"/>
              </a:rPr>
              <a:t>hard</a:t>
            </a:r>
            <a:r>
              <a:rPr lang="zh-CN" altLang="en-US" sz="3200" b="1" dirty="0">
                <a:latin typeface="Times New Roman" panose="02020603050405020304" pitchFamily="18" charset="0"/>
              </a:rPr>
              <a:t>作宾语补足语。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539750" y="3429000"/>
            <a:ext cx="86042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The children found the book very interesting. </a:t>
            </a:r>
          </a:p>
          <a:p>
            <a:r>
              <a:rPr lang="zh-CN" altLang="en-US" sz="3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孩子们发现那本书很有趣。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5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5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250825" y="564356"/>
            <a:ext cx="8424863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拓展</a:t>
            </a:r>
            <a:r>
              <a:rPr lang="en-US" altLang="zh-CN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】</a:t>
            </a:r>
          </a:p>
          <a:p>
            <a:r>
              <a:rPr lang="en-US" altLang="zh-CN" sz="20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现在分词和省略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to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的动词不定式也常位于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find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之后作宾语补足语。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find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sb.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doing </a:t>
            </a:r>
            <a:r>
              <a:rPr lang="en-US" altLang="zh-CN" sz="24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意为“发现某人正在做某事”，表示动作正在进行；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find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sb.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do </a:t>
            </a:r>
            <a:r>
              <a:rPr lang="en-US" altLang="zh-CN" sz="24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意为 “发现某人做了某事”， 强调动作发生的结果。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359568" y="2708920"/>
            <a:ext cx="8207375" cy="2238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She 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found</a:t>
            </a:r>
            <a:r>
              <a:rPr lang="en-US" altLang="zh-CN" sz="2400" b="1" dirty="0">
                <a:latin typeface="Times New Roman" panose="02020603050405020304" pitchFamily="18" charset="0"/>
              </a:rPr>
              <a:t>  some  boys 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playing</a:t>
            </a:r>
            <a:r>
              <a:rPr lang="en-US" altLang="zh-CN" sz="2400" b="1" dirty="0">
                <a:latin typeface="Times New Roman" panose="02020603050405020304" pitchFamily="18" charset="0"/>
              </a:rPr>
              <a:t>  football  on  the  playground.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她发现几个男生在踢足球。                               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I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found</a:t>
            </a:r>
            <a:r>
              <a:rPr lang="en-US" altLang="zh-CN" sz="2400" b="1" dirty="0">
                <a:latin typeface="Times New Roman" panose="02020603050405020304" pitchFamily="18" charset="0"/>
              </a:rPr>
              <a:t> her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open</a:t>
            </a:r>
            <a:r>
              <a:rPr lang="en-US" altLang="zh-CN" sz="2400" b="1" dirty="0">
                <a:latin typeface="Times New Roman" panose="02020603050405020304" pitchFamily="18" charset="0"/>
              </a:rPr>
              <a:t> the door.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我发现她开了门。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build="allAtOnce"/>
      <p:bldP spid="12083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852738"/>
            <a:ext cx="8229600" cy="871537"/>
          </a:xfrm>
        </p:spPr>
        <p:txBody>
          <a:bodyPr/>
          <a:lstStyle/>
          <a:p>
            <a:pPr algn="l"/>
            <a:r>
              <a:rPr lang="en-US" altLang="zh-CN" b="1">
                <a:solidFill>
                  <a:srgbClr val="6600CC"/>
                </a:solidFill>
              </a:rPr>
              <a:t>(6)That makes sense.</a:t>
            </a:r>
            <a:r>
              <a:rPr lang="zh-CN" altLang="en-US" b="1">
                <a:solidFill>
                  <a:srgbClr val="6600CC"/>
                </a:solidFill>
              </a:rPr>
              <a:t>那很有道理。</a:t>
            </a:r>
          </a:p>
        </p:txBody>
      </p:sp>
      <p:sp>
        <p:nvSpPr>
          <p:cNvPr id="1269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4149725"/>
            <a:ext cx="8066088" cy="647700"/>
          </a:xfrm>
        </p:spPr>
        <p:txBody>
          <a:bodyPr/>
          <a:lstStyle/>
          <a:p>
            <a:r>
              <a:rPr lang="en-US" altLang="zh-CN" sz="4000"/>
              <a:t>make sense </a:t>
            </a:r>
            <a:r>
              <a:rPr lang="zh-CN" altLang="en-US" sz="4000"/>
              <a:t>有道理，有意义。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611188" y="2924175"/>
            <a:ext cx="67167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 sz="2000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68313" y="1125538"/>
            <a:ext cx="6264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6600CC"/>
                </a:solidFill>
              </a:rPr>
              <a:t>(4)special  talents</a:t>
            </a:r>
            <a:r>
              <a:rPr lang="zh-CN" altLang="en-US" sz="3200" b="1">
                <a:solidFill>
                  <a:srgbClr val="6600CC"/>
                </a:solidFill>
              </a:rPr>
              <a:t>特殊才能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095375" y="3140075"/>
            <a:ext cx="72929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 sz="2000"/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468313" y="2060575"/>
            <a:ext cx="71294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6600CC"/>
                </a:solidFill>
              </a:rPr>
              <a:t>(5)personal  strengths</a:t>
            </a:r>
            <a:r>
              <a:rPr lang="zh-CN" altLang="en-US" sz="3200" b="1">
                <a:solidFill>
                  <a:srgbClr val="6600CC"/>
                </a:solidFill>
              </a:rPr>
              <a:t>个人魅力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build="p"/>
      <p:bldP spid="1269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23528" y="360328"/>
            <a:ext cx="8569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94005"/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(7) It’s my pleasure. </a:t>
            </a:r>
            <a:r>
              <a:rPr lang="zh-CN" altLang="en-US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不客气。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611188" y="1101725"/>
            <a:ext cx="7742237" cy="1373188"/>
          </a:xfrm>
          <a:prstGeom prst="rect">
            <a:avLst/>
          </a:prstGeom>
          <a:solidFill>
            <a:srgbClr val="00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94005"/>
            <a:r>
              <a:rPr lang="en-US" altLang="zh-CN" sz="2800" b="1" dirty="0">
                <a:latin typeface="Times New Roman" panose="02020603050405020304" pitchFamily="18" charset="0"/>
              </a:rPr>
              <a:t>“It’s my pleasure.” </a:t>
            </a:r>
            <a:r>
              <a:rPr lang="zh-CN" altLang="en-US" sz="2800" b="1" dirty="0">
                <a:latin typeface="Times New Roman" panose="02020603050405020304" pitchFamily="18" charset="0"/>
              </a:rPr>
              <a:t>也常略作“</a:t>
            </a:r>
            <a:r>
              <a:rPr lang="en-US" altLang="zh-CN" sz="2800" b="1" dirty="0">
                <a:latin typeface="Times New Roman" panose="02020603050405020304" pitchFamily="18" charset="0"/>
              </a:rPr>
              <a:t>My pleasure.”</a:t>
            </a:r>
            <a:r>
              <a:rPr lang="zh-CN" altLang="en-US" sz="2800" b="1" dirty="0">
                <a:latin typeface="Times New Roman" panose="02020603050405020304" pitchFamily="18" charset="0"/>
              </a:rPr>
              <a:t>， 意为 “不客气；不用谢”，是对别人表示感谢时的一种答语。</a:t>
            </a:r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719138" y="2487861"/>
            <a:ext cx="817403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—Thank  you very much for your help.</a:t>
            </a:r>
            <a:r>
              <a:rPr lang="zh-CN" altLang="en-US" sz="2800" b="1" dirty="0">
                <a:latin typeface="Times New Roman" panose="02020603050405020304" pitchFamily="18" charset="0"/>
              </a:rPr>
              <a:t>非常感谢你的帮助。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—It’s my pleasure.</a:t>
            </a:r>
            <a:r>
              <a:rPr lang="zh-CN" altLang="en-US" sz="2800" b="1" dirty="0">
                <a:latin typeface="Times New Roman" panose="02020603050405020304" pitchFamily="18" charset="0"/>
              </a:rPr>
              <a:t>不客气</a:t>
            </a:r>
          </a:p>
        </p:txBody>
      </p:sp>
      <p:sp>
        <p:nvSpPr>
          <p:cNvPr id="91191" name="Text Box 55"/>
          <p:cNvSpPr txBox="1">
            <a:spLocks noChangeArrowheads="1"/>
          </p:cNvSpPr>
          <p:nvPr/>
        </p:nvSpPr>
        <p:spPr bwMode="auto">
          <a:xfrm>
            <a:off x="611188" y="3933825"/>
            <a:ext cx="7704137" cy="946150"/>
          </a:xfrm>
          <a:prstGeom prst="rect">
            <a:avLst/>
          </a:prstGeom>
          <a:solidFill>
            <a:srgbClr val="FF33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with pleasure. </a:t>
            </a:r>
            <a:r>
              <a:rPr lang="zh-CN" altLang="en-US" sz="2800" b="1">
                <a:latin typeface="Times New Roman" panose="02020603050405020304" pitchFamily="18" charset="0"/>
              </a:rPr>
              <a:t>意为“当然了，很愿意”，表示愿意提供帮助或乐于参与。</a:t>
            </a:r>
          </a:p>
        </p:txBody>
      </p:sp>
      <p:sp>
        <p:nvSpPr>
          <p:cNvPr id="91192" name="Text Box 56"/>
          <p:cNvSpPr txBox="1">
            <a:spLocks noChangeArrowheads="1"/>
          </p:cNvSpPr>
          <p:nvPr/>
        </p:nvSpPr>
        <p:spPr bwMode="auto">
          <a:xfrm>
            <a:off x="684213" y="5013176"/>
            <a:ext cx="72009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—Will you join us?</a:t>
            </a:r>
            <a:r>
              <a:rPr lang="zh-CN" altLang="en-US" sz="2800" b="1" dirty="0">
                <a:latin typeface="Times New Roman" panose="02020603050405020304" pitchFamily="18" charset="0"/>
              </a:rPr>
              <a:t>你愿意和我们一起吗？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—Thank you, with pleasure.</a:t>
            </a:r>
            <a:r>
              <a:rPr lang="zh-CN" altLang="en-US" sz="2800" b="1" dirty="0">
                <a:latin typeface="Times New Roman" panose="02020603050405020304" pitchFamily="18" charset="0"/>
              </a:rPr>
              <a:t>谢谢，非常愿意。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 animBg="1"/>
      <p:bldP spid="91146" grpId="0"/>
      <p:bldP spid="91191" grpId="0" animBg="1"/>
      <p:bldP spid="911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Practice</a:t>
            </a:r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800" b="1" dirty="0"/>
              <a:t>Ⅰ.</a:t>
            </a:r>
            <a:r>
              <a:rPr lang="zh-CN" altLang="en-US" sz="2800" b="1" dirty="0"/>
              <a:t>根据句子的意思和汉语提示填空</a:t>
            </a:r>
            <a:r>
              <a:rPr lang="en-US" altLang="zh-CN" sz="2800" b="1" dirty="0"/>
              <a:t>.</a:t>
            </a:r>
            <a:endParaRPr lang="en-US" altLang="zh-CN" sz="2800" dirty="0"/>
          </a:p>
          <a:p>
            <a:pPr>
              <a:spcBef>
                <a:spcPts val="1200"/>
              </a:spcBef>
            </a:pPr>
            <a:r>
              <a:rPr lang="en-US" altLang="zh-CN" sz="2800" dirty="0"/>
              <a:t>1 .We are ______     (</a:t>
            </a:r>
            <a:r>
              <a:rPr lang="zh-CN" altLang="en-US" sz="2800" dirty="0"/>
              <a:t>应该</a:t>
            </a:r>
            <a:r>
              <a:rPr lang="en-US" altLang="zh-CN" sz="2800" dirty="0"/>
              <a:t>) to describe ________(</a:t>
            </a:r>
            <a:r>
              <a:rPr lang="zh-CN" altLang="en-US" sz="2800" dirty="0"/>
              <a:t>我们自己</a:t>
            </a:r>
            <a:r>
              <a:rPr lang="en-US" altLang="zh-CN" sz="2800" dirty="0"/>
              <a:t>).</a:t>
            </a:r>
          </a:p>
          <a:p>
            <a:pPr>
              <a:spcBef>
                <a:spcPts val="1200"/>
              </a:spcBef>
            </a:pPr>
            <a:r>
              <a:rPr lang="en-US" altLang="zh-CN" sz="2800" dirty="0"/>
              <a:t>2. I’m a good student, and I think I’m a good __________</a:t>
            </a:r>
            <a:r>
              <a:rPr lang="zh-CN" altLang="en-US" sz="2800" dirty="0"/>
              <a:t>（人）</a:t>
            </a:r>
            <a:r>
              <a:rPr lang="en-US" altLang="zh-CN" sz="2800" dirty="0"/>
              <a:t>.</a:t>
            </a:r>
          </a:p>
          <a:p>
            <a:pPr>
              <a:spcBef>
                <a:spcPts val="1200"/>
              </a:spcBef>
            </a:pPr>
            <a:r>
              <a:rPr lang="en-US" altLang="zh-CN" sz="2800" dirty="0"/>
              <a:t>3. You can also write about your special ________(</a:t>
            </a:r>
            <a:r>
              <a:rPr lang="zh-CN" altLang="en-US" sz="2800" dirty="0"/>
              <a:t>才能</a:t>
            </a:r>
            <a:r>
              <a:rPr lang="en-US" altLang="zh-CN" sz="2800" dirty="0"/>
              <a:t>) and _________ _________(</a:t>
            </a:r>
            <a:r>
              <a:rPr lang="zh-CN" altLang="en-US" sz="2800" dirty="0"/>
              <a:t>个人长处</a:t>
            </a:r>
            <a:r>
              <a:rPr lang="en-US" altLang="zh-CN" sz="2800" dirty="0"/>
              <a:t>).</a:t>
            </a:r>
          </a:p>
          <a:p>
            <a:pPr>
              <a:spcBef>
                <a:spcPts val="1200"/>
              </a:spcBef>
            </a:pPr>
            <a:r>
              <a:rPr lang="en-US" altLang="zh-CN" sz="2800" dirty="0"/>
              <a:t>4.What makes you _________ (</a:t>
            </a:r>
            <a:r>
              <a:rPr lang="zh-CN" altLang="en-US" sz="2800" dirty="0"/>
              <a:t>独特</a:t>
            </a:r>
            <a:r>
              <a:rPr lang="en-US" altLang="zh-CN" sz="2800" dirty="0"/>
              <a:t>)?</a:t>
            </a:r>
          </a:p>
          <a:p>
            <a:pPr>
              <a:spcBef>
                <a:spcPts val="1200"/>
              </a:spcBef>
            </a:pPr>
            <a:r>
              <a:rPr lang="en-US" altLang="zh-CN" sz="2800" dirty="0"/>
              <a:t>5. Yes, that makes __________</a:t>
            </a:r>
            <a:r>
              <a:rPr lang="zh-CN" altLang="en-US" sz="2800" dirty="0"/>
              <a:t>（意义）</a:t>
            </a:r>
            <a:r>
              <a:rPr lang="en-US" altLang="zh-CN" sz="2800" dirty="0"/>
              <a:t>.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2195736" y="1618879"/>
            <a:ext cx="23764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3300"/>
                </a:solidFill>
              </a:rPr>
              <a:t>supposed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2555875" y="1258517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6443985" y="1618879"/>
            <a:ext cx="23764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3300"/>
                </a:solidFill>
              </a:rPr>
              <a:t>ourselves</a:t>
            </a: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945947" y="2996952"/>
            <a:ext cx="1747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3300"/>
                </a:solidFill>
              </a:rPr>
              <a:t>person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6732240" y="3612408"/>
            <a:ext cx="1265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3300"/>
                </a:solidFill>
              </a:rPr>
              <a:t>talents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2123728" y="4001531"/>
            <a:ext cx="1768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3300"/>
                </a:solidFill>
              </a:rPr>
              <a:t>personal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3635896" y="4018475"/>
            <a:ext cx="1944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3300"/>
                </a:solidFill>
              </a:rPr>
              <a:t>strengths</a:t>
            </a:r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4284663" y="4211267"/>
            <a:ext cx="1366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 sz="2400"/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3779912" y="4637881"/>
            <a:ext cx="1533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3300"/>
                </a:solidFill>
              </a:rPr>
              <a:t>unique</a:t>
            </a:r>
          </a:p>
        </p:txBody>
      </p:sp>
      <p:sp>
        <p:nvSpPr>
          <p:cNvPr id="137231" name="Text Box 15"/>
          <p:cNvSpPr txBox="1">
            <a:spLocks noChangeArrowheads="1"/>
          </p:cNvSpPr>
          <p:nvPr/>
        </p:nvSpPr>
        <p:spPr bwMode="auto">
          <a:xfrm>
            <a:off x="3852937" y="5214144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3300"/>
                </a:solidFill>
              </a:rPr>
              <a:t>sense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7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7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7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en-US" altLang="zh-CN" dirty="0"/>
              <a:t>Project</a:t>
            </a:r>
          </a:p>
        </p:txBody>
      </p:sp>
      <p:sp>
        <p:nvSpPr>
          <p:cNvPr id="145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dirty="0">
                <a:latin typeface="Comic Sans MS" panose="030F0702030302020204" pitchFamily="66" charset="0"/>
              </a:rPr>
              <a:t>Everyone is special/unique. Write a short passage. Describe  yourself and explain</a:t>
            </a:r>
            <a:r>
              <a:rPr lang="zh-CN" altLang="en-US" sz="3600" dirty="0">
                <a:latin typeface="Comic Sans MS" panose="030F0702030302020204" pitchFamily="66" charset="0"/>
              </a:rPr>
              <a:t>（解释）</a:t>
            </a:r>
            <a:r>
              <a:rPr lang="en-US" altLang="zh-CN" sz="3600" dirty="0">
                <a:latin typeface="Comic Sans MS" panose="030F0702030302020204" pitchFamily="66" charset="0"/>
              </a:rPr>
              <a:t>why you are unique.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435975" cy="476250"/>
          </a:xfrm>
        </p:spPr>
        <p:txBody>
          <a:bodyPr/>
          <a:lstStyle/>
          <a:p>
            <a:r>
              <a:rPr lang="en-US" altLang="zh-CN" sz="4000" dirty="0"/>
              <a:t>Summary</a:t>
            </a:r>
          </a:p>
        </p:txBody>
      </p:sp>
      <p:sp>
        <p:nvSpPr>
          <p:cNvPr id="136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2175" y="548680"/>
            <a:ext cx="9131825" cy="2376264"/>
          </a:xfrm>
        </p:spPr>
        <p:txBody>
          <a:bodyPr/>
          <a:lstStyle/>
          <a:p>
            <a:pPr lvl="2"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1.be proud of  </a:t>
            </a: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2.be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at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3.be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supposed to          4.what’s up ?          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5.It’s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pleasure        6.special talents     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7.personal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    8.make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755650" y="4652963"/>
            <a:ext cx="527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 sz="2400"/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1619250" y="5229225"/>
            <a:ext cx="556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 sz="2400"/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0" y="2852936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What makes you unique?</a:t>
            </a:r>
            <a:r>
              <a:rPr lang="en-US" altLang="zh-CN" sz="2800" dirty="0">
                <a:latin typeface="Times New Roman" panose="02020603050405020304" pitchFamily="18" charset="0"/>
              </a:rPr>
              <a:t>                                          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We are supposed to describe ourselves in a repo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rt.</a:t>
            </a: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                                                            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 find it a little hard.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                                                         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250825" y="5734050"/>
            <a:ext cx="763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 sz="2400"/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323850" y="4293096"/>
            <a:ext cx="802798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/>
              <a:t>学习所得：</a:t>
            </a:r>
          </a:p>
          <a:p>
            <a:r>
              <a:rPr lang="zh-CN" altLang="en-US" sz="2400" b="1" dirty="0"/>
              <a:t>这节课我的收获是：</a:t>
            </a:r>
          </a:p>
          <a:p>
            <a:r>
              <a:rPr lang="en-US" altLang="zh-CN" sz="2400" b="1" dirty="0"/>
              <a:t>_________________________</a:t>
            </a:r>
          </a:p>
          <a:p>
            <a:r>
              <a:rPr lang="zh-CN" altLang="en-US" sz="2400" b="1" dirty="0"/>
              <a:t>这节课我的不足是：                     </a:t>
            </a:r>
            <a:r>
              <a:rPr lang="en-US" altLang="zh-CN" sz="2400" b="1" dirty="0"/>
              <a:t>_________________________</a:t>
            </a:r>
          </a:p>
          <a:p>
            <a:r>
              <a:rPr lang="en-US" altLang="zh-CN" sz="2000" dirty="0"/>
              <a:t>                            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6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6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6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6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2" name="Picture 4" descr="homwwork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146173"/>
            <a:ext cx="5167312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684213" y="2852936"/>
            <a:ext cx="76327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1. Review words and expressions.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2. Write a report about </a:t>
            </a:r>
            <a:r>
              <a:rPr lang="en-US" altLang="zh-CN" sz="3200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yourself. </a:t>
            </a:r>
            <a:endParaRPr lang="en-US" altLang="zh-CN" sz="3200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1116013" y="2349500"/>
            <a:ext cx="7416800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1700" b="1" i="1">
                <a:solidFill>
                  <a:schemeClr val="accent2"/>
                </a:solidFill>
                <a:latin typeface="Comic Sans MS" panose="030F0702030302020204" pitchFamily="66" charset="0"/>
              </a:rPr>
              <a:t>Bye Bye</a:t>
            </a:r>
            <a:r>
              <a:rPr lang="en-US" altLang="zh-CN" sz="8000" i="1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6600CC"/>
                </a:solidFill>
                <a:latin typeface="Times New Roman" panose="02020603050405020304" pitchFamily="18" charset="0"/>
              </a:rPr>
              <a:t>Learning Aims.</a:t>
            </a:r>
            <a:r>
              <a:rPr lang="zh-CN" altLang="en-US" b="1" dirty="0">
                <a:solidFill>
                  <a:srgbClr val="6600CC"/>
                </a:solidFill>
                <a:latin typeface="Times New Roman" panose="02020603050405020304" pitchFamily="18" charset="0"/>
              </a:rPr>
              <a:t>（学习目标）</a:t>
            </a:r>
          </a:p>
        </p:txBody>
      </p:sp>
      <p:sp>
        <p:nvSpPr>
          <p:cNvPr id="1290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412875"/>
            <a:ext cx="8229600" cy="4746625"/>
          </a:xfrm>
        </p:spPr>
        <p:txBody>
          <a:bodyPr/>
          <a:lstStyle/>
          <a:p>
            <a:r>
              <a:rPr lang="en-US" altLang="zh-CN" sz="3200" dirty="0">
                <a:latin typeface="Times New Roman" panose="02020603050405020304" pitchFamily="18" charset="0"/>
              </a:rPr>
              <a:t>1. </a:t>
            </a: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New words</a:t>
            </a:r>
            <a:r>
              <a:rPr lang="en-US" altLang="zh-CN" sz="3200" dirty="0">
                <a:latin typeface="Times New Roman" panose="02020603050405020304" pitchFamily="18" charset="0"/>
              </a:rPr>
              <a:t>: </a:t>
            </a:r>
            <a:r>
              <a:rPr lang="en-US" altLang="zh-CN" sz="3200" b="1" dirty="0">
                <a:latin typeface="Times New Roman" panose="02020603050405020304" pitchFamily="18" charset="0"/>
              </a:rPr>
              <a:t>suppose; ourselves; person; talent; personal; strength; sense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2. </a:t>
            </a: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Key expressions</a:t>
            </a:r>
            <a:r>
              <a:rPr lang="en-US" altLang="zh-CN" sz="3200" dirty="0">
                <a:latin typeface="Times New Roman" panose="02020603050405020304" pitchFamily="18" charset="0"/>
              </a:rPr>
              <a:t>: </a:t>
            </a:r>
            <a:r>
              <a:rPr lang="en-US" altLang="zh-CN" sz="3200" b="1" dirty="0">
                <a:latin typeface="Times New Roman" panose="02020603050405020304" pitchFamily="18" charset="0"/>
              </a:rPr>
              <a:t>be proud of; be good at; be supposed to; what’s up; It’s my pleasure; personal strengths; make sense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493540" y="4365104"/>
            <a:ext cx="7273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</a:rPr>
              <a:t>3. Understand the meaning of the text.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600" name="Group 8"/>
          <p:cNvGrpSpPr/>
          <p:nvPr/>
        </p:nvGrpSpPr>
        <p:grpSpPr bwMode="auto">
          <a:xfrm>
            <a:off x="0" y="44624"/>
            <a:ext cx="2016125" cy="1152525"/>
            <a:chOff x="0" y="527"/>
            <a:chExt cx="1270" cy="726"/>
          </a:xfrm>
        </p:grpSpPr>
        <p:sp>
          <p:nvSpPr>
            <p:cNvPr id="110599" name="Cloud"/>
            <p:cNvSpPr>
              <a:spLocks noChangeAspect="1" noEditPoints="1" noChangeArrowheads="1"/>
            </p:cNvSpPr>
            <p:nvPr/>
          </p:nvSpPr>
          <p:spPr bwMode="auto">
            <a:xfrm>
              <a:off x="0" y="527"/>
              <a:ext cx="1270" cy="72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6600CC"/>
              </a:solidFill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596" name="Text Box 4"/>
            <p:cNvSpPr txBox="1">
              <a:spLocks noChangeArrowheads="1"/>
            </p:cNvSpPr>
            <p:nvPr/>
          </p:nvSpPr>
          <p:spPr bwMode="auto">
            <a:xfrm>
              <a:off x="113" y="663"/>
              <a:ext cx="108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9900CC"/>
                  </a:solidFill>
                  <a:latin typeface="Times New Roman" panose="02020603050405020304" pitchFamily="18" charset="0"/>
                </a:rPr>
                <a:t>Preview</a:t>
              </a:r>
            </a:p>
          </p:txBody>
        </p:sp>
      </p:grp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395288" y="1124124"/>
            <a:ext cx="4248150" cy="5008562"/>
          </a:xfrm>
          <a:prstGeom prst="rect">
            <a:avLst/>
          </a:prstGeom>
          <a:solidFill>
            <a:srgbClr val="00FF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unique</a:t>
            </a:r>
          </a:p>
          <a:p>
            <a:pPr algn="r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suppose </a:t>
            </a:r>
          </a:p>
          <a:p>
            <a:pPr algn="r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ourselves </a:t>
            </a:r>
          </a:p>
          <a:p>
            <a:pPr algn="r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person </a:t>
            </a:r>
          </a:p>
          <a:p>
            <a:pPr algn="r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talent  </a:t>
            </a:r>
          </a:p>
          <a:p>
            <a:pPr algn="r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personal </a:t>
            </a:r>
          </a:p>
          <a:p>
            <a:pPr algn="r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strength  </a:t>
            </a:r>
          </a:p>
          <a:p>
            <a:pPr algn="r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sense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4716463" y="1124124"/>
            <a:ext cx="4248150" cy="5008562"/>
          </a:xfrm>
          <a:prstGeom prst="rect">
            <a:avLst/>
          </a:prstGeom>
          <a:solidFill>
            <a:srgbClr val="00FF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独特的（</a:t>
            </a:r>
            <a:r>
              <a:rPr lang="en-US" altLang="zh-CN" sz="2800" b="1" dirty="0">
                <a:latin typeface="Times New Roman" panose="02020603050405020304" pitchFamily="18" charset="0"/>
              </a:rPr>
              <a:t>adj.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假定；认为</a:t>
            </a:r>
            <a:r>
              <a:rPr lang="zh-CN" altLang="en-US" sz="2800" b="1" dirty="0"/>
              <a:t>（</a:t>
            </a:r>
            <a:r>
              <a:rPr lang="en-US" altLang="zh-CN" sz="2800" b="1" dirty="0"/>
              <a:t>v.</a:t>
            </a:r>
            <a:r>
              <a:rPr lang="zh-CN" altLang="en-US" sz="2800" b="1" dirty="0"/>
              <a:t>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我们自己（</a:t>
            </a:r>
            <a:r>
              <a:rPr lang="en-US" altLang="zh-CN" sz="2800" b="1" dirty="0">
                <a:latin typeface="Times New Roman" panose="02020603050405020304" pitchFamily="18" charset="0"/>
              </a:rPr>
              <a:t>pron.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人（</a:t>
            </a:r>
            <a:r>
              <a:rPr lang="en-US" altLang="zh-CN" sz="2800" b="1" dirty="0">
                <a:latin typeface="Times New Roman" panose="02020603050405020304" pitchFamily="18" charset="0"/>
              </a:rPr>
              <a:t>n.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才智；天赋（</a:t>
            </a:r>
            <a:r>
              <a:rPr lang="en-US" altLang="zh-CN" sz="2800" b="1" dirty="0">
                <a:latin typeface="Times New Roman" panose="02020603050405020304" pitchFamily="18" charset="0"/>
              </a:rPr>
              <a:t>n.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个人的</a:t>
            </a:r>
            <a:r>
              <a:rPr lang="zh-CN" altLang="en-US" sz="2800" b="1" dirty="0">
                <a:latin typeface="Tahoma" panose="020B0604030504040204" pitchFamily="34" charset="0"/>
              </a:rPr>
              <a:t>（</a:t>
            </a:r>
            <a:r>
              <a:rPr lang="en-US" altLang="zh-CN" sz="2800" b="1" dirty="0">
                <a:latin typeface="Tahoma" panose="020B0604030504040204" pitchFamily="34" charset="0"/>
              </a:rPr>
              <a:t>adj.</a:t>
            </a:r>
            <a:r>
              <a:rPr lang="zh-CN" altLang="en-US" sz="2800" b="1" dirty="0">
                <a:latin typeface="Tahoma" panose="020B0604030504040204" pitchFamily="34" charset="0"/>
              </a:rPr>
              <a:t>）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长处；力量（</a:t>
            </a:r>
            <a:r>
              <a:rPr lang="en-US" altLang="zh-CN" sz="2800" b="1" dirty="0">
                <a:latin typeface="Times New Roman" panose="02020603050405020304" pitchFamily="18" charset="0"/>
              </a:rPr>
              <a:t>n.)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意义；感觉（</a:t>
            </a:r>
            <a:r>
              <a:rPr lang="en-US" altLang="zh-CN" sz="2800" b="1" dirty="0">
                <a:latin typeface="Times New Roman" panose="02020603050405020304" pitchFamily="18" charset="0"/>
              </a:rPr>
              <a:t>n.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animBg="1"/>
      <p:bldP spid="1105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908050"/>
            <a:ext cx="5988050" cy="1143000"/>
          </a:xfrm>
        </p:spPr>
        <p:txBody>
          <a:bodyPr/>
          <a:lstStyle/>
          <a:p>
            <a:r>
              <a:rPr lang="en-US" altLang="zh-CN" b="1" dirty="0">
                <a:solidFill>
                  <a:srgbClr val="FF3300"/>
                </a:solidFill>
                <a:latin typeface="Comic Sans MS" panose="030F0702030302020204" pitchFamily="66" charset="0"/>
              </a:rPr>
              <a:t>Think About It!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209675" y="2803525"/>
            <a:ext cx="5902325" cy="29987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3300"/>
                </a:solidFill>
                <a:latin typeface="Times New Roman" panose="02020603050405020304" pitchFamily="18" charset="0"/>
              </a:rPr>
              <a:t>Are you proud of yourself?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b="1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3300"/>
                </a:solidFill>
                <a:latin typeface="Times New Roman" panose="02020603050405020304" pitchFamily="18" charset="0"/>
              </a:rPr>
              <a:t>What are you good </a:t>
            </a:r>
            <a:r>
              <a:rPr lang="en-US" altLang="zh-CN" sz="2800" b="1">
                <a:solidFill>
                  <a:srgbClr val="003300"/>
                </a:solidFill>
                <a:latin typeface="Times New Roman" panose="02020603050405020304" pitchFamily="18" charset="0"/>
              </a:rPr>
              <a:t>at</a:t>
            </a:r>
            <a:r>
              <a:rPr lang="en-US" altLang="zh-CN" b="1">
                <a:solidFill>
                  <a:srgbClr val="003300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12775" y="404664"/>
            <a:ext cx="2087563" cy="51911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CCFF"/>
                </a:solidFill>
              </a:rPr>
              <a:t>Let’s Do It!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468313" y="996802"/>
            <a:ext cx="8351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Read the lesson and write true (T) or false (F).</a:t>
            </a:r>
          </a:p>
        </p:txBody>
      </p:sp>
      <p:sp>
        <p:nvSpPr>
          <p:cNvPr id="101420" name="Text Box 44"/>
          <p:cNvSpPr txBox="1">
            <a:spLocks noChangeArrowheads="1"/>
          </p:cNvSpPr>
          <p:nvPr/>
        </p:nvSpPr>
        <p:spPr bwMode="auto">
          <a:xfrm>
            <a:off x="395288" y="1644502"/>
            <a:ext cx="856932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1. Jenny and Li Ming are talking on the phone. (   )</a:t>
            </a:r>
          </a:p>
          <a:p>
            <a:endParaRPr lang="en-US" altLang="zh-CN" sz="2800" b="1" dirty="0">
              <a:latin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2. Jenny can write the report for Li Ming. (   )</a:t>
            </a:r>
          </a:p>
          <a:p>
            <a:endParaRPr lang="en-US" altLang="zh-CN" sz="2800" b="1" dirty="0">
              <a:latin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3. Li Ming doesn’t know how to describe himself in </a:t>
            </a:r>
          </a:p>
          <a:p>
            <a:endParaRPr lang="en-US" altLang="zh-CN" sz="2800" b="1" dirty="0">
              <a:latin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the report at first. (   )</a:t>
            </a:r>
          </a:p>
          <a:p>
            <a:endParaRPr lang="en-US" altLang="zh-CN" sz="2800" b="1" dirty="0">
              <a:latin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4. Li Ming is a good student and has many friends. (   )</a:t>
            </a:r>
          </a:p>
        </p:txBody>
      </p:sp>
      <p:sp>
        <p:nvSpPr>
          <p:cNvPr id="101428" name="Text Box 52"/>
          <p:cNvSpPr txBox="1">
            <a:spLocks noChangeArrowheads="1"/>
          </p:cNvSpPr>
          <p:nvPr/>
        </p:nvSpPr>
        <p:spPr bwMode="auto">
          <a:xfrm>
            <a:off x="7740650" y="1644502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F</a:t>
            </a:r>
          </a:p>
        </p:txBody>
      </p:sp>
      <p:sp>
        <p:nvSpPr>
          <p:cNvPr id="101429" name="Text Box 53"/>
          <p:cNvSpPr txBox="1">
            <a:spLocks noChangeArrowheads="1"/>
          </p:cNvSpPr>
          <p:nvPr/>
        </p:nvSpPr>
        <p:spPr bwMode="auto">
          <a:xfrm>
            <a:off x="3348038" y="4236889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T</a:t>
            </a:r>
          </a:p>
        </p:txBody>
      </p:sp>
      <p:sp>
        <p:nvSpPr>
          <p:cNvPr id="101430" name="Text Box 54"/>
          <p:cNvSpPr txBox="1">
            <a:spLocks noChangeArrowheads="1"/>
          </p:cNvSpPr>
          <p:nvPr/>
        </p:nvSpPr>
        <p:spPr bwMode="auto">
          <a:xfrm>
            <a:off x="8243888" y="5100489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T</a:t>
            </a:r>
          </a:p>
        </p:txBody>
      </p:sp>
      <p:sp>
        <p:nvSpPr>
          <p:cNvPr id="101431" name="Text Box 55"/>
          <p:cNvSpPr txBox="1">
            <a:spLocks noChangeArrowheads="1"/>
          </p:cNvSpPr>
          <p:nvPr/>
        </p:nvSpPr>
        <p:spPr bwMode="auto">
          <a:xfrm>
            <a:off x="6948488" y="2565252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F</a:t>
            </a:r>
          </a:p>
        </p:txBody>
      </p:sp>
      <p:pic>
        <p:nvPicPr>
          <p:cNvPr id="101432" name="Let's Do it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20539"/>
            <a:ext cx="512762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14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0757" fill="hold"/>
                                        <p:tgtEl>
                                          <p:spTgt spid="1014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32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1432"/>
                </p:tgtEl>
              </p:cMediaNode>
            </p:audio>
          </p:childTnLst>
        </p:cTn>
      </p:par>
    </p:tnLst>
    <p:bldLst>
      <p:bldP spid="101428" grpId="0"/>
      <p:bldP spid="101429" grpId="0"/>
      <p:bldP spid="101430" grpId="0"/>
      <p:bldP spid="1014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115888"/>
            <a:ext cx="8229600" cy="792162"/>
          </a:xfrm>
        </p:spPr>
        <p:txBody>
          <a:bodyPr/>
          <a:lstStyle/>
          <a:p>
            <a:r>
              <a:rPr lang="en-US" altLang="zh-CN" dirty="0"/>
              <a:t>Listening</a:t>
            </a:r>
          </a:p>
        </p:txBody>
      </p:sp>
      <p:sp>
        <p:nvSpPr>
          <p:cNvPr id="131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836712"/>
            <a:ext cx="8964612" cy="7191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dirty="0"/>
              <a:t>Listen to the dialogue and fill in the blanks.          </a:t>
            </a: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322336" y="1340768"/>
            <a:ext cx="8066088" cy="4803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2400" dirty="0"/>
              <a:t>Mike: Hi Helen! Are you there?</a:t>
            </a:r>
          </a:p>
          <a:p>
            <a:r>
              <a:rPr lang="en-US" altLang="zh-CN" sz="2400" dirty="0"/>
              <a:t>Helen: Yes, Mike. What’s up?</a:t>
            </a:r>
          </a:p>
          <a:p>
            <a:r>
              <a:rPr lang="en-US" altLang="zh-CN" sz="2400" dirty="0"/>
              <a:t>Mike: Could you help me with my</a:t>
            </a:r>
            <a:r>
              <a:rPr lang="en-US" altLang="zh-CN" sz="2400" u="sng" dirty="0"/>
              <a:t>             </a:t>
            </a:r>
            <a:r>
              <a:rPr lang="en-US" altLang="zh-CN" sz="2400" dirty="0"/>
              <a:t>this week?     </a:t>
            </a:r>
          </a:p>
          <a:p>
            <a:r>
              <a:rPr lang="en-US" altLang="zh-CN" sz="2400" dirty="0"/>
              <a:t>Helen: Sure. Tell me more about it.</a:t>
            </a:r>
          </a:p>
          <a:p>
            <a:r>
              <a:rPr lang="en-US" altLang="zh-CN" sz="2400" dirty="0"/>
              <a:t>Mike: We are</a:t>
            </a:r>
            <a:r>
              <a:rPr lang="en-US" altLang="zh-CN" sz="2400" u="sng" dirty="0"/>
              <a:t>                  </a:t>
            </a:r>
            <a:r>
              <a:rPr lang="en-US" altLang="zh-CN" sz="2400" dirty="0"/>
              <a:t>to write about Dr. Hawking.</a:t>
            </a:r>
          </a:p>
          <a:p>
            <a:r>
              <a:rPr lang="en-US" altLang="zh-CN" sz="2400" dirty="0"/>
              <a:t>I know he is a famous</a:t>
            </a:r>
            <a:r>
              <a:rPr lang="en-US" altLang="zh-CN" sz="2400" u="sng" dirty="0"/>
              <a:t>                </a:t>
            </a:r>
            <a:r>
              <a:rPr lang="en-US" altLang="zh-CN" sz="2400" dirty="0"/>
              <a:t>.</a:t>
            </a:r>
          </a:p>
          <a:p>
            <a:r>
              <a:rPr lang="en-US" altLang="zh-CN" sz="2400" dirty="0"/>
              <a:t>But what should I write about him? I’m not sure.</a:t>
            </a:r>
          </a:p>
          <a:p>
            <a:r>
              <a:rPr lang="en-US" altLang="zh-CN" sz="2400" dirty="0"/>
              <a:t>Helen: He wrote some interesting books.</a:t>
            </a:r>
          </a:p>
          <a:p>
            <a:r>
              <a:rPr lang="en-US" altLang="zh-CN" sz="2400" dirty="0"/>
              <a:t>Maybe you can talk about one of his books.</a:t>
            </a:r>
          </a:p>
          <a:p>
            <a:r>
              <a:rPr lang="en-US" altLang="zh-CN" sz="2400" dirty="0"/>
              <a:t>Mike: That’s a great idea. Thank you for your help.</a:t>
            </a:r>
          </a:p>
          <a:p>
            <a:r>
              <a:rPr lang="en-US" altLang="zh-CN" sz="2400" dirty="0"/>
              <a:t>Helen: It’s my</a:t>
            </a:r>
            <a:r>
              <a:rPr lang="en-US" altLang="zh-CN" sz="2400" b="1" u="sng" dirty="0"/>
              <a:t>              </a:t>
            </a:r>
            <a:r>
              <a:rPr lang="en-US" altLang="zh-CN" sz="2400" dirty="0" smtClean="0"/>
              <a:t>.</a:t>
            </a:r>
            <a:endParaRPr lang="en-US" altLang="zh-CN" sz="2400" dirty="0"/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4930849" y="2218655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3300"/>
                </a:solidFill>
              </a:rPr>
              <a:t>project</a:t>
            </a:r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2195586" y="3044279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3300"/>
                </a:solidFill>
              </a:rPr>
              <a:t>supposed</a:t>
            </a:r>
            <a:r>
              <a:rPr lang="en-US" altLang="zh-CN" sz="2400" dirty="0"/>
              <a:t> 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3423436" y="3476327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3300"/>
                </a:solidFill>
              </a:rPr>
              <a:t>scientist</a:t>
            </a:r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2195239" y="5301679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3300"/>
                </a:solidFill>
              </a:rPr>
              <a:t>pleasure</a:t>
            </a:r>
            <a:r>
              <a:rPr lang="en-US" altLang="zh-CN" sz="2400" dirty="0"/>
              <a:t>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1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1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1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1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80" grpId="0" animBg="1"/>
      <p:bldP spid="131085" grpId="0"/>
      <p:bldP spid="1310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611188" y="1916832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(1) What’s up?</a:t>
            </a:r>
            <a:r>
              <a:rPr lang="zh-CN" altLang="en-US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怎么了？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39750" y="2852936"/>
            <a:ext cx="84247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★</a:t>
            </a:r>
            <a:r>
              <a:rPr lang="en-US" altLang="zh-C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What’s up?</a:t>
            </a: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用于口语，意为“怎么了？”“有什么事？”或“近来怎么样？”</a:t>
            </a:r>
            <a:r>
              <a:rPr lang="zh-CN" altLang="en-US" sz="2800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0170" name="WordArt 58"/>
          <p:cNvSpPr>
            <a:spLocks noChangeArrowheads="1" noChangeShapeType="1" noTextEdit="1"/>
          </p:cNvSpPr>
          <p:nvPr/>
        </p:nvSpPr>
        <p:spPr bwMode="auto">
          <a:xfrm>
            <a:off x="1496219" y="764704"/>
            <a:ext cx="5719762" cy="757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400" b="1" kern="10" dirty="0">
                <a:ln w="19050">
                  <a:noFill/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language points</a:t>
            </a:r>
            <a:endParaRPr lang="zh-CN" altLang="en-US" sz="5400" b="1" kern="10" dirty="0">
              <a:ln w="19050">
                <a:noFill/>
                <a:round/>
              </a:ln>
              <a:solidFill>
                <a:srgbClr val="8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0171" name="Text Box 59"/>
          <p:cNvSpPr txBox="1">
            <a:spLocks noChangeArrowheads="1"/>
          </p:cNvSpPr>
          <p:nvPr/>
        </p:nvSpPr>
        <p:spPr bwMode="auto">
          <a:xfrm>
            <a:off x="611560" y="4077072"/>
            <a:ext cx="76327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Hi, Danny. What’s up? </a:t>
            </a:r>
            <a:r>
              <a:rPr lang="zh-CN" altLang="en-US" sz="3600" b="1" dirty="0">
                <a:latin typeface="Times New Roman" panose="02020603050405020304" pitchFamily="18" charset="0"/>
              </a:rPr>
              <a:t>你好，丹尼。近来怎么样？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395288" y="908050"/>
            <a:ext cx="8353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(2) We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are supposed to</a:t>
            </a:r>
            <a:r>
              <a:rPr lang="en-US" altLang="zh-CN" sz="28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 describe ourselves in a report.</a:t>
            </a:r>
            <a:r>
              <a:rPr lang="zh-CN" altLang="en-US" sz="28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我们应该在报告中描述一下自己。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611188" y="2060575"/>
            <a:ext cx="7991475" cy="1800225"/>
          </a:xfrm>
          <a:prstGeom prst="rect">
            <a:avLst/>
          </a:prstGeom>
          <a:solidFill>
            <a:srgbClr val="00FF99">
              <a:alpha val="5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★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be supposed to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意为“应该”，相当于</a:t>
            </a:r>
            <a:r>
              <a:rPr lang="en-US" altLang="zh-CN" sz="2800" b="1" dirty="0">
                <a:latin typeface="Times New Roman" panose="02020603050405020304" pitchFamily="18" charset="0"/>
              </a:rPr>
              <a:t>should,</a:t>
            </a:r>
            <a:r>
              <a:rPr lang="zh-CN" altLang="en-US" sz="2800" b="1" dirty="0">
                <a:latin typeface="Times New Roman" panose="02020603050405020304" pitchFamily="18" charset="0"/>
              </a:rPr>
              <a:t>表示建议、义务或责任等。</a:t>
            </a:r>
            <a:r>
              <a:rPr lang="en-US" altLang="zh-CN" sz="2800" b="1" dirty="0">
                <a:latin typeface="Times New Roman" panose="02020603050405020304" pitchFamily="18" charset="0"/>
              </a:rPr>
              <a:t>be supposed to</a:t>
            </a:r>
            <a:r>
              <a:rPr lang="zh-CN" altLang="en-US" sz="2800" b="1" dirty="0">
                <a:latin typeface="Times New Roman" panose="02020603050405020304" pitchFamily="18" charset="0"/>
              </a:rPr>
              <a:t>的时态、人称和数的变化在</a:t>
            </a:r>
            <a:r>
              <a:rPr lang="en-US" altLang="zh-CN" sz="2800" b="1" dirty="0">
                <a:latin typeface="Times New Roman" panose="02020603050405020304" pitchFamily="18" charset="0"/>
              </a:rPr>
              <a:t>be</a:t>
            </a:r>
            <a:r>
              <a:rPr lang="zh-CN" altLang="en-US" sz="2800" b="1" dirty="0">
                <a:latin typeface="Times New Roman" panose="02020603050405020304" pitchFamily="18" charset="0"/>
              </a:rPr>
              <a:t>动词上体现，</a:t>
            </a:r>
            <a:r>
              <a:rPr lang="en-US" altLang="zh-CN" sz="2800" b="1" dirty="0">
                <a:latin typeface="Times New Roman" panose="02020603050405020304" pitchFamily="18" charset="0"/>
              </a:rPr>
              <a:t>to</a:t>
            </a:r>
            <a:r>
              <a:rPr lang="zh-CN" altLang="en-US" sz="2800" b="1" dirty="0">
                <a:latin typeface="Times New Roman" panose="02020603050405020304" pitchFamily="18" charset="0"/>
              </a:rPr>
              <a:t>为动词不定式符号，后面接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动词原形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684213" y="4437063"/>
            <a:ext cx="792003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You 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are  supposed  to 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write</a:t>
            </a:r>
            <a:r>
              <a:rPr lang="en-US" altLang="zh-CN" sz="2800" b="1" dirty="0">
                <a:latin typeface="Times New Roman" panose="02020603050405020304" pitchFamily="18" charset="0"/>
              </a:rPr>
              <a:t>  to  her  as  soon  as possible.</a:t>
            </a:r>
          </a:p>
          <a:p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你应该尽快给她写信。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99338" grpId="0" animBg="1"/>
      <p:bldP spid="993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468313" y="981075"/>
            <a:ext cx="1871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拓展</a:t>
            </a:r>
            <a:r>
              <a:rPr lang="en-US" altLang="zh-CN" sz="2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】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468313" y="3213100"/>
            <a:ext cx="7992119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Middle school students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are not supposed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to use</a:t>
            </a:r>
            <a:r>
              <a:rPr lang="en-US" altLang="zh-CN" sz="2800" b="1" dirty="0">
                <a:latin typeface="Times New Roman" panose="02020603050405020304" pitchFamily="18" charset="0"/>
              </a:rPr>
              <a:t> mobile phones.</a:t>
            </a:r>
          </a:p>
          <a:p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中学生不应该使用手机。</a:t>
            </a:r>
          </a:p>
          <a:p>
            <a:endParaRPr lang="zh-CN" altLang="en-US" sz="2800" b="1" dirty="0">
              <a:latin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You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are not supposed to smoke</a:t>
            </a:r>
            <a:r>
              <a:rPr lang="en-US" altLang="zh-CN" sz="2800" b="1" dirty="0">
                <a:latin typeface="Times New Roman" panose="02020603050405020304" pitchFamily="18" charset="0"/>
              </a:rPr>
              <a:t> in the room.</a:t>
            </a:r>
          </a:p>
          <a:p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你不应该在房间里抽烟。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468313" y="1700213"/>
            <a:ext cx="7488237" cy="1373187"/>
          </a:xfrm>
          <a:prstGeom prst="rect">
            <a:avLst/>
          </a:prstGeom>
          <a:solidFill>
            <a:srgbClr val="0099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★</a:t>
            </a:r>
            <a:r>
              <a:rPr lang="en-US" altLang="zh-CN" sz="2800" b="1" dirty="0">
                <a:latin typeface="Times New Roman" panose="02020603050405020304" pitchFamily="18" charset="0"/>
              </a:rPr>
              <a:t>be supposed to </a:t>
            </a:r>
            <a:r>
              <a:rPr lang="zh-CN" altLang="en-US" sz="2800" b="1" dirty="0">
                <a:latin typeface="Times New Roman" panose="02020603050405020304" pitchFamily="18" charset="0"/>
              </a:rPr>
              <a:t>的否定形式为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be not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supposed to</a:t>
            </a:r>
            <a:r>
              <a:rPr lang="en-US" altLang="zh-CN" sz="2800" b="1" dirty="0">
                <a:latin typeface="Times New Roman" panose="02020603050405020304" pitchFamily="18" charset="0"/>
              </a:rPr>
              <a:t>, </a:t>
            </a:r>
            <a:r>
              <a:rPr lang="zh-CN" altLang="en-US" sz="2800" b="1" dirty="0">
                <a:latin typeface="Times New Roman" panose="02020603050405020304" pitchFamily="18" charset="0"/>
              </a:rPr>
              <a:t>相当于</a:t>
            </a:r>
            <a:r>
              <a:rPr lang="en-US" altLang="zh-CN" sz="2800" b="1" dirty="0">
                <a:latin typeface="Times New Roman" panose="02020603050405020304" pitchFamily="18" charset="0"/>
              </a:rPr>
              <a:t>should not </a:t>
            </a:r>
            <a:r>
              <a:rPr lang="zh-CN" altLang="en-US" sz="2800" b="1" dirty="0">
                <a:latin typeface="Times New Roman" panose="02020603050405020304" pitchFamily="18" charset="0"/>
              </a:rPr>
              <a:t>或</a:t>
            </a:r>
            <a:r>
              <a:rPr lang="en-US" altLang="zh-CN" sz="2800" b="1" dirty="0">
                <a:latin typeface="Times New Roman" panose="02020603050405020304" pitchFamily="18" charset="0"/>
              </a:rPr>
              <a:t>be not allowed to</a:t>
            </a:r>
            <a:r>
              <a:rPr lang="zh-CN" altLang="en-US" sz="2800" b="1" dirty="0">
                <a:latin typeface="Times New Roman" panose="02020603050405020304" pitchFamily="18" charset="0"/>
              </a:rPr>
              <a:t>，意为“不应该；不被允许”。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1089</Words>
  <Application>Microsoft Office PowerPoint</Application>
  <PresentationFormat>全屏显示(4:3)</PresentationFormat>
  <Paragraphs>135</Paragraphs>
  <Slides>19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MS PGothic</vt:lpstr>
      <vt:lpstr>宋体</vt:lpstr>
      <vt:lpstr>微软雅黑</vt:lpstr>
      <vt:lpstr>Arial</vt:lpstr>
      <vt:lpstr>Calibri</vt:lpstr>
      <vt:lpstr>Comic Sans MS</vt:lpstr>
      <vt:lpstr>Tahoma</vt:lpstr>
      <vt:lpstr>Times New Roman</vt:lpstr>
      <vt:lpstr>Wingdings</vt:lpstr>
      <vt:lpstr>WWW.2PPT.COM
</vt:lpstr>
      <vt:lpstr>Unit 8  Celebrating Me!</vt:lpstr>
      <vt:lpstr>Learning Aims.（学习目标）</vt:lpstr>
      <vt:lpstr>PowerPoint 演示文稿</vt:lpstr>
      <vt:lpstr>Think About It!</vt:lpstr>
      <vt:lpstr>PowerPoint 演示文稿</vt:lpstr>
      <vt:lpstr>Listening</vt:lpstr>
      <vt:lpstr>PowerPoint 演示文稿</vt:lpstr>
      <vt:lpstr>PowerPoint 演示文稿</vt:lpstr>
      <vt:lpstr>PowerPoint 演示文稿</vt:lpstr>
      <vt:lpstr>Make sentences using the given information.</vt:lpstr>
      <vt:lpstr>PowerPoint 演示文稿</vt:lpstr>
      <vt:lpstr>PowerPoint 演示文稿</vt:lpstr>
      <vt:lpstr>(6)That makes sense.那很有道理。</vt:lpstr>
      <vt:lpstr>PowerPoint 演示文稿</vt:lpstr>
      <vt:lpstr>Practice</vt:lpstr>
      <vt:lpstr>Project</vt:lpstr>
      <vt:lpstr>Summary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2013-03-12T01:51:00Z</dcterms:created>
  <dcterms:modified xsi:type="dcterms:W3CDTF">2023-01-16T15:50:38Z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AB6F9081B30542C5ADD5296D03384E72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