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AA66A-D712-44D8-9F57-E00E1E8DE91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AC59F-05A3-48BB-9290-2BB0CA53D8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AC59F-05A3-48BB-9290-2BB0CA53D84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961D6-60D6-4954-9478-D00C3DB4B065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7131D-B11C-4FE0-8A6C-B6295C0F23AB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70B9B4-60E9-4EC6-A69E-01B3E1A9A1B1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787BB-0241-4B5F-A7D9-F3E6DC7C0B73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16B5B1-DCD4-44A4-B9C9-F7A109DDADDD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D91E3-F1EC-46D3-A568-EAD74A63080B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438C96-C6AB-42B9-9CC5-8BFF36D6228B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9378FA-A605-404E-82E5-B20A5B79B43A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7683DF-9EA1-4975-8609-C3C53C0782DE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982A3-7D62-4D11-A964-C26D81ED2234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1FCB5-4C57-4822-96D2-4DD75D29A77E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E102-CD5B-43B9-B6B4-B9C510C2AB6D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7A206-8E19-4465-BABF-93BF928D162C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4032E-6C73-4058-90AC-D35F6556D4BA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AE16F-0CAB-429A-A52D-C6C71F77651F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55F31-9B24-4183-9006-59DB69496196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1E206-ACED-4B47-8558-C20B0EF02179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51D28-767F-4BA8-BBF5-F9A4A608BB91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1F75C6-7F9A-47B1-86C0-59B7A44D7E1D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126A4-E7C9-4BB6-9212-ABBF605B098A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60793-3248-4DC4-AC69-8B084F1FC460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3D5E9-094D-48AC-AC3B-AB2E2AFABF4E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7A679AB-9AAC-4170-BFC0-6E9B68FD7443}" type="datetimeFigureOut">
              <a:rPr lang="zh-CN" altLang="en-US"/>
              <a:t>2023-01-16</a:t>
            </a:fld>
            <a:endParaRPr lang="en-US" altLang="zh-CN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204A4D0-A6A1-4834-BAC7-5CA31CC3F9FE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NULL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NULL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NULL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NUL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NULL" TargetMode="External"/><Relationship Id="rId11" Type="http://schemas.openxmlformats.org/officeDocument/2006/relationships/image" Target="../media/image13.emf"/><Relationship Id="rId5" Type="http://schemas.openxmlformats.org/officeDocument/2006/relationships/image" Target="../media/image14.pn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1.emf"/><Relationship Id="rId9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2700" y="1524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25.4 相似三角形的判定</a:t>
            </a:r>
            <a:r>
              <a:rPr lang="en-US" altLang="en-US" sz="4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(三)</a:t>
            </a:r>
            <a:endParaRPr lang="en-US" altLang="zh-CN" sz="4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91270" y="482616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85763" y="1147763"/>
          <a:ext cx="8524875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文档" r:id="rId3" imgW="8627745" imgH="1573530" progId="Word.Document.8">
                  <p:embed/>
                </p:oleObj>
              </mc:Choice>
              <mc:Fallback>
                <p:oleObj name="文档" r:id="rId3" imgW="8627745" imgH="15735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147763"/>
                        <a:ext cx="8524875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5" name="Picture 193" descr="C:/Users/Administrator/Desktop/九数冀教版/S95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2514600" y="2057400"/>
            <a:ext cx="35814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209800" y="4191000"/>
          <a:ext cx="5110163" cy="195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文档" r:id="rId7" imgW="5226050" imgH="1975485" progId="Word.Document.8">
                  <p:embed/>
                </p:oleObj>
              </mc:Choice>
              <mc:Fallback>
                <p:oleObj name="文档" r:id="rId7" imgW="5226050" imgH="197548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91000"/>
                        <a:ext cx="5110163" cy="195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28600" y="990600"/>
          <a:ext cx="8158163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文档" r:id="rId3" imgW="8256905" imgH="1972945" progId="Word.Document.8">
                  <p:embed/>
                </p:oleObj>
              </mc:Choice>
              <mc:Fallback>
                <p:oleObj name="文档" r:id="rId3" imgW="8256905" imgH="19729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158163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9" name="Picture 194" descr="C:/Users/Administrator/Desktop/九数冀教版/S96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200400" y="1981200"/>
            <a:ext cx="19050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57200" y="3352800"/>
          <a:ext cx="7162800" cy="271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文档" r:id="rId7" imgW="7303135" imgH="2769235" progId="Word.Document.8">
                  <p:embed/>
                </p:oleObj>
              </mc:Choice>
              <mc:Fallback>
                <p:oleObj name="文档" r:id="rId7" imgW="7303135" imgH="276923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52800"/>
                        <a:ext cx="7162800" cy="271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28600" y="903754"/>
            <a:ext cx="8686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/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综合运用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】</a:t>
            </a:r>
            <a:endParaRPr lang="en-US" altLang="zh-CN" sz="2400" dirty="0"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indent="254000" eaLnBrk="0" hangingPunct="0"/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(14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一个钢筋三角架边长分别是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20 </a:t>
            </a:r>
            <a:r>
              <a:rPr lang="en-US" altLang="zh-CN" sz="2400" i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50 </a:t>
            </a:r>
            <a:r>
              <a:rPr lang="en-US" altLang="zh-CN" sz="2400" i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60 </a:t>
            </a:r>
            <a:r>
              <a:rPr lang="en-US" altLang="zh-CN" sz="2400" i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，现在要做一个与其相似的钢筋三角架，而只有长为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30 </a:t>
            </a:r>
            <a:r>
              <a:rPr lang="en-US" altLang="zh-CN" sz="2400" i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50 </a:t>
            </a:r>
            <a:r>
              <a:rPr lang="en-US" altLang="zh-CN" sz="2400" i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的两根钢筋，要求以其中一根为一边，从另一根上截下两段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允许有余料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作为两边，问有几种不同的截法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04800" y="3128963"/>
          <a:ext cx="7650163" cy="392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文档" r:id="rId3" imgW="7743825" imgH="3944620" progId="Word.Document.8">
                  <p:embed/>
                </p:oleObj>
              </mc:Choice>
              <mc:Fallback>
                <p:oleObj name="文档" r:id="rId3" imgW="7743825" imgH="39446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28963"/>
                        <a:ext cx="7650163" cy="392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52400" y="1174750"/>
            <a:ext cx="88392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．三条边对应成比例的两个三角形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，利用这个判断方法证明两个三角形相似时，注意对应关系，一般来说，相等角的对边是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边．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．直角三角形相似的判定方法：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一锐角相等的两直角三角形相似；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两条直角边对应成比例的两直角三角形相似；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斜边与一直角边对应成比例的两直角三角形相似．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410200" y="12954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r>
              <a:rPr lang="zh-CN" altLang="en-US" sz="2400"/>
              <a:t>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295400" y="24384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对应</a:t>
            </a:r>
            <a:r>
              <a:rPr lang="zh-CN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28600" y="1143000"/>
          <a:ext cx="8453438" cy="621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Document" r:id="rId3" imgW="8642350" imgH="6356350" progId="Word.Document.8">
                  <p:embed/>
                </p:oleObj>
              </mc:Choice>
              <mc:Fallback>
                <p:oleObj name="Document" r:id="rId3" imgW="8642350" imgH="635635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8453438" cy="621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362200" y="2209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△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1" baseline="-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b="1" baseline="-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baseline="-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/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86000" y="3429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04800" y="838200"/>
          <a:ext cx="8321675" cy="583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文档" r:id="rId3" imgW="8482965" imgH="5931535" progId="Word.Document.8">
                  <p:embed/>
                </p:oleObj>
              </mc:Choice>
              <mc:Fallback>
                <p:oleObj name="文档" r:id="rId3" imgW="8482965" imgH="59315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38200"/>
                        <a:ext cx="8321675" cy="583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001000" y="12192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295400" y="4648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2400" y="914400"/>
            <a:ext cx="85344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与甲、乙、丙、丁都是方格纸中的格点，为使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2400" dirty="0">
                <a:cs typeface="Times New Roman" panose="02020603050405020304" pitchFamily="18" charset="0"/>
              </a:rPr>
              <a:t>∽△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PQR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应是甲、乙、丙、丁四点中的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．甲  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．乙  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．丙  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．丁</a:t>
            </a:r>
          </a:p>
        </p:txBody>
      </p:sp>
      <p:pic>
        <p:nvPicPr>
          <p:cNvPr id="33795" name="Picture 185" descr="C:/Users/Administrator/Desktop/九数冀教版/S89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4343400" y="2590800"/>
            <a:ext cx="3352800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905000" y="2133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81000" y="1066800"/>
          <a:ext cx="8361363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文档" r:id="rId3" imgW="8431530" imgH="2565400" progId="Word.Document.8">
                  <p:embed/>
                </p:oleObj>
              </mc:Choice>
              <mc:Fallback>
                <p:oleObj name="文档" r:id="rId3" imgW="8431530" imgH="2565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361363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19" name="Picture 186" descr="C:/Users/Administrator/Desktop/九数冀教版/S90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295400" y="2667000"/>
            <a:ext cx="58674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810000" y="1676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28600" y="1066800"/>
          <a:ext cx="8645525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文档" r:id="rId4" imgW="8813165" imgH="5535295" progId="Word.Document.8">
                  <p:embed/>
                </p:oleObj>
              </mc:Choice>
              <mc:Fallback>
                <p:oleObj name="文档" r:id="rId4" imgW="8813165" imgH="553529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8645525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Picture 188" descr="C:/Users/Administrator/Desktop/九数冀教版/S91.TIF"/>
          <p:cNvPicPr>
            <a:picLocks noChangeAspect="1" noChangeArrowheads="1"/>
          </p:cNvPicPr>
          <p:nvPr/>
        </p:nvPicPr>
        <p:blipFill>
          <a:blip r:embed="rId6" r:link="rId7" cstate="email"/>
          <a:srcRect/>
          <a:stretch>
            <a:fillRect/>
          </a:stretch>
        </p:blipFill>
        <p:spPr bwMode="auto">
          <a:xfrm>
            <a:off x="3505200" y="1828800"/>
            <a:ext cx="25146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189" descr="C:/Users/Administrator/Desktop/九数冀教版/S92.TIF"/>
          <p:cNvPicPr>
            <a:picLocks noChangeAspect="1" noChangeArrowheads="1"/>
          </p:cNvPicPr>
          <p:nvPr/>
        </p:nvPicPr>
        <p:blipFill>
          <a:blip r:embed="rId8" r:link="rId7" cstate="email"/>
          <a:srcRect/>
          <a:stretch>
            <a:fillRect/>
          </a:stretch>
        </p:blipFill>
        <p:spPr bwMode="auto">
          <a:xfrm>
            <a:off x="4191000" y="4876800"/>
            <a:ext cx="25908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209800" y="1447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81000" y="4495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8600" y="990600"/>
            <a:ext cx="868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一个三角形三边分别为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，另一直角三角形两直角边分别为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，这两个三角形相似吗？为什么？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514600" y="1981200"/>
            <a:ext cx="270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这两个三角形相似</a:t>
            </a:r>
            <a:r>
              <a:rPr lang="zh-CN" altLang="en-US" sz="2400"/>
              <a:t>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52400" y="2667000"/>
            <a:ext cx="8458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一、选择题</a:t>
            </a:r>
            <a:r>
              <a:rPr lang="en-US" altLang="zh-CN" sz="2400" dirty="0"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共</a:t>
            </a:r>
            <a:r>
              <a:rPr lang="en-US" altLang="zh-CN" sz="2400" dirty="0"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indent="254000" eaLnBrk="0" hangingPunct="0"/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．下列条件中，能判断</a:t>
            </a:r>
            <a:r>
              <a:rPr lang="zh-CN" altLang="en-US" sz="2400" dirty="0">
                <a:ea typeface="黑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en-US" altLang="zh-CN" sz="2400" dirty="0">
                <a:ea typeface="黑体" panose="02010609060101010101" pitchFamily="49" charset="-122"/>
                <a:cs typeface="Times New Roman" panose="02020603050405020304" pitchFamily="18" charset="0"/>
              </a:rPr>
              <a:t>∽△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A′B′C′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400" dirty="0"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54000" eaLnBrk="0" hangingPunct="0"/>
            <a:r>
              <a:rPr lang="en-US" altLang="zh-CN" sz="2400" dirty="0">
                <a:ea typeface="黑体" panose="02010609060101010101" pitchFamily="49" charset="-122"/>
                <a:cs typeface="Times New Roman" panose="02020603050405020304" pitchFamily="18" charset="0"/>
              </a:rPr>
              <a:t>①∠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45°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400" dirty="0"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45°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A′B′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A′C′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400" dirty="0"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54000" eaLnBrk="0" hangingPunct="0"/>
            <a:r>
              <a:rPr lang="zh-CN" altLang="en-US" sz="2400" dirty="0">
                <a:ea typeface="黑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A′B′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B′C′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12.5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A′C′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400" dirty="0"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54000" eaLnBrk="0" hangingPunct="0"/>
            <a:r>
              <a:rPr lang="zh-CN" altLang="en-US" sz="2400" dirty="0">
                <a:ea typeface="黑体" panose="02010609060101010101" pitchFamily="49" charset="-122"/>
                <a:cs typeface="Times New Roman" panose="02020603050405020304" pitchFamily="18" charset="0"/>
              </a:rPr>
              <a:t>③∠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47°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400" dirty="0"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47°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A′B′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B′C′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2.1.</a:t>
            </a:r>
            <a:endParaRPr lang="en-US" altLang="zh-CN" sz="2400" dirty="0"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　　　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　　　</a:t>
            </a:r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　　　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696200" y="2971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33363" y="690563"/>
          <a:ext cx="8412162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文档" r:id="rId3" imgW="8771890" imgH="3953510" progId="Word.Document.8">
                  <p:embed/>
                </p:oleObj>
              </mc:Choice>
              <mc:Fallback>
                <p:oleObj name="文档" r:id="rId3" imgW="8771890" imgH="39535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690563"/>
                        <a:ext cx="8412162" cy="380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Picture 191" descr="C:/Users/Administrator/Desktop/九数冀教版/S93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791200" y="1905000"/>
            <a:ext cx="16002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192" descr="C:/Users/Administrator/Desktop/九数冀教版/S94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5867400" y="4572000"/>
            <a:ext cx="1958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572000" y="1143000"/>
          <a:ext cx="13414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文档" r:id="rId8" imgW="1365250" imgH="788670" progId="Word.Document.8">
                  <p:embed/>
                </p:oleObj>
              </mc:Choice>
              <mc:Fallback>
                <p:oleObj name="文档" r:id="rId8" imgW="1365250" imgH="7886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143000"/>
                        <a:ext cx="13414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304800" y="4114800"/>
          <a:ext cx="5313363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文档" r:id="rId10" imgW="5359400" imgH="2756535" progId="Word.Document.8">
                  <p:embed/>
                </p:oleObj>
              </mc:Choice>
              <mc:Fallback>
                <p:oleObj name="文档" r:id="rId10" imgW="5359400" imgH="2756535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14800"/>
                        <a:ext cx="5313363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全屏显示(4:3)</PresentationFormat>
  <Paragraphs>36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黑体</vt:lpstr>
      <vt:lpstr>华文行楷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2022-01-10T02:21:56Z</dcterms:created>
  <dcterms:modified xsi:type="dcterms:W3CDTF">2023-01-16T15:50:43Z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682FF14E110D42A386D759970B6325CE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