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38" r:id="rId2"/>
    <p:sldId id="304" r:id="rId3"/>
    <p:sldId id="323" r:id="rId4"/>
    <p:sldId id="321" r:id="rId5"/>
    <p:sldId id="306" r:id="rId6"/>
    <p:sldId id="307" r:id="rId7"/>
    <p:sldId id="308" r:id="rId8"/>
    <p:sldId id="310" r:id="rId9"/>
    <p:sldId id="309" r:id="rId10"/>
    <p:sldId id="311" r:id="rId11"/>
    <p:sldId id="313" r:id="rId12"/>
    <p:sldId id="314" r:id="rId13"/>
    <p:sldId id="322" r:id="rId14"/>
    <p:sldId id="319" r:id="rId15"/>
    <p:sldId id="320" r:id="rId16"/>
    <p:sldId id="340" r:id="rId17"/>
    <p:sldId id="341" r:id="rId18"/>
    <p:sldId id="318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kb1.com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FF0000"/>
    <a:srgbClr val="00FF00"/>
    <a:srgbClr val="FF00FF"/>
    <a:srgbClr val="FFFF00"/>
    <a:srgbClr val="FFFF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C743E1D0-A816-4D6E-880A-1BBE0FDC7B4A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charset="0"/>
              </a:defRPr>
            </a:lvl1pPr>
          </a:lstStyle>
          <a:p>
            <a:fld id="{42418B44-8DE5-45AF-B20C-87BABAD47FD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charset="0"/>
              </a:defRPr>
            </a:lvl1pPr>
          </a:lstStyle>
          <a:p>
            <a:fld id="{9314FAC6-D215-42D8-ABD9-170D3695637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2023-01-16</a:t>
            </a:fld>
            <a:endParaRPr lang="zh-CN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A6397DA2-43FC-48CF-ABBF-53E986C7956A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 defTabSz="448945"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 defTabSz="448945"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1750FF5-206E-4799-9D1C-33B077ED66A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2D62FA6-4934-410A-B505-3668585FE8A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9BD3BA03-D4A1-45AD-BF7A-45393EE3F7FD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buFont typeface="Arial" panose="020B0604020202020204" pitchFamily="34" charset="0"/>
              <a:buNone/>
              <a:defRPr sz="3800"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fld id="{A5BA1533-5C73-4C6E-9997-8A061F19EBE9}" type="datetime1">
              <a:rPr lang="zh-CN" altLang="en-US"/>
              <a:t>2023-01-16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buFont typeface="Arial" panose="020B0604020202020204" pitchFamily="34" charset="0"/>
              <a:buNone/>
              <a:defRPr sz="3800"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宋体" panose="02010600030101010101" pitchFamily="2" charset="-122"/>
              </a:defRPr>
            </a:lvl1pPr>
          </a:lstStyle>
          <a:p>
            <a:fld id="{DDF89A1B-0320-4D3D-9367-B09F91411B9F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2CA51B7E-AA3F-44D8-A93D-423A9624CCCE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2023-01-16</a:t>
            </a:fld>
            <a:endParaRPr lang="zh-CN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4C7290DB-5EBD-493E-BC6B-9C4D47FD3119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 sz="24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 sz="24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FE1DF9EA-806D-4D57-B6E4-81B9BE0B5399}" type="slidenum">
              <a:rPr lang="en-US" altLang="zh-CN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标题和两项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lIns="72564" tIns="36281" rIns="72564" bIns="36281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half" idx="3"/>
          </p:nvPr>
        </p:nvSpPr>
        <p:spPr>
          <a:xfrm>
            <a:off x="457200" y="3938591"/>
            <a:ext cx="8229600" cy="2187575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72564" tIns="36281" rIns="72564" bIns="36281" numCol="1" anchor="t" anchorCtr="0" compatLnSpc="1"/>
          <a:lstStyle>
            <a:lvl1pPr>
              <a:defRPr/>
            </a:lvl1pPr>
          </a:lstStyle>
          <a:p>
            <a:fld id="{17C8B328-4CB7-49BD-9ACE-CE16EC63766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GIF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1.jpeg"/><Relationship Id="rId4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4.wmf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25.emf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组合 18"/>
          <p:cNvGrpSpPr/>
          <p:nvPr/>
        </p:nvGrpSpPr>
        <p:grpSpPr bwMode="auto">
          <a:xfrm>
            <a:off x="307975" y="-9525"/>
            <a:ext cx="8839200" cy="6011863"/>
            <a:chOff x="538" y="-95"/>
            <a:chExt cx="13919" cy="9469"/>
          </a:xfrm>
        </p:grpSpPr>
        <p:pic>
          <p:nvPicPr>
            <p:cNvPr id="16386" name="图片 5" descr="黑板-空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40" y="865"/>
              <a:ext cx="13550" cy="7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7" name="图片 7" descr="叶子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809" y="-95"/>
              <a:ext cx="6648" cy="3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8" name="图片 15" descr="桌子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538" y="8038"/>
              <a:ext cx="6237" cy="1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9" name="图片 16" descr="粉笔画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7191" y="4406"/>
              <a:ext cx="6456" cy="3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0" name="图片 11" descr="书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371" y="7621"/>
              <a:ext cx="1658" cy="1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1" name="图片 14" descr="钟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3653" y="8163"/>
              <a:ext cx="845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2" name="图片 10" descr="铅笔筒.PN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3029" y="7416"/>
              <a:ext cx="1118" cy="1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3" name="图片 13" descr="眼镜.PN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855" y="8568"/>
              <a:ext cx="86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图片 2" descr="女老师(1)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 flipH="1">
            <a:off x="6338888" y="2635250"/>
            <a:ext cx="2913062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7" name="文本框 8"/>
          <p:cNvSpPr txBox="1">
            <a:spLocks noChangeArrowheads="1"/>
          </p:cNvSpPr>
          <p:nvPr/>
        </p:nvSpPr>
        <p:spPr bwMode="auto">
          <a:xfrm>
            <a:off x="2285609" y="2132856"/>
            <a:ext cx="4192173" cy="768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120000"/>
              </a:lnSpc>
            </a:pPr>
            <a:r>
              <a:rPr lang="en-US" altLang="zh-CN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3.3 </a:t>
            </a: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有理数的乘方</a:t>
            </a:r>
          </a:p>
        </p:txBody>
      </p:sp>
      <p:sp>
        <p:nvSpPr>
          <p:cNvPr id="15" name="矩形 14"/>
          <p:cNvSpPr/>
          <p:nvPr/>
        </p:nvSpPr>
        <p:spPr>
          <a:xfrm>
            <a:off x="-9661" y="6165304"/>
            <a:ext cx="9156836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矩形 17409"/>
          <p:cNvSpPr>
            <a:spLocks noChangeArrowheads="1"/>
          </p:cNvSpPr>
          <p:nvPr/>
        </p:nvSpPr>
        <p:spPr bwMode="auto">
          <a:xfrm>
            <a:off x="0" y="0"/>
            <a:ext cx="8459788" cy="5492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2" name="文本框 17410"/>
          <p:cNvSpPr txBox="1">
            <a:spLocks noChangeArrowheads="1"/>
          </p:cNvSpPr>
          <p:nvPr/>
        </p:nvSpPr>
        <p:spPr bwMode="auto">
          <a:xfrm>
            <a:off x="98425" y="330200"/>
            <a:ext cx="3505200" cy="582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例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1  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：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计算</a:t>
            </a:r>
            <a:endParaRPr lang="zh-CN" altLang="en-US" sz="2800" baseline="30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 sz="28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（－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8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  ( 2 )</a:t>
            </a:r>
          </a:p>
          <a:p>
            <a:pPr>
              <a:spcBef>
                <a:spcPct val="50000"/>
              </a:spcBef>
            </a:pPr>
            <a:r>
              <a:rPr lang="en-US" altLang="zh-CN" sz="28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）     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3   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  ( 4 )        4</a:t>
            </a:r>
            <a:r>
              <a:rPr lang="en-US" altLang="zh-CN" sz="28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  ( 5 )       0</a:t>
            </a:r>
            <a:r>
              <a:rPr lang="en-US" altLang="zh-CN" sz="28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  <a:endParaRPr lang="en-US" altLang="zh-CN" sz="2800" baseline="30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zh-CN" altLang="en-US" sz="2800" baseline="30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5603" name="组合 17411"/>
          <p:cNvGrpSpPr/>
          <p:nvPr/>
        </p:nvGrpSpPr>
        <p:grpSpPr bwMode="auto">
          <a:xfrm>
            <a:off x="939800" y="1431925"/>
            <a:ext cx="2239963" cy="771525"/>
            <a:chOff x="0" y="117"/>
            <a:chExt cx="1411" cy="486"/>
          </a:xfrm>
        </p:grpSpPr>
        <p:grpSp>
          <p:nvGrpSpPr>
            <p:cNvPr id="25604" name="组合 17412"/>
            <p:cNvGrpSpPr/>
            <p:nvPr/>
          </p:nvGrpSpPr>
          <p:grpSpPr bwMode="auto">
            <a:xfrm>
              <a:off x="0" y="117"/>
              <a:ext cx="1411" cy="486"/>
              <a:chOff x="0" y="117"/>
              <a:chExt cx="1411" cy="486"/>
            </a:xfrm>
          </p:grpSpPr>
          <p:sp>
            <p:nvSpPr>
              <p:cNvPr id="25605" name="文本框 17413"/>
              <p:cNvSpPr txBox="1">
                <a:spLocks noChangeArrowheads="1"/>
              </p:cNvSpPr>
              <p:nvPr/>
            </p:nvSpPr>
            <p:spPr bwMode="auto">
              <a:xfrm>
                <a:off x="0" y="192"/>
                <a:ext cx="57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600" b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(</a:t>
                </a:r>
                <a:r>
                  <a:rPr lang="zh-CN" alt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－</a:t>
                </a:r>
              </a:p>
            </p:txBody>
          </p:sp>
          <p:graphicFrame>
            <p:nvGraphicFramePr>
              <p:cNvPr id="25606" name="对象 17414"/>
              <p:cNvGraphicFramePr>
                <a:graphicFrameLocks noChangeAspect="1"/>
              </p:cNvGraphicFramePr>
              <p:nvPr/>
            </p:nvGraphicFramePr>
            <p:xfrm>
              <a:off x="530" y="117"/>
              <a:ext cx="187" cy="4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632" r:id="rId3" imgW="152400" imgH="393700" progId="Equation.3">
                      <p:embed/>
                    </p:oleObj>
                  </mc:Choice>
                  <mc:Fallback>
                    <p:oleObj r:id="rId3" imgW="152400" imgH="393700" progId="Equation.3">
                      <p:embed/>
                      <p:pic>
                        <p:nvPicPr>
                          <p:cNvPr id="0" name="对象 174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0" y="117"/>
                            <a:ext cx="187" cy="48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5607" name="文本框 17415"/>
              <p:cNvSpPr txBox="1">
                <a:spLocks noChangeArrowheads="1"/>
              </p:cNvSpPr>
              <p:nvPr/>
            </p:nvSpPr>
            <p:spPr bwMode="auto">
              <a:xfrm>
                <a:off x="739" y="192"/>
                <a:ext cx="67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600" b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)</a:t>
                </a:r>
              </a:p>
            </p:txBody>
          </p:sp>
        </p:grpSp>
        <p:sp>
          <p:nvSpPr>
            <p:cNvPr id="25608" name="文本框 17416"/>
            <p:cNvSpPr txBox="1">
              <a:spLocks noChangeArrowheads="1"/>
            </p:cNvSpPr>
            <p:nvPr/>
          </p:nvSpPr>
          <p:spPr bwMode="auto">
            <a:xfrm>
              <a:off x="861" y="227"/>
              <a:ext cx="43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aseline="300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17418" name="组合 17417"/>
          <p:cNvGrpSpPr/>
          <p:nvPr/>
        </p:nvGrpSpPr>
        <p:grpSpPr bwMode="auto">
          <a:xfrm>
            <a:off x="2057400" y="912813"/>
            <a:ext cx="7231063" cy="4857750"/>
            <a:chOff x="4" y="93"/>
            <a:chExt cx="4555" cy="3060"/>
          </a:xfrm>
        </p:grpSpPr>
        <p:sp>
          <p:nvSpPr>
            <p:cNvPr id="25610" name="文本框 17418"/>
            <p:cNvSpPr txBox="1">
              <a:spLocks noChangeArrowheads="1"/>
            </p:cNvSpPr>
            <p:nvPr/>
          </p:nvSpPr>
          <p:spPr bwMode="auto">
            <a:xfrm>
              <a:off x="4" y="1986"/>
              <a:ext cx="316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</a:t>
              </a:r>
              <a:r>
                <a:rPr lang="en-US" altLang="zh-CN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= 16     </a:t>
              </a:r>
            </a:p>
          </p:txBody>
        </p:sp>
        <p:sp>
          <p:nvSpPr>
            <p:cNvPr id="25611" name="文本框 17419"/>
            <p:cNvSpPr txBox="1">
              <a:spLocks noChangeArrowheads="1"/>
            </p:cNvSpPr>
            <p:nvPr/>
          </p:nvSpPr>
          <p:spPr bwMode="auto">
            <a:xfrm>
              <a:off x="172" y="2826"/>
              <a:ext cx="38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= 0</a:t>
              </a:r>
            </a:p>
          </p:txBody>
        </p:sp>
        <p:sp>
          <p:nvSpPr>
            <p:cNvPr id="25612" name="文本框 17420"/>
            <p:cNvSpPr txBox="1">
              <a:spLocks noChangeArrowheads="1"/>
            </p:cNvSpPr>
            <p:nvPr/>
          </p:nvSpPr>
          <p:spPr bwMode="auto">
            <a:xfrm>
              <a:off x="318" y="93"/>
              <a:ext cx="23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  <a:r>
                <a:rPr lang="zh-CN" altLang="en-US">
                  <a:solidFill>
                    <a:srgbClr val="000000"/>
                  </a:solidFill>
                </a:rPr>
                <a:t>－</a:t>
              </a:r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64</a:t>
              </a:r>
            </a:p>
          </p:txBody>
        </p:sp>
        <p:sp>
          <p:nvSpPr>
            <p:cNvPr id="25613" name="文本框 17421"/>
            <p:cNvSpPr txBox="1">
              <a:spLocks noChangeArrowheads="1"/>
            </p:cNvSpPr>
            <p:nvPr/>
          </p:nvSpPr>
          <p:spPr bwMode="auto">
            <a:xfrm>
              <a:off x="318" y="572"/>
              <a:ext cx="15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25614" name="文本框 17422"/>
            <p:cNvSpPr txBox="1">
              <a:spLocks noChangeArrowheads="1"/>
            </p:cNvSpPr>
            <p:nvPr/>
          </p:nvSpPr>
          <p:spPr bwMode="auto">
            <a:xfrm>
              <a:off x="318" y="1193"/>
              <a:ext cx="4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= 8</a:t>
              </a:r>
            </a:p>
          </p:txBody>
        </p:sp>
        <p:graphicFrame>
          <p:nvGraphicFramePr>
            <p:cNvPr id="25615" name="对象 17423"/>
            <p:cNvGraphicFramePr>
              <a:graphicFrameLocks noChangeAspect="1"/>
            </p:cNvGraphicFramePr>
            <p:nvPr/>
          </p:nvGraphicFramePr>
          <p:xfrm>
            <a:off x="637" y="495"/>
            <a:ext cx="234" cy="4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33" r:id="rId5" imgW="203200" imgH="394335" progId="Equation.3">
                    <p:embed/>
                  </p:oleObj>
                </mc:Choice>
                <mc:Fallback>
                  <p:oleObj r:id="rId5" imgW="203200" imgH="394335" progId="Equation.3">
                    <p:embed/>
                    <p:pic>
                      <p:nvPicPr>
                        <p:cNvPr id="0" name="对象 174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7" y="495"/>
                          <a:ext cx="234" cy="4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425" name="组合 17424"/>
          <p:cNvGrpSpPr/>
          <p:nvPr/>
        </p:nvGrpSpPr>
        <p:grpSpPr bwMode="auto">
          <a:xfrm>
            <a:off x="4419600" y="0"/>
            <a:ext cx="4495800" cy="3017838"/>
            <a:chOff x="0" y="0"/>
            <a:chExt cx="2832" cy="1901"/>
          </a:xfrm>
        </p:grpSpPr>
        <p:sp>
          <p:nvSpPr>
            <p:cNvPr id="25617" name="文本框 17425"/>
            <p:cNvSpPr txBox="1">
              <a:spLocks noChangeArrowheads="1"/>
            </p:cNvSpPr>
            <p:nvPr/>
          </p:nvSpPr>
          <p:spPr bwMode="auto">
            <a:xfrm>
              <a:off x="0" y="768"/>
              <a:ext cx="2832" cy="1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dirty="0">
                  <a:solidFill>
                    <a:srgbClr val="009900"/>
                  </a:solidFill>
                  <a:latin typeface="Times New Roman" panose="02020603050405020304" pitchFamily="18" charset="0"/>
                </a:rPr>
                <a:t>观察例</a:t>
              </a:r>
              <a:r>
                <a:rPr lang="en-US" altLang="zh-CN" sz="3200" dirty="0">
                  <a:solidFill>
                    <a:srgbClr val="009900"/>
                  </a:solidFill>
                  <a:latin typeface="Times New Roman" panose="02020603050405020304" pitchFamily="18" charset="0"/>
                </a:rPr>
                <a:t>1</a:t>
              </a:r>
              <a:r>
                <a:rPr lang="zh-CN" altLang="en-US" sz="3200" dirty="0">
                  <a:solidFill>
                    <a:srgbClr val="009900"/>
                  </a:solidFill>
                  <a:latin typeface="Times New Roman" panose="02020603050405020304" pitchFamily="18" charset="0"/>
                </a:rPr>
                <a:t>的结果，你能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3200" dirty="0">
                  <a:solidFill>
                    <a:srgbClr val="009900"/>
                  </a:solidFill>
                  <a:latin typeface="Times New Roman" panose="02020603050405020304" pitchFamily="18" charset="0"/>
                </a:rPr>
                <a:t>发现乘方运算的符号有什么规律？</a:t>
              </a:r>
            </a:p>
          </p:txBody>
        </p:sp>
        <p:grpSp>
          <p:nvGrpSpPr>
            <p:cNvPr id="25618" name="组合 17426"/>
            <p:cNvGrpSpPr/>
            <p:nvPr/>
          </p:nvGrpSpPr>
          <p:grpSpPr bwMode="auto">
            <a:xfrm>
              <a:off x="240" y="0"/>
              <a:ext cx="2223" cy="705"/>
              <a:chOff x="0" y="0"/>
              <a:chExt cx="2223" cy="705"/>
            </a:xfrm>
          </p:grpSpPr>
          <p:sp>
            <p:nvSpPr>
              <p:cNvPr id="25619" name="文本框 17427"/>
              <p:cNvSpPr txBox="1">
                <a:spLocks noChangeArrowheads="1"/>
              </p:cNvSpPr>
              <p:nvPr/>
            </p:nvSpPr>
            <p:spPr bwMode="auto">
              <a:xfrm>
                <a:off x="720" y="336"/>
                <a:ext cx="1503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32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想一想：</a:t>
                </a:r>
              </a:p>
            </p:txBody>
          </p:sp>
          <p:pic>
            <p:nvPicPr>
              <p:cNvPr id="25620" name="图片 17428" descr="BD00028_"/>
              <p:cNvPicPr>
                <a:picLocks noChangeAspect="1" noChangeArrowheads="1"/>
              </p:cNvPicPr>
              <p:nvPr/>
            </p:nvPicPr>
            <p:blipFill>
              <a:blip r:embed="rId7" cstate="email"/>
              <a:srcRect/>
              <a:stretch>
                <a:fillRect/>
              </a:stretch>
            </p:blipFill>
            <p:spPr bwMode="auto">
              <a:xfrm>
                <a:off x="0" y="0"/>
                <a:ext cx="720" cy="7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7430" name="文本框 17429"/>
          <p:cNvSpPr txBox="1">
            <a:spLocks noChangeArrowheads="1"/>
          </p:cNvSpPr>
          <p:nvPr/>
        </p:nvSpPr>
        <p:spPr bwMode="auto">
          <a:xfrm>
            <a:off x="4419600" y="3048000"/>
            <a:ext cx="419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乘方运算的符号规律</a:t>
            </a:r>
          </a:p>
        </p:txBody>
      </p:sp>
      <p:sp>
        <p:nvSpPr>
          <p:cNvPr id="17431" name="文本框 17430"/>
          <p:cNvSpPr txBox="1">
            <a:spLocks noChangeArrowheads="1"/>
          </p:cNvSpPr>
          <p:nvPr/>
        </p:nvSpPr>
        <p:spPr bwMode="auto">
          <a:xfrm>
            <a:off x="4419600" y="3657600"/>
            <a:ext cx="4724400" cy="275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</a:pP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</a:rPr>
              <a:t>正数的任何次幂都是正数</a:t>
            </a:r>
          </a:p>
          <a:p>
            <a: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</a:pP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</a:rPr>
              <a:t>负数的偶次幂是正数，奇次幂是负数</a:t>
            </a:r>
          </a:p>
          <a:p>
            <a: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</a:rPr>
              <a:t>的正整数次幂都等于</a:t>
            </a:r>
            <a:r>
              <a:rPr lang="en-US" altLang="zh-CN" sz="3200" dirty="0" smtClean="0">
                <a:solidFill>
                  <a:srgbClr val="009900"/>
                </a:solidFill>
                <a:latin typeface="Times New Roman" panose="02020603050405020304" pitchFamily="18" charset="0"/>
              </a:rPr>
              <a:t>0</a:t>
            </a:r>
            <a:endParaRPr lang="en-US" altLang="zh-CN" sz="3200" dirty="0">
              <a:solidFill>
                <a:srgbClr val="0099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0" grpId="1"/>
      <p:bldP spid="1743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文本框 18434"/>
          <p:cNvSpPr txBox="1"/>
          <p:nvPr/>
        </p:nvSpPr>
        <p:spPr>
          <a:xfrm>
            <a:off x="900113" y="1984375"/>
            <a:ext cx="7391400" cy="39322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 sz="36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1</a:t>
            </a:r>
            <a:r>
              <a:rPr lang="zh-CN" altLang="en-US" sz="24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、</a:t>
            </a:r>
            <a:r>
              <a:rPr lang="zh-CN" altLang="en-US" sz="36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判断下列各题是否正确</a:t>
            </a:r>
            <a:endParaRPr lang="zh-CN" altLang="en-US" sz="3600" noProof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zh-CN" sz="36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(1)</a:t>
            </a:r>
            <a:r>
              <a:rPr lang="zh-CN" altLang="en-US" sz="36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    </a:t>
            </a:r>
            <a:r>
              <a:rPr lang="en-US" altLang="zh-CN" sz="36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2</a:t>
            </a:r>
            <a:r>
              <a:rPr lang="en-US" altLang="zh-CN" sz="3600" baseline="300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3</a:t>
            </a:r>
            <a:r>
              <a:rPr lang="en-US" altLang="zh-CN" sz="36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=2 ×3               </a:t>
            </a:r>
            <a:r>
              <a:rPr lang="zh-CN" altLang="en-US" sz="36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（             ）</a:t>
            </a:r>
            <a:endParaRPr lang="zh-CN" altLang="en-US" sz="3600" noProof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zh-CN" sz="36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(2)</a:t>
            </a:r>
            <a:r>
              <a:rPr lang="zh-CN" altLang="en-US" sz="36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     </a:t>
            </a:r>
            <a:r>
              <a:rPr lang="en-US" altLang="zh-CN" sz="36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2+2+2=2</a:t>
            </a:r>
            <a:r>
              <a:rPr lang="en-US" altLang="zh-CN" sz="3600" baseline="300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3</a:t>
            </a:r>
            <a:r>
              <a:rPr lang="en-US" altLang="zh-CN" sz="36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             </a:t>
            </a:r>
            <a:r>
              <a:rPr lang="zh-CN" altLang="en-US" sz="36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（             ）</a:t>
            </a:r>
            <a:endParaRPr lang="zh-CN" altLang="en-US" sz="3600" noProof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r>
              <a:rPr lang="en-US" altLang="zh-CN" sz="36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(3)</a:t>
            </a:r>
            <a:r>
              <a:rPr lang="zh-CN" altLang="en-US" sz="36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     </a:t>
            </a:r>
            <a:r>
              <a:rPr lang="en-US" altLang="zh-CN" sz="36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2</a:t>
            </a:r>
            <a:r>
              <a:rPr lang="en-US" altLang="zh-CN" sz="3600" baseline="300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3</a:t>
            </a:r>
            <a:r>
              <a:rPr lang="en-US" altLang="zh-CN" sz="36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=2×2 ×2         </a:t>
            </a:r>
            <a:r>
              <a:rPr lang="zh-CN" altLang="en-US" sz="36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（             ）</a:t>
            </a:r>
            <a:endParaRPr lang="zh-CN" altLang="en-US" sz="3600" noProof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r>
              <a:rPr lang="en-US" altLang="zh-CN" sz="3600" b="0" noProof="1">
                <a:solidFill>
                  <a:srgbClr val="0000FF"/>
                </a:solidFill>
                <a:cs typeface="+mn-ea"/>
              </a:rPr>
              <a:t>(4)  (-3)(-3)(-3)(-3)= -3</a:t>
            </a:r>
            <a:r>
              <a:rPr lang="en-US" altLang="zh-CN" sz="3600" b="0" baseline="30000" noProof="1">
                <a:solidFill>
                  <a:srgbClr val="0000FF"/>
                </a:solidFill>
                <a:cs typeface="+mn-ea"/>
              </a:rPr>
              <a:t>4</a:t>
            </a:r>
            <a:r>
              <a:rPr lang="zh-CN" altLang="en-US" sz="3600" noProof="1">
                <a:solidFill>
                  <a:srgbClr val="0000FF"/>
                </a:solidFill>
                <a:cs typeface="+mn-ea"/>
              </a:rPr>
              <a:t>（          ）</a:t>
            </a:r>
            <a:endParaRPr lang="zh-CN" altLang="en-US" sz="3600" noProof="1">
              <a:solidFill>
                <a:srgbClr val="0000FF"/>
              </a:solidFill>
            </a:endParaRPr>
          </a:p>
          <a:p>
            <a:pPr marL="342900" indent="-342900"/>
            <a:endParaRPr lang="zh-CN" altLang="en-US" sz="3600" noProof="1">
              <a:solidFill>
                <a:srgbClr val="0000FF"/>
              </a:solidFill>
            </a:endParaRPr>
          </a:p>
        </p:txBody>
      </p:sp>
      <p:sp>
        <p:nvSpPr>
          <p:cNvPr id="18436" name="文本框 18435"/>
          <p:cNvSpPr txBox="1">
            <a:spLocks noChangeArrowheads="1"/>
          </p:cNvSpPr>
          <p:nvPr/>
        </p:nvSpPr>
        <p:spPr bwMode="auto">
          <a:xfrm>
            <a:off x="6132513" y="2787650"/>
            <a:ext cx="152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3333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18437" name="文本框 18436"/>
          <p:cNvSpPr txBox="1">
            <a:spLocks noChangeArrowheads="1"/>
          </p:cNvSpPr>
          <p:nvPr/>
        </p:nvSpPr>
        <p:spPr bwMode="auto">
          <a:xfrm>
            <a:off x="6230938" y="3660775"/>
            <a:ext cx="190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3333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18438" name="文本框 18437"/>
          <p:cNvSpPr txBox="1">
            <a:spLocks noChangeArrowheads="1"/>
          </p:cNvSpPr>
          <p:nvPr/>
        </p:nvSpPr>
        <p:spPr bwMode="auto">
          <a:xfrm>
            <a:off x="6219825" y="4240213"/>
            <a:ext cx="17526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26629" name="矩形 18438"/>
          <p:cNvSpPr>
            <a:spLocks noChangeArrowheads="1" noChangeShapeType="1" noTextEdit="1"/>
          </p:cNvSpPr>
          <p:nvPr/>
        </p:nvSpPr>
        <p:spPr bwMode="auto">
          <a:xfrm>
            <a:off x="161925" y="298450"/>
            <a:ext cx="4605338" cy="14747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学以致用</a:t>
            </a:r>
          </a:p>
        </p:txBody>
      </p:sp>
      <p:sp>
        <p:nvSpPr>
          <p:cNvPr id="26630" name="矩形 184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4" name="文本框 18443"/>
          <p:cNvSpPr txBox="1">
            <a:spLocks noChangeArrowheads="1"/>
          </p:cNvSpPr>
          <p:nvPr/>
        </p:nvSpPr>
        <p:spPr bwMode="auto">
          <a:xfrm>
            <a:off x="6319838" y="4819650"/>
            <a:ext cx="17272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333300"/>
                </a:solidFill>
              </a:rPr>
              <a:t>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  <p:bldP spid="18437" grpId="0"/>
      <p:bldP spid="18438" grpId="0"/>
      <p:bldP spid="184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文本框 19458"/>
          <p:cNvSpPr txBox="1">
            <a:spLocks noChangeArrowheads="1"/>
          </p:cNvSpPr>
          <p:nvPr/>
        </p:nvSpPr>
        <p:spPr bwMode="auto">
          <a:xfrm>
            <a:off x="758825" y="1844675"/>
            <a:ext cx="84248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020000"/>
                </a:solidFill>
                <a:latin typeface="Times New Roman" panose="02020603050405020304" pitchFamily="18" charset="0"/>
              </a:rPr>
              <a:t>(2)</a:t>
            </a:r>
            <a:r>
              <a:rPr lang="zh-CN" altLang="en-US" sz="3600">
                <a:solidFill>
                  <a:srgbClr val="020000"/>
                </a:solidFill>
                <a:latin typeface="Times New Roman" panose="02020603050405020304" pitchFamily="18" charset="0"/>
              </a:rPr>
              <a:t>（－</a:t>
            </a:r>
            <a:r>
              <a:rPr lang="en-US" altLang="zh-CN" sz="3600">
                <a:solidFill>
                  <a:srgbClr val="02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3600">
                <a:solidFill>
                  <a:srgbClr val="02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3600" baseline="30000">
                <a:solidFill>
                  <a:srgbClr val="02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600">
                <a:solidFill>
                  <a:srgbClr val="020000"/>
                </a:solidFill>
                <a:latin typeface="Times New Roman" panose="02020603050405020304" pitchFamily="18" charset="0"/>
              </a:rPr>
              <a:t>底数是</a:t>
            </a:r>
            <a:r>
              <a:rPr lang="en-US" altLang="zh-CN" sz="3600">
                <a:solidFill>
                  <a:srgbClr val="020000"/>
                </a:solidFill>
                <a:latin typeface="Times New Roman" panose="02020603050405020304" pitchFamily="18" charset="0"/>
              </a:rPr>
              <a:t>______</a:t>
            </a:r>
            <a:r>
              <a:rPr lang="zh-CN" altLang="en-US" sz="3600">
                <a:solidFill>
                  <a:srgbClr val="020000"/>
                </a:solidFill>
                <a:latin typeface="Times New Roman" panose="02020603050405020304" pitchFamily="18" charset="0"/>
              </a:rPr>
              <a:t>指数是</a:t>
            </a:r>
            <a:r>
              <a:rPr lang="en-US" altLang="zh-CN" sz="3600">
                <a:solidFill>
                  <a:srgbClr val="020000"/>
                </a:solidFill>
                <a:latin typeface="Times New Roman" panose="02020603050405020304" pitchFamily="18" charset="0"/>
              </a:rPr>
              <a:t>______</a:t>
            </a:r>
            <a:r>
              <a:rPr lang="zh-CN" altLang="en-US" sz="3600">
                <a:solidFill>
                  <a:srgbClr val="020000"/>
                </a:solidFill>
                <a:latin typeface="Times New Roman" panose="02020603050405020304" pitchFamily="18" charset="0"/>
              </a:rPr>
              <a:t>（－</a:t>
            </a:r>
            <a:r>
              <a:rPr lang="en-US" altLang="zh-CN" sz="3600">
                <a:solidFill>
                  <a:srgbClr val="02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3600">
                <a:solidFill>
                  <a:srgbClr val="02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3600" baseline="30000">
                <a:solidFill>
                  <a:srgbClr val="02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600">
                <a:solidFill>
                  <a:srgbClr val="020000"/>
                </a:solidFill>
                <a:latin typeface="Times New Roman" panose="02020603050405020304" pitchFamily="18" charset="0"/>
              </a:rPr>
              <a:t>=_______</a:t>
            </a:r>
            <a:endParaRPr lang="en-US" altLang="zh-CN" sz="3600" baseline="30000">
              <a:solidFill>
                <a:srgbClr val="02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9460" name="组合 19459"/>
          <p:cNvGrpSpPr/>
          <p:nvPr/>
        </p:nvGrpSpPr>
        <p:grpSpPr bwMode="auto">
          <a:xfrm>
            <a:off x="3640138" y="1844675"/>
            <a:ext cx="5181600" cy="1143000"/>
            <a:chOff x="0" y="0"/>
            <a:chExt cx="3264" cy="720"/>
          </a:xfrm>
        </p:grpSpPr>
        <p:sp>
          <p:nvSpPr>
            <p:cNvPr id="27651" name="文本框 19460"/>
            <p:cNvSpPr txBox="1">
              <a:spLocks noChangeArrowheads="1"/>
            </p:cNvSpPr>
            <p:nvPr/>
          </p:nvSpPr>
          <p:spPr bwMode="auto">
            <a:xfrm>
              <a:off x="720" y="0"/>
              <a:ext cx="72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>
                  <a:solidFill>
                    <a:srgbClr val="FF3300"/>
                  </a:solidFill>
                  <a:latin typeface="Times New Roman" panose="02020603050405020304" pitchFamily="18" charset="0"/>
                </a:rPr>
                <a:t>－</a:t>
              </a:r>
              <a:r>
                <a:rPr lang="en-US" altLang="zh-CN" sz="3200">
                  <a:solidFill>
                    <a:srgbClr val="FF33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7652" name="文本框 19461"/>
            <p:cNvSpPr txBox="1">
              <a:spLocks noChangeArrowheads="1"/>
            </p:cNvSpPr>
            <p:nvPr/>
          </p:nvSpPr>
          <p:spPr bwMode="auto">
            <a:xfrm>
              <a:off x="2304" y="0"/>
              <a:ext cx="9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7653" name="文本框 19462"/>
            <p:cNvSpPr txBox="1">
              <a:spLocks noChangeArrowheads="1"/>
            </p:cNvSpPr>
            <p:nvPr/>
          </p:nvSpPr>
          <p:spPr bwMode="auto">
            <a:xfrm>
              <a:off x="0" y="316"/>
              <a:ext cx="15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>
                  <a:solidFill>
                    <a:srgbClr val="FF3300"/>
                  </a:solidFill>
                  <a:latin typeface="Times New Roman" panose="02020603050405020304" pitchFamily="18" charset="0"/>
                </a:rPr>
                <a:t>16</a:t>
              </a:r>
            </a:p>
          </p:txBody>
        </p:sp>
      </p:grpSp>
      <p:sp>
        <p:nvSpPr>
          <p:cNvPr id="19464" name="文本框 19463"/>
          <p:cNvSpPr txBox="1">
            <a:spLocks noChangeArrowheads="1"/>
          </p:cNvSpPr>
          <p:nvPr/>
        </p:nvSpPr>
        <p:spPr bwMode="auto">
          <a:xfrm>
            <a:off x="687388" y="3068638"/>
            <a:ext cx="6172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020000"/>
                </a:solidFill>
                <a:latin typeface="Times New Roman" panose="02020603050405020304" pitchFamily="18" charset="0"/>
              </a:rPr>
              <a:t>(3)3</a:t>
            </a:r>
            <a:r>
              <a:rPr lang="en-US" altLang="zh-CN" sz="4000" baseline="30000">
                <a:solidFill>
                  <a:srgbClr val="02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4000">
                <a:solidFill>
                  <a:srgbClr val="020000"/>
                </a:solidFill>
                <a:latin typeface="Times New Roman" panose="02020603050405020304" pitchFamily="18" charset="0"/>
              </a:rPr>
              <a:t>表示</a:t>
            </a:r>
            <a:r>
              <a:rPr lang="en-US" altLang="zh-CN" sz="4000">
                <a:solidFill>
                  <a:srgbClr val="020000"/>
                </a:solidFill>
                <a:latin typeface="Times New Roman" panose="02020603050405020304" pitchFamily="18" charset="0"/>
              </a:rPr>
              <a:t>___</a:t>
            </a:r>
            <a:r>
              <a:rPr lang="zh-CN" altLang="en-US" sz="4000">
                <a:solidFill>
                  <a:srgbClr val="020000"/>
                </a:solidFill>
                <a:latin typeface="Times New Roman" panose="02020603050405020304" pitchFamily="18" charset="0"/>
              </a:rPr>
              <a:t>个</a:t>
            </a:r>
            <a:r>
              <a:rPr lang="en-US" altLang="zh-CN" sz="4000">
                <a:solidFill>
                  <a:srgbClr val="020000"/>
                </a:solidFill>
                <a:latin typeface="Times New Roman" panose="02020603050405020304" pitchFamily="18" charset="0"/>
              </a:rPr>
              <a:t>___ </a:t>
            </a:r>
            <a:r>
              <a:rPr lang="zh-CN" altLang="en-US" sz="4000">
                <a:solidFill>
                  <a:srgbClr val="020000"/>
                </a:solidFill>
                <a:latin typeface="Times New Roman" panose="02020603050405020304" pitchFamily="18" charset="0"/>
              </a:rPr>
              <a:t>相乘</a:t>
            </a:r>
          </a:p>
        </p:txBody>
      </p:sp>
      <p:grpSp>
        <p:nvGrpSpPr>
          <p:cNvPr id="19465" name="组合 19464"/>
          <p:cNvGrpSpPr/>
          <p:nvPr/>
        </p:nvGrpSpPr>
        <p:grpSpPr bwMode="auto">
          <a:xfrm>
            <a:off x="3135313" y="3068638"/>
            <a:ext cx="1600200" cy="641350"/>
            <a:chOff x="0" y="0"/>
            <a:chExt cx="1008" cy="404"/>
          </a:xfrm>
        </p:grpSpPr>
        <p:sp>
          <p:nvSpPr>
            <p:cNvPr id="27656" name="文本框 19465"/>
            <p:cNvSpPr txBox="1">
              <a:spLocks noChangeArrowheads="1"/>
            </p:cNvSpPr>
            <p:nvPr/>
          </p:nvSpPr>
          <p:spPr bwMode="auto">
            <a:xfrm>
              <a:off x="0" y="0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>
                  <a:solidFill>
                    <a:srgbClr val="FF33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7657" name="文本框 19466"/>
            <p:cNvSpPr txBox="1">
              <a:spLocks noChangeArrowheads="1"/>
            </p:cNvSpPr>
            <p:nvPr/>
          </p:nvSpPr>
          <p:spPr bwMode="auto">
            <a:xfrm>
              <a:off x="672" y="0"/>
              <a:ext cx="3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19468" name="文本框 19467"/>
          <p:cNvSpPr txBox="1">
            <a:spLocks noChangeArrowheads="1"/>
          </p:cNvSpPr>
          <p:nvPr/>
        </p:nvSpPr>
        <p:spPr bwMode="auto">
          <a:xfrm>
            <a:off x="687388" y="3860800"/>
            <a:ext cx="5400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020000"/>
                </a:solidFill>
                <a:latin typeface="Times New Roman" panose="02020603050405020304" pitchFamily="18" charset="0"/>
              </a:rPr>
              <a:t>(4)</a:t>
            </a:r>
            <a:r>
              <a:rPr lang="zh-CN" altLang="en-US" sz="4000">
                <a:solidFill>
                  <a:srgbClr val="020000"/>
                </a:solidFill>
                <a:latin typeface="Times New Roman" panose="02020603050405020304" pitchFamily="18" charset="0"/>
              </a:rPr>
              <a:t>（－</a:t>
            </a:r>
            <a:r>
              <a:rPr lang="en-US" altLang="zh-CN" sz="4000">
                <a:solidFill>
                  <a:srgbClr val="02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4000">
                <a:solidFill>
                  <a:srgbClr val="02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4000" baseline="30000">
                <a:solidFill>
                  <a:srgbClr val="02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4000">
                <a:solidFill>
                  <a:srgbClr val="020000"/>
                </a:solidFill>
                <a:latin typeface="Times New Roman" panose="02020603050405020304" pitchFamily="18" charset="0"/>
              </a:rPr>
              <a:t>=______</a:t>
            </a:r>
          </a:p>
        </p:txBody>
      </p:sp>
      <p:sp>
        <p:nvSpPr>
          <p:cNvPr id="19469" name="文本框 19468"/>
          <p:cNvSpPr txBox="1">
            <a:spLocks noChangeArrowheads="1"/>
          </p:cNvSpPr>
          <p:nvPr/>
        </p:nvSpPr>
        <p:spPr bwMode="auto">
          <a:xfrm>
            <a:off x="3711575" y="38608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33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3600">
                <a:solidFill>
                  <a:srgbClr val="FF33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9470" name="文本框 19469"/>
          <p:cNvSpPr txBox="1">
            <a:spLocks noChangeArrowheads="1"/>
          </p:cNvSpPr>
          <p:nvPr/>
        </p:nvSpPr>
        <p:spPr bwMode="auto">
          <a:xfrm>
            <a:off x="687388" y="4724400"/>
            <a:ext cx="6208712" cy="7000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020000"/>
                </a:solidFill>
                <a:latin typeface="Times New Roman" panose="02020603050405020304" pitchFamily="18" charset="0"/>
              </a:rPr>
              <a:t>(5)(+1)</a:t>
            </a:r>
            <a:r>
              <a:rPr lang="en-US" altLang="zh-CN" sz="4000" baseline="30000">
                <a:solidFill>
                  <a:srgbClr val="020000"/>
                </a:solidFill>
                <a:latin typeface="Times New Roman" panose="02020603050405020304" pitchFamily="18" charset="0"/>
              </a:rPr>
              <a:t>2017 </a:t>
            </a:r>
            <a:r>
              <a:rPr lang="zh-CN" altLang="en-US" sz="2800">
                <a:solidFill>
                  <a:srgbClr val="02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4000">
                <a:solidFill>
                  <a:srgbClr val="02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800">
                <a:solidFill>
                  <a:srgbClr val="020000"/>
                </a:solidFill>
                <a:latin typeface="Times New Roman" panose="02020603050405020304" pitchFamily="18" charset="0"/>
              </a:rPr>
              <a:t>－</a:t>
            </a:r>
            <a:r>
              <a:rPr lang="zh-CN" altLang="en-US" sz="4000">
                <a:solidFill>
                  <a:srgbClr val="02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000">
                <a:solidFill>
                  <a:srgbClr val="020000"/>
                </a:solidFill>
                <a:latin typeface="Times New Roman" panose="02020603050405020304" pitchFamily="18" charset="0"/>
              </a:rPr>
              <a:t>1)</a:t>
            </a:r>
            <a:r>
              <a:rPr lang="en-US" altLang="zh-CN" sz="4000" baseline="30000">
                <a:solidFill>
                  <a:srgbClr val="020000"/>
                </a:solidFill>
                <a:latin typeface="Times New Roman" panose="02020603050405020304" pitchFamily="18" charset="0"/>
              </a:rPr>
              <a:t>2016</a:t>
            </a:r>
            <a:r>
              <a:rPr lang="en-US" altLang="zh-CN" sz="4000">
                <a:solidFill>
                  <a:srgbClr val="020000"/>
                </a:solidFill>
                <a:latin typeface="Times New Roman" panose="02020603050405020304" pitchFamily="18" charset="0"/>
              </a:rPr>
              <a:t>=___</a:t>
            </a:r>
          </a:p>
        </p:txBody>
      </p:sp>
      <p:sp>
        <p:nvSpPr>
          <p:cNvPr id="19471" name="文本框 19470"/>
          <p:cNvSpPr txBox="1">
            <a:spLocks noChangeArrowheads="1"/>
          </p:cNvSpPr>
          <p:nvPr/>
        </p:nvSpPr>
        <p:spPr bwMode="auto">
          <a:xfrm>
            <a:off x="5511800" y="4724400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33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9472" name="文本框 19471"/>
          <p:cNvSpPr txBox="1">
            <a:spLocks noChangeArrowheads="1"/>
          </p:cNvSpPr>
          <p:nvPr/>
        </p:nvSpPr>
        <p:spPr bwMode="auto">
          <a:xfrm>
            <a:off x="758825" y="5588000"/>
            <a:ext cx="6208713" cy="6397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020000"/>
                </a:solidFill>
                <a:latin typeface="Times New Roman" panose="02020603050405020304" pitchFamily="18" charset="0"/>
              </a:rPr>
              <a:t>(6)</a:t>
            </a:r>
            <a:r>
              <a:rPr lang="zh-CN" altLang="en-US" sz="3600">
                <a:solidFill>
                  <a:srgbClr val="020000"/>
                </a:solidFill>
                <a:latin typeface="Times New Roman" panose="02020603050405020304" pitchFamily="18" charset="0"/>
              </a:rPr>
              <a:t>－ </a:t>
            </a:r>
            <a:r>
              <a:rPr lang="en-US" altLang="zh-CN" sz="3600">
                <a:solidFill>
                  <a:srgbClr val="02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3600" baseline="30000">
                <a:solidFill>
                  <a:srgbClr val="02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3600">
                <a:solidFill>
                  <a:srgbClr val="020000"/>
                </a:solidFill>
                <a:latin typeface="Times New Roman" panose="02020603050405020304" pitchFamily="18" charset="0"/>
              </a:rPr>
              <a:t>+1=______</a:t>
            </a:r>
          </a:p>
        </p:txBody>
      </p:sp>
      <p:sp>
        <p:nvSpPr>
          <p:cNvPr id="19473" name="文本框 19472"/>
          <p:cNvSpPr txBox="1">
            <a:spLocks noChangeArrowheads="1"/>
          </p:cNvSpPr>
          <p:nvPr/>
        </p:nvSpPr>
        <p:spPr bwMode="auto">
          <a:xfrm>
            <a:off x="3279775" y="5588000"/>
            <a:ext cx="723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33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9474" name="文本框 19473"/>
          <p:cNvSpPr txBox="1">
            <a:spLocks noChangeArrowheads="1"/>
          </p:cNvSpPr>
          <p:nvPr/>
        </p:nvSpPr>
        <p:spPr bwMode="auto">
          <a:xfrm>
            <a:off x="1550988" y="1195388"/>
            <a:ext cx="1447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200">
                <a:solidFill>
                  <a:srgbClr val="FF3300"/>
                </a:solidFill>
                <a:latin typeface="Times New Roman" panose="02020603050405020304" pitchFamily="18" charset="0"/>
              </a:rPr>
              <a:t>或－</a:t>
            </a: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3</a:t>
            </a:r>
            <a:endParaRPr lang="en-US" altLang="zh-CN" sz="2400" b="0">
              <a:latin typeface="Times New Roman" panose="02020603050405020304" pitchFamily="18" charset="0"/>
            </a:endParaRPr>
          </a:p>
        </p:txBody>
      </p:sp>
      <p:sp>
        <p:nvSpPr>
          <p:cNvPr id="19475" name="文本框 19474"/>
          <p:cNvSpPr txBox="1">
            <a:spLocks noChangeArrowheads="1"/>
          </p:cNvSpPr>
          <p:nvPr/>
        </p:nvSpPr>
        <p:spPr bwMode="auto">
          <a:xfrm>
            <a:off x="758825" y="533400"/>
            <a:ext cx="6208713" cy="13112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333300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4000">
                <a:solidFill>
                  <a:srgbClr val="333300"/>
                </a:solidFill>
                <a:latin typeface="Times New Roman" panose="02020603050405020304" pitchFamily="18" charset="0"/>
              </a:rPr>
              <a:t>填空</a:t>
            </a:r>
          </a:p>
          <a:p>
            <a:r>
              <a:rPr lang="en-US" altLang="zh-CN" sz="4000">
                <a:solidFill>
                  <a:srgbClr val="333300"/>
                </a:solidFill>
                <a:latin typeface="Times New Roman" panose="02020603050405020304" pitchFamily="18" charset="0"/>
              </a:rPr>
              <a:t>(1)______</a:t>
            </a:r>
            <a:r>
              <a:rPr lang="zh-CN" altLang="en-US" sz="4000">
                <a:solidFill>
                  <a:srgbClr val="333300"/>
                </a:solidFill>
                <a:latin typeface="Times New Roman" panose="02020603050405020304" pitchFamily="18" charset="0"/>
              </a:rPr>
              <a:t>的平方等于</a:t>
            </a:r>
            <a:r>
              <a:rPr lang="en-US" altLang="zh-CN" sz="4000">
                <a:solidFill>
                  <a:srgbClr val="333300"/>
                </a:solidFill>
                <a:latin typeface="Times New Roman" panose="02020603050405020304" pitchFamily="18" charset="0"/>
              </a:rPr>
              <a:t>9</a:t>
            </a:r>
            <a:endParaRPr lang="en-US" altLang="zh-CN" sz="2400" b="0">
              <a:solidFill>
                <a:srgbClr val="33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4" grpId="0"/>
      <p:bldP spid="19468" grpId="0"/>
      <p:bldP spid="19469" grpId="0"/>
      <p:bldP spid="19470" grpId="0" bldLvl="0" animBg="1"/>
      <p:bldP spid="19471" grpId="0"/>
      <p:bldP spid="19472" grpId="0" bldLvl="0" animBg="1"/>
      <p:bldP spid="19473" grpId="0"/>
      <p:bldP spid="19474" grpId="0"/>
      <p:bldP spid="19475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文本占位符 20483"/>
          <p:cNvSpPr>
            <a:spLocks noGrp="1" noChangeArrowheads="1"/>
          </p:cNvSpPr>
          <p:nvPr>
            <p:ph idx="1"/>
          </p:nvPr>
        </p:nvSpPr>
        <p:spPr>
          <a:xfrm>
            <a:off x="523875" y="2095500"/>
            <a:ext cx="8459788" cy="3486150"/>
          </a:xfrm>
        </p:spPr>
        <p:txBody>
          <a:bodyPr/>
          <a:lstStyle/>
          <a:p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．乘方的意义</a:t>
            </a:r>
          </a:p>
          <a:p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． 正确区分幂的底数和指数，写一个负数或分数的乘方时，底数必须加括号。</a:t>
            </a:r>
          </a:p>
          <a:p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．幂的性质：正数的任何次幂都是正数；负数的奇次幂是负数，负数的偶次幂是正数。（任何数的偶次幂都是非负数。）</a:t>
            </a:r>
            <a:r>
              <a:rPr lang="en-US" altLang="zh-CN" sz="2800" b="1" dirty="0" smtClean="0"/>
              <a:t>0</a:t>
            </a:r>
            <a:r>
              <a:rPr lang="zh-CN" altLang="en-US" sz="2800" b="1" dirty="0" smtClean="0"/>
              <a:t>的正整数次幂都等于</a:t>
            </a:r>
            <a:r>
              <a:rPr lang="en-US" altLang="zh-CN" sz="2800" b="1" dirty="0" smtClean="0"/>
              <a:t>0</a:t>
            </a:r>
            <a:r>
              <a:rPr lang="zh-CN" altLang="en-US" sz="2800" b="1" dirty="0" smtClean="0"/>
              <a:t>。</a:t>
            </a:r>
          </a:p>
        </p:txBody>
      </p:sp>
      <p:sp>
        <p:nvSpPr>
          <p:cNvPr id="28674" name="标题 10241"/>
          <p:cNvSpPr>
            <a:spLocks noGrp="1" noChangeArrowheads="1"/>
          </p:cNvSpPr>
          <p:nvPr/>
        </p:nvSpPr>
        <p:spPr bwMode="auto">
          <a:xfrm>
            <a:off x="2051050" y="477838"/>
            <a:ext cx="4754563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zh-CN" altLang="en-US" sz="4400" dirty="0">
                <a:solidFill>
                  <a:srgbClr val="FF3300"/>
                </a:solidFill>
                <a:latin typeface="Calibri" panose="020F0502020204030204" charset="0"/>
              </a:rPr>
              <a:t>课堂小结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文本占位符 21505"/>
          <p:cNvSpPr>
            <a:spLocks noGrp="1" noChangeArrowheads="1"/>
          </p:cNvSpPr>
          <p:nvPr>
            <p:ph idx="1"/>
          </p:nvPr>
        </p:nvSpPr>
        <p:spPr>
          <a:xfrm>
            <a:off x="301625" y="1898650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mtClean="0">
                <a:latin typeface="Times New Roman" panose="02020603050405020304" pitchFamily="18" charset="0"/>
              </a:rPr>
              <a:t>1.</a:t>
            </a:r>
            <a:r>
              <a:rPr lang="zh-CN" altLang="en-US" smtClean="0">
                <a:latin typeface="Times New Roman" panose="02020603050405020304" pitchFamily="18" charset="0"/>
              </a:rPr>
              <a:t>（</a:t>
            </a:r>
            <a:r>
              <a:rPr lang="en-US" altLang="zh-CN" smtClean="0">
                <a:latin typeface="Times New Roman" panose="02020603050405020304" pitchFamily="18" charset="0"/>
              </a:rPr>
              <a:t>1</a:t>
            </a:r>
            <a:r>
              <a:rPr lang="zh-CN" altLang="en-US" smtClean="0">
                <a:latin typeface="Times New Roman" panose="02020603050405020304" pitchFamily="18" charset="0"/>
              </a:rPr>
              <a:t>）</a:t>
            </a:r>
            <a:r>
              <a:rPr lang="en-US" altLang="zh-CN" smtClean="0">
                <a:latin typeface="Times New Roman" panose="02020603050405020304" pitchFamily="18" charset="0"/>
              </a:rPr>
              <a:t>(-1)</a:t>
            </a:r>
            <a:r>
              <a:rPr lang="en-US" altLang="zh-CN" baseline="30000" smtClean="0">
                <a:latin typeface="Times New Roman" panose="02020603050405020304" pitchFamily="18" charset="0"/>
              </a:rPr>
              <a:t>12</a:t>
            </a:r>
            <a:r>
              <a:rPr lang="zh-CN" altLang="en-US" u="sng" smtClean="0">
                <a:latin typeface="Times New Roman" panose="02020603050405020304" pitchFamily="18" charset="0"/>
              </a:rPr>
              <a:t>　　  </a:t>
            </a:r>
            <a:r>
              <a:rPr lang="zh-CN" altLang="en-US" smtClean="0">
                <a:latin typeface="Times New Roman" panose="02020603050405020304" pitchFamily="18" charset="0"/>
              </a:rPr>
              <a:t>，指数是</a:t>
            </a:r>
            <a:r>
              <a:rPr lang="zh-CN" altLang="en-US" u="sng" smtClean="0">
                <a:latin typeface="Times New Roman" panose="02020603050405020304" pitchFamily="18" charset="0"/>
              </a:rPr>
              <a:t>　　</a:t>
            </a:r>
            <a:r>
              <a:rPr lang="zh-CN" altLang="en-US" smtClean="0">
                <a:latin typeface="Times New Roman" panose="02020603050405020304" pitchFamily="18" charset="0"/>
              </a:rPr>
              <a:t>。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mtClean="0">
                <a:latin typeface="Times New Roman" panose="02020603050405020304" pitchFamily="18" charset="0"/>
              </a:rPr>
              <a:t>   （</a:t>
            </a:r>
            <a:r>
              <a:rPr lang="en-US" altLang="zh-CN" smtClean="0">
                <a:latin typeface="Times New Roman" panose="02020603050405020304" pitchFamily="18" charset="0"/>
              </a:rPr>
              <a:t>2</a:t>
            </a:r>
            <a:r>
              <a:rPr lang="zh-CN" altLang="en-US" smtClean="0">
                <a:latin typeface="Times New Roman" panose="02020603050405020304" pitchFamily="18" charset="0"/>
              </a:rPr>
              <a:t>）</a:t>
            </a:r>
            <a:r>
              <a:rPr lang="en-US" altLang="zh-CN" smtClean="0">
                <a:latin typeface="Times New Roman" panose="02020603050405020304" pitchFamily="18" charset="0"/>
              </a:rPr>
              <a:t>(-3)</a:t>
            </a:r>
            <a:r>
              <a:rPr lang="en-US" altLang="zh-CN" baseline="30000" smtClean="0">
                <a:latin typeface="Times New Roman" panose="02020603050405020304" pitchFamily="18" charset="0"/>
              </a:rPr>
              <a:t>11</a:t>
            </a:r>
            <a:r>
              <a:rPr lang="zh-CN" altLang="en-US" smtClean="0">
                <a:latin typeface="Times New Roman" panose="02020603050405020304" pitchFamily="18" charset="0"/>
              </a:rPr>
              <a:t>表示</a:t>
            </a:r>
            <a:r>
              <a:rPr lang="zh-CN" altLang="en-US" u="sng" smtClean="0">
                <a:latin typeface="Times New Roman" panose="02020603050405020304" pitchFamily="18" charset="0"/>
              </a:rPr>
              <a:t>　</a:t>
            </a:r>
            <a:r>
              <a:rPr lang="zh-CN" altLang="en-US" smtClean="0">
                <a:latin typeface="Times New Roman" panose="02020603050405020304" pitchFamily="18" charset="0"/>
              </a:rPr>
              <a:t>个 ＿相乘。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mtClean="0">
                <a:latin typeface="Times New Roman" panose="02020603050405020304" pitchFamily="18" charset="0"/>
              </a:rPr>
              <a:t>    （</a:t>
            </a:r>
            <a:r>
              <a:rPr lang="en-US" altLang="zh-CN" smtClean="0">
                <a:latin typeface="Times New Roman" panose="02020603050405020304" pitchFamily="18" charset="0"/>
              </a:rPr>
              <a:t>3</a:t>
            </a:r>
            <a:r>
              <a:rPr lang="zh-CN" altLang="en-US" smtClean="0">
                <a:latin typeface="Times New Roman" panose="02020603050405020304" pitchFamily="18" charset="0"/>
              </a:rPr>
              <a:t>）（－</a:t>
            </a:r>
            <a:r>
              <a:rPr lang="en-US" altLang="zh-CN" smtClean="0">
                <a:latin typeface="Times New Roman" panose="02020603050405020304" pitchFamily="18" charset="0"/>
              </a:rPr>
              <a:t>1</a:t>
            </a:r>
            <a:r>
              <a:rPr lang="zh-CN" altLang="en-US" smtClean="0">
                <a:latin typeface="Times New Roman" panose="02020603050405020304" pitchFamily="18" charset="0"/>
              </a:rPr>
              <a:t>）</a:t>
            </a:r>
            <a:r>
              <a:rPr lang="en-US" altLang="zh-CN" baseline="30000" smtClean="0">
                <a:latin typeface="Times New Roman" panose="02020603050405020304" pitchFamily="18" charset="0"/>
              </a:rPr>
              <a:t>2016</a:t>
            </a:r>
            <a:r>
              <a:rPr lang="zh-CN" altLang="en-US" smtClean="0">
                <a:latin typeface="Times New Roman" panose="02020603050405020304" pitchFamily="18" charset="0"/>
              </a:rPr>
              <a:t>＝＿＿＿＿；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mtClean="0">
                <a:latin typeface="Times New Roman" panose="02020603050405020304" pitchFamily="18" charset="0"/>
              </a:rPr>
              <a:t>         （－</a:t>
            </a:r>
            <a:r>
              <a:rPr lang="en-US" altLang="zh-CN" smtClean="0">
                <a:latin typeface="Times New Roman" panose="02020603050405020304" pitchFamily="18" charset="0"/>
              </a:rPr>
              <a:t>1</a:t>
            </a:r>
            <a:r>
              <a:rPr lang="zh-CN" altLang="en-US" smtClean="0">
                <a:latin typeface="Times New Roman" panose="02020603050405020304" pitchFamily="18" charset="0"/>
              </a:rPr>
              <a:t>）</a:t>
            </a:r>
            <a:r>
              <a:rPr lang="en-US" altLang="zh-CN" baseline="30000" smtClean="0">
                <a:latin typeface="Times New Roman" panose="02020603050405020304" pitchFamily="18" charset="0"/>
              </a:rPr>
              <a:t>2017</a:t>
            </a:r>
            <a:r>
              <a:rPr lang="zh-CN" altLang="en-US" smtClean="0">
                <a:latin typeface="Times New Roman" panose="02020603050405020304" pitchFamily="18" charset="0"/>
              </a:rPr>
              <a:t>＝＿＿＿＿；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mtClean="0">
                <a:latin typeface="Times New Roman" panose="02020603050405020304" pitchFamily="18" charset="0"/>
              </a:rPr>
              <a:t>         （－</a:t>
            </a:r>
            <a:r>
              <a:rPr lang="en-US" altLang="zh-CN" smtClean="0">
                <a:latin typeface="Times New Roman" panose="02020603050405020304" pitchFamily="18" charset="0"/>
              </a:rPr>
              <a:t>1</a:t>
            </a:r>
            <a:r>
              <a:rPr lang="zh-CN" altLang="en-US" smtClean="0">
                <a:latin typeface="Times New Roman" panose="02020603050405020304" pitchFamily="18" charset="0"/>
              </a:rPr>
              <a:t>）</a:t>
            </a:r>
            <a:r>
              <a:rPr lang="en-US" altLang="zh-CN" baseline="30000" smtClean="0">
                <a:latin typeface="Times New Roman" panose="02020603050405020304" pitchFamily="18" charset="0"/>
              </a:rPr>
              <a:t>2n</a:t>
            </a:r>
            <a:r>
              <a:rPr lang="en-US" altLang="zh-CN" smtClean="0">
                <a:latin typeface="Times New Roman" panose="02020603050405020304" pitchFamily="18" charset="0"/>
              </a:rPr>
              <a:t>=</a:t>
            </a:r>
            <a:r>
              <a:rPr lang="zh-CN" altLang="en-US" smtClean="0">
                <a:latin typeface="Times New Roman" panose="02020603050405020304" pitchFamily="18" charset="0"/>
              </a:rPr>
              <a:t>＿＿＿（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zh-CN" altLang="en-US" smtClean="0">
                <a:latin typeface="Times New Roman" panose="02020603050405020304" pitchFamily="18" charset="0"/>
              </a:rPr>
              <a:t>为正整数）；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mtClean="0">
                <a:latin typeface="Times New Roman" panose="02020603050405020304" pitchFamily="18" charset="0"/>
              </a:rPr>
              <a:t>         （－</a:t>
            </a:r>
            <a:r>
              <a:rPr lang="en-US" altLang="zh-CN" smtClean="0">
                <a:latin typeface="Times New Roman" panose="02020603050405020304" pitchFamily="18" charset="0"/>
              </a:rPr>
              <a:t>1</a:t>
            </a:r>
            <a:r>
              <a:rPr lang="zh-CN" altLang="en-US" smtClean="0">
                <a:latin typeface="Times New Roman" panose="02020603050405020304" pitchFamily="18" charset="0"/>
              </a:rPr>
              <a:t>）</a:t>
            </a:r>
            <a:r>
              <a:rPr lang="en-US" altLang="zh-CN" baseline="30000" smtClean="0">
                <a:latin typeface="Times New Roman" panose="02020603050405020304" pitchFamily="18" charset="0"/>
              </a:rPr>
              <a:t>2n+1</a:t>
            </a:r>
            <a:r>
              <a:rPr lang="en-US" altLang="zh-CN" smtClean="0">
                <a:latin typeface="Times New Roman" panose="02020603050405020304" pitchFamily="18" charset="0"/>
              </a:rPr>
              <a:t>=</a:t>
            </a:r>
            <a:r>
              <a:rPr lang="zh-CN" altLang="en-US" smtClean="0">
                <a:latin typeface="Times New Roman" panose="02020603050405020304" pitchFamily="18" charset="0"/>
              </a:rPr>
              <a:t>＿＿＿（</a:t>
            </a:r>
            <a:r>
              <a:rPr lang="en-US" altLang="zh-CN" smtClean="0">
                <a:latin typeface="Times New Roman" panose="02020603050405020304" pitchFamily="18" charset="0"/>
              </a:rPr>
              <a:t>n</a:t>
            </a:r>
            <a:r>
              <a:rPr lang="zh-CN" altLang="en-US" smtClean="0">
                <a:latin typeface="Times New Roman" panose="02020603050405020304" pitchFamily="18" charset="0"/>
              </a:rPr>
              <a:t>为正整数）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mtClean="0"/>
          </a:p>
        </p:txBody>
      </p:sp>
      <p:sp>
        <p:nvSpPr>
          <p:cNvPr id="29698" name="矩形 2150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699" name="矩形 21507"/>
          <p:cNvSpPr>
            <a:spLocks noChangeArrowheads="1" noChangeShapeType="1" noTextEdit="1"/>
          </p:cNvSpPr>
          <p:nvPr/>
        </p:nvSpPr>
        <p:spPr bwMode="auto">
          <a:xfrm>
            <a:off x="3132138" y="188913"/>
            <a:ext cx="3097212" cy="10080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zh-CN" altLang="en-US" sz="360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8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课堂检测</a:t>
            </a:r>
          </a:p>
        </p:txBody>
      </p:sp>
      <p:pic>
        <p:nvPicPr>
          <p:cNvPr id="29700" name="图片 21508" descr="Bi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0550" y="120650"/>
            <a:ext cx="1235075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标题 22529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pPr algn="l"/>
            <a:r>
              <a:rPr lang="en-US" altLang="zh-CN" sz="4000" smtClean="0"/>
              <a:t>2.</a:t>
            </a:r>
            <a:r>
              <a:rPr lang="zh-CN" altLang="en-US" sz="4000" smtClean="0"/>
              <a:t>计算：</a:t>
            </a:r>
            <a:br>
              <a:rPr lang="zh-CN" altLang="en-US" sz="4000" smtClean="0"/>
            </a:br>
            <a:endParaRPr lang="zh-CN" altLang="en-US" sz="4000" smtClean="0"/>
          </a:p>
        </p:txBody>
      </p:sp>
      <p:graphicFrame>
        <p:nvGraphicFramePr>
          <p:cNvPr id="22531" name="内容占位符 22530"/>
          <p:cNvGraphicFramePr>
            <a:graphicFrameLocks noGrp="1" noChangeAspect="1"/>
          </p:cNvGraphicFramePr>
          <p:nvPr>
            <p:ph idx="1"/>
          </p:nvPr>
        </p:nvGraphicFramePr>
        <p:xfrm>
          <a:off x="1619250" y="1412875"/>
          <a:ext cx="5688013" cy="315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r:id="rId3" imgW="1765300" imgH="977900" progId="Equation.3">
                  <p:embed/>
                </p:oleObj>
              </mc:Choice>
              <mc:Fallback>
                <p:oleObj r:id="rId3" imgW="1765300" imgH="977900" progId="Equation.3">
                  <p:embed/>
                  <p:pic>
                    <p:nvPicPr>
                      <p:cNvPr id="0" name="内容占位符 2253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412875"/>
                        <a:ext cx="5688013" cy="3152775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云形标注 22533"/>
          <p:cNvSpPr/>
          <p:nvPr/>
        </p:nvSpPr>
        <p:spPr>
          <a:xfrm>
            <a:off x="606425" y="4303713"/>
            <a:ext cx="4427538" cy="1512887"/>
          </a:xfrm>
          <a:prstGeom prst="cloudCallout">
            <a:avLst>
              <a:gd name="adj1" fmla="val 70796"/>
              <a:gd name="adj2" fmla="val 48634"/>
            </a:avLst>
          </a:prstGeom>
          <a:solidFill>
            <a:schemeClr val="accent6">
              <a:lumMod val="60000"/>
              <a:lumOff val="40000"/>
            </a:scheme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4800" noProof="1">
                <a:solidFill>
                  <a:srgbClr val="FF0000"/>
                </a:solidFill>
                <a:ea typeface="黑体" panose="02010609060101010101" pitchFamily="49" charset="-122"/>
                <a:cs typeface="+mn-ea"/>
              </a:rPr>
              <a:t>你真棒！</a:t>
            </a:r>
            <a:endParaRPr lang="zh-CN" altLang="en-US" sz="4800" noProof="1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pic>
        <p:nvPicPr>
          <p:cNvPr id="17410" name="图片 1740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873750" y="4565650"/>
            <a:ext cx="1062038" cy="183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矩形 23556"/>
          <p:cNvSpPr>
            <a:spLocks noChangeArrowheads="1"/>
          </p:cNvSpPr>
          <p:nvPr/>
        </p:nvSpPr>
        <p:spPr bwMode="auto">
          <a:xfrm>
            <a:off x="763588" y="209550"/>
            <a:ext cx="7859712" cy="390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CN" sz="360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3200" b="0">
                <a:latin typeface="Times New Roman" panose="02020603050405020304" pitchFamily="18" charset="0"/>
              </a:rPr>
              <a:t>3.你喜欢吃拉面吗？拉面馆的师傅用一根很粗的面条，将两头捏合在一起拉伸，再捏合，再拉伸，重复几次，就把很粗的面条拉成了许多细的面条。问这样捏合到几次后可拉出128根面条呢？</a:t>
            </a:r>
            <a:endParaRPr lang="zh-CN" altLang="en-US" sz="3600"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b="0"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pic>
        <p:nvPicPr>
          <p:cNvPr id="31746" name="图片 1" descr="9e797ada066bbd9b0d7ebf1eebdd958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43463" y="3662363"/>
            <a:ext cx="3532187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图片 11" descr="123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35063" y="1192213"/>
            <a:ext cx="709295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0" name="矩形 14345"/>
          <p:cNvSpPr>
            <a:spLocks noChangeArrowheads="1"/>
          </p:cNvSpPr>
          <p:nvPr/>
        </p:nvSpPr>
        <p:spPr bwMode="auto">
          <a:xfrm>
            <a:off x="863600" y="5653088"/>
            <a:ext cx="309563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zh-CN" altLang="en-US" sz="20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32771" name="图片 3" descr="女老师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6551613" y="2528888"/>
            <a:ext cx="27559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2881313" y="2733675"/>
            <a:ext cx="5346700" cy="55610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完成教材</a:t>
            </a:r>
            <a:r>
              <a:rPr lang="en-US" altLang="zh-CN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69</a:t>
            </a: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页练习第</a:t>
            </a:r>
            <a:r>
              <a:rPr lang="en-US" altLang="zh-CN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3</a:t>
            </a: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题</a:t>
            </a:r>
          </a:p>
          <a:p>
            <a:pPr>
              <a:lnSpc>
                <a:spcPct val="150000"/>
              </a:lnSpc>
            </a:pPr>
            <a:r>
              <a:rPr lang="en-US" altLang="zh-CN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   72</a:t>
            </a: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页习题</a:t>
            </a:r>
            <a:r>
              <a:rPr lang="en-US" altLang="zh-CN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3.3</a:t>
            </a: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第</a:t>
            </a:r>
            <a:r>
              <a:rPr lang="en-US" altLang="zh-CN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1,2</a:t>
            </a: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题</a:t>
            </a:r>
          </a:p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    </a:t>
            </a:r>
          </a:p>
          <a:p>
            <a:pPr>
              <a:lnSpc>
                <a:spcPct val="150000"/>
              </a:lnSpc>
            </a:pPr>
            <a:endParaRPr lang="zh-CN" altLang="en-US" sz="2400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  <a:p>
            <a:pPr marL="457200" indent="-457200">
              <a:lnSpc>
                <a:spcPct val="150000"/>
              </a:lnSpc>
            </a:pPr>
            <a:endParaRPr lang="zh-CN" altLang="en-US" sz="2400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  <a:p>
            <a:pPr eaLnBrk="0" hangingPunct="0">
              <a:lnSpc>
                <a:spcPct val="130000"/>
              </a:lnSpc>
            </a:pPr>
            <a:endParaRPr lang="zh-CN" altLang="en-US" sz="2400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宋体" panose="02010600030101010101" pitchFamily="2" charset="-122"/>
            </a:endParaRPr>
          </a:p>
          <a:p>
            <a:pPr algn="ctr" eaLnBrk="0" hangingPunct="0"/>
            <a:endParaRPr lang="zh-CN" altLang="en-US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/>
            <a:endParaRPr lang="zh-CN" altLang="en-US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sz="3200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pic>
        <p:nvPicPr>
          <p:cNvPr id="4" name="图片 3" descr="结尾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68738" y="1631950"/>
            <a:ext cx="140335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标题 10241"/>
          <p:cNvSpPr>
            <a:spLocks noGrp="1" noChangeArrowheads="1"/>
          </p:cNvSpPr>
          <p:nvPr/>
        </p:nvSpPr>
        <p:spPr bwMode="auto">
          <a:xfrm>
            <a:off x="2051050" y="477838"/>
            <a:ext cx="4754563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zh-CN" altLang="en-US" sz="4400">
                <a:solidFill>
                  <a:srgbClr val="FF3300"/>
                </a:solidFill>
                <a:latin typeface="Calibri" panose="020F0502020204030204" charset="0"/>
              </a:rPr>
              <a:t>布置作业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框 24577"/>
          <p:cNvSpPr txBox="1">
            <a:spLocks noChangeArrowheads="1"/>
          </p:cNvSpPr>
          <p:nvPr/>
        </p:nvSpPr>
        <p:spPr bwMode="auto">
          <a:xfrm>
            <a:off x="822325" y="503238"/>
            <a:ext cx="3810000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珠穆朗玛峰是世界的最高峰，它的海拔高度是</a:t>
            </a:r>
            <a:r>
              <a:rPr lang="en-US" altLang="zh-CN" sz="3600">
                <a:solidFill>
                  <a:srgbClr val="0000FF"/>
                </a:solidFill>
                <a:latin typeface="Times New Roman" panose="02020603050405020304" pitchFamily="18" charset="0"/>
              </a:rPr>
              <a:t>8844</a:t>
            </a:r>
            <a:r>
              <a:rPr lang="zh-CN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米。</a:t>
            </a:r>
          </a:p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把一张足够大的厚度为</a:t>
            </a:r>
            <a:r>
              <a:rPr lang="en-US" altLang="zh-CN" sz="360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360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毫米的纸，连续对折</a:t>
            </a:r>
            <a:r>
              <a:rPr lang="en-US" altLang="zh-CN" sz="3600">
                <a:solidFill>
                  <a:srgbClr val="0000FF"/>
                </a:solidFill>
                <a:latin typeface="Times New Roman" panose="02020603050405020304" pitchFamily="18" charset="0"/>
              </a:rPr>
              <a:t>30</a:t>
            </a:r>
            <a:r>
              <a:rPr lang="zh-CN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次的厚度能超过珠穆朗玛峰。这是真的吗？</a:t>
            </a:r>
          </a:p>
        </p:txBody>
      </p:sp>
      <p:pic>
        <p:nvPicPr>
          <p:cNvPr id="24579" name="图片 24578" descr="管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1268413"/>
            <a:ext cx="4038600" cy="442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图片 24582" descr="图片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7763" y="188913"/>
            <a:ext cx="26082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占位符 9217"/>
          <p:cNvSpPr>
            <a:spLocks noGrp="1" noChangeArrowheads="1"/>
          </p:cNvSpPr>
          <p:nvPr>
            <p:ph idx="1"/>
          </p:nvPr>
        </p:nvSpPr>
        <p:spPr>
          <a:xfrm>
            <a:off x="395288" y="2276475"/>
            <a:ext cx="8229600" cy="3886200"/>
          </a:xfrm>
          <a:ln>
            <a:solidFill>
              <a:schemeClr val="bg1"/>
            </a:solidFill>
            <a:miter lim="800000"/>
          </a:ln>
        </p:spPr>
        <p:txBody>
          <a:bodyPr/>
          <a:lstStyle/>
          <a:p>
            <a:r>
              <a:rPr lang="zh-CN" altLang="en-US" smtClean="0"/>
              <a:t>①            </a:t>
            </a:r>
          </a:p>
          <a:p>
            <a:endParaRPr lang="zh-CN" altLang="en-US" smtClean="0"/>
          </a:p>
          <a:p>
            <a:r>
              <a:rPr lang="zh-CN" altLang="en-US" smtClean="0"/>
              <a:t>②  </a:t>
            </a:r>
          </a:p>
          <a:p>
            <a:endParaRPr lang="zh-CN" altLang="en-US" smtClean="0"/>
          </a:p>
          <a:p>
            <a:r>
              <a:rPr lang="zh-CN" altLang="en-US" smtClean="0"/>
              <a:t>③  （</a:t>
            </a:r>
            <a:r>
              <a:rPr lang="en-US" altLang="zh-CN" smtClean="0"/>
              <a:t>-2</a:t>
            </a:r>
            <a:r>
              <a:rPr lang="zh-CN" altLang="en-US" smtClean="0"/>
              <a:t>）</a:t>
            </a:r>
            <a:r>
              <a:rPr lang="en-US" altLang="zh-CN" smtClean="0"/>
              <a:t>×</a:t>
            </a:r>
            <a:r>
              <a:rPr lang="zh-CN" altLang="en-US" smtClean="0"/>
              <a:t>（</a:t>
            </a:r>
            <a:r>
              <a:rPr lang="en-US" altLang="zh-CN" smtClean="0"/>
              <a:t>-2</a:t>
            </a:r>
            <a:r>
              <a:rPr lang="zh-CN" altLang="en-US" smtClean="0"/>
              <a:t>）</a:t>
            </a:r>
            <a:r>
              <a:rPr lang="en-US" altLang="zh-CN" smtClean="0"/>
              <a:t>×</a:t>
            </a:r>
            <a:r>
              <a:rPr lang="zh-CN" altLang="en-US" smtClean="0"/>
              <a:t>（</a:t>
            </a:r>
            <a:r>
              <a:rPr lang="en-US" altLang="zh-CN" smtClean="0"/>
              <a:t>-2</a:t>
            </a:r>
            <a:r>
              <a:rPr lang="zh-CN" altLang="en-US" smtClean="0"/>
              <a:t>）；</a:t>
            </a:r>
          </a:p>
          <a:p>
            <a:r>
              <a:rPr lang="zh-CN" altLang="en-US" smtClean="0"/>
              <a:t>④   （</a:t>
            </a:r>
            <a:r>
              <a:rPr lang="en-US" altLang="zh-CN" smtClean="0"/>
              <a:t>-2</a:t>
            </a:r>
            <a:r>
              <a:rPr lang="zh-CN" altLang="en-US" smtClean="0"/>
              <a:t>）</a:t>
            </a:r>
            <a:r>
              <a:rPr lang="en-US" altLang="zh-CN" smtClean="0"/>
              <a:t>×</a:t>
            </a:r>
            <a:r>
              <a:rPr lang="zh-CN" altLang="en-US" smtClean="0"/>
              <a:t>（</a:t>
            </a:r>
            <a:r>
              <a:rPr lang="en-US" altLang="zh-CN" smtClean="0"/>
              <a:t>-2</a:t>
            </a:r>
            <a:r>
              <a:rPr lang="zh-CN" altLang="en-US" smtClean="0"/>
              <a:t>）</a:t>
            </a:r>
            <a:r>
              <a:rPr lang="en-US" altLang="zh-CN" smtClean="0"/>
              <a:t>×</a:t>
            </a:r>
            <a:r>
              <a:rPr lang="zh-CN" altLang="en-US" smtClean="0"/>
              <a:t>（</a:t>
            </a:r>
            <a:r>
              <a:rPr lang="en-US" altLang="zh-CN" smtClean="0"/>
              <a:t>-2</a:t>
            </a:r>
            <a:r>
              <a:rPr lang="zh-CN" altLang="en-US" smtClean="0"/>
              <a:t>）</a:t>
            </a:r>
            <a:r>
              <a:rPr lang="en-US" altLang="zh-CN" smtClean="0"/>
              <a:t>×</a:t>
            </a:r>
            <a:r>
              <a:rPr lang="zh-CN" altLang="en-US" smtClean="0"/>
              <a:t>（</a:t>
            </a:r>
            <a:r>
              <a:rPr lang="en-US" altLang="zh-CN" smtClean="0"/>
              <a:t>-2</a:t>
            </a:r>
            <a:r>
              <a:rPr lang="zh-CN" altLang="en-US" smtClean="0"/>
              <a:t>）</a:t>
            </a:r>
          </a:p>
        </p:txBody>
      </p:sp>
      <p:pic>
        <p:nvPicPr>
          <p:cNvPr id="17410" name="图片 92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13650" y="7938"/>
            <a:ext cx="1530350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文本框 9222"/>
          <p:cNvSpPr txBox="1">
            <a:spLocks noChangeArrowheads="1"/>
          </p:cNvSpPr>
          <p:nvPr/>
        </p:nvSpPr>
        <p:spPr bwMode="auto">
          <a:xfrm>
            <a:off x="4787900" y="2349500"/>
            <a:ext cx="1728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/>
              <a:t>-1</a:t>
            </a:r>
          </a:p>
        </p:txBody>
      </p:sp>
      <p:sp>
        <p:nvSpPr>
          <p:cNvPr id="9224" name="文本框 9223"/>
          <p:cNvSpPr txBox="1">
            <a:spLocks noChangeArrowheads="1"/>
          </p:cNvSpPr>
          <p:nvPr/>
        </p:nvSpPr>
        <p:spPr bwMode="auto">
          <a:xfrm>
            <a:off x="7415213" y="5229225"/>
            <a:ext cx="1728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/>
              <a:t>16</a:t>
            </a:r>
          </a:p>
        </p:txBody>
      </p:sp>
      <p:sp>
        <p:nvSpPr>
          <p:cNvPr id="9225" name="文本框 9224"/>
          <p:cNvSpPr txBox="1">
            <a:spLocks noChangeArrowheads="1"/>
          </p:cNvSpPr>
          <p:nvPr/>
        </p:nvSpPr>
        <p:spPr bwMode="auto">
          <a:xfrm>
            <a:off x="6300788" y="4508500"/>
            <a:ext cx="1728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/>
              <a:t>-8</a:t>
            </a:r>
          </a:p>
        </p:txBody>
      </p:sp>
      <p:graphicFrame>
        <p:nvGraphicFramePr>
          <p:cNvPr id="17414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708150" y="2038350"/>
          <a:ext cx="161131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r:id="rId4" imgW="711200" imgH="393700" progId="Equation.KSEE3">
                  <p:embed/>
                </p:oleObj>
              </mc:Choice>
              <mc:Fallback>
                <p:oleObj r:id="rId4" imgW="711200" imgH="3937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150" y="2038350"/>
                        <a:ext cx="1611313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571625" y="3263900"/>
          <a:ext cx="212725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r:id="rId6" imgW="939800" imgH="393700" progId="Equation.KSEE3">
                  <p:embed/>
                </p:oleObj>
              </mc:Choice>
              <mc:Fallback>
                <p:oleObj r:id="rId6" imgW="939800" imgH="393700" progId="Equation.KSEE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3263900"/>
                        <a:ext cx="212725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对象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972050" y="3263900"/>
          <a:ext cx="344488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r:id="rId8" imgW="152400" imgH="393700" progId="Equation.KSEE3">
                  <p:embed/>
                </p:oleObj>
              </mc:Choice>
              <mc:Fallback>
                <p:oleObj r:id="rId8" imgW="152400" imgH="393700" progId="Equation.KSEE3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50" y="3263900"/>
                        <a:ext cx="344488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标题 10241"/>
          <p:cNvSpPr>
            <a:spLocks noGrp="1" noChangeArrowheads="1"/>
          </p:cNvSpPr>
          <p:nvPr>
            <p:ph type="title"/>
          </p:nvPr>
        </p:nvSpPr>
        <p:spPr>
          <a:xfrm>
            <a:off x="2051050" y="477838"/>
            <a:ext cx="4754563" cy="862012"/>
          </a:xfrm>
        </p:spPr>
        <p:txBody>
          <a:bodyPr/>
          <a:lstStyle/>
          <a:p>
            <a:r>
              <a:rPr lang="zh-CN" altLang="en-US" b="1" smtClean="0">
                <a:solidFill>
                  <a:srgbClr val="FF3300"/>
                </a:solidFill>
              </a:rPr>
              <a:t>课前热身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24" grpId="0"/>
      <p:bldP spid="92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0241"/>
          <p:cNvSpPr>
            <a:spLocks noGrp="1" noChangeArrowheads="1"/>
          </p:cNvSpPr>
          <p:nvPr>
            <p:ph type="title"/>
          </p:nvPr>
        </p:nvSpPr>
        <p:spPr>
          <a:xfrm>
            <a:off x="2051050" y="477838"/>
            <a:ext cx="4754563" cy="862012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3300"/>
                </a:solidFill>
              </a:rPr>
              <a:t>教学目标</a:t>
            </a:r>
          </a:p>
        </p:txBody>
      </p:sp>
      <p:sp>
        <p:nvSpPr>
          <p:cNvPr id="18434" name="文本占位符 10242"/>
          <p:cNvSpPr>
            <a:spLocks noGrp="1" noChangeArrowheads="1"/>
          </p:cNvSpPr>
          <p:nvPr>
            <p:ph idx="1"/>
          </p:nvPr>
        </p:nvSpPr>
        <p:spPr>
          <a:xfrm>
            <a:off x="323850" y="1627188"/>
            <a:ext cx="8496300" cy="236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通过实例，经历乘方概念的产生过程；</a:t>
            </a:r>
          </a:p>
          <a:p>
            <a:pPr>
              <a:lnSpc>
                <a:spcPct val="9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理解乘方、幂、指数、底数的概念，掌握乘方与幂的表示法；</a:t>
            </a:r>
          </a:p>
          <a:p>
            <a:pPr>
              <a:lnSpc>
                <a:spcPct val="9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理解幂的符号法则，会进行有理数的乘方运算。</a:t>
            </a:r>
            <a:endParaRPr lang="zh-CN" altLang="en-US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90000"/>
              </a:lnSpc>
            </a:pPr>
            <a:endParaRPr lang="zh-CN" altLang="en-US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5" name="矩形 10243"/>
          <p:cNvSpPr>
            <a:spLocks noChangeArrowheads="1"/>
          </p:cNvSpPr>
          <p:nvPr/>
        </p:nvSpPr>
        <p:spPr bwMode="auto">
          <a:xfrm>
            <a:off x="323850" y="3716338"/>
            <a:ext cx="72009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4400" dirty="0">
                <a:solidFill>
                  <a:srgbClr val="FF3300"/>
                </a:solidFill>
              </a:rPr>
              <a:t>教学重点：</a:t>
            </a:r>
            <a:r>
              <a:rPr lang="zh-CN" altLang="en-US" sz="3200" dirty="0">
                <a:solidFill>
                  <a:schemeClr val="tx2"/>
                </a:solidFill>
              </a:rPr>
              <a:t>乘方概念及计算。</a:t>
            </a:r>
            <a:r>
              <a:rPr lang="zh-CN" altLang="en-US" sz="4400" b="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8436" name="矩形 10244"/>
          <p:cNvSpPr>
            <a:spLocks noChangeArrowheads="1"/>
          </p:cNvSpPr>
          <p:nvPr/>
        </p:nvSpPr>
        <p:spPr bwMode="auto">
          <a:xfrm>
            <a:off x="611188" y="4508500"/>
            <a:ext cx="8208962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4400" dirty="0">
                <a:solidFill>
                  <a:srgbClr val="FF3300"/>
                </a:solidFill>
              </a:rPr>
              <a:t>教学难点：</a:t>
            </a:r>
            <a:r>
              <a:rPr lang="zh-CN" altLang="en-US" sz="3200" dirty="0">
                <a:solidFill>
                  <a:schemeClr val="tx2"/>
                </a:solidFill>
              </a:rPr>
              <a:t>乘方、幂、底数、指数等概             念以及乘方结果符号的确定。</a:t>
            </a:r>
            <a:r>
              <a:rPr lang="zh-CN" altLang="en-US" sz="4400" b="0" dirty="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126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3300"/>
                </a:solidFill>
              </a:rPr>
              <a:t>创设情境，导入新课</a:t>
            </a:r>
          </a:p>
        </p:txBody>
      </p:sp>
      <p:sp>
        <p:nvSpPr>
          <p:cNvPr id="19458" name="文本占位符 1126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627688" cy="4224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400" dirty="0" smtClean="0"/>
              <a:t>如图回答下列问题：</a:t>
            </a:r>
          </a:p>
          <a:p>
            <a:pPr>
              <a:lnSpc>
                <a:spcPct val="90000"/>
              </a:lnSpc>
            </a:pPr>
            <a:endParaRPr lang="zh-CN" altLang="en-US" sz="2400" dirty="0" smtClean="0"/>
          </a:p>
          <a:p>
            <a:pPr>
              <a:lnSpc>
                <a:spcPct val="90000"/>
              </a:lnSpc>
            </a:pPr>
            <a:endParaRPr lang="zh-CN" altLang="en-US" sz="2400" dirty="0" smtClean="0"/>
          </a:p>
          <a:p>
            <a:pPr>
              <a:lnSpc>
                <a:spcPct val="90000"/>
              </a:lnSpc>
            </a:pPr>
            <a:endParaRPr lang="zh-CN" altLang="en-US" sz="2400" dirty="0" smtClean="0"/>
          </a:p>
          <a:p>
            <a:pPr>
              <a:lnSpc>
                <a:spcPct val="90000"/>
              </a:lnSpc>
            </a:pPr>
            <a:r>
              <a:rPr lang="zh-CN" altLang="en-US" sz="2400" dirty="0" smtClean="0"/>
              <a:t>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）怎样计算边长为</a:t>
            </a:r>
            <a:r>
              <a:rPr lang="en-US" altLang="zh-CN" sz="2400" dirty="0" smtClean="0"/>
              <a:t>7</a:t>
            </a:r>
            <a:r>
              <a:rPr lang="zh-CN" altLang="en-US" sz="2400" dirty="0" smtClean="0"/>
              <a:t>厘米的正方形的面积？</a:t>
            </a:r>
          </a:p>
          <a:p>
            <a:pPr>
              <a:lnSpc>
                <a:spcPct val="90000"/>
              </a:lnSpc>
            </a:pPr>
            <a:r>
              <a:rPr lang="zh-CN" altLang="en-US" sz="2400" dirty="0" smtClean="0"/>
              <a:t>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）怎样计算棱长为</a:t>
            </a:r>
            <a:r>
              <a:rPr lang="en-US" altLang="zh-CN" sz="2400" dirty="0" smtClean="0"/>
              <a:t>5</a:t>
            </a:r>
            <a:r>
              <a:rPr lang="zh-CN" altLang="en-US" sz="2400" dirty="0" smtClean="0"/>
              <a:t>厘米的立方体的体积？</a:t>
            </a:r>
          </a:p>
          <a:p>
            <a:pPr>
              <a:lnSpc>
                <a:spcPct val="90000"/>
              </a:lnSpc>
            </a:pPr>
            <a:endParaRPr lang="zh-CN" altLang="en-US" sz="2400" dirty="0" smtClean="0"/>
          </a:p>
          <a:p>
            <a:pPr>
              <a:lnSpc>
                <a:spcPct val="90000"/>
              </a:lnSpc>
            </a:pPr>
            <a:r>
              <a:rPr lang="zh-CN" altLang="en-US" sz="2400" dirty="0" smtClean="0"/>
              <a:t>如果边长为</a:t>
            </a:r>
            <a:r>
              <a:rPr lang="en-US" altLang="zh-CN" sz="2400" dirty="0" smtClean="0"/>
              <a:t>a</a:t>
            </a:r>
            <a:r>
              <a:rPr lang="zh-CN" altLang="en-US" sz="2400" dirty="0" smtClean="0"/>
              <a:t>厘米的正方形的面积呢？</a:t>
            </a:r>
          </a:p>
          <a:p>
            <a:pPr>
              <a:lnSpc>
                <a:spcPct val="90000"/>
              </a:lnSpc>
            </a:pPr>
            <a:r>
              <a:rPr lang="zh-CN" altLang="en-US" sz="2400" dirty="0" smtClean="0"/>
              <a:t>棱长为</a:t>
            </a:r>
            <a:r>
              <a:rPr lang="en-US" altLang="zh-CN" sz="2400" dirty="0" smtClean="0"/>
              <a:t>b</a:t>
            </a:r>
            <a:r>
              <a:rPr lang="zh-CN" altLang="en-US" sz="2400" dirty="0" smtClean="0"/>
              <a:t>厘米的立方体的体积呢？ </a:t>
            </a:r>
          </a:p>
        </p:txBody>
      </p:sp>
      <p:sp>
        <p:nvSpPr>
          <p:cNvPr id="11268" name="文本框 11267"/>
          <p:cNvSpPr txBox="1">
            <a:spLocks noChangeArrowheads="1"/>
          </p:cNvSpPr>
          <p:nvPr/>
        </p:nvSpPr>
        <p:spPr bwMode="auto">
          <a:xfrm>
            <a:off x="6454775" y="4979988"/>
            <a:ext cx="223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</a:rPr>
              <a:t>a</a:t>
            </a:r>
            <a:r>
              <a:rPr lang="en-US" altLang="zh-CN" sz="2400" baseline="30000">
                <a:solidFill>
                  <a:srgbClr val="FF3300"/>
                </a:solidFill>
              </a:rPr>
              <a:t>2</a:t>
            </a:r>
            <a:endParaRPr lang="en-US" altLang="zh-CN" sz="2400">
              <a:solidFill>
                <a:srgbClr val="FF3300"/>
              </a:solidFill>
            </a:endParaRPr>
          </a:p>
        </p:txBody>
      </p:sp>
      <p:sp>
        <p:nvSpPr>
          <p:cNvPr id="11269" name="文本框 11268"/>
          <p:cNvSpPr txBox="1">
            <a:spLocks noChangeArrowheads="1"/>
          </p:cNvSpPr>
          <p:nvPr/>
        </p:nvSpPr>
        <p:spPr bwMode="auto">
          <a:xfrm>
            <a:off x="5638800" y="4127500"/>
            <a:ext cx="3313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5×5×5=125  </a:t>
            </a:r>
            <a:r>
              <a:rPr lang="zh-CN" altLang="en-US">
                <a:solidFill>
                  <a:srgbClr val="FF3300"/>
                </a:solidFill>
              </a:rPr>
              <a:t>或  </a:t>
            </a:r>
            <a:r>
              <a:rPr lang="en-US" altLang="zh-CN">
                <a:solidFill>
                  <a:srgbClr val="FF3300"/>
                </a:solidFill>
              </a:rPr>
              <a:t>5</a:t>
            </a:r>
            <a:r>
              <a:rPr lang="en-US" altLang="zh-CN" baseline="30000">
                <a:solidFill>
                  <a:srgbClr val="FF3300"/>
                </a:solidFill>
              </a:rPr>
              <a:t>3</a:t>
            </a:r>
            <a:r>
              <a:rPr lang="en-US" altLang="zh-CN">
                <a:solidFill>
                  <a:srgbClr val="FF3300"/>
                </a:solidFill>
              </a:rPr>
              <a:t>=125</a:t>
            </a:r>
          </a:p>
        </p:txBody>
      </p:sp>
      <p:sp>
        <p:nvSpPr>
          <p:cNvPr id="11270" name="文本框 11269"/>
          <p:cNvSpPr txBox="1">
            <a:spLocks noChangeArrowheads="1"/>
          </p:cNvSpPr>
          <p:nvPr/>
        </p:nvSpPr>
        <p:spPr bwMode="auto">
          <a:xfrm>
            <a:off x="6084888" y="3386138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7×7=49 </a:t>
            </a:r>
            <a:r>
              <a:rPr lang="zh-CN" altLang="en-US">
                <a:solidFill>
                  <a:srgbClr val="FF3300"/>
                </a:solidFill>
              </a:rPr>
              <a:t>或 </a:t>
            </a:r>
            <a:r>
              <a:rPr lang="en-US" altLang="zh-CN">
                <a:solidFill>
                  <a:srgbClr val="FF3300"/>
                </a:solidFill>
              </a:rPr>
              <a:t>7</a:t>
            </a:r>
            <a:r>
              <a:rPr lang="en-US" altLang="zh-CN" baseline="30000">
                <a:solidFill>
                  <a:srgbClr val="FF3300"/>
                </a:solidFill>
              </a:rPr>
              <a:t>2</a:t>
            </a:r>
            <a:r>
              <a:rPr lang="en-US" altLang="zh-CN">
                <a:solidFill>
                  <a:srgbClr val="FF3300"/>
                </a:solidFill>
              </a:rPr>
              <a:t>=49</a:t>
            </a:r>
          </a:p>
        </p:txBody>
      </p:sp>
      <p:sp>
        <p:nvSpPr>
          <p:cNvPr id="11271" name="文本框 11270"/>
          <p:cNvSpPr txBox="1">
            <a:spLocks noChangeArrowheads="1"/>
          </p:cNvSpPr>
          <p:nvPr/>
        </p:nvSpPr>
        <p:spPr bwMode="auto">
          <a:xfrm>
            <a:off x="6318250" y="5603875"/>
            <a:ext cx="223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</a:rPr>
              <a:t>b</a:t>
            </a:r>
            <a:r>
              <a:rPr lang="en-US" altLang="zh-CN" sz="2400" baseline="30000">
                <a:solidFill>
                  <a:srgbClr val="FF3300"/>
                </a:solidFill>
              </a:rPr>
              <a:t>3</a:t>
            </a:r>
            <a:endParaRPr lang="en-US" altLang="zh-CN" sz="2400">
              <a:solidFill>
                <a:srgbClr val="FF3300"/>
              </a:solidFill>
            </a:endParaRPr>
          </a:p>
        </p:txBody>
      </p:sp>
      <p:pic>
        <p:nvPicPr>
          <p:cNvPr id="19463" name="Picture 2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29100" y="1263650"/>
            <a:ext cx="1944688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2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70663" y="1263650"/>
            <a:ext cx="17272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  <p:bldP spid="112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1" name="组合 12290"/>
          <p:cNvGrpSpPr/>
          <p:nvPr/>
        </p:nvGrpSpPr>
        <p:grpSpPr bwMode="auto">
          <a:xfrm>
            <a:off x="1258888" y="1557338"/>
            <a:ext cx="6781800" cy="1844675"/>
            <a:chOff x="0" y="0"/>
            <a:chExt cx="4272" cy="1162"/>
          </a:xfrm>
        </p:grpSpPr>
        <p:sp>
          <p:nvSpPr>
            <p:cNvPr id="20482" name="文本框 12291"/>
            <p:cNvSpPr txBox="1">
              <a:spLocks noChangeArrowheads="1"/>
            </p:cNvSpPr>
            <p:nvPr/>
          </p:nvSpPr>
          <p:spPr bwMode="auto">
            <a:xfrm>
              <a:off x="0" y="0"/>
              <a:ext cx="4272" cy="1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>
                  <a:solidFill>
                    <a:srgbClr val="871D78"/>
                  </a:solidFill>
                  <a:latin typeface="Times New Roman" panose="02020603050405020304" pitchFamily="18" charset="0"/>
                </a:rPr>
                <a:t>2 ×2 ×2×2 ×2</a:t>
              </a:r>
            </a:p>
            <a:p>
              <a:pPr>
                <a:spcBef>
                  <a:spcPct val="50000"/>
                </a:spcBef>
              </a:pPr>
              <a:endParaRPr lang="zh-CN" altLang="en-US" sz="4400" b="0">
                <a:solidFill>
                  <a:srgbClr val="871D78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483" name="左大括号 12292"/>
            <p:cNvSpPr/>
            <p:nvPr/>
          </p:nvSpPr>
          <p:spPr bwMode="auto">
            <a:xfrm rot="-5400000">
              <a:off x="1377" y="-711"/>
              <a:ext cx="192" cy="2574"/>
            </a:xfrm>
            <a:prstGeom prst="leftBrace">
              <a:avLst>
                <a:gd name="adj1" fmla="val 111533"/>
                <a:gd name="adj2" fmla="val 50000"/>
              </a:avLst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4" name="文本框 12293"/>
            <p:cNvSpPr txBox="1">
              <a:spLocks noChangeArrowheads="1"/>
            </p:cNvSpPr>
            <p:nvPr/>
          </p:nvSpPr>
          <p:spPr bwMode="auto">
            <a:xfrm>
              <a:off x="1039" y="720"/>
              <a:ext cx="100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>
                  <a:solidFill>
                    <a:srgbClr val="871D78"/>
                  </a:solidFill>
                  <a:latin typeface="Times New Roman" panose="02020603050405020304" pitchFamily="18" charset="0"/>
                </a:rPr>
                <a:t>5</a:t>
              </a:r>
              <a:r>
                <a:rPr lang="zh-CN" altLang="en-US" sz="4000">
                  <a:solidFill>
                    <a:srgbClr val="871D78"/>
                  </a:solidFill>
                  <a:latin typeface="Times New Roman" panose="02020603050405020304" pitchFamily="18" charset="0"/>
                </a:rPr>
                <a:t>个</a:t>
              </a:r>
              <a:r>
                <a:rPr lang="en-US" altLang="zh-CN" sz="4000">
                  <a:solidFill>
                    <a:srgbClr val="871D78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12295" name="文本框 12294"/>
          <p:cNvSpPr txBox="1">
            <a:spLocks noChangeArrowheads="1"/>
          </p:cNvSpPr>
          <p:nvPr/>
        </p:nvSpPr>
        <p:spPr bwMode="auto">
          <a:xfrm>
            <a:off x="6172200" y="1524000"/>
            <a:ext cx="2362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871D78"/>
                </a:solidFill>
                <a:latin typeface="Times New Roman" panose="02020603050405020304" pitchFamily="18" charset="0"/>
              </a:rPr>
              <a:t>记作</a:t>
            </a:r>
            <a:r>
              <a:rPr lang="en-US" altLang="zh-CN" sz="4000">
                <a:solidFill>
                  <a:srgbClr val="871D78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4000" baseline="30000">
                <a:solidFill>
                  <a:srgbClr val="871D78"/>
                </a:solidFill>
                <a:latin typeface="Times New Roman" panose="02020603050405020304" pitchFamily="18" charset="0"/>
              </a:rPr>
              <a:t>5</a:t>
            </a:r>
            <a:endParaRPr lang="en-US" altLang="zh-CN" sz="4000">
              <a:solidFill>
                <a:srgbClr val="871D78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2296" name="组合 12295"/>
          <p:cNvGrpSpPr/>
          <p:nvPr/>
        </p:nvGrpSpPr>
        <p:grpSpPr bwMode="auto">
          <a:xfrm>
            <a:off x="1547813" y="3284538"/>
            <a:ext cx="4876800" cy="1617662"/>
            <a:chOff x="0" y="0"/>
            <a:chExt cx="3072" cy="1052"/>
          </a:xfrm>
        </p:grpSpPr>
        <p:sp>
          <p:nvSpPr>
            <p:cNvPr id="20487" name="文本框 12296"/>
            <p:cNvSpPr txBox="1">
              <a:spLocks noChangeArrowheads="1"/>
            </p:cNvSpPr>
            <p:nvPr/>
          </p:nvSpPr>
          <p:spPr bwMode="auto">
            <a:xfrm>
              <a:off x="0" y="0"/>
              <a:ext cx="3072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800" b="0">
                  <a:solidFill>
                    <a:srgbClr val="871D78"/>
                  </a:solidFill>
                  <a:latin typeface="Times New Roman" panose="02020603050405020304" pitchFamily="18" charset="0"/>
                </a:rPr>
                <a:t>a×a ×</a:t>
              </a:r>
              <a:r>
                <a:rPr lang="en-US" altLang="zh-CN" sz="4800" b="0" baseline="30000">
                  <a:solidFill>
                    <a:srgbClr val="871D78"/>
                  </a:solidFill>
                  <a:latin typeface="Times New Roman" panose="02020603050405020304" pitchFamily="18" charset="0"/>
                </a:rPr>
                <a:t>… </a:t>
              </a:r>
              <a:r>
                <a:rPr lang="en-US" altLang="zh-CN" sz="4800" b="0">
                  <a:solidFill>
                    <a:srgbClr val="871D78"/>
                  </a:solidFill>
                  <a:latin typeface="Times New Roman" panose="02020603050405020304" pitchFamily="18" charset="0"/>
                </a:rPr>
                <a:t>×a ×a</a:t>
              </a:r>
            </a:p>
          </p:txBody>
        </p:sp>
        <p:sp>
          <p:nvSpPr>
            <p:cNvPr id="20488" name="左大括号 12297"/>
            <p:cNvSpPr/>
            <p:nvPr/>
          </p:nvSpPr>
          <p:spPr bwMode="auto">
            <a:xfrm rot="-5400000">
              <a:off x="1344" y="-700"/>
              <a:ext cx="192" cy="2592"/>
            </a:xfrm>
            <a:prstGeom prst="leftBrace">
              <a:avLst>
                <a:gd name="adj1" fmla="val 112500"/>
                <a:gd name="adj2" fmla="val 50000"/>
              </a:avLst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9" name="文本框 12298"/>
            <p:cNvSpPr txBox="1">
              <a:spLocks noChangeArrowheads="1"/>
            </p:cNvSpPr>
            <p:nvPr/>
          </p:nvSpPr>
          <p:spPr bwMode="auto">
            <a:xfrm>
              <a:off x="1104" y="596"/>
              <a:ext cx="864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>
                  <a:solidFill>
                    <a:srgbClr val="871D78"/>
                  </a:solidFill>
                  <a:latin typeface="Times New Roman" panose="02020603050405020304" pitchFamily="18" charset="0"/>
                </a:rPr>
                <a:t>n</a:t>
              </a:r>
              <a:r>
                <a:rPr lang="zh-CN" altLang="en-US" sz="4000">
                  <a:solidFill>
                    <a:srgbClr val="871D78"/>
                  </a:solidFill>
                  <a:latin typeface="Times New Roman" panose="02020603050405020304" pitchFamily="18" charset="0"/>
                </a:rPr>
                <a:t>个</a:t>
              </a:r>
              <a:r>
                <a:rPr lang="en-US" altLang="zh-CN" sz="4000">
                  <a:solidFill>
                    <a:srgbClr val="871D78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12300" name="文本框 12299"/>
          <p:cNvSpPr txBox="1">
            <a:spLocks noChangeArrowheads="1"/>
          </p:cNvSpPr>
          <p:nvPr/>
        </p:nvSpPr>
        <p:spPr bwMode="auto">
          <a:xfrm>
            <a:off x="311150" y="5041900"/>
            <a:ext cx="845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333300"/>
                </a:solidFill>
                <a:latin typeface="Times New Roman" panose="02020603050405020304" pitchFamily="18" charset="0"/>
              </a:rPr>
              <a:t>求</a:t>
            </a:r>
            <a:r>
              <a:rPr lang="en-US" altLang="zh-CN" sz="4000">
                <a:solidFill>
                  <a:srgbClr val="3333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4000">
                <a:solidFill>
                  <a:srgbClr val="333300"/>
                </a:solidFill>
                <a:latin typeface="Times New Roman" panose="02020603050405020304" pitchFamily="18" charset="0"/>
              </a:rPr>
              <a:t>个</a:t>
            </a:r>
            <a:r>
              <a:rPr lang="zh-CN" altLang="en-US" sz="4000">
                <a:solidFill>
                  <a:srgbClr val="FF0000"/>
                </a:solidFill>
                <a:latin typeface="Times New Roman" panose="02020603050405020304" pitchFamily="18" charset="0"/>
              </a:rPr>
              <a:t>相同因数</a:t>
            </a:r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4000">
                <a:solidFill>
                  <a:srgbClr val="333300"/>
                </a:solidFill>
                <a:latin typeface="Times New Roman" panose="02020603050405020304" pitchFamily="18" charset="0"/>
              </a:rPr>
              <a:t>的</a:t>
            </a:r>
            <a:r>
              <a:rPr lang="zh-CN" altLang="en-US" sz="4000">
                <a:solidFill>
                  <a:srgbClr val="CC6600"/>
                </a:solidFill>
                <a:latin typeface="Times New Roman" panose="02020603050405020304" pitchFamily="18" charset="0"/>
              </a:rPr>
              <a:t>积的运算</a:t>
            </a:r>
            <a:r>
              <a:rPr lang="zh-CN" altLang="en-US" sz="4000">
                <a:solidFill>
                  <a:srgbClr val="333300"/>
                </a:solidFill>
                <a:latin typeface="Times New Roman" panose="02020603050405020304" pitchFamily="18" charset="0"/>
              </a:rPr>
              <a:t>叫做乘方</a:t>
            </a:r>
          </a:p>
        </p:txBody>
      </p:sp>
      <p:sp>
        <p:nvSpPr>
          <p:cNvPr id="12301" name="文本框 12300"/>
          <p:cNvSpPr txBox="1">
            <a:spLocks noChangeArrowheads="1"/>
          </p:cNvSpPr>
          <p:nvPr/>
        </p:nvSpPr>
        <p:spPr bwMode="auto">
          <a:xfrm>
            <a:off x="1835150" y="836613"/>
            <a:ext cx="541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lang="zh-CN" altLang="en-US" sz="4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有理数的乘方</a:t>
            </a:r>
          </a:p>
        </p:txBody>
      </p:sp>
      <p:grpSp>
        <p:nvGrpSpPr>
          <p:cNvPr id="12302" name="组合 12301"/>
          <p:cNvGrpSpPr/>
          <p:nvPr/>
        </p:nvGrpSpPr>
        <p:grpSpPr bwMode="auto">
          <a:xfrm>
            <a:off x="6400800" y="3016250"/>
            <a:ext cx="2209800" cy="823913"/>
            <a:chOff x="0" y="0"/>
            <a:chExt cx="1392" cy="519"/>
          </a:xfrm>
        </p:grpSpPr>
        <p:sp>
          <p:nvSpPr>
            <p:cNvPr id="20493" name="文本框 12302"/>
            <p:cNvSpPr txBox="1">
              <a:spLocks noChangeArrowheads="1"/>
            </p:cNvSpPr>
            <p:nvPr/>
          </p:nvSpPr>
          <p:spPr bwMode="auto">
            <a:xfrm>
              <a:off x="0" y="39"/>
              <a:ext cx="115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000">
                  <a:solidFill>
                    <a:srgbClr val="871D78"/>
                  </a:solidFill>
                  <a:latin typeface="Times New Roman" panose="02020603050405020304" pitchFamily="18" charset="0"/>
                </a:rPr>
                <a:t>记作</a:t>
              </a:r>
            </a:p>
          </p:txBody>
        </p:sp>
        <p:sp>
          <p:nvSpPr>
            <p:cNvPr id="20494" name="文本框 12303"/>
            <p:cNvSpPr txBox="1">
              <a:spLocks noChangeArrowheads="1"/>
            </p:cNvSpPr>
            <p:nvPr/>
          </p:nvSpPr>
          <p:spPr bwMode="auto">
            <a:xfrm>
              <a:off x="672" y="0"/>
              <a:ext cx="720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800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sz="4800" baseline="30000">
                  <a:solidFill>
                    <a:srgbClr val="0000FF"/>
                  </a:solidFill>
                  <a:latin typeface="Times New Roman" panose="02020603050405020304" pitchFamily="18" charset="0"/>
                </a:rPr>
                <a:t>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12300" grpId="0"/>
      <p:bldP spid="123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椭圆 13314"/>
          <p:cNvSpPr>
            <a:spLocks noChangeArrowheads="1"/>
          </p:cNvSpPr>
          <p:nvPr/>
        </p:nvSpPr>
        <p:spPr bwMode="auto">
          <a:xfrm>
            <a:off x="4067175" y="3284538"/>
            <a:ext cx="1371600" cy="1447800"/>
          </a:xfrm>
          <a:prstGeom prst="ellipse">
            <a:avLst/>
          </a:prstGeom>
          <a:solidFill>
            <a:srgbClr val="FFFF99"/>
          </a:solidFill>
          <a:ln w="38100">
            <a:solidFill>
              <a:srgbClr val="008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06" name="文本框 13315"/>
          <p:cNvSpPr txBox="1">
            <a:spLocks noChangeArrowheads="1"/>
          </p:cNvSpPr>
          <p:nvPr/>
        </p:nvSpPr>
        <p:spPr bwMode="auto">
          <a:xfrm>
            <a:off x="4305300" y="3138488"/>
            <a:ext cx="12954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9600" b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9600" b="0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endParaRPr lang="en-US" altLang="zh-CN" sz="9600" b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7" name="文本框 13316"/>
          <p:cNvSpPr txBox="1">
            <a:spLocks noChangeArrowheads="1"/>
          </p:cNvSpPr>
          <p:nvPr/>
        </p:nvSpPr>
        <p:spPr bwMode="auto">
          <a:xfrm>
            <a:off x="1371600" y="3792538"/>
            <a:ext cx="14478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0">
                <a:solidFill>
                  <a:srgbClr val="FF0000"/>
                </a:solidFill>
                <a:latin typeface="Times New Roman" panose="02020603050405020304" pitchFamily="18" charset="0"/>
              </a:rPr>
              <a:t>底数</a:t>
            </a:r>
          </a:p>
        </p:txBody>
      </p:sp>
      <p:sp>
        <p:nvSpPr>
          <p:cNvPr id="13318" name="文本框 13317"/>
          <p:cNvSpPr txBox="1">
            <a:spLocks noChangeArrowheads="1"/>
          </p:cNvSpPr>
          <p:nvPr/>
        </p:nvSpPr>
        <p:spPr bwMode="auto">
          <a:xfrm>
            <a:off x="6172200" y="3381375"/>
            <a:ext cx="1600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0">
                <a:solidFill>
                  <a:srgbClr val="0000FF"/>
                </a:solidFill>
                <a:latin typeface="Times New Roman" panose="02020603050405020304" pitchFamily="18" charset="0"/>
              </a:rPr>
              <a:t>指数</a:t>
            </a:r>
          </a:p>
        </p:txBody>
      </p:sp>
      <p:sp>
        <p:nvSpPr>
          <p:cNvPr id="13319" name="文本框 13318"/>
          <p:cNvSpPr txBox="1">
            <a:spLocks noChangeArrowheads="1"/>
          </p:cNvSpPr>
          <p:nvPr/>
        </p:nvSpPr>
        <p:spPr bwMode="auto">
          <a:xfrm>
            <a:off x="6400800" y="4205288"/>
            <a:ext cx="10668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>
                <a:solidFill>
                  <a:srgbClr val="006600"/>
                </a:solidFill>
                <a:latin typeface="Times New Roman" panose="02020603050405020304" pitchFamily="18" charset="0"/>
              </a:rPr>
              <a:t>幂</a:t>
            </a:r>
          </a:p>
        </p:txBody>
      </p:sp>
      <p:sp>
        <p:nvSpPr>
          <p:cNvPr id="13320" name="直接连接符 13319"/>
          <p:cNvSpPr>
            <a:spLocks noChangeShapeType="1"/>
          </p:cNvSpPr>
          <p:nvPr/>
        </p:nvSpPr>
        <p:spPr bwMode="auto">
          <a:xfrm>
            <a:off x="2819400" y="4205288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1511" name="组合 13320"/>
          <p:cNvGrpSpPr/>
          <p:nvPr/>
        </p:nvGrpSpPr>
        <p:grpSpPr bwMode="auto">
          <a:xfrm>
            <a:off x="2627313" y="1484313"/>
            <a:ext cx="4876800" cy="1692275"/>
            <a:chOff x="0" y="0"/>
            <a:chExt cx="3072" cy="1066"/>
          </a:xfrm>
        </p:grpSpPr>
        <p:sp>
          <p:nvSpPr>
            <p:cNvPr id="21512" name="文本框 13321"/>
            <p:cNvSpPr txBox="1">
              <a:spLocks noChangeArrowheads="1"/>
            </p:cNvSpPr>
            <p:nvPr/>
          </p:nvSpPr>
          <p:spPr bwMode="auto">
            <a:xfrm>
              <a:off x="0" y="0"/>
              <a:ext cx="3072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8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sz="48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×</a:t>
              </a:r>
              <a:r>
                <a:rPr lang="en-US" altLang="zh-CN" sz="48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a </a:t>
              </a:r>
              <a:r>
                <a:rPr lang="en-US" altLang="zh-CN" sz="48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×</a:t>
              </a:r>
              <a:r>
                <a:rPr lang="en-US" altLang="zh-CN" sz="4800" b="0" baseline="30000">
                  <a:solidFill>
                    <a:srgbClr val="000000"/>
                  </a:solidFill>
                  <a:latin typeface="Times New Roman" panose="02020603050405020304" pitchFamily="18" charset="0"/>
                </a:rPr>
                <a:t>… </a:t>
              </a:r>
              <a:r>
                <a:rPr lang="en-US" altLang="zh-CN" sz="48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×</a:t>
              </a:r>
              <a:r>
                <a:rPr lang="en-US" altLang="zh-CN" sz="48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a </a:t>
              </a:r>
              <a:r>
                <a:rPr lang="en-US" altLang="zh-CN" sz="48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×</a:t>
              </a:r>
              <a:r>
                <a:rPr lang="en-US" altLang="zh-CN" sz="4800" b="0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1513" name="左大括号 13322"/>
            <p:cNvSpPr/>
            <p:nvPr/>
          </p:nvSpPr>
          <p:spPr bwMode="auto">
            <a:xfrm rot="-5400000">
              <a:off x="1344" y="-700"/>
              <a:ext cx="192" cy="2592"/>
            </a:xfrm>
            <a:prstGeom prst="leftBrace">
              <a:avLst>
                <a:gd name="adj1" fmla="val 112500"/>
                <a:gd name="adj2" fmla="val 50000"/>
              </a:avLst>
            </a:prstGeom>
            <a:noFill/>
            <a:ln w="28575">
              <a:solidFill>
                <a:srgbClr val="00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4" name="文本框 13323"/>
            <p:cNvSpPr txBox="1">
              <a:spLocks noChangeArrowheads="1"/>
            </p:cNvSpPr>
            <p:nvPr/>
          </p:nvSpPr>
          <p:spPr bwMode="auto">
            <a:xfrm>
              <a:off x="1056" y="624"/>
              <a:ext cx="10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n</a:t>
              </a:r>
              <a:r>
                <a:rPr lang="zh-CN" altLang="en-US" sz="40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个</a:t>
              </a:r>
              <a:r>
                <a:rPr lang="en-US" altLang="zh-CN" sz="4000" b="0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13325" name="直接连接符 13324"/>
          <p:cNvSpPr>
            <a:spLocks noChangeShapeType="1"/>
          </p:cNvSpPr>
          <p:nvPr/>
        </p:nvSpPr>
        <p:spPr bwMode="auto">
          <a:xfrm flipH="1">
            <a:off x="5257800" y="3824288"/>
            <a:ext cx="990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6" name="直接连接符 13325"/>
          <p:cNvSpPr>
            <a:spLocks noChangeShapeType="1"/>
          </p:cNvSpPr>
          <p:nvPr/>
        </p:nvSpPr>
        <p:spPr bwMode="auto">
          <a:xfrm flipH="1">
            <a:off x="5257800" y="4510088"/>
            <a:ext cx="12192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7" name="文本框 13326"/>
          <p:cNvSpPr txBox="1">
            <a:spLocks noChangeArrowheads="1"/>
          </p:cNvSpPr>
          <p:nvPr/>
        </p:nvSpPr>
        <p:spPr bwMode="auto">
          <a:xfrm>
            <a:off x="1619250" y="1557338"/>
            <a:ext cx="1143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800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480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endParaRPr lang="en-US" altLang="zh-CN" sz="4800" baseline="30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黑体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黑体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黑体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7" grpId="1"/>
      <p:bldP spid="13318" grpId="0"/>
      <p:bldP spid="13318" grpId="1"/>
      <p:bldP spid="13319" grpId="0"/>
      <p:bldP spid="13319" grpId="1"/>
      <p:bldP spid="13320" grpId="0" animBg="1"/>
      <p:bldP spid="13325" grpId="0" animBg="1"/>
      <p:bldP spid="13326" grpId="0" animBg="1"/>
      <p:bldP spid="133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本框 14338"/>
          <p:cNvSpPr txBox="1">
            <a:spLocks noChangeArrowheads="1"/>
          </p:cNvSpPr>
          <p:nvPr/>
        </p:nvSpPr>
        <p:spPr bwMode="auto">
          <a:xfrm>
            <a:off x="755650" y="620713"/>
            <a:ext cx="7239000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说出下列各式的底数、指数及其意义</a:t>
            </a:r>
          </a:p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 （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） </a:t>
            </a:r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40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3    </a:t>
            </a:r>
            <a:r>
              <a:rPr lang="zh-CN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（－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4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4  </a:t>
            </a:r>
            <a:r>
              <a:rPr lang="zh-CN" altLang="en-US" sz="440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  <a:r>
              <a:rPr lang="zh-CN" altLang="en-US" sz="4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440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4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altLang="zh-CN" sz="32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 sz="32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r>
              <a:rPr lang="en-US" altLang="zh-CN" sz="32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( 4 )</a:t>
            </a:r>
          </a:p>
          <a:p>
            <a:pPr>
              <a:spcBef>
                <a:spcPct val="50000"/>
              </a:spcBef>
            </a:pPr>
            <a:endParaRPr lang="en-US" altLang="zh-CN" sz="32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    ( 5 )    5     ;       </a:t>
            </a:r>
          </a:p>
        </p:txBody>
      </p:sp>
      <p:grpSp>
        <p:nvGrpSpPr>
          <p:cNvPr id="22530" name="组合 14339"/>
          <p:cNvGrpSpPr/>
          <p:nvPr/>
        </p:nvGrpSpPr>
        <p:grpSpPr bwMode="auto">
          <a:xfrm>
            <a:off x="6443663" y="2751138"/>
            <a:ext cx="2209800" cy="771525"/>
            <a:chOff x="0" y="117"/>
            <a:chExt cx="1392" cy="486"/>
          </a:xfrm>
        </p:grpSpPr>
        <p:grpSp>
          <p:nvGrpSpPr>
            <p:cNvPr id="22531" name="组合 14340"/>
            <p:cNvGrpSpPr/>
            <p:nvPr/>
          </p:nvGrpSpPr>
          <p:grpSpPr bwMode="auto">
            <a:xfrm>
              <a:off x="0" y="117"/>
              <a:ext cx="1392" cy="486"/>
              <a:chOff x="0" y="117"/>
              <a:chExt cx="1392" cy="486"/>
            </a:xfrm>
          </p:grpSpPr>
          <p:sp>
            <p:nvSpPr>
              <p:cNvPr id="22532" name="文本框 14341"/>
              <p:cNvSpPr txBox="1">
                <a:spLocks noChangeArrowheads="1"/>
              </p:cNvSpPr>
              <p:nvPr/>
            </p:nvSpPr>
            <p:spPr bwMode="auto">
              <a:xfrm>
                <a:off x="0" y="192"/>
                <a:ext cx="57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600" b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(</a:t>
                </a:r>
                <a:r>
                  <a:rPr lang="zh-CN" alt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－</a:t>
                </a:r>
              </a:p>
            </p:txBody>
          </p:sp>
          <p:grpSp>
            <p:nvGrpSpPr>
              <p:cNvPr id="22533" name="组合 14342"/>
              <p:cNvGrpSpPr/>
              <p:nvPr/>
            </p:nvGrpSpPr>
            <p:grpSpPr bwMode="auto">
              <a:xfrm>
                <a:off x="511" y="117"/>
                <a:ext cx="881" cy="486"/>
                <a:chOff x="31" y="117"/>
                <a:chExt cx="881" cy="486"/>
              </a:xfrm>
            </p:grpSpPr>
            <p:graphicFrame>
              <p:nvGraphicFramePr>
                <p:cNvPr id="22534" name="对象 14343"/>
                <p:cNvGraphicFramePr>
                  <a:graphicFrameLocks noChangeAspect="1"/>
                </p:cNvGraphicFramePr>
                <p:nvPr/>
              </p:nvGraphicFramePr>
              <p:xfrm>
                <a:off x="31" y="117"/>
                <a:ext cx="188" cy="48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2569" r:id="rId3" imgW="152400" imgH="393700" progId="Equation.3">
                        <p:embed/>
                      </p:oleObj>
                    </mc:Choice>
                    <mc:Fallback>
                      <p:oleObj r:id="rId3" imgW="152400" imgH="393700" progId="Equation.3">
                        <p:embed/>
                        <p:pic>
                          <p:nvPicPr>
                            <p:cNvPr id="0" name="对象 1434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1" y="117"/>
                              <a:ext cx="188" cy="48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2535" name="文本框 14344"/>
                <p:cNvSpPr txBox="1">
                  <a:spLocks noChangeArrowheads="1"/>
                </p:cNvSpPr>
                <p:nvPr/>
              </p:nvSpPr>
              <p:spPr bwMode="auto">
                <a:xfrm>
                  <a:off x="240" y="192"/>
                  <a:ext cx="672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3600" b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)</a:t>
                  </a:r>
                </a:p>
              </p:txBody>
            </p:sp>
          </p:grpSp>
        </p:grpSp>
        <p:sp>
          <p:nvSpPr>
            <p:cNvPr id="22536" name="文本框 14345"/>
            <p:cNvSpPr txBox="1">
              <a:spLocks noChangeArrowheads="1"/>
            </p:cNvSpPr>
            <p:nvPr/>
          </p:nvSpPr>
          <p:spPr bwMode="auto">
            <a:xfrm>
              <a:off x="864" y="144"/>
              <a:ext cx="43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aseline="300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22537" name="组合 14346"/>
          <p:cNvGrpSpPr/>
          <p:nvPr/>
        </p:nvGrpSpPr>
        <p:grpSpPr bwMode="auto">
          <a:xfrm>
            <a:off x="1979613" y="2565400"/>
            <a:ext cx="3176587" cy="1066800"/>
            <a:chOff x="0" y="0"/>
            <a:chExt cx="2001" cy="672"/>
          </a:xfrm>
        </p:grpSpPr>
        <p:grpSp>
          <p:nvGrpSpPr>
            <p:cNvPr id="22538" name="组合 14347"/>
            <p:cNvGrpSpPr/>
            <p:nvPr/>
          </p:nvGrpSpPr>
          <p:grpSpPr bwMode="auto">
            <a:xfrm>
              <a:off x="0" y="0"/>
              <a:ext cx="1008" cy="672"/>
              <a:chOff x="0" y="0"/>
              <a:chExt cx="1008" cy="672"/>
            </a:xfrm>
          </p:grpSpPr>
          <p:grpSp>
            <p:nvGrpSpPr>
              <p:cNvPr id="22539" name="组合 14348"/>
              <p:cNvGrpSpPr/>
              <p:nvPr/>
            </p:nvGrpSpPr>
            <p:grpSpPr bwMode="auto">
              <a:xfrm>
                <a:off x="0" y="0"/>
                <a:ext cx="912" cy="672"/>
                <a:chOff x="0" y="0"/>
                <a:chExt cx="912" cy="672"/>
              </a:xfrm>
            </p:grpSpPr>
            <p:grpSp>
              <p:nvGrpSpPr>
                <p:cNvPr id="22540" name="组合 14349"/>
                <p:cNvGrpSpPr/>
                <p:nvPr/>
              </p:nvGrpSpPr>
              <p:grpSpPr bwMode="auto">
                <a:xfrm>
                  <a:off x="192" y="0"/>
                  <a:ext cx="720" cy="672"/>
                  <a:chOff x="0" y="0"/>
                  <a:chExt cx="720" cy="672"/>
                </a:xfrm>
              </p:grpSpPr>
              <p:graphicFrame>
                <p:nvGraphicFramePr>
                  <p:cNvPr id="22541" name="对象 14350"/>
                  <p:cNvGraphicFramePr>
                    <a:graphicFrameLocks noChangeAspect="1"/>
                  </p:cNvGraphicFramePr>
                  <p:nvPr/>
                </p:nvGraphicFramePr>
                <p:xfrm>
                  <a:off x="0" y="0"/>
                  <a:ext cx="234" cy="67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2570" r:id="rId5" imgW="203200" imgH="584200" progId="Equation.3">
                          <p:embed/>
                        </p:oleObj>
                      </mc:Choice>
                      <mc:Fallback>
                        <p:oleObj r:id="rId5" imgW="203200" imgH="584200" progId="Equation.3">
                          <p:embed/>
                          <p:pic>
                            <p:nvPicPr>
                              <p:cNvPr id="0" name="对象 14350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0" y="0"/>
                                <a:ext cx="234" cy="672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38100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22542" name="文本框 143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0" y="144"/>
                    <a:ext cx="480" cy="40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36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)</a:t>
                    </a:r>
                  </a:p>
                </p:txBody>
              </p:sp>
            </p:grpSp>
            <p:sp>
              <p:nvSpPr>
                <p:cNvPr id="22543" name="文本框 14352"/>
                <p:cNvSpPr txBox="1">
                  <a:spLocks noChangeArrowheads="1"/>
                </p:cNvSpPr>
                <p:nvPr/>
              </p:nvSpPr>
              <p:spPr bwMode="auto">
                <a:xfrm>
                  <a:off x="0" y="144"/>
                  <a:ext cx="240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3600" b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(</a:t>
                  </a:r>
                </a:p>
              </p:txBody>
            </p:sp>
          </p:grpSp>
          <p:sp>
            <p:nvSpPr>
              <p:cNvPr id="22544" name="文本框 14353"/>
              <p:cNvSpPr txBox="1">
                <a:spLocks noChangeArrowheads="1"/>
              </p:cNvSpPr>
              <p:nvPr/>
            </p:nvSpPr>
            <p:spPr bwMode="auto">
              <a:xfrm>
                <a:off x="624" y="96"/>
                <a:ext cx="384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aseline="30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22545" name="组合 14354"/>
            <p:cNvGrpSpPr/>
            <p:nvPr/>
          </p:nvGrpSpPr>
          <p:grpSpPr bwMode="auto">
            <a:xfrm>
              <a:off x="1257" y="0"/>
              <a:ext cx="744" cy="672"/>
              <a:chOff x="168" y="0"/>
              <a:chExt cx="744" cy="672"/>
            </a:xfrm>
          </p:grpSpPr>
          <p:grpSp>
            <p:nvGrpSpPr>
              <p:cNvPr id="22546" name="组合 14356"/>
              <p:cNvGrpSpPr/>
              <p:nvPr/>
            </p:nvGrpSpPr>
            <p:grpSpPr bwMode="auto">
              <a:xfrm>
                <a:off x="168" y="52"/>
                <a:ext cx="744" cy="620"/>
                <a:chOff x="-24" y="4"/>
                <a:chExt cx="744" cy="620"/>
              </a:xfrm>
            </p:grpSpPr>
            <p:graphicFrame>
              <p:nvGraphicFramePr>
                <p:cNvPr id="22547" name="对象 14357"/>
                <p:cNvGraphicFramePr>
                  <a:graphicFrameLocks noChangeAspect="1"/>
                </p:cNvGraphicFramePr>
                <p:nvPr/>
              </p:nvGraphicFramePr>
              <p:xfrm>
                <a:off x="-24" y="4"/>
                <a:ext cx="239" cy="62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2571" r:id="rId7" imgW="152400" imgH="393700" progId="Equation.3">
                        <p:embed/>
                      </p:oleObj>
                    </mc:Choice>
                    <mc:Fallback>
                      <p:oleObj r:id="rId7" imgW="152400" imgH="393700" progId="Equation.3">
                        <p:embed/>
                        <p:pic>
                          <p:nvPicPr>
                            <p:cNvPr id="0" name="对象 1435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-24" y="4"/>
                              <a:ext cx="239" cy="62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2548" name="文本框 14358"/>
                <p:cNvSpPr txBox="1">
                  <a:spLocks noChangeArrowheads="1"/>
                </p:cNvSpPr>
                <p:nvPr/>
              </p:nvSpPr>
              <p:spPr bwMode="auto">
                <a:xfrm>
                  <a:off x="240" y="144"/>
                  <a:ext cx="480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endParaRPr lang="zh-CN" altLang="en-US" sz="3600" b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2549" name="文本框 14360"/>
              <p:cNvSpPr txBox="1">
                <a:spLocks noChangeArrowheads="1"/>
              </p:cNvSpPr>
              <p:nvPr/>
            </p:nvSpPr>
            <p:spPr bwMode="auto">
              <a:xfrm>
                <a:off x="384" y="0"/>
                <a:ext cx="384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aseline="30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grpSp>
        <p:nvGrpSpPr>
          <p:cNvPr id="22550" name="组合 14361"/>
          <p:cNvGrpSpPr/>
          <p:nvPr/>
        </p:nvGrpSpPr>
        <p:grpSpPr bwMode="auto">
          <a:xfrm>
            <a:off x="3563938" y="4076700"/>
            <a:ext cx="2209800" cy="1079500"/>
            <a:chOff x="0" y="0"/>
            <a:chExt cx="1392" cy="485"/>
          </a:xfrm>
        </p:grpSpPr>
        <p:sp>
          <p:nvSpPr>
            <p:cNvPr id="22551" name="文本框 14362"/>
            <p:cNvSpPr txBox="1">
              <a:spLocks noChangeArrowheads="1"/>
            </p:cNvSpPr>
            <p:nvPr/>
          </p:nvSpPr>
          <p:spPr bwMode="auto">
            <a:xfrm>
              <a:off x="0" y="75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zh-CN" altLang="en-US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</a:p>
          </p:txBody>
        </p:sp>
        <p:graphicFrame>
          <p:nvGraphicFramePr>
            <p:cNvPr id="22552" name="对象 14363"/>
            <p:cNvGraphicFramePr>
              <a:graphicFrameLocks noChangeAspect="1"/>
            </p:cNvGraphicFramePr>
            <p:nvPr/>
          </p:nvGraphicFramePr>
          <p:xfrm>
            <a:off x="519" y="0"/>
            <a:ext cx="172" cy="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72" r:id="rId9" imgW="139700" imgH="394335" progId="Equation.3">
                    <p:embed/>
                  </p:oleObj>
                </mc:Choice>
                <mc:Fallback>
                  <p:oleObj r:id="rId9" imgW="139700" imgH="394335" progId="Equation.3">
                    <p:embed/>
                    <p:pic>
                      <p:nvPicPr>
                        <p:cNvPr id="0" name="对象 143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9" y="0"/>
                          <a:ext cx="172" cy="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53" name="文本框 14364"/>
            <p:cNvSpPr txBox="1">
              <a:spLocks noChangeArrowheads="1"/>
            </p:cNvSpPr>
            <p:nvPr/>
          </p:nvSpPr>
          <p:spPr bwMode="auto">
            <a:xfrm>
              <a:off x="720" y="75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0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矩形 15361"/>
          <p:cNvSpPr>
            <a:spLocks noChangeArrowheads="1"/>
          </p:cNvSpPr>
          <p:nvPr/>
        </p:nvSpPr>
        <p:spPr bwMode="auto">
          <a:xfrm>
            <a:off x="0" y="0"/>
            <a:ext cx="8604250" cy="5492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63" name="文本框 15362"/>
          <p:cNvSpPr txBox="1"/>
          <p:nvPr/>
        </p:nvSpPr>
        <p:spPr>
          <a:xfrm>
            <a:off x="684213" y="1844675"/>
            <a:ext cx="8066087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noProof="1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+mn-ea"/>
              </a:rPr>
              <a:t>      </a:t>
            </a:r>
            <a:r>
              <a:rPr lang="zh-CN" altLang="en-US" sz="40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   </a:t>
            </a:r>
            <a:r>
              <a:rPr lang="en-US" altLang="zh-CN" sz="40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-3</a:t>
            </a:r>
            <a:r>
              <a:rPr lang="en-US" altLang="zh-CN" sz="4000" baseline="300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4</a:t>
            </a:r>
            <a:r>
              <a:rPr lang="zh-CN" altLang="en-US" sz="40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读作</a:t>
            </a:r>
            <a:r>
              <a:rPr lang="en-US" altLang="zh-CN" sz="40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:3</a:t>
            </a:r>
            <a:r>
              <a:rPr lang="en-US" altLang="zh-CN" sz="4000" baseline="300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4</a:t>
            </a:r>
            <a:r>
              <a:rPr lang="zh-CN" altLang="en-US" sz="40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的相反数，而</a:t>
            </a:r>
            <a:r>
              <a:rPr lang="en-US" altLang="zh-CN" sz="40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(-3)</a:t>
            </a:r>
            <a:r>
              <a:rPr lang="en-US" altLang="zh-CN" sz="4000" baseline="300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4</a:t>
            </a:r>
            <a:r>
              <a:rPr lang="zh-CN" altLang="en-US" sz="40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读作</a:t>
            </a:r>
            <a:r>
              <a:rPr lang="en-US" altLang="zh-CN" sz="40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:-</a:t>
            </a:r>
            <a:r>
              <a:rPr lang="zh-CN" altLang="en-US" sz="40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３的四次方；</a:t>
            </a:r>
            <a:r>
              <a:rPr lang="en-US" altLang="zh-CN" sz="40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-3</a:t>
            </a:r>
            <a:r>
              <a:rPr lang="en-US" altLang="zh-CN" sz="4000" baseline="300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4</a:t>
            </a:r>
            <a:r>
              <a:rPr lang="en-US" altLang="zh-CN" sz="40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=-81, (-3)</a:t>
            </a:r>
            <a:r>
              <a:rPr lang="en-US" altLang="zh-CN" sz="4000" baseline="300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4</a:t>
            </a:r>
            <a:r>
              <a:rPr lang="en-US" altLang="zh-CN" sz="40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=81;</a:t>
            </a:r>
            <a:r>
              <a:rPr lang="zh-CN" altLang="en-US" sz="4000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底数与指数的区别。</a:t>
            </a:r>
            <a:endParaRPr lang="zh-CN" altLang="en-US" sz="4000" noProof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3555" name="图片 15363" descr="图片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312738"/>
            <a:ext cx="2987675" cy="1520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文本框 15364"/>
          <p:cNvSpPr txBox="1">
            <a:spLocks noChangeArrowheads="1"/>
          </p:cNvSpPr>
          <p:nvPr/>
        </p:nvSpPr>
        <p:spPr bwMode="auto">
          <a:xfrm>
            <a:off x="539750" y="981075"/>
            <a:ext cx="7632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latin typeface="Times New Roman" panose="02020603050405020304" pitchFamily="18" charset="0"/>
              </a:rPr>
              <a:t>(1)-3</a:t>
            </a:r>
            <a:r>
              <a:rPr lang="en-US" altLang="zh-CN" sz="4000" baseline="30000" dirty="0">
                <a:latin typeface="Times New Roman" panose="02020603050405020304" pitchFamily="18" charset="0"/>
              </a:rPr>
              <a:t>4</a:t>
            </a:r>
            <a:r>
              <a:rPr lang="zh-CN" altLang="en-US" sz="4000" dirty="0">
                <a:latin typeface="Times New Roman" panose="02020603050405020304" pitchFamily="18" charset="0"/>
              </a:rPr>
              <a:t>与（</a:t>
            </a:r>
            <a:r>
              <a:rPr lang="en-US" altLang="zh-CN" sz="4000" dirty="0">
                <a:latin typeface="Times New Roman" panose="02020603050405020304" pitchFamily="18" charset="0"/>
              </a:rPr>
              <a:t>-3</a:t>
            </a:r>
            <a:r>
              <a:rPr lang="zh-CN" altLang="en-US" sz="4000" dirty="0">
                <a:latin typeface="Times New Roman" panose="02020603050405020304" pitchFamily="18" charset="0"/>
              </a:rPr>
              <a:t>）</a:t>
            </a:r>
            <a:r>
              <a:rPr lang="en-US" altLang="zh-CN" sz="4000" baseline="30000" dirty="0">
                <a:latin typeface="Times New Roman" panose="02020603050405020304" pitchFamily="18" charset="0"/>
              </a:rPr>
              <a:t>4</a:t>
            </a:r>
            <a:r>
              <a:rPr lang="zh-CN" altLang="en-US" sz="4000" dirty="0">
                <a:latin typeface="Times New Roman" panose="02020603050405020304" pitchFamily="18" charset="0"/>
              </a:rPr>
              <a:t>的区别在哪里？</a:t>
            </a:r>
          </a:p>
        </p:txBody>
      </p:sp>
      <p:graphicFrame>
        <p:nvGraphicFramePr>
          <p:cNvPr id="23557" name="对象 15366"/>
          <p:cNvGraphicFramePr>
            <a:graphicFrameLocks noChangeAspect="1"/>
          </p:cNvGraphicFramePr>
          <p:nvPr/>
        </p:nvGraphicFramePr>
        <p:xfrm>
          <a:off x="2555875" y="3141663"/>
          <a:ext cx="590550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1" r:id="rId4" imgW="114300" imgH="215900" progId="Equation.3">
                  <p:embed/>
                </p:oleObj>
              </mc:Choice>
              <mc:Fallback>
                <p:oleObj r:id="rId4" imgW="114300" imgH="215900" progId="Equation.3">
                  <p:embed/>
                  <p:pic>
                    <p:nvPicPr>
                      <p:cNvPr id="0" name="对象 153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3141663"/>
                        <a:ext cx="590550" cy="11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矩形 153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9" name="矩形 153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5371" name="组合 15370"/>
          <p:cNvGrpSpPr/>
          <p:nvPr/>
        </p:nvGrpSpPr>
        <p:grpSpPr bwMode="auto">
          <a:xfrm>
            <a:off x="755650" y="3698875"/>
            <a:ext cx="7848600" cy="1085850"/>
            <a:chOff x="56" y="-29"/>
            <a:chExt cx="4944" cy="684"/>
          </a:xfrm>
        </p:grpSpPr>
        <p:sp>
          <p:nvSpPr>
            <p:cNvPr id="23561" name="文本框 15371"/>
            <p:cNvSpPr txBox="1">
              <a:spLocks noChangeArrowheads="1"/>
            </p:cNvSpPr>
            <p:nvPr/>
          </p:nvSpPr>
          <p:spPr bwMode="auto">
            <a:xfrm>
              <a:off x="56" y="92"/>
              <a:ext cx="494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/>
                <a:t>(2)          </a:t>
              </a:r>
              <a:r>
                <a:rPr lang="zh-CN" altLang="en-US" sz="4000"/>
                <a:t>与</a:t>
              </a:r>
              <a:r>
                <a:rPr lang="en-US" altLang="zh-CN" sz="4000"/>
                <a:t>     </a:t>
              </a:r>
              <a:r>
                <a:rPr lang="zh-CN" altLang="en-US" sz="4000"/>
                <a:t>之间的区别？</a:t>
              </a:r>
            </a:p>
          </p:txBody>
        </p:sp>
        <p:grpSp>
          <p:nvGrpSpPr>
            <p:cNvPr id="23562" name="组合 15372"/>
            <p:cNvGrpSpPr/>
            <p:nvPr/>
          </p:nvGrpSpPr>
          <p:grpSpPr bwMode="auto">
            <a:xfrm>
              <a:off x="522" y="-29"/>
              <a:ext cx="1508" cy="684"/>
              <a:chOff x="-158" y="-29"/>
              <a:chExt cx="1508" cy="684"/>
            </a:xfrm>
          </p:grpSpPr>
          <p:graphicFrame>
            <p:nvGraphicFramePr>
              <p:cNvPr id="23563" name="对象 15373"/>
              <p:cNvGraphicFramePr>
                <a:graphicFrameLocks noChangeAspect="1"/>
              </p:cNvGraphicFramePr>
              <p:nvPr/>
            </p:nvGraphicFramePr>
            <p:xfrm>
              <a:off x="1270" y="91"/>
              <a:ext cx="80" cy="10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582" r:id="rId6" imgW="127000" imgH="165100" progId="Equation.3">
                      <p:embed/>
                    </p:oleObj>
                  </mc:Choice>
                  <mc:Fallback>
                    <p:oleObj r:id="rId6" imgW="127000" imgH="165100" progId="Equation.3">
                      <p:embed/>
                      <p:pic>
                        <p:nvPicPr>
                          <p:cNvPr id="0" name="对象 1537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70" y="91"/>
                            <a:ext cx="80" cy="10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564" name="对象 15374"/>
              <p:cNvGraphicFramePr>
                <a:graphicFrameLocks noChangeAspect="1"/>
              </p:cNvGraphicFramePr>
              <p:nvPr/>
            </p:nvGraphicFramePr>
            <p:xfrm>
              <a:off x="1102" y="12"/>
              <a:ext cx="124" cy="51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583" r:id="rId8" imgW="152400" imgH="393700" progId="Equation.3">
                      <p:embed/>
                    </p:oleObj>
                  </mc:Choice>
                  <mc:Fallback>
                    <p:oleObj r:id="rId8" imgW="152400" imgH="393700" progId="Equation.3">
                      <p:embed/>
                      <p:pic>
                        <p:nvPicPr>
                          <p:cNvPr id="0" name="对象 1537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02" y="12"/>
                            <a:ext cx="124" cy="51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565" name="对象 15375"/>
              <p:cNvGraphicFramePr>
                <a:graphicFrameLocks noChangeAspect="1"/>
              </p:cNvGraphicFramePr>
              <p:nvPr/>
            </p:nvGraphicFramePr>
            <p:xfrm>
              <a:off x="-158" y="-29"/>
              <a:ext cx="1114" cy="6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584" r:id="rId10" imgW="342900" imgH="469900" progId="Equation.3">
                      <p:embed/>
                    </p:oleObj>
                  </mc:Choice>
                  <mc:Fallback>
                    <p:oleObj r:id="rId10" imgW="342900" imgH="469900" progId="Equation.3">
                      <p:embed/>
                      <p:pic>
                        <p:nvPicPr>
                          <p:cNvPr id="0" name="对象 1537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158" y="-29"/>
                            <a:ext cx="1114" cy="68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文本框 16388"/>
          <p:cNvSpPr txBox="1">
            <a:spLocks noChangeArrowheads="1"/>
          </p:cNvSpPr>
          <p:nvPr/>
        </p:nvSpPr>
        <p:spPr bwMode="auto">
          <a:xfrm>
            <a:off x="1042988" y="1557338"/>
            <a:ext cx="6985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b="0"/>
          </a:p>
        </p:txBody>
      </p:sp>
      <p:sp>
        <p:nvSpPr>
          <p:cNvPr id="16390" name="文本框 16389"/>
          <p:cNvSpPr txBox="1">
            <a:spLocks noChangeArrowheads="1"/>
          </p:cNvSpPr>
          <p:nvPr/>
        </p:nvSpPr>
        <p:spPr bwMode="auto">
          <a:xfrm>
            <a:off x="971550" y="1125538"/>
            <a:ext cx="6985000" cy="640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 sz="3600"/>
          </a:p>
          <a:p>
            <a:r>
              <a:rPr lang="zh-CN" altLang="en-US" sz="3600"/>
              <a:t> </a:t>
            </a:r>
            <a:r>
              <a:rPr lang="en-US" altLang="zh-CN" sz="3600">
                <a:latin typeface="楷体_GB2312" pitchFamily="49" charset="-122"/>
                <a:ea typeface="楷体_GB2312" pitchFamily="49" charset="-122"/>
              </a:rPr>
              <a:t>(1) </a:t>
            </a:r>
            <a:r>
              <a:rPr lang="zh-CN" altLang="en-US" sz="3600">
                <a:latin typeface="楷体_GB2312" pitchFamily="49" charset="-122"/>
                <a:ea typeface="楷体_GB2312" pitchFamily="49" charset="-122"/>
              </a:rPr>
              <a:t>负数的乘方</a:t>
            </a:r>
            <a:r>
              <a:rPr lang="en-US" altLang="zh-CN" sz="360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>
                <a:latin typeface="楷体_GB2312" pitchFamily="49" charset="-122"/>
                <a:ea typeface="楷体_GB2312" pitchFamily="49" charset="-122"/>
              </a:rPr>
              <a:t>在书写时一定要把整个负数</a:t>
            </a:r>
            <a:r>
              <a:rPr lang="en-US" altLang="zh-CN" sz="360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3600">
                <a:latin typeface="楷体_GB2312" pitchFamily="49" charset="-122"/>
                <a:ea typeface="楷体_GB2312" pitchFamily="49" charset="-122"/>
              </a:rPr>
              <a:t>连同符号</a:t>
            </a:r>
            <a:r>
              <a:rPr lang="en-US" altLang="zh-CN" sz="3600">
                <a:latin typeface="楷体_GB2312" pitchFamily="49" charset="-122"/>
                <a:ea typeface="楷体_GB2312" pitchFamily="49" charset="-122"/>
              </a:rPr>
              <a:t>),</a:t>
            </a:r>
            <a:r>
              <a:rPr lang="zh-CN" altLang="en-US" sz="3600">
                <a:latin typeface="楷体_GB2312" pitchFamily="49" charset="-122"/>
                <a:ea typeface="楷体_GB2312" pitchFamily="49" charset="-122"/>
              </a:rPr>
              <a:t>用小括号括起来</a:t>
            </a:r>
            <a:r>
              <a:rPr lang="en-US" altLang="zh-CN" sz="3600"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sz="3600">
                <a:latin typeface="楷体_GB2312" pitchFamily="49" charset="-122"/>
                <a:ea typeface="楷体_GB2312" pitchFamily="49" charset="-122"/>
              </a:rPr>
              <a:t>这也是辨认底数的方法；</a:t>
            </a:r>
          </a:p>
          <a:p>
            <a:r>
              <a:rPr lang="en-US" altLang="zh-CN" sz="3600">
                <a:latin typeface="楷体_GB2312" pitchFamily="49" charset="-122"/>
                <a:ea typeface="楷体_GB2312" pitchFamily="49" charset="-122"/>
              </a:rPr>
              <a:t>(2) </a:t>
            </a:r>
            <a:r>
              <a:rPr lang="zh-CN" altLang="en-US" sz="3600">
                <a:latin typeface="楷体_GB2312" pitchFamily="49" charset="-122"/>
                <a:ea typeface="楷体_GB2312" pitchFamily="49" charset="-122"/>
              </a:rPr>
              <a:t>分数的乘方</a:t>
            </a:r>
            <a:r>
              <a:rPr lang="en-US" altLang="zh-CN" sz="360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>
                <a:latin typeface="楷体_GB2312" pitchFamily="49" charset="-122"/>
                <a:ea typeface="楷体_GB2312" pitchFamily="49" charset="-122"/>
              </a:rPr>
              <a:t>在书写的时候一定要把整个分数用小括号括起来； </a:t>
            </a:r>
          </a:p>
          <a:p>
            <a:r>
              <a:rPr lang="en-US" altLang="zh-CN" sz="3600">
                <a:latin typeface="楷体_GB2312" pitchFamily="49" charset="-122"/>
                <a:ea typeface="楷体_GB2312" pitchFamily="49" charset="-122"/>
              </a:rPr>
              <a:t>(3) </a:t>
            </a:r>
            <a:r>
              <a:rPr lang="zh-CN" altLang="en-US" sz="3600">
                <a:latin typeface="楷体_GB2312" pitchFamily="49" charset="-122"/>
                <a:ea typeface="楷体_GB2312" pitchFamily="49" charset="-122"/>
              </a:rPr>
              <a:t>单独一个数可以看成是这个数本身的一次方，但是指数</a:t>
            </a:r>
            <a:r>
              <a:rPr lang="en-US" altLang="zh-CN" sz="360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600">
                <a:latin typeface="楷体_GB2312" pitchFamily="49" charset="-122"/>
                <a:ea typeface="楷体_GB2312" pitchFamily="49" charset="-122"/>
              </a:rPr>
              <a:t>我们通常省略不写。</a:t>
            </a:r>
          </a:p>
          <a:p>
            <a:pPr>
              <a:spcBef>
                <a:spcPct val="50000"/>
              </a:spcBef>
            </a:pPr>
            <a:endParaRPr lang="zh-CN" altLang="en-US" sz="3600" b="0"/>
          </a:p>
        </p:txBody>
      </p:sp>
      <p:sp>
        <p:nvSpPr>
          <p:cNvPr id="16391" name="文本框 16390"/>
          <p:cNvSpPr txBox="1">
            <a:spLocks noChangeArrowheads="1"/>
          </p:cNvSpPr>
          <p:nvPr/>
        </p:nvSpPr>
        <p:spPr bwMode="auto">
          <a:xfrm>
            <a:off x="1141413" y="611188"/>
            <a:ext cx="2089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FC1A1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</a:t>
            </a:r>
            <a:r>
              <a:rPr lang="en-US" altLang="zh-CN" sz="4000">
                <a:solidFill>
                  <a:srgbClr val="FC1A1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泰山版1</Template>
  <TotalTime>0</TotalTime>
  <Words>898</Words>
  <Application>Microsoft Office PowerPoint</Application>
  <PresentationFormat>全屏显示(4:3)</PresentationFormat>
  <Paragraphs>150</Paragraphs>
  <Slides>18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9" baseType="lpstr">
      <vt:lpstr>黑体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Equation.KSEE3</vt:lpstr>
      <vt:lpstr>Equation.3</vt:lpstr>
      <vt:lpstr>PowerPoint 演示文稿</vt:lpstr>
      <vt:lpstr>课前热身</vt:lpstr>
      <vt:lpstr>教学目标</vt:lpstr>
      <vt:lpstr>创设情境，导入新课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2.计算：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2017-09-05T00:21:00Z</dcterms:created>
  <dcterms:modified xsi:type="dcterms:W3CDTF">2023-01-16T15:50:48Z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340ABAE8D358419D9824F77E970E7A74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