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256" r:id="rId3"/>
    <p:sldId id="471" r:id="rId4"/>
    <p:sldId id="493" r:id="rId5"/>
    <p:sldId id="501" r:id="rId6"/>
    <p:sldId id="509" r:id="rId7"/>
    <p:sldId id="494" r:id="rId8"/>
    <p:sldId id="510" r:id="rId9"/>
    <p:sldId id="511" r:id="rId10"/>
    <p:sldId id="502" r:id="rId11"/>
    <p:sldId id="512" r:id="rId12"/>
    <p:sldId id="497" r:id="rId13"/>
    <p:sldId id="513" r:id="rId14"/>
    <p:sldId id="514" r:id="rId15"/>
    <p:sldId id="515" r:id="rId16"/>
    <p:sldId id="516" r:id="rId17"/>
    <p:sldId id="267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6F43277E-306E-4E7A-8EE4-50B93303E23F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F1C82062-4D3B-4F79-BB8D-0FFCEC2D74C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/>
          <p:cNvSpPr/>
          <p:nvPr/>
        </p:nvSpPr>
        <p:spPr bwMode="auto">
          <a:xfrm rot="10800000" flipH="1">
            <a:off x="7098424" y="199565"/>
            <a:ext cx="5575042" cy="7472599"/>
          </a:xfrm>
          <a:custGeom>
            <a:avLst/>
            <a:gdLst>
              <a:gd name="connsiteX0" fmla="*/ 2156244 w 5116512"/>
              <a:gd name="connsiteY0" fmla="*/ 0 h 6858000"/>
              <a:gd name="connsiteX1" fmla="*/ 3919716 w 5116512"/>
              <a:gd name="connsiteY1" fmla="*/ 0 h 6858000"/>
              <a:gd name="connsiteX2" fmla="*/ 3526943 w 5116512"/>
              <a:gd name="connsiteY2" fmla="*/ 473301 h 6858000"/>
              <a:gd name="connsiteX3" fmla="*/ 2849610 w 5116512"/>
              <a:gd name="connsiteY3" fmla="*/ 1435947 h 6858000"/>
              <a:gd name="connsiteX4" fmla="*/ 2729373 w 5116512"/>
              <a:gd name="connsiteY4" fmla="*/ 1632487 h 6858000"/>
              <a:gd name="connsiteX5" fmla="*/ 2577073 w 5116512"/>
              <a:gd name="connsiteY5" fmla="*/ 2033590 h 6858000"/>
              <a:gd name="connsiteX6" fmla="*/ 2573065 w 5116512"/>
              <a:gd name="connsiteY6" fmla="*/ 2053645 h 6858000"/>
              <a:gd name="connsiteX7" fmla="*/ 2565049 w 5116512"/>
              <a:gd name="connsiteY7" fmla="*/ 2089744 h 6858000"/>
              <a:gd name="connsiteX8" fmla="*/ 2561042 w 5116512"/>
              <a:gd name="connsiteY8" fmla="*/ 2113810 h 6858000"/>
              <a:gd name="connsiteX9" fmla="*/ 2553026 w 5116512"/>
              <a:gd name="connsiteY9" fmla="*/ 2145898 h 6858000"/>
              <a:gd name="connsiteX10" fmla="*/ 2549018 w 5116512"/>
              <a:gd name="connsiteY10" fmla="*/ 2169965 h 6858000"/>
              <a:gd name="connsiteX11" fmla="*/ 2545010 w 5116512"/>
              <a:gd name="connsiteY11" fmla="*/ 2206064 h 6858000"/>
              <a:gd name="connsiteX12" fmla="*/ 2541002 w 5116512"/>
              <a:gd name="connsiteY12" fmla="*/ 2230130 h 6858000"/>
              <a:gd name="connsiteX13" fmla="*/ 2536994 w 5116512"/>
              <a:gd name="connsiteY13" fmla="*/ 2262218 h 6858000"/>
              <a:gd name="connsiteX14" fmla="*/ 2536994 w 5116512"/>
              <a:gd name="connsiteY14" fmla="*/ 2286284 h 6858000"/>
              <a:gd name="connsiteX15" fmla="*/ 2532986 w 5116512"/>
              <a:gd name="connsiteY15" fmla="*/ 2322383 h 6858000"/>
              <a:gd name="connsiteX16" fmla="*/ 2528978 w 5116512"/>
              <a:gd name="connsiteY16" fmla="*/ 2346450 h 6858000"/>
              <a:gd name="connsiteX17" fmla="*/ 2528978 w 5116512"/>
              <a:gd name="connsiteY17" fmla="*/ 2386560 h 6858000"/>
              <a:gd name="connsiteX18" fmla="*/ 2528978 w 5116512"/>
              <a:gd name="connsiteY18" fmla="*/ 2406615 h 6858000"/>
              <a:gd name="connsiteX19" fmla="*/ 2524970 w 5116512"/>
              <a:gd name="connsiteY19" fmla="*/ 2466781 h 6858000"/>
              <a:gd name="connsiteX20" fmla="*/ 2528978 w 5116512"/>
              <a:gd name="connsiteY20" fmla="*/ 2534968 h 6858000"/>
              <a:gd name="connsiteX21" fmla="*/ 2528978 w 5116512"/>
              <a:gd name="connsiteY21" fmla="*/ 2547001 h 6858000"/>
              <a:gd name="connsiteX22" fmla="*/ 2532986 w 5116512"/>
              <a:gd name="connsiteY22" fmla="*/ 2615188 h 6858000"/>
              <a:gd name="connsiteX23" fmla="*/ 2532986 w 5116512"/>
              <a:gd name="connsiteY23" fmla="*/ 2627221 h 6858000"/>
              <a:gd name="connsiteX24" fmla="*/ 2541002 w 5116512"/>
              <a:gd name="connsiteY24" fmla="*/ 2695409 h 6858000"/>
              <a:gd name="connsiteX25" fmla="*/ 2541002 w 5116512"/>
              <a:gd name="connsiteY25" fmla="*/ 2699420 h 6858000"/>
              <a:gd name="connsiteX26" fmla="*/ 2553026 w 5116512"/>
              <a:gd name="connsiteY26" fmla="*/ 2767607 h 6858000"/>
              <a:gd name="connsiteX27" fmla="*/ 2553026 w 5116512"/>
              <a:gd name="connsiteY27" fmla="*/ 2775629 h 6858000"/>
              <a:gd name="connsiteX28" fmla="*/ 2565049 w 5116512"/>
              <a:gd name="connsiteY28" fmla="*/ 2843817 h 6858000"/>
              <a:gd name="connsiteX29" fmla="*/ 2569057 w 5116512"/>
              <a:gd name="connsiteY29" fmla="*/ 2855850 h 6858000"/>
              <a:gd name="connsiteX30" fmla="*/ 2585089 w 5116512"/>
              <a:gd name="connsiteY30" fmla="*/ 2920026 h 6858000"/>
              <a:gd name="connsiteX31" fmla="*/ 2585089 w 5116512"/>
              <a:gd name="connsiteY31" fmla="*/ 2924037 h 6858000"/>
              <a:gd name="connsiteX32" fmla="*/ 2601120 w 5116512"/>
              <a:gd name="connsiteY32" fmla="*/ 2988214 h 6858000"/>
              <a:gd name="connsiteX33" fmla="*/ 2605128 w 5116512"/>
              <a:gd name="connsiteY33" fmla="*/ 2996236 h 6858000"/>
              <a:gd name="connsiteX34" fmla="*/ 2625168 w 5116512"/>
              <a:gd name="connsiteY34" fmla="*/ 3056401 h 6858000"/>
              <a:gd name="connsiteX35" fmla="*/ 2629176 w 5116512"/>
              <a:gd name="connsiteY35" fmla="*/ 3068434 h 6858000"/>
              <a:gd name="connsiteX36" fmla="*/ 2653223 w 5116512"/>
              <a:gd name="connsiteY36" fmla="*/ 3132610 h 6858000"/>
              <a:gd name="connsiteX37" fmla="*/ 2653223 w 5116512"/>
              <a:gd name="connsiteY37" fmla="*/ 3136622 h 6858000"/>
              <a:gd name="connsiteX38" fmla="*/ 2681278 w 5116512"/>
              <a:gd name="connsiteY38" fmla="*/ 3196787 h 6858000"/>
              <a:gd name="connsiteX39" fmla="*/ 2681278 w 5116512"/>
              <a:gd name="connsiteY39" fmla="*/ 3204809 h 6858000"/>
              <a:gd name="connsiteX40" fmla="*/ 2709333 w 5116512"/>
              <a:gd name="connsiteY40" fmla="*/ 3264974 h 6858000"/>
              <a:gd name="connsiteX41" fmla="*/ 2717349 w 5116512"/>
              <a:gd name="connsiteY41" fmla="*/ 3272997 h 6858000"/>
              <a:gd name="connsiteX42" fmla="*/ 2745404 w 5116512"/>
              <a:gd name="connsiteY42" fmla="*/ 3333162 h 6858000"/>
              <a:gd name="connsiteX43" fmla="*/ 2749412 w 5116512"/>
              <a:gd name="connsiteY43" fmla="*/ 3337173 h 6858000"/>
              <a:gd name="connsiteX44" fmla="*/ 2781475 w 5116512"/>
              <a:gd name="connsiteY44" fmla="*/ 3393327 h 6858000"/>
              <a:gd name="connsiteX45" fmla="*/ 2785483 w 5116512"/>
              <a:gd name="connsiteY45" fmla="*/ 3397338 h 6858000"/>
              <a:gd name="connsiteX46" fmla="*/ 2821554 w 5116512"/>
              <a:gd name="connsiteY46" fmla="*/ 3453493 h 6858000"/>
              <a:gd name="connsiteX47" fmla="*/ 2825562 w 5116512"/>
              <a:gd name="connsiteY47" fmla="*/ 3461514 h 6858000"/>
              <a:gd name="connsiteX48" fmla="*/ 2861633 w 5116512"/>
              <a:gd name="connsiteY48" fmla="*/ 3517669 h 6858000"/>
              <a:gd name="connsiteX49" fmla="*/ 2865641 w 5116512"/>
              <a:gd name="connsiteY49" fmla="*/ 3521680 h 6858000"/>
              <a:gd name="connsiteX50" fmla="*/ 2905720 w 5116512"/>
              <a:gd name="connsiteY50" fmla="*/ 3577834 h 6858000"/>
              <a:gd name="connsiteX51" fmla="*/ 2909728 w 5116512"/>
              <a:gd name="connsiteY51" fmla="*/ 3577834 h 6858000"/>
              <a:gd name="connsiteX52" fmla="*/ 2949807 w 5116512"/>
              <a:gd name="connsiteY52" fmla="*/ 3629978 h 6858000"/>
              <a:gd name="connsiteX53" fmla="*/ 2957822 w 5116512"/>
              <a:gd name="connsiteY53" fmla="*/ 3638000 h 6858000"/>
              <a:gd name="connsiteX54" fmla="*/ 3001909 w 5116512"/>
              <a:gd name="connsiteY54" fmla="*/ 3686132 h 6858000"/>
              <a:gd name="connsiteX55" fmla="*/ 3005917 w 5116512"/>
              <a:gd name="connsiteY55" fmla="*/ 3690143 h 6858000"/>
              <a:gd name="connsiteX56" fmla="*/ 3102106 w 5116512"/>
              <a:gd name="connsiteY56" fmla="*/ 3790418 h 6858000"/>
              <a:gd name="connsiteX57" fmla="*/ 3106114 w 5116512"/>
              <a:gd name="connsiteY57" fmla="*/ 3794430 h 6858000"/>
              <a:gd name="connsiteX58" fmla="*/ 3158217 w 5116512"/>
              <a:gd name="connsiteY58" fmla="*/ 3838551 h 6858000"/>
              <a:gd name="connsiteX59" fmla="*/ 3162225 w 5116512"/>
              <a:gd name="connsiteY59" fmla="*/ 3842562 h 6858000"/>
              <a:gd name="connsiteX60" fmla="*/ 3270438 w 5116512"/>
              <a:gd name="connsiteY60" fmla="*/ 3926793 h 6858000"/>
              <a:gd name="connsiteX61" fmla="*/ 3274446 w 5116512"/>
              <a:gd name="connsiteY61" fmla="*/ 3930805 h 6858000"/>
              <a:gd name="connsiteX62" fmla="*/ 3334564 w 5116512"/>
              <a:gd name="connsiteY62" fmla="*/ 3970915 h 6858000"/>
              <a:gd name="connsiteX63" fmla="*/ 3458809 w 5116512"/>
              <a:gd name="connsiteY63" fmla="*/ 4047124 h 6858000"/>
              <a:gd name="connsiteX64" fmla="*/ 3522935 w 5116512"/>
              <a:gd name="connsiteY64" fmla="*/ 4083224 h 6858000"/>
              <a:gd name="connsiteX65" fmla="*/ 3526943 w 5116512"/>
              <a:gd name="connsiteY65" fmla="*/ 4083224 h 6858000"/>
              <a:gd name="connsiteX66" fmla="*/ 3659203 w 5116512"/>
              <a:gd name="connsiteY66" fmla="*/ 4143389 h 6858000"/>
              <a:gd name="connsiteX67" fmla="*/ 3727337 w 5116512"/>
              <a:gd name="connsiteY67" fmla="*/ 4167455 h 6858000"/>
              <a:gd name="connsiteX68" fmla="*/ 3727337 w 5116512"/>
              <a:gd name="connsiteY68" fmla="*/ 4171466 h 6858000"/>
              <a:gd name="connsiteX69" fmla="*/ 4332528 w 5116512"/>
              <a:gd name="connsiteY69" fmla="*/ 4271742 h 6858000"/>
              <a:gd name="connsiteX70" fmla="*/ 4975294 w 5116512"/>
              <a:gd name="connsiteY70" fmla="*/ 4154920 h 6858000"/>
              <a:gd name="connsiteX71" fmla="*/ 5116512 w 5116512"/>
              <a:gd name="connsiteY71" fmla="*/ 4094123 h 6858000"/>
              <a:gd name="connsiteX72" fmla="*/ 5116512 w 5116512"/>
              <a:gd name="connsiteY72" fmla="*/ 6858000 h 6858000"/>
              <a:gd name="connsiteX73" fmla="*/ 718513 w 5116512"/>
              <a:gd name="connsiteY73" fmla="*/ 6858000 h 6858000"/>
              <a:gd name="connsiteX74" fmla="*/ 579532 w 5116512"/>
              <a:gd name="connsiteY74" fmla="*/ 6613005 h 6858000"/>
              <a:gd name="connsiteX75" fmla="*/ 0 w 5116512"/>
              <a:gd name="connsiteY75" fmla="*/ 4219598 h 6858000"/>
              <a:gd name="connsiteX76" fmla="*/ 1751448 w 5116512"/>
              <a:gd name="connsiteY76" fmla="*/ 320882 h 6858000"/>
              <a:gd name="connsiteX77" fmla="*/ 2140213 w 5116512"/>
              <a:gd name="connsiteY77" fmla="*/ 8022 h 6858000"/>
              <a:gd name="connsiteX78" fmla="*/ 2156244 w 5116512"/>
              <a:gd name="connsiteY7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116512" h="6858000">
                <a:moveTo>
                  <a:pt x="2156244" y="0"/>
                </a:moveTo>
                <a:cubicBezTo>
                  <a:pt x="2156244" y="0"/>
                  <a:pt x="2156244" y="0"/>
                  <a:pt x="3919716" y="0"/>
                </a:cubicBezTo>
                <a:cubicBezTo>
                  <a:pt x="3775432" y="168463"/>
                  <a:pt x="3643172" y="328904"/>
                  <a:pt x="3526943" y="473301"/>
                </a:cubicBezTo>
                <a:cubicBezTo>
                  <a:pt x="3222343" y="854348"/>
                  <a:pt x="3005917" y="1167208"/>
                  <a:pt x="2849610" y="1435947"/>
                </a:cubicBezTo>
                <a:cubicBezTo>
                  <a:pt x="2805523" y="1500123"/>
                  <a:pt x="2765444" y="1564300"/>
                  <a:pt x="2729373" y="1632487"/>
                </a:cubicBezTo>
                <a:cubicBezTo>
                  <a:pt x="2661239" y="1760840"/>
                  <a:pt x="2613144" y="1893204"/>
                  <a:pt x="2577073" y="2033590"/>
                </a:cubicBezTo>
                <a:cubicBezTo>
                  <a:pt x="2577073" y="2041612"/>
                  <a:pt x="2577073" y="2045623"/>
                  <a:pt x="2573065" y="2053645"/>
                </a:cubicBezTo>
                <a:cubicBezTo>
                  <a:pt x="2569057" y="2065678"/>
                  <a:pt x="2569057" y="2077711"/>
                  <a:pt x="2565049" y="2089744"/>
                </a:cubicBezTo>
                <a:cubicBezTo>
                  <a:pt x="2565049" y="2097766"/>
                  <a:pt x="2561042" y="2105788"/>
                  <a:pt x="2561042" y="2113810"/>
                </a:cubicBezTo>
                <a:cubicBezTo>
                  <a:pt x="2557034" y="2125843"/>
                  <a:pt x="2557034" y="2133865"/>
                  <a:pt x="2553026" y="2145898"/>
                </a:cubicBezTo>
                <a:cubicBezTo>
                  <a:pt x="2553026" y="2153921"/>
                  <a:pt x="2553026" y="2161943"/>
                  <a:pt x="2549018" y="2169965"/>
                </a:cubicBezTo>
                <a:cubicBezTo>
                  <a:pt x="2549018" y="2181998"/>
                  <a:pt x="2545010" y="2194031"/>
                  <a:pt x="2545010" y="2206064"/>
                </a:cubicBezTo>
                <a:cubicBezTo>
                  <a:pt x="2545010" y="2214086"/>
                  <a:pt x="2541002" y="2222108"/>
                  <a:pt x="2541002" y="2230130"/>
                </a:cubicBezTo>
                <a:cubicBezTo>
                  <a:pt x="2541002" y="2242163"/>
                  <a:pt x="2536994" y="2254196"/>
                  <a:pt x="2536994" y="2262218"/>
                </a:cubicBezTo>
                <a:cubicBezTo>
                  <a:pt x="2536994" y="2270240"/>
                  <a:pt x="2536994" y="2278262"/>
                  <a:pt x="2536994" y="2286284"/>
                </a:cubicBezTo>
                <a:cubicBezTo>
                  <a:pt x="2532986" y="2298317"/>
                  <a:pt x="2532986" y="2310350"/>
                  <a:pt x="2532986" y="2322383"/>
                </a:cubicBezTo>
                <a:cubicBezTo>
                  <a:pt x="2532986" y="2330406"/>
                  <a:pt x="2528978" y="2338428"/>
                  <a:pt x="2528978" y="2346450"/>
                </a:cubicBezTo>
                <a:cubicBezTo>
                  <a:pt x="2528978" y="2358483"/>
                  <a:pt x="2528978" y="2374527"/>
                  <a:pt x="2528978" y="2386560"/>
                </a:cubicBezTo>
                <a:cubicBezTo>
                  <a:pt x="2528978" y="2394582"/>
                  <a:pt x="2528978" y="2398593"/>
                  <a:pt x="2528978" y="2406615"/>
                </a:cubicBezTo>
                <a:cubicBezTo>
                  <a:pt x="2524970" y="2426670"/>
                  <a:pt x="2524970" y="2446725"/>
                  <a:pt x="2524970" y="2466781"/>
                </a:cubicBezTo>
                <a:cubicBezTo>
                  <a:pt x="2524970" y="2490847"/>
                  <a:pt x="2524970" y="2510902"/>
                  <a:pt x="2528978" y="2534968"/>
                </a:cubicBezTo>
                <a:cubicBezTo>
                  <a:pt x="2528978" y="2538979"/>
                  <a:pt x="2528978" y="2542990"/>
                  <a:pt x="2528978" y="2547001"/>
                </a:cubicBezTo>
                <a:cubicBezTo>
                  <a:pt x="2528978" y="2571067"/>
                  <a:pt x="2528978" y="2595133"/>
                  <a:pt x="2532986" y="2615188"/>
                </a:cubicBezTo>
                <a:cubicBezTo>
                  <a:pt x="2532986" y="2619200"/>
                  <a:pt x="2532986" y="2623210"/>
                  <a:pt x="2532986" y="2627221"/>
                </a:cubicBezTo>
                <a:cubicBezTo>
                  <a:pt x="2536994" y="2651287"/>
                  <a:pt x="2536994" y="2675354"/>
                  <a:pt x="2541002" y="2695409"/>
                </a:cubicBezTo>
                <a:cubicBezTo>
                  <a:pt x="2541002" y="2699420"/>
                  <a:pt x="2541002" y="2699420"/>
                  <a:pt x="2541002" y="2699420"/>
                </a:cubicBezTo>
                <a:cubicBezTo>
                  <a:pt x="2545010" y="2723486"/>
                  <a:pt x="2549018" y="2743541"/>
                  <a:pt x="2553026" y="2767607"/>
                </a:cubicBezTo>
                <a:cubicBezTo>
                  <a:pt x="2553026" y="2767607"/>
                  <a:pt x="2553026" y="2771618"/>
                  <a:pt x="2553026" y="2775629"/>
                </a:cubicBezTo>
                <a:cubicBezTo>
                  <a:pt x="2557034" y="2799696"/>
                  <a:pt x="2561042" y="2819751"/>
                  <a:pt x="2565049" y="2843817"/>
                </a:cubicBezTo>
                <a:cubicBezTo>
                  <a:pt x="2565049" y="2847828"/>
                  <a:pt x="2569057" y="2851839"/>
                  <a:pt x="2569057" y="2855850"/>
                </a:cubicBezTo>
                <a:cubicBezTo>
                  <a:pt x="2573065" y="2875905"/>
                  <a:pt x="2577073" y="2895960"/>
                  <a:pt x="2585089" y="2920026"/>
                </a:cubicBezTo>
                <a:cubicBezTo>
                  <a:pt x="2585089" y="2920026"/>
                  <a:pt x="2585089" y="2924037"/>
                  <a:pt x="2585089" y="2924037"/>
                </a:cubicBezTo>
                <a:cubicBezTo>
                  <a:pt x="2589097" y="2944093"/>
                  <a:pt x="2597112" y="2964148"/>
                  <a:pt x="2601120" y="2988214"/>
                </a:cubicBezTo>
                <a:cubicBezTo>
                  <a:pt x="2605128" y="2988214"/>
                  <a:pt x="2605128" y="2992225"/>
                  <a:pt x="2605128" y="2996236"/>
                </a:cubicBezTo>
                <a:cubicBezTo>
                  <a:pt x="2613144" y="3016291"/>
                  <a:pt x="2617152" y="3036346"/>
                  <a:pt x="2625168" y="3056401"/>
                </a:cubicBezTo>
                <a:cubicBezTo>
                  <a:pt x="2625168" y="3060412"/>
                  <a:pt x="2629176" y="3064423"/>
                  <a:pt x="2629176" y="3068434"/>
                </a:cubicBezTo>
                <a:cubicBezTo>
                  <a:pt x="2637191" y="3088489"/>
                  <a:pt x="2645207" y="3112556"/>
                  <a:pt x="2653223" y="3132610"/>
                </a:cubicBezTo>
                <a:cubicBezTo>
                  <a:pt x="2653223" y="3132610"/>
                  <a:pt x="2653223" y="3136622"/>
                  <a:pt x="2653223" y="3136622"/>
                </a:cubicBezTo>
                <a:cubicBezTo>
                  <a:pt x="2661239" y="3156677"/>
                  <a:pt x="2673262" y="3176732"/>
                  <a:pt x="2681278" y="3196787"/>
                </a:cubicBezTo>
                <a:cubicBezTo>
                  <a:pt x="2681278" y="3196787"/>
                  <a:pt x="2681278" y="3200798"/>
                  <a:pt x="2681278" y="3204809"/>
                </a:cubicBezTo>
                <a:cubicBezTo>
                  <a:pt x="2693302" y="3224864"/>
                  <a:pt x="2701318" y="3244919"/>
                  <a:pt x="2709333" y="3264974"/>
                </a:cubicBezTo>
                <a:cubicBezTo>
                  <a:pt x="2713341" y="3264974"/>
                  <a:pt x="2713341" y="3268985"/>
                  <a:pt x="2717349" y="3272997"/>
                </a:cubicBezTo>
                <a:cubicBezTo>
                  <a:pt x="2725365" y="3293052"/>
                  <a:pt x="2737388" y="3313107"/>
                  <a:pt x="2745404" y="3333162"/>
                </a:cubicBezTo>
                <a:cubicBezTo>
                  <a:pt x="2749412" y="3333162"/>
                  <a:pt x="2749412" y="3333162"/>
                  <a:pt x="2749412" y="3337173"/>
                </a:cubicBezTo>
                <a:cubicBezTo>
                  <a:pt x="2761436" y="3357228"/>
                  <a:pt x="2769452" y="3373272"/>
                  <a:pt x="2781475" y="3393327"/>
                </a:cubicBezTo>
                <a:cubicBezTo>
                  <a:pt x="2781475" y="3393327"/>
                  <a:pt x="2785483" y="3397338"/>
                  <a:pt x="2785483" y="3397338"/>
                </a:cubicBezTo>
                <a:cubicBezTo>
                  <a:pt x="2797507" y="3417393"/>
                  <a:pt x="2809530" y="3437449"/>
                  <a:pt x="2821554" y="3453493"/>
                </a:cubicBezTo>
                <a:cubicBezTo>
                  <a:pt x="2821554" y="3457504"/>
                  <a:pt x="2825562" y="3461514"/>
                  <a:pt x="2825562" y="3461514"/>
                </a:cubicBezTo>
                <a:cubicBezTo>
                  <a:pt x="2837586" y="3481570"/>
                  <a:pt x="2849610" y="3497614"/>
                  <a:pt x="2861633" y="3517669"/>
                </a:cubicBezTo>
                <a:cubicBezTo>
                  <a:pt x="2865641" y="3517669"/>
                  <a:pt x="2865641" y="3521680"/>
                  <a:pt x="2865641" y="3521680"/>
                </a:cubicBezTo>
                <a:cubicBezTo>
                  <a:pt x="2881672" y="3541735"/>
                  <a:pt x="2893696" y="3557779"/>
                  <a:pt x="2905720" y="3577834"/>
                </a:cubicBezTo>
                <a:cubicBezTo>
                  <a:pt x="2909728" y="3577834"/>
                  <a:pt x="2909728" y="3577834"/>
                  <a:pt x="2909728" y="3577834"/>
                </a:cubicBezTo>
                <a:cubicBezTo>
                  <a:pt x="2921752" y="3593879"/>
                  <a:pt x="2937783" y="3613933"/>
                  <a:pt x="2949807" y="3629978"/>
                </a:cubicBezTo>
                <a:cubicBezTo>
                  <a:pt x="2953814" y="3633989"/>
                  <a:pt x="2953814" y="3633989"/>
                  <a:pt x="2957822" y="3638000"/>
                </a:cubicBezTo>
                <a:cubicBezTo>
                  <a:pt x="2969846" y="3654044"/>
                  <a:pt x="2985878" y="3670088"/>
                  <a:pt x="3001909" y="3686132"/>
                </a:cubicBezTo>
                <a:cubicBezTo>
                  <a:pt x="3001909" y="3690143"/>
                  <a:pt x="3001909" y="3690143"/>
                  <a:pt x="3005917" y="3690143"/>
                </a:cubicBezTo>
                <a:cubicBezTo>
                  <a:pt x="3033972" y="3726242"/>
                  <a:pt x="3070044" y="3758331"/>
                  <a:pt x="3102106" y="3790418"/>
                </a:cubicBezTo>
                <a:cubicBezTo>
                  <a:pt x="3106114" y="3790418"/>
                  <a:pt x="3106114" y="3790418"/>
                  <a:pt x="3106114" y="3794430"/>
                </a:cubicBezTo>
                <a:cubicBezTo>
                  <a:pt x="3122146" y="3810474"/>
                  <a:pt x="3142186" y="3822507"/>
                  <a:pt x="3158217" y="3838551"/>
                </a:cubicBezTo>
                <a:cubicBezTo>
                  <a:pt x="3158217" y="3838551"/>
                  <a:pt x="3158217" y="3838551"/>
                  <a:pt x="3162225" y="3842562"/>
                </a:cubicBezTo>
                <a:cubicBezTo>
                  <a:pt x="3198296" y="3870639"/>
                  <a:pt x="3234367" y="3902727"/>
                  <a:pt x="3270438" y="3926793"/>
                </a:cubicBezTo>
                <a:cubicBezTo>
                  <a:pt x="3274446" y="3930805"/>
                  <a:pt x="3274446" y="3930805"/>
                  <a:pt x="3274446" y="3930805"/>
                </a:cubicBezTo>
                <a:cubicBezTo>
                  <a:pt x="3294485" y="3942837"/>
                  <a:pt x="3314525" y="3958882"/>
                  <a:pt x="3334564" y="3970915"/>
                </a:cubicBezTo>
                <a:cubicBezTo>
                  <a:pt x="3374643" y="3998992"/>
                  <a:pt x="3414722" y="4023058"/>
                  <a:pt x="3458809" y="4047124"/>
                </a:cubicBezTo>
                <a:cubicBezTo>
                  <a:pt x="3478848" y="4059157"/>
                  <a:pt x="3502896" y="4071190"/>
                  <a:pt x="3522935" y="4083224"/>
                </a:cubicBezTo>
                <a:cubicBezTo>
                  <a:pt x="3522935" y="4083224"/>
                  <a:pt x="3522935" y="4083224"/>
                  <a:pt x="3526943" y="4083224"/>
                </a:cubicBezTo>
                <a:cubicBezTo>
                  <a:pt x="3567022" y="4103278"/>
                  <a:pt x="3611108" y="4123334"/>
                  <a:pt x="3659203" y="4143389"/>
                </a:cubicBezTo>
                <a:cubicBezTo>
                  <a:pt x="3679242" y="4151411"/>
                  <a:pt x="3703290" y="4159433"/>
                  <a:pt x="3727337" y="4167455"/>
                </a:cubicBezTo>
                <a:cubicBezTo>
                  <a:pt x="3727337" y="4167455"/>
                  <a:pt x="3727337" y="4167455"/>
                  <a:pt x="3727337" y="4171466"/>
                </a:cubicBezTo>
                <a:cubicBezTo>
                  <a:pt x="3915708" y="4235642"/>
                  <a:pt x="4120110" y="4271742"/>
                  <a:pt x="4332528" y="4271742"/>
                </a:cubicBezTo>
                <a:cubicBezTo>
                  <a:pt x="4558974" y="4271742"/>
                  <a:pt x="4775400" y="4230629"/>
                  <a:pt x="4975294" y="4154920"/>
                </a:cubicBezTo>
                <a:lnTo>
                  <a:pt x="5116512" y="4094123"/>
                </a:lnTo>
                <a:lnTo>
                  <a:pt x="5116512" y="6858000"/>
                </a:lnTo>
                <a:lnTo>
                  <a:pt x="718513" y="6858000"/>
                </a:lnTo>
                <a:lnTo>
                  <a:pt x="579532" y="6613005"/>
                </a:lnTo>
                <a:cubicBezTo>
                  <a:pt x="209099" y="5896708"/>
                  <a:pt x="0" y="5082971"/>
                  <a:pt x="0" y="4219598"/>
                </a:cubicBezTo>
                <a:cubicBezTo>
                  <a:pt x="0" y="2667332"/>
                  <a:pt x="677334" y="1275506"/>
                  <a:pt x="1751448" y="320882"/>
                </a:cubicBezTo>
                <a:cubicBezTo>
                  <a:pt x="1875692" y="212585"/>
                  <a:pt x="2003945" y="108298"/>
                  <a:pt x="2140213" y="8022"/>
                </a:cubicBezTo>
                <a:cubicBezTo>
                  <a:pt x="2144221" y="8022"/>
                  <a:pt x="2152237" y="4011"/>
                  <a:pt x="21562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Freeform: Shape 3"/>
          <p:cNvSpPr/>
          <p:nvPr/>
        </p:nvSpPr>
        <p:spPr>
          <a:xfrm rot="8041575">
            <a:off x="-881751" y="4238122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8011715">
            <a:off x="5085631" y="-245196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: Shape 12"/>
          <p:cNvSpPr/>
          <p:nvPr/>
        </p:nvSpPr>
        <p:spPr>
          <a:xfrm rot="13759608">
            <a:off x="5090232" y="1290371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2" r="25132"/>
          <a:stretch>
            <a:fillRect/>
          </a:stretch>
        </p:blipFill>
        <p:spPr>
          <a:xfrm>
            <a:off x="7188543" y="-138345"/>
            <a:ext cx="5575042" cy="7472599"/>
          </a:xfrm>
        </p:spPr>
      </p:pic>
      <p:grpSp>
        <p:nvGrpSpPr>
          <p:cNvPr id="14" name="Group 10"/>
          <p:cNvGrpSpPr/>
          <p:nvPr/>
        </p:nvGrpSpPr>
        <p:grpSpPr>
          <a:xfrm>
            <a:off x="3320391" y="2916785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7" name="TextBox 9"/>
          <p:cNvSpPr txBox="1"/>
          <p:nvPr/>
        </p:nvSpPr>
        <p:spPr>
          <a:xfrm>
            <a:off x="743897" y="1342692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Rectangle: Rounded Corners 40"/>
          <p:cNvSpPr/>
          <p:nvPr/>
        </p:nvSpPr>
        <p:spPr bwMode="auto">
          <a:xfrm rot="16200000">
            <a:off x="1035601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3"/>
          <p:cNvSpPr/>
          <p:nvPr/>
        </p:nvSpPr>
        <p:spPr bwMode="auto">
          <a:xfrm rot="16200000">
            <a:off x="2726466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456574" y="2641930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800" b="1" kern="100" dirty="0">
                <a:cs typeface="+mn-ea"/>
                <a:sym typeface="+mn-lt"/>
              </a:rPr>
              <a:t>14.2.1 </a:t>
            </a:r>
            <a:r>
              <a:rPr lang="zh-CN" altLang="en-US" sz="4800" b="1" kern="100" dirty="0">
                <a:cs typeface="+mn-ea"/>
                <a:sym typeface="+mn-lt"/>
              </a:rPr>
              <a:t>平方差公式</a:t>
            </a:r>
          </a:p>
        </p:txBody>
      </p:sp>
      <p:sp>
        <p:nvSpPr>
          <p:cNvPr id="21" name="矩形 20"/>
          <p:cNvSpPr/>
          <p:nvPr/>
        </p:nvSpPr>
        <p:spPr>
          <a:xfrm>
            <a:off x="485224" y="3561408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485224" y="3467931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3" name="矩形 22"/>
          <p:cNvSpPr/>
          <p:nvPr/>
        </p:nvSpPr>
        <p:spPr bwMode="auto">
          <a:xfrm>
            <a:off x="485224" y="2073809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85224" y="4138769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85224" y="3597955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01958" y="5083626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192824" y="5083626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47853" y="38215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 animBg="1"/>
      <p:bldP spid="19" grpId="0" animBg="1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1117177" y="1577724"/>
          <a:ext cx="10305566" cy="4707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52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72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ym typeface="+mn-lt"/>
                        </a:rPr>
                        <a:t>平方差公式运用</a:t>
                      </a:r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ym typeface="+mn-lt"/>
                        </a:rPr>
                        <a:t>运算结果（注意符号变化）</a:t>
                      </a:r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noProof="0" dirty="0">
                          <a:sym typeface="+mn-lt"/>
                        </a:rPr>
                        <a:t>(3x</a:t>
                      </a:r>
                      <a:r>
                        <a:rPr lang="zh-CN" altLang="en-US" sz="2400" noProof="0" dirty="0">
                          <a:sym typeface="+mn-lt"/>
                        </a:rPr>
                        <a:t>＋</a:t>
                      </a:r>
                      <a:r>
                        <a:rPr lang="en-US" altLang="zh-CN" sz="2400" noProof="0" dirty="0">
                          <a:sym typeface="+mn-lt"/>
                        </a:rPr>
                        <a:t>2 )( 3x</a:t>
                      </a:r>
                      <a:r>
                        <a:rPr lang="zh-CN" altLang="en-US" sz="2400" noProof="0" dirty="0">
                          <a:sym typeface="+mn-lt"/>
                        </a:rPr>
                        <a:t>－</a:t>
                      </a:r>
                      <a:r>
                        <a:rPr lang="en-US" altLang="zh-CN" sz="2400" noProof="0" dirty="0">
                          <a:sym typeface="+mn-lt"/>
                        </a:rPr>
                        <a:t>2 ) 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zh-CN" sz="2400" kern="1200" cap="none" spc="0" normalizeH="0" baseline="0" noProof="0" dirty="0">
                          <a:sym typeface="+mn-lt"/>
                        </a:rPr>
                        <a:t>(-x+2y)(-x-2y)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(3x-5)(3x</a:t>
                      </a:r>
                      <a:r>
                        <a:rPr lang="zh-CN" altLang="en-US" sz="2400" dirty="0">
                          <a:sym typeface="+mn-lt"/>
                        </a:rPr>
                        <a:t>＋</a:t>
                      </a:r>
                      <a:r>
                        <a:rPr lang="en-US" altLang="zh-CN" sz="2400" dirty="0">
                          <a:sym typeface="+mn-lt"/>
                        </a:rPr>
                        <a:t>5)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(-2a-b)(b-2a)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 (-7m</a:t>
                      </a:r>
                      <a:r>
                        <a:rPr lang="zh-CN" altLang="en-US" sz="2400" dirty="0">
                          <a:sym typeface="+mn-lt"/>
                        </a:rPr>
                        <a:t>＋</a:t>
                      </a:r>
                      <a:r>
                        <a:rPr lang="en-US" altLang="zh-CN" sz="2400" dirty="0">
                          <a:sym typeface="+mn-lt"/>
                        </a:rPr>
                        <a:t>8n)(-8n-7m)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7869405" y="2931001"/>
            <a:ext cx="123463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cs typeface="+mn-ea"/>
                <a:sym typeface="+mn-lt"/>
              </a:rPr>
              <a:t>9</a:t>
            </a:r>
            <a:r>
              <a:rPr lang="en-US" altLang="zh-CN" sz="2665" b="1" i="1" dirty="0">
                <a:cs typeface="+mn-ea"/>
                <a:sym typeface="+mn-lt"/>
              </a:rPr>
              <a:t>x</a:t>
            </a:r>
            <a:r>
              <a:rPr lang="en-US" altLang="zh-CN" sz="2665" b="1" baseline="30000" dirty="0">
                <a:cs typeface="+mn-ea"/>
                <a:sym typeface="+mn-lt"/>
              </a:rPr>
              <a:t>2</a:t>
            </a:r>
            <a:r>
              <a:rPr lang="zh-CN" altLang="en-US" sz="2665" b="1" dirty="0">
                <a:cs typeface="+mn-ea"/>
                <a:sym typeface="+mn-lt"/>
              </a:rPr>
              <a:t>－</a:t>
            </a:r>
            <a:r>
              <a:rPr lang="en-US" altLang="zh-CN" sz="2665" b="1" dirty="0">
                <a:cs typeface="+mn-ea"/>
                <a:sym typeface="+mn-lt"/>
              </a:rPr>
              <a:t>4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830131" y="3620838"/>
            <a:ext cx="131318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i="1" dirty="0">
                <a:cs typeface="+mn-ea"/>
                <a:sym typeface="+mn-lt"/>
              </a:rPr>
              <a:t>x</a:t>
            </a:r>
            <a:r>
              <a:rPr lang="en-US" altLang="zh-CN" sz="2665" b="1" baseline="30000" dirty="0">
                <a:cs typeface="+mn-ea"/>
                <a:sym typeface="+mn-lt"/>
              </a:rPr>
              <a:t>2</a:t>
            </a:r>
            <a:r>
              <a:rPr lang="en-US" altLang="zh-CN" sz="2665" b="1" dirty="0">
                <a:cs typeface="+mn-ea"/>
                <a:sym typeface="+mn-lt"/>
              </a:rPr>
              <a:t> - 4</a:t>
            </a:r>
            <a:r>
              <a:rPr lang="en-US" altLang="zh-CN" sz="2665" b="1" i="1" dirty="0">
                <a:cs typeface="+mn-ea"/>
                <a:sym typeface="+mn-lt"/>
              </a:rPr>
              <a:t>y</a:t>
            </a:r>
            <a:r>
              <a:rPr lang="en-US" altLang="zh-CN" sz="2665" b="1" baseline="30000" dirty="0">
                <a:cs typeface="+mn-ea"/>
                <a:sym typeface="+mn-lt"/>
              </a:rPr>
              <a:t>2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88453" y="4310675"/>
            <a:ext cx="139653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dirty="0">
                <a:cs typeface="+mn-ea"/>
                <a:sym typeface="+mn-lt"/>
              </a:rPr>
              <a:t>9</a:t>
            </a:r>
            <a:r>
              <a:rPr lang="en-US" altLang="zh-CN" sz="2665" i="1" dirty="0">
                <a:cs typeface="+mn-ea"/>
                <a:sym typeface="+mn-lt"/>
              </a:rPr>
              <a:t>x</a:t>
            </a:r>
            <a:r>
              <a:rPr lang="en-US" altLang="zh-CN" sz="2665" baseline="30000" dirty="0">
                <a:cs typeface="+mn-ea"/>
                <a:sym typeface="+mn-lt"/>
              </a:rPr>
              <a:t>2</a:t>
            </a:r>
            <a:r>
              <a:rPr lang="zh-CN" altLang="en-US" sz="2665" dirty="0">
                <a:cs typeface="+mn-ea"/>
                <a:sym typeface="+mn-lt"/>
              </a:rPr>
              <a:t>－</a:t>
            </a:r>
            <a:r>
              <a:rPr lang="en-US" altLang="zh-CN" sz="2665" dirty="0">
                <a:cs typeface="+mn-ea"/>
                <a:sym typeface="+mn-lt"/>
              </a:rPr>
              <a:t>25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810895" y="5000512"/>
            <a:ext cx="135165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dirty="0">
                <a:cs typeface="+mn-ea"/>
                <a:sym typeface="+mn-lt"/>
              </a:rPr>
              <a:t>4</a:t>
            </a:r>
            <a:r>
              <a:rPr lang="en-US" altLang="zh-CN" sz="2665" i="1" dirty="0">
                <a:cs typeface="+mn-ea"/>
                <a:sym typeface="+mn-lt"/>
              </a:rPr>
              <a:t>a</a:t>
            </a:r>
            <a:r>
              <a:rPr lang="en-US" altLang="zh-CN" sz="2665" baseline="30000" dirty="0">
                <a:cs typeface="+mn-ea"/>
                <a:sym typeface="+mn-lt"/>
              </a:rPr>
              <a:t>2</a:t>
            </a:r>
            <a:r>
              <a:rPr lang="zh-CN" altLang="en-US" sz="2665" dirty="0">
                <a:cs typeface="+mn-ea"/>
                <a:sym typeface="+mn-lt"/>
              </a:rPr>
              <a:t>－</a:t>
            </a:r>
            <a:r>
              <a:rPr lang="en-US" altLang="zh-CN" sz="2665" i="1" dirty="0">
                <a:cs typeface="+mn-ea"/>
                <a:sym typeface="+mn-lt"/>
              </a:rPr>
              <a:t>b</a:t>
            </a:r>
            <a:r>
              <a:rPr lang="en-US" altLang="zh-CN" sz="2665" baseline="30000" dirty="0">
                <a:cs typeface="+mn-ea"/>
                <a:sym typeface="+mn-lt"/>
              </a:rPr>
              <a:t>2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477471" y="5690349"/>
            <a:ext cx="2018501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dirty="0">
                <a:cs typeface="+mn-ea"/>
                <a:sym typeface="+mn-lt"/>
              </a:rPr>
              <a:t>49</a:t>
            </a:r>
            <a:r>
              <a:rPr lang="en-US" altLang="zh-CN" sz="2665" i="1" dirty="0">
                <a:cs typeface="+mn-ea"/>
                <a:sym typeface="+mn-lt"/>
              </a:rPr>
              <a:t>m</a:t>
            </a:r>
            <a:r>
              <a:rPr lang="en-US" altLang="zh-CN" sz="2665" baseline="30000" dirty="0">
                <a:cs typeface="+mn-ea"/>
                <a:sym typeface="+mn-lt"/>
              </a:rPr>
              <a:t>2</a:t>
            </a:r>
            <a:r>
              <a:rPr lang="zh-CN" altLang="en-US" sz="2665" dirty="0">
                <a:cs typeface="+mn-ea"/>
                <a:sym typeface="+mn-lt"/>
              </a:rPr>
              <a:t>－</a:t>
            </a:r>
            <a:r>
              <a:rPr lang="en-US" altLang="zh-CN" sz="2665" dirty="0">
                <a:cs typeface="+mn-ea"/>
                <a:sym typeface="+mn-lt"/>
              </a:rPr>
              <a:t>64</a:t>
            </a:r>
            <a:r>
              <a:rPr lang="en-US" altLang="zh-CN" sz="2665" i="1" dirty="0">
                <a:cs typeface="+mn-ea"/>
                <a:sym typeface="+mn-lt"/>
              </a:rPr>
              <a:t>n</a:t>
            </a:r>
            <a:r>
              <a:rPr lang="en-US" altLang="zh-CN" sz="2665" baseline="30000" dirty="0">
                <a:cs typeface="+mn-ea"/>
                <a:sym typeface="+mn-lt"/>
              </a:rPr>
              <a:t>2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/>
          <p:nvPr/>
        </p:nvSpPr>
        <p:spPr>
          <a:xfrm>
            <a:off x="1185036" y="1685959"/>
            <a:ext cx="9464199" cy="486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dirty="0">
                <a:cs typeface="+mn-ea"/>
                <a:sym typeface="+mn-lt"/>
              </a:rPr>
              <a:t>(</a:t>
            </a:r>
            <a:r>
              <a:rPr lang="en-US" altLang="zh-CN" sz="3200" i="1" dirty="0">
                <a:cs typeface="+mn-ea"/>
                <a:sym typeface="+mn-lt"/>
              </a:rPr>
              <a:t>y</a:t>
            </a:r>
            <a:r>
              <a:rPr lang="en-US" altLang="zh-CN" sz="3200" dirty="0">
                <a:cs typeface="+mn-ea"/>
                <a:sym typeface="+mn-lt"/>
              </a:rPr>
              <a:t>+2) (</a:t>
            </a:r>
            <a:r>
              <a:rPr lang="en-US" altLang="zh-CN" sz="3200" i="1" dirty="0">
                <a:cs typeface="+mn-ea"/>
                <a:sym typeface="+mn-lt"/>
              </a:rPr>
              <a:t>y</a:t>
            </a:r>
            <a:r>
              <a:rPr lang="en-US" altLang="zh-CN" sz="3200" dirty="0">
                <a:cs typeface="+mn-ea"/>
                <a:sym typeface="+mn-lt"/>
              </a:rPr>
              <a:t>-2) – (</a:t>
            </a:r>
            <a:r>
              <a:rPr lang="en-US" altLang="zh-CN" sz="3200" i="1" dirty="0">
                <a:cs typeface="+mn-ea"/>
                <a:sym typeface="+mn-lt"/>
              </a:rPr>
              <a:t>y</a:t>
            </a:r>
            <a:r>
              <a:rPr lang="en-US" altLang="zh-CN" sz="3200" dirty="0">
                <a:cs typeface="+mn-ea"/>
                <a:sym typeface="+mn-lt"/>
              </a:rPr>
              <a:t>-1) (</a:t>
            </a:r>
            <a:r>
              <a:rPr lang="en-US" altLang="zh-CN" sz="3200" i="1" dirty="0">
                <a:cs typeface="+mn-ea"/>
                <a:sym typeface="+mn-lt"/>
              </a:rPr>
              <a:t>y</a:t>
            </a:r>
            <a:r>
              <a:rPr lang="en-US" altLang="zh-CN" sz="3200" dirty="0">
                <a:cs typeface="+mn-ea"/>
                <a:sym typeface="+mn-lt"/>
              </a:rPr>
              <a:t>+5)</a:t>
            </a:r>
            <a:endParaRPr lang="zh-CN" altLang="el-GR" sz="3200" dirty="0">
              <a:cs typeface="+mn-ea"/>
              <a:sym typeface="+mn-lt"/>
            </a:endParaRPr>
          </a:p>
        </p:txBody>
      </p:sp>
      <p:sp>
        <p:nvSpPr>
          <p:cNvPr id="6" name="Text Box 3"/>
          <p:cNvSpPr txBox="1"/>
          <p:nvPr/>
        </p:nvSpPr>
        <p:spPr>
          <a:xfrm>
            <a:off x="1185036" y="2125076"/>
            <a:ext cx="6981613" cy="256300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解：</a:t>
            </a:r>
            <a:r>
              <a:rPr lang="en-US" altLang="zh-CN" sz="2400" dirty="0">
                <a:cs typeface="+mn-ea"/>
                <a:sym typeface="+mn-lt"/>
              </a:rPr>
              <a:t>=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-2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-(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+4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dirty="0">
                <a:cs typeface="+mn-ea"/>
                <a:sym typeface="+mn-lt"/>
              </a:rPr>
              <a:t>-5)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        =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-4-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-4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dirty="0">
                <a:cs typeface="+mn-ea"/>
                <a:sym typeface="+mn-lt"/>
              </a:rPr>
              <a:t>+5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        =- 4</a:t>
            </a:r>
            <a:r>
              <a:rPr lang="en-US" altLang="zh-CN" sz="2400" i="1" dirty="0">
                <a:cs typeface="+mn-ea"/>
                <a:sym typeface="+mn-lt"/>
              </a:rPr>
              <a:t>y </a:t>
            </a:r>
            <a:r>
              <a:rPr lang="en-US" altLang="zh-CN" sz="2400" dirty="0">
                <a:cs typeface="+mn-ea"/>
                <a:sym typeface="+mn-lt"/>
              </a:rPr>
              <a:t>+ 1</a:t>
            </a:r>
            <a:endParaRPr lang="el-GR" altLang="zh-CN" sz="2400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96257" y="4928897"/>
            <a:ext cx="11133667" cy="520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10000"/>
              </a:lnSpc>
            </a:pPr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注意事项</a:t>
            </a:r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不符合平方差公式运算条件的，按乘法法则进行运算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/>
          <p:nvPr/>
        </p:nvSpPr>
        <p:spPr>
          <a:xfrm>
            <a:off x="1023938" y="2316293"/>
            <a:ext cx="6191251" cy="440966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(a+4b)(a-4b)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(3+a)(-3+a)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(-2x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-3y)(-2x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+3y) 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2018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 </a:t>
            </a:r>
            <a:r>
              <a:rPr lang="en-US" altLang="en-US" sz="2400" i="1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2015×2021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Rectangle 23"/>
          <p:cNvSpPr/>
          <p:nvPr/>
        </p:nvSpPr>
        <p:spPr>
          <a:xfrm>
            <a:off x="1087608" y="1445852"/>
            <a:ext cx="3993401" cy="82157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利用平方差公式计算</a:t>
            </a:r>
            <a:r>
              <a:rPr lang="zh-CN" altLang="en-US" sz="3735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6884" y="1489886"/>
            <a:ext cx="7689926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．若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，且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665" i="1" kern="100" dirty="0" err="1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en-US" altLang="zh-CN" sz="2665" kern="100" dirty="0" err="1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2665" i="1" kern="100" dirty="0" err="1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6" name="矩形 5"/>
          <p:cNvSpPr/>
          <p:nvPr/>
        </p:nvSpPr>
        <p:spPr>
          <a:xfrm>
            <a:off x="905933" y="2271932"/>
            <a:ext cx="10981267" cy="1939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sz="2665" kern="100" dirty="0">
                <a:cs typeface="+mn-ea"/>
                <a:sym typeface="+mn-lt"/>
              </a:rPr>
              <a:t>【解析】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sz="2665" kern="100" dirty="0">
                <a:cs typeface="+mn-ea"/>
                <a:sym typeface="+mn-lt"/>
              </a:rPr>
              <a:t>根据平方差公式分解因式，可得（</a:t>
            </a:r>
            <a:r>
              <a:rPr lang="en-US" altLang="zh-CN" sz="2665" kern="100" dirty="0" err="1">
                <a:cs typeface="+mn-ea"/>
                <a:sym typeface="+mn-lt"/>
              </a:rPr>
              <a:t>m+n</a:t>
            </a:r>
            <a:r>
              <a:rPr lang="zh-CN" altLang="zh-CN" sz="2665" kern="100" dirty="0">
                <a:cs typeface="+mn-ea"/>
                <a:sym typeface="+mn-lt"/>
              </a:rPr>
              <a:t>）（</a:t>
            </a:r>
            <a:r>
              <a:rPr lang="en-US" altLang="zh-CN" sz="2665" kern="100" dirty="0">
                <a:cs typeface="+mn-ea"/>
                <a:sym typeface="+mn-lt"/>
              </a:rPr>
              <a:t>m-n</a:t>
            </a:r>
            <a:r>
              <a:rPr lang="zh-CN" altLang="zh-CN" sz="2665" kern="100" dirty="0">
                <a:cs typeface="+mn-ea"/>
                <a:sym typeface="+mn-lt"/>
              </a:rPr>
              <a:t>）</a:t>
            </a:r>
            <a:r>
              <a:rPr lang="en-US" altLang="zh-CN" sz="2665" kern="100" dirty="0">
                <a:cs typeface="+mn-ea"/>
                <a:sym typeface="+mn-lt"/>
              </a:rPr>
              <a:t>=6</a:t>
            </a:r>
            <a:r>
              <a:rPr lang="zh-CN" altLang="zh-CN" sz="2665" kern="100" dirty="0">
                <a:cs typeface="+mn-ea"/>
                <a:sym typeface="+mn-lt"/>
              </a:rPr>
              <a:t>，代入</a:t>
            </a:r>
            <a:r>
              <a:rPr lang="en-US" altLang="zh-CN" sz="2665" kern="100" dirty="0">
                <a:cs typeface="+mn-ea"/>
                <a:sym typeface="+mn-lt"/>
              </a:rPr>
              <a:t>m-n=3</a:t>
            </a:r>
            <a:r>
              <a:rPr lang="zh-CN" altLang="zh-CN" sz="2665" kern="100" dirty="0">
                <a:cs typeface="+mn-ea"/>
                <a:sym typeface="+mn-lt"/>
              </a:rPr>
              <a:t>，</a:t>
            </a:r>
            <a:endParaRPr lang="en-US" altLang="zh-CN" sz="2665" kern="100" dirty="0"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zh-CN" altLang="zh-CN" sz="2665" kern="100" dirty="0">
                <a:cs typeface="+mn-ea"/>
                <a:sym typeface="+mn-lt"/>
              </a:rPr>
              <a:t>可得</a:t>
            </a:r>
            <a:r>
              <a:rPr lang="en-US" altLang="zh-CN" sz="2665" kern="100" dirty="0" err="1">
                <a:cs typeface="+mn-ea"/>
                <a:sym typeface="+mn-lt"/>
              </a:rPr>
              <a:t>m+n</a:t>
            </a:r>
            <a:r>
              <a:rPr lang="en-US" altLang="zh-CN" sz="2665" kern="100" dirty="0">
                <a:cs typeface="+mn-ea"/>
                <a:sym typeface="+mn-lt"/>
              </a:rPr>
              <a:t>=2.</a:t>
            </a:r>
            <a:endParaRPr lang="zh-CN" altLang="zh-CN" sz="2665" kern="1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46268" y="1645927"/>
            <a:ext cx="37382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67321" y="1434852"/>
            <a:ext cx="11006965" cy="70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．计算：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123456788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 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123456787×123456789 = ______________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1313030" y="2376160"/>
            <a:ext cx="81703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原式</a:t>
            </a:r>
            <a:r>
              <a:rPr lang="en-US" altLang="zh-CN" sz="2400" kern="100" dirty="0">
                <a:cs typeface="+mn-ea"/>
                <a:sym typeface="+mn-lt"/>
              </a:rPr>
              <a:t>=123456788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－（</a:t>
            </a:r>
            <a:r>
              <a:rPr lang="en-US" altLang="zh-CN" sz="2400" kern="100" dirty="0">
                <a:cs typeface="+mn-ea"/>
                <a:sym typeface="+mn-lt"/>
              </a:rPr>
              <a:t>123456788-1</a:t>
            </a:r>
            <a:r>
              <a:rPr lang="zh-CN" altLang="zh-CN" sz="2400" kern="100" dirty="0">
                <a:cs typeface="+mn-ea"/>
                <a:sym typeface="+mn-lt"/>
              </a:rPr>
              <a:t>）</a:t>
            </a:r>
            <a:r>
              <a:rPr lang="en-US" altLang="zh-CN" sz="2400" kern="100" dirty="0">
                <a:cs typeface="+mn-ea"/>
                <a:sym typeface="+mn-lt"/>
              </a:rPr>
              <a:t>×</a:t>
            </a:r>
            <a:r>
              <a:rPr lang="zh-CN" altLang="zh-CN" sz="2400" kern="100" dirty="0">
                <a:cs typeface="+mn-ea"/>
                <a:sym typeface="+mn-lt"/>
              </a:rPr>
              <a:t>（</a:t>
            </a:r>
            <a:r>
              <a:rPr lang="en-US" altLang="zh-CN" sz="2400" kern="100" dirty="0">
                <a:cs typeface="+mn-ea"/>
                <a:sym typeface="+mn-lt"/>
              </a:rPr>
              <a:t>123456788+1</a:t>
            </a:r>
            <a:r>
              <a:rPr lang="zh-CN" altLang="zh-CN" sz="2400" kern="100" dirty="0">
                <a:cs typeface="+mn-ea"/>
                <a:sym typeface="+mn-lt"/>
              </a:rPr>
              <a:t>）</a:t>
            </a:r>
          </a:p>
          <a:p>
            <a:pPr defTabSz="914400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    =123456788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－</a:t>
            </a:r>
            <a:r>
              <a:rPr lang="en-US" altLang="zh-CN" sz="2400" kern="100" dirty="0">
                <a:cs typeface="+mn-ea"/>
                <a:sym typeface="+mn-lt"/>
              </a:rPr>
              <a:t>123456788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+1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    =1</a:t>
            </a:r>
            <a:endParaRPr lang="zh-CN" altLang="zh-CN" sz="2400" kern="1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483363" y="1474600"/>
            <a:ext cx="37382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199456" y="1318496"/>
                <a:ext cx="73152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4.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计算：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+3−</m:t>
                        </m:r>
                        <m:sSup>
                          <m:sSupPr>
                            <m:ctrlPr>
                              <a:rPr lang="zh-CN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3+</m:t>
                        </m:r>
                        <m:sSup>
                          <m:sSupPr>
                            <m:ctrlPr>
                              <a:rPr lang="zh-CN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zh-CN" altLang="zh-CN" sz="32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318496"/>
                <a:ext cx="731520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8" t="-28" r="8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199456" y="2096051"/>
                <a:ext cx="7933267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原式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  <m:r>
                              <a:rPr lang="zh-CN" altLang="en-US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zh-CN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zh-CN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  <m:r>
                              <a:rPr lang="zh-CN" altLang="en-US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zh-CN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  <m:r>
                              <a:rPr lang="zh-CN" altLang="en-US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zh-CN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9+6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9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2096051"/>
                <a:ext cx="7933267" cy="3416320"/>
              </a:xfrm>
              <a:prstGeom prst="rect">
                <a:avLst/>
              </a:prstGeom>
              <a:blipFill rotWithShape="1">
                <a:blip r:embed="rId4"/>
                <a:stretch>
                  <a:fillRect l="-7" t="-16" r="2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372296" y="1045977"/>
                <a:ext cx="10819704" cy="1882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4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𝑦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是方程组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4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𝑎𝑥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𝑏𝑦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𝑏𝑥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𝑎𝑦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的解，则代数式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400" kern="100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)(a-b)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的值为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96" y="1045977"/>
                <a:ext cx="10819704" cy="1882054"/>
              </a:xfrm>
              <a:prstGeom prst="rect">
                <a:avLst/>
              </a:prstGeom>
              <a:blipFill rotWithShape="1">
                <a:blip r:embed="rId3"/>
                <a:stretch>
                  <a:fillRect l="-1" t="-7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372296" y="3044146"/>
                <a:ext cx="6096000" cy="34304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解：把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𝑦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代入方程组得：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3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𝑎</m:t>
                              </m:r>
                              <m:r>
                                <a:rPr lang="zh-CN" altLang="en-US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=3   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①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3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zh-CN" altLang="en-US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𝑎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=−7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①×3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②×2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得：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，即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把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①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得：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000" kern="1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)(a-b)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8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8.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96" y="3044146"/>
                <a:ext cx="6096000" cy="3430491"/>
              </a:xfrm>
              <a:prstGeom prst="rect">
                <a:avLst/>
              </a:prstGeom>
              <a:blipFill rotWithShape="1">
                <a:blip r:embed="rId4"/>
                <a:stretch>
                  <a:fillRect l="-1" t="-17" r="1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1931704" y="2425502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−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/>
          <p:cNvSpPr/>
          <p:nvPr/>
        </p:nvSpPr>
        <p:spPr bwMode="auto">
          <a:xfrm rot="10800000" flipH="1">
            <a:off x="7098424" y="199565"/>
            <a:ext cx="5575042" cy="7472599"/>
          </a:xfrm>
          <a:custGeom>
            <a:avLst/>
            <a:gdLst>
              <a:gd name="connsiteX0" fmla="*/ 2156244 w 5116512"/>
              <a:gd name="connsiteY0" fmla="*/ 0 h 6858000"/>
              <a:gd name="connsiteX1" fmla="*/ 3919716 w 5116512"/>
              <a:gd name="connsiteY1" fmla="*/ 0 h 6858000"/>
              <a:gd name="connsiteX2" fmla="*/ 3526943 w 5116512"/>
              <a:gd name="connsiteY2" fmla="*/ 473301 h 6858000"/>
              <a:gd name="connsiteX3" fmla="*/ 2849610 w 5116512"/>
              <a:gd name="connsiteY3" fmla="*/ 1435947 h 6858000"/>
              <a:gd name="connsiteX4" fmla="*/ 2729373 w 5116512"/>
              <a:gd name="connsiteY4" fmla="*/ 1632487 h 6858000"/>
              <a:gd name="connsiteX5" fmla="*/ 2577073 w 5116512"/>
              <a:gd name="connsiteY5" fmla="*/ 2033590 h 6858000"/>
              <a:gd name="connsiteX6" fmla="*/ 2573065 w 5116512"/>
              <a:gd name="connsiteY6" fmla="*/ 2053645 h 6858000"/>
              <a:gd name="connsiteX7" fmla="*/ 2565049 w 5116512"/>
              <a:gd name="connsiteY7" fmla="*/ 2089744 h 6858000"/>
              <a:gd name="connsiteX8" fmla="*/ 2561042 w 5116512"/>
              <a:gd name="connsiteY8" fmla="*/ 2113810 h 6858000"/>
              <a:gd name="connsiteX9" fmla="*/ 2553026 w 5116512"/>
              <a:gd name="connsiteY9" fmla="*/ 2145898 h 6858000"/>
              <a:gd name="connsiteX10" fmla="*/ 2549018 w 5116512"/>
              <a:gd name="connsiteY10" fmla="*/ 2169965 h 6858000"/>
              <a:gd name="connsiteX11" fmla="*/ 2545010 w 5116512"/>
              <a:gd name="connsiteY11" fmla="*/ 2206064 h 6858000"/>
              <a:gd name="connsiteX12" fmla="*/ 2541002 w 5116512"/>
              <a:gd name="connsiteY12" fmla="*/ 2230130 h 6858000"/>
              <a:gd name="connsiteX13" fmla="*/ 2536994 w 5116512"/>
              <a:gd name="connsiteY13" fmla="*/ 2262218 h 6858000"/>
              <a:gd name="connsiteX14" fmla="*/ 2536994 w 5116512"/>
              <a:gd name="connsiteY14" fmla="*/ 2286284 h 6858000"/>
              <a:gd name="connsiteX15" fmla="*/ 2532986 w 5116512"/>
              <a:gd name="connsiteY15" fmla="*/ 2322383 h 6858000"/>
              <a:gd name="connsiteX16" fmla="*/ 2528978 w 5116512"/>
              <a:gd name="connsiteY16" fmla="*/ 2346450 h 6858000"/>
              <a:gd name="connsiteX17" fmla="*/ 2528978 w 5116512"/>
              <a:gd name="connsiteY17" fmla="*/ 2386560 h 6858000"/>
              <a:gd name="connsiteX18" fmla="*/ 2528978 w 5116512"/>
              <a:gd name="connsiteY18" fmla="*/ 2406615 h 6858000"/>
              <a:gd name="connsiteX19" fmla="*/ 2524970 w 5116512"/>
              <a:gd name="connsiteY19" fmla="*/ 2466781 h 6858000"/>
              <a:gd name="connsiteX20" fmla="*/ 2528978 w 5116512"/>
              <a:gd name="connsiteY20" fmla="*/ 2534968 h 6858000"/>
              <a:gd name="connsiteX21" fmla="*/ 2528978 w 5116512"/>
              <a:gd name="connsiteY21" fmla="*/ 2547001 h 6858000"/>
              <a:gd name="connsiteX22" fmla="*/ 2532986 w 5116512"/>
              <a:gd name="connsiteY22" fmla="*/ 2615188 h 6858000"/>
              <a:gd name="connsiteX23" fmla="*/ 2532986 w 5116512"/>
              <a:gd name="connsiteY23" fmla="*/ 2627221 h 6858000"/>
              <a:gd name="connsiteX24" fmla="*/ 2541002 w 5116512"/>
              <a:gd name="connsiteY24" fmla="*/ 2695409 h 6858000"/>
              <a:gd name="connsiteX25" fmla="*/ 2541002 w 5116512"/>
              <a:gd name="connsiteY25" fmla="*/ 2699420 h 6858000"/>
              <a:gd name="connsiteX26" fmla="*/ 2553026 w 5116512"/>
              <a:gd name="connsiteY26" fmla="*/ 2767607 h 6858000"/>
              <a:gd name="connsiteX27" fmla="*/ 2553026 w 5116512"/>
              <a:gd name="connsiteY27" fmla="*/ 2775629 h 6858000"/>
              <a:gd name="connsiteX28" fmla="*/ 2565049 w 5116512"/>
              <a:gd name="connsiteY28" fmla="*/ 2843817 h 6858000"/>
              <a:gd name="connsiteX29" fmla="*/ 2569057 w 5116512"/>
              <a:gd name="connsiteY29" fmla="*/ 2855850 h 6858000"/>
              <a:gd name="connsiteX30" fmla="*/ 2585089 w 5116512"/>
              <a:gd name="connsiteY30" fmla="*/ 2920026 h 6858000"/>
              <a:gd name="connsiteX31" fmla="*/ 2585089 w 5116512"/>
              <a:gd name="connsiteY31" fmla="*/ 2924037 h 6858000"/>
              <a:gd name="connsiteX32" fmla="*/ 2601120 w 5116512"/>
              <a:gd name="connsiteY32" fmla="*/ 2988214 h 6858000"/>
              <a:gd name="connsiteX33" fmla="*/ 2605128 w 5116512"/>
              <a:gd name="connsiteY33" fmla="*/ 2996236 h 6858000"/>
              <a:gd name="connsiteX34" fmla="*/ 2625168 w 5116512"/>
              <a:gd name="connsiteY34" fmla="*/ 3056401 h 6858000"/>
              <a:gd name="connsiteX35" fmla="*/ 2629176 w 5116512"/>
              <a:gd name="connsiteY35" fmla="*/ 3068434 h 6858000"/>
              <a:gd name="connsiteX36" fmla="*/ 2653223 w 5116512"/>
              <a:gd name="connsiteY36" fmla="*/ 3132610 h 6858000"/>
              <a:gd name="connsiteX37" fmla="*/ 2653223 w 5116512"/>
              <a:gd name="connsiteY37" fmla="*/ 3136622 h 6858000"/>
              <a:gd name="connsiteX38" fmla="*/ 2681278 w 5116512"/>
              <a:gd name="connsiteY38" fmla="*/ 3196787 h 6858000"/>
              <a:gd name="connsiteX39" fmla="*/ 2681278 w 5116512"/>
              <a:gd name="connsiteY39" fmla="*/ 3204809 h 6858000"/>
              <a:gd name="connsiteX40" fmla="*/ 2709333 w 5116512"/>
              <a:gd name="connsiteY40" fmla="*/ 3264974 h 6858000"/>
              <a:gd name="connsiteX41" fmla="*/ 2717349 w 5116512"/>
              <a:gd name="connsiteY41" fmla="*/ 3272997 h 6858000"/>
              <a:gd name="connsiteX42" fmla="*/ 2745404 w 5116512"/>
              <a:gd name="connsiteY42" fmla="*/ 3333162 h 6858000"/>
              <a:gd name="connsiteX43" fmla="*/ 2749412 w 5116512"/>
              <a:gd name="connsiteY43" fmla="*/ 3337173 h 6858000"/>
              <a:gd name="connsiteX44" fmla="*/ 2781475 w 5116512"/>
              <a:gd name="connsiteY44" fmla="*/ 3393327 h 6858000"/>
              <a:gd name="connsiteX45" fmla="*/ 2785483 w 5116512"/>
              <a:gd name="connsiteY45" fmla="*/ 3397338 h 6858000"/>
              <a:gd name="connsiteX46" fmla="*/ 2821554 w 5116512"/>
              <a:gd name="connsiteY46" fmla="*/ 3453493 h 6858000"/>
              <a:gd name="connsiteX47" fmla="*/ 2825562 w 5116512"/>
              <a:gd name="connsiteY47" fmla="*/ 3461514 h 6858000"/>
              <a:gd name="connsiteX48" fmla="*/ 2861633 w 5116512"/>
              <a:gd name="connsiteY48" fmla="*/ 3517669 h 6858000"/>
              <a:gd name="connsiteX49" fmla="*/ 2865641 w 5116512"/>
              <a:gd name="connsiteY49" fmla="*/ 3521680 h 6858000"/>
              <a:gd name="connsiteX50" fmla="*/ 2905720 w 5116512"/>
              <a:gd name="connsiteY50" fmla="*/ 3577834 h 6858000"/>
              <a:gd name="connsiteX51" fmla="*/ 2909728 w 5116512"/>
              <a:gd name="connsiteY51" fmla="*/ 3577834 h 6858000"/>
              <a:gd name="connsiteX52" fmla="*/ 2949807 w 5116512"/>
              <a:gd name="connsiteY52" fmla="*/ 3629978 h 6858000"/>
              <a:gd name="connsiteX53" fmla="*/ 2957822 w 5116512"/>
              <a:gd name="connsiteY53" fmla="*/ 3638000 h 6858000"/>
              <a:gd name="connsiteX54" fmla="*/ 3001909 w 5116512"/>
              <a:gd name="connsiteY54" fmla="*/ 3686132 h 6858000"/>
              <a:gd name="connsiteX55" fmla="*/ 3005917 w 5116512"/>
              <a:gd name="connsiteY55" fmla="*/ 3690143 h 6858000"/>
              <a:gd name="connsiteX56" fmla="*/ 3102106 w 5116512"/>
              <a:gd name="connsiteY56" fmla="*/ 3790418 h 6858000"/>
              <a:gd name="connsiteX57" fmla="*/ 3106114 w 5116512"/>
              <a:gd name="connsiteY57" fmla="*/ 3794430 h 6858000"/>
              <a:gd name="connsiteX58" fmla="*/ 3158217 w 5116512"/>
              <a:gd name="connsiteY58" fmla="*/ 3838551 h 6858000"/>
              <a:gd name="connsiteX59" fmla="*/ 3162225 w 5116512"/>
              <a:gd name="connsiteY59" fmla="*/ 3842562 h 6858000"/>
              <a:gd name="connsiteX60" fmla="*/ 3270438 w 5116512"/>
              <a:gd name="connsiteY60" fmla="*/ 3926793 h 6858000"/>
              <a:gd name="connsiteX61" fmla="*/ 3274446 w 5116512"/>
              <a:gd name="connsiteY61" fmla="*/ 3930805 h 6858000"/>
              <a:gd name="connsiteX62" fmla="*/ 3334564 w 5116512"/>
              <a:gd name="connsiteY62" fmla="*/ 3970915 h 6858000"/>
              <a:gd name="connsiteX63" fmla="*/ 3458809 w 5116512"/>
              <a:gd name="connsiteY63" fmla="*/ 4047124 h 6858000"/>
              <a:gd name="connsiteX64" fmla="*/ 3522935 w 5116512"/>
              <a:gd name="connsiteY64" fmla="*/ 4083224 h 6858000"/>
              <a:gd name="connsiteX65" fmla="*/ 3526943 w 5116512"/>
              <a:gd name="connsiteY65" fmla="*/ 4083224 h 6858000"/>
              <a:gd name="connsiteX66" fmla="*/ 3659203 w 5116512"/>
              <a:gd name="connsiteY66" fmla="*/ 4143389 h 6858000"/>
              <a:gd name="connsiteX67" fmla="*/ 3727337 w 5116512"/>
              <a:gd name="connsiteY67" fmla="*/ 4167455 h 6858000"/>
              <a:gd name="connsiteX68" fmla="*/ 3727337 w 5116512"/>
              <a:gd name="connsiteY68" fmla="*/ 4171466 h 6858000"/>
              <a:gd name="connsiteX69" fmla="*/ 4332528 w 5116512"/>
              <a:gd name="connsiteY69" fmla="*/ 4271742 h 6858000"/>
              <a:gd name="connsiteX70" fmla="*/ 4975294 w 5116512"/>
              <a:gd name="connsiteY70" fmla="*/ 4154920 h 6858000"/>
              <a:gd name="connsiteX71" fmla="*/ 5116512 w 5116512"/>
              <a:gd name="connsiteY71" fmla="*/ 4094123 h 6858000"/>
              <a:gd name="connsiteX72" fmla="*/ 5116512 w 5116512"/>
              <a:gd name="connsiteY72" fmla="*/ 6858000 h 6858000"/>
              <a:gd name="connsiteX73" fmla="*/ 718513 w 5116512"/>
              <a:gd name="connsiteY73" fmla="*/ 6858000 h 6858000"/>
              <a:gd name="connsiteX74" fmla="*/ 579532 w 5116512"/>
              <a:gd name="connsiteY74" fmla="*/ 6613005 h 6858000"/>
              <a:gd name="connsiteX75" fmla="*/ 0 w 5116512"/>
              <a:gd name="connsiteY75" fmla="*/ 4219598 h 6858000"/>
              <a:gd name="connsiteX76" fmla="*/ 1751448 w 5116512"/>
              <a:gd name="connsiteY76" fmla="*/ 320882 h 6858000"/>
              <a:gd name="connsiteX77" fmla="*/ 2140213 w 5116512"/>
              <a:gd name="connsiteY77" fmla="*/ 8022 h 6858000"/>
              <a:gd name="connsiteX78" fmla="*/ 2156244 w 5116512"/>
              <a:gd name="connsiteY7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116512" h="6858000">
                <a:moveTo>
                  <a:pt x="2156244" y="0"/>
                </a:moveTo>
                <a:cubicBezTo>
                  <a:pt x="2156244" y="0"/>
                  <a:pt x="2156244" y="0"/>
                  <a:pt x="3919716" y="0"/>
                </a:cubicBezTo>
                <a:cubicBezTo>
                  <a:pt x="3775432" y="168463"/>
                  <a:pt x="3643172" y="328904"/>
                  <a:pt x="3526943" y="473301"/>
                </a:cubicBezTo>
                <a:cubicBezTo>
                  <a:pt x="3222343" y="854348"/>
                  <a:pt x="3005917" y="1167208"/>
                  <a:pt x="2849610" y="1435947"/>
                </a:cubicBezTo>
                <a:cubicBezTo>
                  <a:pt x="2805523" y="1500123"/>
                  <a:pt x="2765444" y="1564300"/>
                  <a:pt x="2729373" y="1632487"/>
                </a:cubicBezTo>
                <a:cubicBezTo>
                  <a:pt x="2661239" y="1760840"/>
                  <a:pt x="2613144" y="1893204"/>
                  <a:pt x="2577073" y="2033590"/>
                </a:cubicBezTo>
                <a:cubicBezTo>
                  <a:pt x="2577073" y="2041612"/>
                  <a:pt x="2577073" y="2045623"/>
                  <a:pt x="2573065" y="2053645"/>
                </a:cubicBezTo>
                <a:cubicBezTo>
                  <a:pt x="2569057" y="2065678"/>
                  <a:pt x="2569057" y="2077711"/>
                  <a:pt x="2565049" y="2089744"/>
                </a:cubicBezTo>
                <a:cubicBezTo>
                  <a:pt x="2565049" y="2097766"/>
                  <a:pt x="2561042" y="2105788"/>
                  <a:pt x="2561042" y="2113810"/>
                </a:cubicBezTo>
                <a:cubicBezTo>
                  <a:pt x="2557034" y="2125843"/>
                  <a:pt x="2557034" y="2133865"/>
                  <a:pt x="2553026" y="2145898"/>
                </a:cubicBezTo>
                <a:cubicBezTo>
                  <a:pt x="2553026" y="2153921"/>
                  <a:pt x="2553026" y="2161943"/>
                  <a:pt x="2549018" y="2169965"/>
                </a:cubicBezTo>
                <a:cubicBezTo>
                  <a:pt x="2549018" y="2181998"/>
                  <a:pt x="2545010" y="2194031"/>
                  <a:pt x="2545010" y="2206064"/>
                </a:cubicBezTo>
                <a:cubicBezTo>
                  <a:pt x="2545010" y="2214086"/>
                  <a:pt x="2541002" y="2222108"/>
                  <a:pt x="2541002" y="2230130"/>
                </a:cubicBezTo>
                <a:cubicBezTo>
                  <a:pt x="2541002" y="2242163"/>
                  <a:pt x="2536994" y="2254196"/>
                  <a:pt x="2536994" y="2262218"/>
                </a:cubicBezTo>
                <a:cubicBezTo>
                  <a:pt x="2536994" y="2270240"/>
                  <a:pt x="2536994" y="2278262"/>
                  <a:pt x="2536994" y="2286284"/>
                </a:cubicBezTo>
                <a:cubicBezTo>
                  <a:pt x="2532986" y="2298317"/>
                  <a:pt x="2532986" y="2310350"/>
                  <a:pt x="2532986" y="2322383"/>
                </a:cubicBezTo>
                <a:cubicBezTo>
                  <a:pt x="2532986" y="2330406"/>
                  <a:pt x="2528978" y="2338428"/>
                  <a:pt x="2528978" y="2346450"/>
                </a:cubicBezTo>
                <a:cubicBezTo>
                  <a:pt x="2528978" y="2358483"/>
                  <a:pt x="2528978" y="2374527"/>
                  <a:pt x="2528978" y="2386560"/>
                </a:cubicBezTo>
                <a:cubicBezTo>
                  <a:pt x="2528978" y="2394582"/>
                  <a:pt x="2528978" y="2398593"/>
                  <a:pt x="2528978" y="2406615"/>
                </a:cubicBezTo>
                <a:cubicBezTo>
                  <a:pt x="2524970" y="2426670"/>
                  <a:pt x="2524970" y="2446725"/>
                  <a:pt x="2524970" y="2466781"/>
                </a:cubicBezTo>
                <a:cubicBezTo>
                  <a:pt x="2524970" y="2490847"/>
                  <a:pt x="2524970" y="2510902"/>
                  <a:pt x="2528978" y="2534968"/>
                </a:cubicBezTo>
                <a:cubicBezTo>
                  <a:pt x="2528978" y="2538979"/>
                  <a:pt x="2528978" y="2542990"/>
                  <a:pt x="2528978" y="2547001"/>
                </a:cubicBezTo>
                <a:cubicBezTo>
                  <a:pt x="2528978" y="2571067"/>
                  <a:pt x="2528978" y="2595133"/>
                  <a:pt x="2532986" y="2615188"/>
                </a:cubicBezTo>
                <a:cubicBezTo>
                  <a:pt x="2532986" y="2619200"/>
                  <a:pt x="2532986" y="2623210"/>
                  <a:pt x="2532986" y="2627221"/>
                </a:cubicBezTo>
                <a:cubicBezTo>
                  <a:pt x="2536994" y="2651287"/>
                  <a:pt x="2536994" y="2675354"/>
                  <a:pt x="2541002" y="2695409"/>
                </a:cubicBezTo>
                <a:cubicBezTo>
                  <a:pt x="2541002" y="2699420"/>
                  <a:pt x="2541002" y="2699420"/>
                  <a:pt x="2541002" y="2699420"/>
                </a:cubicBezTo>
                <a:cubicBezTo>
                  <a:pt x="2545010" y="2723486"/>
                  <a:pt x="2549018" y="2743541"/>
                  <a:pt x="2553026" y="2767607"/>
                </a:cubicBezTo>
                <a:cubicBezTo>
                  <a:pt x="2553026" y="2767607"/>
                  <a:pt x="2553026" y="2771618"/>
                  <a:pt x="2553026" y="2775629"/>
                </a:cubicBezTo>
                <a:cubicBezTo>
                  <a:pt x="2557034" y="2799696"/>
                  <a:pt x="2561042" y="2819751"/>
                  <a:pt x="2565049" y="2843817"/>
                </a:cubicBezTo>
                <a:cubicBezTo>
                  <a:pt x="2565049" y="2847828"/>
                  <a:pt x="2569057" y="2851839"/>
                  <a:pt x="2569057" y="2855850"/>
                </a:cubicBezTo>
                <a:cubicBezTo>
                  <a:pt x="2573065" y="2875905"/>
                  <a:pt x="2577073" y="2895960"/>
                  <a:pt x="2585089" y="2920026"/>
                </a:cubicBezTo>
                <a:cubicBezTo>
                  <a:pt x="2585089" y="2920026"/>
                  <a:pt x="2585089" y="2924037"/>
                  <a:pt x="2585089" y="2924037"/>
                </a:cubicBezTo>
                <a:cubicBezTo>
                  <a:pt x="2589097" y="2944093"/>
                  <a:pt x="2597112" y="2964148"/>
                  <a:pt x="2601120" y="2988214"/>
                </a:cubicBezTo>
                <a:cubicBezTo>
                  <a:pt x="2605128" y="2988214"/>
                  <a:pt x="2605128" y="2992225"/>
                  <a:pt x="2605128" y="2996236"/>
                </a:cubicBezTo>
                <a:cubicBezTo>
                  <a:pt x="2613144" y="3016291"/>
                  <a:pt x="2617152" y="3036346"/>
                  <a:pt x="2625168" y="3056401"/>
                </a:cubicBezTo>
                <a:cubicBezTo>
                  <a:pt x="2625168" y="3060412"/>
                  <a:pt x="2629176" y="3064423"/>
                  <a:pt x="2629176" y="3068434"/>
                </a:cubicBezTo>
                <a:cubicBezTo>
                  <a:pt x="2637191" y="3088489"/>
                  <a:pt x="2645207" y="3112556"/>
                  <a:pt x="2653223" y="3132610"/>
                </a:cubicBezTo>
                <a:cubicBezTo>
                  <a:pt x="2653223" y="3132610"/>
                  <a:pt x="2653223" y="3136622"/>
                  <a:pt x="2653223" y="3136622"/>
                </a:cubicBezTo>
                <a:cubicBezTo>
                  <a:pt x="2661239" y="3156677"/>
                  <a:pt x="2673262" y="3176732"/>
                  <a:pt x="2681278" y="3196787"/>
                </a:cubicBezTo>
                <a:cubicBezTo>
                  <a:pt x="2681278" y="3196787"/>
                  <a:pt x="2681278" y="3200798"/>
                  <a:pt x="2681278" y="3204809"/>
                </a:cubicBezTo>
                <a:cubicBezTo>
                  <a:pt x="2693302" y="3224864"/>
                  <a:pt x="2701318" y="3244919"/>
                  <a:pt x="2709333" y="3264974"/>
                </a:cubicBezTo>
                <a:cubicBezTo>
                  <a:pt x="2713341" y="3264974"/>
                  <a:pt x="2713341" y="3268985"/>
                  <a:pt x="2717349" y="3272997"/>
                </a:cubicBezTo>
                <a:cubicBezTo>
                  <a:pt x="2725365" y="3293052"/>
                  <a:pt x="2737388" y="3313107"/>
                  <a:pt x="2745404" y="3333162"/>
                </a:cubicBezTo>
                <a:cubicBezTo>
                  <a:pt x="2749412" y="3333162"/>
                  <a:pt x="2749412" y="3333162"/>
                  <a:pt x="2749412" y="3337173"/>
                </a:cubicBezTo>
                <a:cubicBezTo>
                  <a:pt x="2761436" y="3357228"/>
                  <a:pt x="2769452" y="3373272"/>
                  <a:pt x="2781475" y="3393327"/>
                </a:cubicBezTo>
                <a:cubicBezTo>
                  <a:pt x="2781475" y="3393327"/>
                  <a:pt x="2785483" y="3397338"/>
                  <a:pt x="2785483" y="3397338"/>
                </a:cubicBezTo>
                <a:cubicBezTo>
                  <a:pt x="2797507" y="3417393"/>
                  <a:pt x="2809530" y="3437449"/>
                  <a:pt x="2821554" y="3453493"/>
                </a:cubicBezTo>
                <a:cubicBezTo>
                  <a:pt x="2821554" y="3457504"/>
                  <a:pt x="2825562" y="3461514"/>
                  <a:pt x="2825562" y="3461514"/>
                </a:cubicBezTo>
                <a:cubicBezTo>
                  <a:pt x="2837586" y="3481570"/>
                  <a:pt x="2849610" y="3497614"/>
                  <a:pt x="2861633" y="3517669"/>
                </a:cubicBezTo>
                <a:cubicBezTo>
                  <a:pt x="2865641" y="3517669"/>
                  <a:pt x="2865641" y="3521680"/>
                  <a:pt x="2865641" y="3521680"/>
                </a:cubicBezTo>
                <a:cubicBezTo>
                  <a:pt x="2881672" y="3541735"/>
                  <a:pt x="2893696" y="3557779"/>
                  <a:pt x="2905720" y="3577834"/>
                </a:cubicBezTo>
                <a:cubicBezTo>
                  <a:pt x="2909728" y="3577834"/>
                  <a:pt x="2909728" y="3577834"/>
                  <a:pt x="2909728" y="3577834"/>
                </a:cubicBezTo>
                <a:cubicBezTo>
                  <a:pt x="2921752" y="3593879"/>
                  <a:pt x="2937783" y="3613933"/>
                  <a:pt x="2949807" y="3629978"/>
                </a:cubicBezTo>
                <a:cubicBezTo>
                  <a:pt x="2953814" y="3633989"/>
                  <a:pt x="2953814" y="3633989"/>
                  <a:pt x="2957822" y="3638000"/>
                </a:cubicBezTo>
                <a:cubicBezTo>
                  <a:pt x="2969846" y="3654044"/>
                  <a:pt x="2985878" y="3670088"/>
                  <a:pt x="3001909" y="3686132"/>
                </a:cubicBezTo>
                <a:cubicBezTo>
                  <a:pt x="3001909" y="3690143"/>
                  <a:pt x="3001909" y="3690143"/>
                  <a:pt x="3005917" y="3690143"/>
                </a:cubicBezTo>
                <a:cubicBezTo>
                  <a:pt x="3033972" y="3726242"/>
                  <a:pt x="3070044" y="3758331"/>
                  <a:pt x="3102106" y="3790418"/>
                </a:cubicBezTo>
                <a:cubicBezTo>
                  <a:pt x="3106114" y="3790418"/>
                  <a:pt x="3106114" y="3790418"/>
                  <a:pt x="3106114" y="3794430"/>
                </a:cubicBezTo>
                <a:cubicBezTo>
                  <a:pt x="3122146" y="3810474"/>
                  <a:pt x="3142186" y="3822507"/>
                  <a:pt x="3158217" y="3838551"/>
                </a:cubicBezTo>
                <a:cubicBezTo>
                  <a:pt x="3158217" y="3838551"/>
                  <a:pt x="3158217" y="3838551"/>
                  <a:pt x="3162225" y="3842562"/>
                </a:cubicBezTo>
                <a:cubicBezTo>
                  <a:pt x="3198296" y="3870639"/>
                  <a:pt x="3234367" y="3902727"/>
                  <a:pt x="3270438" y="3926793"/>
                </a:cubicBezTo>
                <a:cubicBezTo>
                  <a:pt x="3274446" y="3930805"/>
                  <a:pt x="3274446" y="3930805"/>
                  <a:pt x="3274446" y="3930805"/>
                </a:cubicBezTo>
                <a:cubicBezTo>
                  <a:pt x="3294485" y="3942837"/>
                  <a:pt x="3314525" y="3958882"/>
                  <a:pt x="3334564" y="3970915"/>
                </a:cubicBezTo>
                <a:cubicBezTo>
                  <a:pt x="3374643" y="3998992"/>
                  <a:pt x="3414722" y="4023058"/>
                  <a:pt x="3458809" y="4047124"/>
                </a:cubicBezTo>
                <a:cubicBezTo>
                  <a:pt x="3478848" y="4059157"/>
                  <a:pt x="3502896" y="4071190"/>
                  <a:pt x="3522935" y="4083224"/>
                </a:cubicBezTo>
                <a:cubicBezTo>
                  <a:pt x="3522935" y="4083224"/>
                  <a:pt x="3522935" y="4083224"/>
                  <a:pt x="3526943" y="4083224"/>
                </a:cubicBezTo>
                <a:cubicBezTo>
                  <a:pt x="3567022" y="4103278"/>
                  <a:pt x="3611108" y="4123334"/>
                  <a:pt x="3659203" y="4143389"/>
                </a:cubicBezTo>
                <a:cubicBezTo>
                  <a:pt x="3679242" y="4151411"/>
                  <a:pt x="3703290" y="4159433"/>
                  <a:pt x="3727337" y="4167455"/>
                </a:cubicBezTo>
                <a:cubicBezTo>
                  <a:pt x="3727337" y="4167455"/>
                  <a:pt x="3727337" y="4167455"/>
                  <a:pt x="3727337" y="4171466"/>
                </a:cubicBezTo>
                <a:cubicBezTo>
                  <a:pt x="3915708" y="4235642"/>
                  <a:pt x="4120110" y="4271742"/>
                  <a:pt x="4332528" y="4271742"/>
                </a:cubicBezTo>
                <a:cubicBezTo>
                  <a:pt x="4558974" y="4271742"/>
                  <a:pt x="4775400" y="4230629"/>
                  <a:pt x="4975294" y="4154920"/>
                </a:cubicBezTo>
                <a:lnTo>
                  <a:pt x="5116512" y="4094123"/>
                </a:lnTo>
                <a:lnTo>
                  <a:pt x="5116512" y="6858000"/>
                </a:lnTo>
                <a:lnTo>
                  <a:pt x="718513" y="6858000"/>
                </a:lnTo>
                <a:lnTo>
                  <a:pt x="579532" y="6613005"/>
                </a:lnTo>
                <a:cubicBezTo>
                  <a:pt x="209099" y="5896708"/>
                  <a:pt x="0" y="5082971"/>
                  <a:pt x="0" y="4219598"/>
                </a:cubicBezTo>
                <a:cubicBezTo>
                  <a:pt x="0" y="2667332"/>
                  <a:pt x="677334" y="1275506"/>
                  <a:pt x="1751448" y="320882"/>
                </a:cubicBezTo>
                <a:cubicBezTo>
                  <a:pt x="1875692" y="212585"/>
                  <a:pt x="2003945" y="108298"/>
                  <a:pt x="2140213" y="8022"/>
                </a:cubicBezTo>
                <a:cubicBezTo>
                  <a:pt x="2144221" y="8022"/>
                  <a:pt x="2152237" y="4011"/>
                  <a:pt x="21562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Freeform: Shape 3"/>
          <p:cNvSpPr/>
          <p:nvPr/>
        </p:nvSpPr>
        <p:spPr>
          <a:xfrm rot="8041575">
            <a:off x="-881751" y="4238122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8011715">
            <a:off x="5085631" y="-245196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: Shape 12"/>
          <p:cNvSpPr/>
          <p:nvPr/>
        </p:nvSpPr>
        <p:spPr>
          <a:xfrm rot="13759608">
            <a:off x="5090232" y="1290371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2" r="25132"/>
          <a:stretch>
            <a:fillRect/>
          </a:stretch>
        </p:blipFill>
        <p:spPr>
          <a:xfrm>
            <a:off x="7188543" y="-138345"/>
            <a:ext cx="5575042" cy="7472599"/>
          </a:xfrm>
        </p:spPr>
      </p:pic>
      <p:grpSp>
        <p:nvGrpSpPr>
          <p:cNvPr id="14" name="Group 10"/>
          <p:cNvGrpSpPr/>
          <p:nvPr/>
        </p:nvGrpSpPr>
        <p:grpSpPr>
          <a:xfrm>
            <a:off x="3320391" y="2916785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7" name="TextBox 9"/>
          <p:cNvSpPr txBox="1"/>
          <p:nvPr/>
        </p:nvSpPr>
        <p:spPr>
          <a:xfrm>
            <a:off x="743897" y="1342692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Rectangle: Rounded Corners 40"/>
          <p:cNvSpPr/>
          <p:nvPr/>
        </p:nvSpPr>
        <p:spPr bwMode="auto">
          <a:xfrm rot="16200000">
            <a:off x="1035601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3"/>
          <p:cNvSpPr/>
          <p:nvPr/>
        </p:nvSpPr>
        <p:spPr bwMode="auto">
          <a:xfrm rot="16200000">
            <a:off x="2726466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456574" y="2641930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21" name="矩形 20"/>
          <p:cNvSpPr/>
          <p:nvPr/>
        </p:nvSpPr>
        <p:spPr>
          <a:xfrm>
            <a:off x="485224" y="3561408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485224" y="3467931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3" name="矩形 22"/>
          <p:cNvSpPr/>
          <p:nvPr/>
        </p:nvSpPr>
        <p:spPr bwMode="auto">
          <a:xfrm>
            <a:off x="485224" y="2073809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85224" y="4138769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85224" y="3597955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01958" y="5083626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192824" y="5083626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47853" y="38215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33258" y="573045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204074" y="190990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204074" y="2820075"/>
            <a:ext cx="10348517" cy="101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、会推导平方差公式，知道推导平方差公式的理论依据。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、掌握平方差公式的结构特征，能运用公式进行简单的计算。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04074" y="4275464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04074" y="518563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平方差公式的推导及应用。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难点：用公式的结构特征判断题目能否使用公式。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多项式乘以多项式相乘知识点回顾</a:t>
            </a:r>
          </a:p>
        </p:txBody>
      </p:sp>
      <p:sp>
        <p:nvSpPr>
          <p:cNvPr id="16" name="矩形 15"/>
          <p:cNvSpPr/>
          <p:nvPr/>
        </p:nvSpPr>
        <p:spPr>
          <a:xfrm>
            <a:off x="1225952" y="1598123"/>
            <a:ext cx="1014042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400" b="1" noProof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  </a:t>
            </a:r>
            <a:r>
              <a:rPr lang="zh-CN" altLang="en-US" sz="2400" b="1" noProof="1">
                <a:cs typeface="+mn-ea"/>
                <a:sym typeface="+mn-lt"/>
              </a:rPr>
              <a:t>多项式与多项式相乘</a:t>
            </a:r>
            <a:r>
              <a:rPr lang="en-US" altLang="zh-CN" sz="2400" b="1" noProof="1">
                <a:cs typeface="+mn-ea"/>
                <a:sym typeface="+mn-lt"/>
              </a:rPr>
              <a:t>,</a:t>
            </a:r>
            <a:r>
              <a:rPr lang="zh-CN" altLang="en-US" sz="2400" b="1" noProof="1">
                <a:cs typeface="+mn-ea"/>
                <a:sym typeface="+mn-lt"/>
              </a:rPr>
              <a:t>先用</a:t>
            </a:r>
            <a:r>
              <a:rPr lang="zh-CN" altLang="en-US" sz="2400" b="1" noProof="1">
                <a:solidFill>
                  <a:srgbClr val="FF0000"/>
                </a:solidFill>
                <a:cs typeface="+mn-ea"/>
                <a:sym typeface="+mn-lt"/>
              </a:rPr>
              <a:t>一个多项式的每一项</a:t>
            </a:r>
            <a:r>
              <a:rPr lang="zh-CN" altLang="en-US" sz="2400" b="1" noProof="1">
                <a:cs typeface="+mn-ea"/>
                <a:sym typeface="+mn-lt"/>
              </a:rPr>
              <a:t>乘</a:t>
            </a:r>
            <a:r>
              <a:rPr lang="zh-CN" altLang="en-US" sz="2400" b="1" noProof="1">
                <a:solidFill>
                  <a:srgbClr val="FF0000"/>
                </a:solidFill>
                <a:cs typeface="+mn-ea"/>
                <a:sym typeface="+mn-lt"/>
              </a:rPr>
              <a:t>另一个多项式的每一项</a:t>
            </a:r>
            <a:r>
              <a:rPr lang="en-US" altLang="zh-CN" sz="2400" b="1" noProof="1">
                <a:cs typeface="+mn-ea"/>
                <a:sym typeface="+mn-lt"/>
              </a:rPr>
              <a:t>,</a:t>
            </a:r>
            <a:r>
              <a:rPr lang="zh-CN" altLang="en-US" sz="2400" b="1" noProof="1">
                <a:cs typeface="+mn-ea"/>
                <a:sym typeface="+mn-lt"/>
              </a:rPr>
              <a:t>再把</a:t>
            </a:r>
            <a:r>
              <a:rPr lang="zh-CN" altLang="en-US" sz="2400" b="1" noProof="1">
                <a:solidFill>
                  <a:srgbClr val="FF0000"/>
                </a:solidFill>
                <a:cs typeface="+mn-ea"/>
                <a:sym typeface="+mn-lt"/>
              </a:rPr>
              <a:t>所得的积相加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  <a:endParaRPr kumimoji="1"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38604" y="3884950"/>
            <a:ext cx="7734810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3200" b="1" dirty="0">
                <a:cs typeface="+mn-ea"/>
                <a:sym typeface="+mn-lt"/>
              </a:rPr>
              <a:t>(</a:t>
            </a:r>
            <a:r>
              <a:rPr lang="en-US" altLang="zh-CN" sz="3200" b="1" dirty="0" err="1">
                <a:cs typeface="+mn-ea"/>
                <a:sym typeface="+mn-lt"/>
              </a:rPr>
              <a:t>a+b</a:t>
            </a:r>
            <a:r>
              <a:rPr lang="en-US" altLang="zh-CN" sz="3200" b="1" dirty="0">
                <a:cs typeface="+mn-ea"/>
                <a:sym typeface="+mn-lt"/>
              </a:rPr>
              <a:t>)•(</a:t>
            </a:r>
            <a:r>
              <a:rPr lang="en-US" altLang="zh-CN" sz="3200" b="1" dirty="0" err="1">
                <a:cs typeface="+mn-ea"/>
                <a:sym typeface="+mn-lt"/>
              </a:rPr>
              <a:t>m+n</a:t>
            </a:r>
            <a:r>
              <a:rPr lang="en-US" altLang="zh-CN" sz="3200" b="1" dirty="0">
                <a:cs typeface="+mn-ea"/>
                <a:sym typeface="+mn-lt"/>
              </a:rPr>
              <a:t>)=            +             +             +</a:t>
            </a:r>
          </a:p>
        </p:txBody>
      </p:sp>
      <p:sp>
        <p:nvSpPr>
          <p:cNvPr id="18" name="矩形 17"/>
          <p:cNvSpPr/>
          <p:nvPr/>
        </p:nvSpPr>
        <p:spPr>
          <a:xfrm>
            <a:off x="4620716" y="3979701"/>
            <a:ext cx="877163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cs typeface="+mn-ea"/>
                <a:sym typeface="+mn-lt"/>
              </a:rPr>
              <a:t>am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020826" y="4000063"/>
            <a:ext cx="902811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 err="1">
                <a:cs typeface="+mn-ea"/>
                <a:sym typeface="+mn-lt"/>
              </a:rPr>
              <a:t>bm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325198" y="3979701"/>
            <a:ext cx="742511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cs typeface="+mn-ea"/>
                <a:sym typeface="+mn-lt"/>
              </a:rPr>
              <a:t>an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629627" y="4000063"/>
            <a:ext cx="768159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cs typeface="+mn-ea"/>
                <a:sym typeface="+mn-lt"/>
              </a:rPr>
              <a:t>bn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2188880" y="3884949"/>
            <a:ext cx="1178896" cy="94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空心弧 22"/>
          <p:cNvSpPr/>
          <p:nvPr/>
        </p:nvSpPr>
        <p:spPr>
          <a:xfrm>
            <a:off x="2188880" y="3659785"/>
            <a:ext cx="1672623" cy="15536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空心弧 23"/>
          <p:cNvSpPr/>
          <p:nvPr/>
        </p:nvSpPr>
        <p:spPr>
          <a:xfrm rot="10800000">
            <a:off x="2681209" y="4553622"/>
            <a:ext cx="823789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空心弧 24"/>
          <p:cNvSpPr/>
          <p:nvPr/>
        </p:nvSpPr>
        <p:spPr>
          <a:xfrm rot="10800000">
            <a:off x="2681207" y="4762897"/>
            <a:ext cx="1260904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20387" y="1279283"/>
            <a:ext cx="4713123" cy="5092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3735" b="1" dirty="0">
                <a:cs typeface="+mn-ea"/>
                <a:sym typeface="+mn-lt"/>
              </a:rPr>
              <a:t>计算：</a:t>
            </a:r>
            <a:endParaRPr lang="en-US" altLang="zh-CN" sz="3735" b="1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3735" b="1" dirty="0">
                <a:cs typeface="+mn-ea"/>
                <a:sym typeface="+mn-lt"/>
              </a:rPr>
              <a:t>1</a:t>
            </a:r>
            <a:r>
              <a:rPr lang="zh-CN" altLang="en-US" sz="3735" b="1" dirty="0">
                <a:cs typeface="+mn-ea"/>
                <a:sym typeface="+mn-lt"/>
              </a:rPr>
              <a:t>）</a:t>
            </a:r>
            <a:r>
              <a:rPr lang="en-US" altLang="zh-CN" sz="3735" b="1" dirty="0">
                <a:cs typeface="+mn-ea"/>
                <a:sym typeface="+mn-lt"/>
              </a:rPr>
              <a:t>(x+1)(x-1)</a:t>
            </a:r>
            <a:r>
              <a:rPr lang="zh-CN" altLang="en-US" sz="3735" b="1" dirty="0">
                <a:cs typeface="+mn-ea"/>
                <a:sym typeface="+mn-lt"/>
              </a:rPr>
              <a:t> </a:t>
            </a:r>
            <a:r>
              <a:rPr lang="en-US" altLang="zh-CN" sz="3735" b="1" dirty="0">
                <a:cs typeface="+mn-ea"/>
                <a:sym typeface="+mn-lt"/>
              </a:rPr>
              <a:t>=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3735" b="1" dirty="0">
                <a:cs typeface="+mn-ea"/>
                <a:sym typeface="+mn-lt"/>
              </a:rPr>
              <a:t>2</a:t>
            </a:r>
            <a:r>
              <a:rPr lang="zh-CN" altLang="en-US" sz="3735" b="1" dirty="0">
                <a:cs typeface="+mn-ea"/>
                <a:sym typeface="+mn-lt"/>
              </a:rPr>
              <a:t>）</a:t>
            </a:r>
            <a:r>
              <a:rPr lang="en-US" altLang="zh-CN" sz="3735" b="1" dirty="0">
                <a:cs typeface="+mn-ea"/>
                <a:sym typeface="+mn-lt"/>
              </a:rPr>
              <a:t>(m+2)(m-2) =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3735" b="1" dirty="0">
                <a:cs typeface="+mn-ea"/>
                <a:sym typeface="+mn-lt"/>
              </a:rPr>
              <a:t>3</a:t>
            </a:r>
            <a:r>
              <a:rPr lang="zh-CN" altLang="en-US" sz="3735" b="1" dirty="0">
                <a:cs typeface="+mn-ea"/>
                <a:sym typeface="+mn-lt"/>
              </a:rPr>
              <a:t>）</a:t>
            </a:r>
            <a:r>
              <a:rPr lang="en-US" altLang="zh-CN" sz="3735" b="1" dirty="0">
                <a:cs typeface="+mn-ea"/>
                <a:sym typeface="+mn-lt"/>
              </a:rPr>
              <a:t>(2x+1)(2x-1) =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3735" b="1" dirty="0">
                <a:cs typeface="+mn-ea"/>
                <a:sym typeface="+mn-lt"/>
              </a:rPr>
              <a:t>4</a:t>
            </a:r>
            <a:r>
              <a:rPr lang="zh-CN" altLang="en-US" sz="3735" b="1" dirty="0">
                <a:cs typeface="+mn-ea"/>
                <a:sym typeface="+mn-lt"/>
              </a:rPr>
              <a:t>）</a:t>
            </a:r>
            <a:r>
              <a:rPr lang="en-US" altLang="zh-CN" sz="3735" b="1" dirty="0">
                <a:cs typeface="+mn-ea"/>
                <a:sym typeface="+mn-lt"/>
              </a:rPr>
              <a:t>(</a:t>
            </a:r>
            <a:r>
              <a:rPr lang="en-US" altLang="zh-CN" sz="3735" b="1" dirty="0" err="1">
                <a:cs typeface="+mn-ea"/>
                <a:sym typeface="+mn-lt"/>
              </a:rPr>
              <a:t>a+b</a:t>
            </a:r>
            <a:r>
              <a:rPr lang="en-US" altLang="zh-CN" sz="3735" b="1" dirty="0">
                <a:cs typeface="+mn-ea"/>
                <a:sym typeface="+mn-lt"/>
              </a:rPr>
              <a:t>)(a-b) =</a:t>
            </a:r>
            <a:endParaRPr lang="zh-CN" altLang="en-US" sz="3735" b="1" dirty="0">
              <a:cs typeface="+mn-ea"/>
              <a:sym typeface="+mn-lt"/>
            </a:endParaRPr>
          </a:p>
        </p:txBody>
      </p:sp>
      <p:sp>
        <p:nvSpPr>
          <p:cNvPr id="7" name="箭头: 上弧形 6"/>
          <p:cNvSpPr/>
          <p:nvPr/>
        </p:nvSpPr>
        <p:spPr>
          <a:xfrm>
            <a:off x="2091267" y="2167467"/>
            <a:ext cx="1236133" cy="1439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箭头: 上弧形 7"/>
          <p:cNvSpPr/>
          <p:nvPr/>
        </p:nvSpPr>
        <p:spPr>
          <a:xfrm>
            <a:off x="2091267" y="2087210"/>
            <a:ext cx="1667933" cy="2241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4800601" y="2239434"/>
                <a:ext cx="63594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735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373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735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1" y="2239434"/>
                <a:ext cx="635943" cy="574453"/>
              </a:xfrm>
              <a:prstGeom prst="rect">
                <a:avLst/>
              </a:prstGeom>
              <a:blipFill rotWithShape="1">
                <a:blip r:embed="rId3"/>
                <a:stretch>
                  <a:fillRect t="-74" r="-3446" b="-33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5443079" y="2239434"/>
            <a:ext cx="65" cy="5744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/>
            <a:endParaRPr lang="zh-CN" altLang="en-US" sz="3735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5413076" y="2233172"/>
                <a:ext cx="759887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076" y="2233172"/>
                <a:ext cx="759887" cy="574453"/>
              </a:xfrm>
              <a:prstGeom prst="rect">
                <a:avLst/>
              </a:prstGeom>
              <a:blipFill rotWithShape="1">
                <a:blip r:embed="rId4"/>
                <a:stretch>
                  <a:fillRect l="-44" t="-89" r="-3744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6177896" y="2233172"/>
                <a:ext cx="759887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896" y="2233172"/>
                <a:ext cx="759887" cy="574453"/>
              </a:xfrm>
              <a:prstGeom prst="rect">
                <a:avLst/>
              </a:prstGeom>
              <a:blipFill rotWithShape="1">
                <a:blip r:embed="rId5"/>
                <a:stretch>
                  <a:fillRect l="-81" t="-89" r="-3707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6942717" y="2239609"/>
                <a:ext cx="755015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−1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717" y="2239609"/>
                <a:ext cx="755015" cy="574453"/>
              </a:xfrm>
              <a:prstGeom prst="rect">
                <a:avLst/>
              </a:prstGeom>
              <a:blipFill rotWithShape="1">
                <a:blip r:embed="rId6"/>
                <a:stretch>
                  <a:fillRect l="-35" t="-104" r="-4843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箭头: 上弧形 13"/>
          <p:cNvSpPr/>
          <p:nvPr/>
        </p:nvSpPr>
        <p:spPr>
          <a:xfrm flipV="1">
            <a:off x="2582333" y="2823050"/>
            <a:ext cx="745067" cy="1148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箭头: 上弧形 14"/>
          <p:cNvSpPr/>
          <p:nvPr/>
        </p:nvSpPr>
        <p:spPr>
          <a:xfrm flipV="1">
            <a:off x="2582333" y="2827918"/>
            <a:ext cx="1176867" cy="2241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箭头: 上弧形 19"/>
          <p:cNvSpPr/>
          <p:nvPr/>
        </p:nvSpPr>
        <p:spPr>
          <a:xfrm>
            <a:off x="2091267" y="3305650"/>
            <a:ext cx="1236133" cy="1439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箭头: 上弧形 20"/>
          <p:cNvSpPr/>
          <p:nvPr/>
        </p:nvSpPr>
        <p:spPr>
          <a:xfrm>
            <a:off x="2091267" y="3225393"/>
            <a:ext cx="1667933" cy="2241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箭头: 上弧形 21"/>
          <p:cNvSpPr/>
          <p:nvPr/>
        </p:nvSpPr>
        <p:spPr>
          <a:xfrm flipV="1">
            <a:off x="2582333" y="3961233"/>
            <a:ext cx="745067" cy="1148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箭头: 上弧形 22"/>
          <p:cNvSpPr/>
          <p:nvPr/>
        </p:nvSpPr>
        <p:spPr>
          <a:xfrm flipV="1">
            <a:off x="2582333" y="3966100"/>
            <a:ext cx="1176867" cy="2241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箭头: 上弧形 23"/>
          <p:cNvSpPr/>
          <p:nvPr/>
        </p:nvSpPr>
        <p:spPr>
          <a:xfrm>
            <a:off x="2150533" y="4443832"/>
            <a:ext cx="1608667" cy="1439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箭头: 上弧形 24"/>
          <p:cNvSpPr/>
          <p:nvPr/>
        </p:nvSpPr>
        <p:spPr>
          <a:xfrm>
            <a:off x="2150533" y="4363575"/>
            <a:ext cx="2142067" cy="224191"/>
          </a:xfrm>
          <a:prstGeom prst="curvedDownArrow">
            <a:avLst>
              <a:gd name="adj1" fmla="val 25000"/>
              <a:gd name="adj2" fmla="val 50000"/>
              <a:gd name="adj3" fmla="val 174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6" name="箭头: 上弧形 25"/>
          <p:cNvSpPr/>
          <p:nvPr/>
        </p:nvSpPr>
        <p:spPr>
          <a:xfrm flipV="1">
            <a:off x="2857500" y="5101494"/>
            <a:ext cx="745067" cy="1148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箭头: 上弧形 26"/>
          <p:cNvSpPr/>
          <p:nvPr/>
        </p:nvSpPr>
        <p:spPr>
          <a:xfrm flipV="1">
            <a:off x="2857499" y="5101493"/>
            <a:ext cx="1435100" cy="2241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4813788" y="3358246"/>
                <a:ext cx="763862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735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73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zh-CN" altLang="en-US" sz="3735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788" y="3358246"/>
                <a:ext cx="763862" cy="574453"/>
              </a:xfrm>
              <a:prstGeom prst="rect">
                <a:avLst/>
              </a:prstGeom>
              <a:blipFill rotWithShape="1">
                <a:blip r:embed="rId7"/>
                <a:stretch>
                  <a:fillRect l="-64" t="-64" r="-3932" b="-34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5426265" y="3351984"/>
                <a:ext cx="116397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</m:t>
                      </m:r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265" y="3351984"/>
                <a:ext cx="1163973" cy="574453"/>
              </a:xfrm>
              <a:prstGeom prst="rect">
                <a:avLst/>
              </a:prstGeom>
              <a:blipFill rotWithShape="1">
                <a:blip r:embed="rId8"/>
                <a:stretch>
                  <a:fillRect l="-16" t="-79" r="-2655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6471590" y="3319561"/>
                <a:ext cx="116397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90" y="3319561"/>
                <a:ext cx="1163973" cy="574453"/>
              </a:xfrm>
              <a:prstGeom prst="rect">
                <a:avLst/>
              </a:prstGeom>
              <a:blipFill rotWithShape="1">
                <a:blip r:embed="rId9"/>
                <a:stretch>
                  <a:fillRect l="-26" t="-72" r="-2645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7612586" y="3305650"/>
                <a:ext cx="755015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−4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586" y="3305650"/>
                <a:ext cx="755015" cy="574453"/>
              </a:xfrm>
              <a:prstGeom prst="rect">
                <a:avLst/>
              </a:prstGeom>
              <a:blipFill rotWithShape="1">
                <a:blip r:embed="rId10"/>
                <a:stretch>
                  <a:fillRect l="-27" t="-83" r="-4851" b="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/>
              <p:cNvSpPr txBox="1"/>
              <p:nvPr/>
            </p:nvSpPr>
            <p:spPr>
              <a:xfrm>
                <a:off x="5254912" y="4530929"/>
                <a:ext cx="892424" cy="5876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735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73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  <m:r>
                            <a:rPr lang="en-US" altLang="zh-CN" sz="373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735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2" name="文本框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912" y="4530929"/>
                <a:ext cx="892424" cy="587661"/>
              </a:xfrm>
              <a:prstGeom prst="rect">
                <a:avLst/>
              </a:prstGeom>
              <a:blipFill rotWithShape="1">
                <a:blip r:embed="rId11"/>
                <a:stretch>
                  <a:fillRect l="-32" t="-35" r="-2786" b="-1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/>
              <p:cNvSpPr txBox="1"/>
              <p:nvPr/>
            </p:nvSpPr>
            <p:spPr>
              <a:xfrm>
                <a:off x="6022767" y="4519665"/>
                <a:ext cx="102438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3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767" y="4519665"/>
                <a:ext cx="1024383" cy="574453"/>
              </a:xfrm>
              <a:prstGeom prst="rect">
                <a:avLst/>
              </a:prstGeom>
              <a:blipFill rotWithShape="1">
                <a:blip r:embed="rId12"/>
                <a:stretch>
                  <a:fillRect l="-42" t="-64" r="-2735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/>
              <p:cNvSpPr txBox="1"/>
              <p:nvPr/>
            </p:nvSpPr>
            <p:spPr>
              <a:xfrm>
                <a:off x="6955708" y="4488504"/>
                <a:ext cx="102438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</m:t>
                      </m:r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4" name="文本框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708" y="4488504"/>
                <a:ext cx="1024383" cy="574453"/>
              </a:xfrm>
              <a:prstGeom prst="rect">
                <a:avLst/>
              </a:prstGeom>
              <a:blipFill rotWithShape="1">
                <a:blip r:embed="rId13"/>
                <a:stretch>
                  <a:fillRect l="-54" t="-56" r="-2723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7845905" y="4488504"/>
                <a:ext cx="755015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−1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905" y="4488504"/>
                <a:ext cx="755015" cy="574453"/>
              </a:xfrm>
              <a:prstGeom prst="rect">
                <a:avLst/>
              </a:prstGeom>
              <a:blipFill rotWithShape="1">
                <a:blip r:embed="rId6"/>
                <a:stretch>
                  <a:fillRect l="-64" t="-56" r="-4814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7703688" y="1814814"/>
                <a:ext cx="1533946" cy="10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200000"/>
                  </a:lnSpc>
                </a:pPr>
                <a:r>
                  <a:rPr lang="en-US" altLang="zh-CN" sz="3735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73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3735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5" b="1" dirty="0">
                    <a:solidFill>
                      <a:schemeClr val="tx1"/>
                    </a:solidFill>
                    <a:cs typeface="+mn-ea"/>
                    <a:sym typeface="+mn-lt"/>
                  </a:rPr>
                  <a:t>-1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688" y="1814814"/>
                <a:ext cx="1533946" cy="1076513"/>
              </a:xfrm>
              <a:prstGeom prst="rect">
                <a:avLst/>
              </a:prstGeom>
              <a:blipFill rotWithShape="1">
                <a:blip r:embed="rId14"/>
                <a:stretch>
                  <a:fillRect l="-33" t="-58" r="19" b="-146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8403561" y="2880492"/>
                <a:ext cx="1644233" cy="1082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200000"/>
                  </a:lnSpc>
                </a:pPr>
                <a:r>
                  <a:rPr lang="en-US" altLang="zh-CN" sz="3735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73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zh-CN" altLang="en-US" sz="3735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5" b="1" dirty="0">
                    <a:solidFill>
                      <a:schemeClr val="tx1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3561" y="2880492"/>
                <a:ext cx="1644233" cy="1082348"/>
              </a:xfrm>
              <a:prstGeom prst="rect">
                <a:avLst/>
              </a:prstGeom>
              <a:blipFill rotWithShape="1">
                <a:blip r:embed="rId15"/>
                <a:stretch>
                  <a:fillRect l="-37" t="-12" r="-1533" b="-140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8495315" y="4057009"/>
                <a:ext cx="1780809" cy="1082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200000"/>
                  </a:lnSpc>
                </a:pPr>
                <a:r>
                  <a:rPr lang="en-US" altLang="zh-CN" sz="3735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73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3735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5" b="1" dirty="0">
                    <a:solidFill>
                      <a:schemeClr val="tx1"/>
                    </a:solidFill>
                    <a:cs typeface="+mn-ea"/>
                    <a:sym typeface="+mn-lt"/>
                  </a:rPr>
                  <a:t>-1</a:t>
                </a: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315" y="4057009"/>
                <a:ext cx="1780809" cy="1082348"/>
              </a:xfrm>
              <a:prstGeom prst="rect">
                <a:avLst/>
              </a:prstGeom>
              <a:blipFill rotWithShape="1">
                <a:blip r:embed="rId16"/>
                <a:stretch>
                  <a:fillRect l="-16" t="-58" r="-361" b="-139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箭头: 上弧形 37"/>
          <p:cNvSpPr/>
          <p:nvPr/>
        </p:nvSpPr>
        <p:spPr>
          <a:xfrm>
            <a:off x="2091267" y="5612883"/>
            <a:ext cx="1236133" cy="1203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箭头: 上弧形 38"/>
          <p:cNvSpPr/>
          <p:nvPr/>
        </p:nvSpPr>
        <p:spPr>
          <a:xfrm>
            <a:off x="2091267" y="5532626"/>
            <a:ext cx="1744133" cy="224191"/>
          </a:xfrm>
          <a:prstGeom prst="curvedDownArrow">
            <a:avLst>
              <a:gd name="adj1" fmla="val 25000"/>
              <a:gd name="adj2" fmla="val 50000"/>
              <a:gd name="adj3" fmla="val 174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箭头: 上弧形 39"/>
          <p:cNvSpPr/>
          <p:nvPr/>
        </p:nvSpPr>
        <p:spPr>
          <a:xfrm flipV="1">
            <a:off x="2609851" y="6291422"/>
            <a:ext cx="636275" cy="1148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1" name="箭头: 上弧形 40"/>
          <p:cNvSpPr/>
          <p:nvPr/>
        </p:nvSpPr>
        <p:spPr>
          <a:xfrm flipV="1">
            <a:off x="2609850" y="6291421"/>
            <a:ext cx="1225551" cy="2241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/>
              <p:cNvSpPr txBox="1"/>
              <p:nvPr/>
            </p:nvSpPr>
            <p:spPr>
              <a:xfrm>
                <a:off x="4960321" y="5645172"/>
                <a:ext cx="3291863" cy="5876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5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735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5" dirty="0">
                    <a:solidFill>
                      <a:schemeClr val="tx1"/>
                    </a:solidFill>
                    <a:cs typeface="+mn-ea"/>
                    <a:sym typeface="+mn-lt"/>
                  </a:rPr>
                  <a:t>- ab + ab+</a:t>
                </a:r>
                <a:r>
                  <a:rPr lang="zh-CN" altLang="en-US" sz="373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735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2" name="文本框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321" y="5645172"/>
                <a:ext cx="3291863" cy="587661"/>
              </a:xfrm>
              <a:prstGeom prst="rect">
                <a:avLst/>
              </a:prstGeom>
              <a:blipFill rotWithShape="1">
                <a:blip r:embed="rId17"/>
                <a:stretch>
                  <a:fillRect l="-10" t="-4" r="-1976" b="-11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右大括号 15"/>
          <p:cNvSpPr/>
          <p:nvPr/>
        </p:nvSpPr>
        <p:spPr>
          <a:xfrm rot="5400000">
            <a:off x="6254252" y="5416742"/>
            <a:ext cx="80960" cy="16684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570670" y="6324826"/>
            <a:ext cx="147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dirty="0">
                <a:cs typeface="+mn-ea"/>
                <a:sym typeface="+mn-lt"/>
              </a:rPr>
              <a:t>相加和为</a:t>
            </a:r>
            <a:r>
              <a:rPr lang="en-US" altLang="zh-CN" dirty="0">
                <a:cs typeface="+mn-ea"/>
                <a:sym typeface="+mn-lt"/>
              </a:rPr>
              <a:t>0</a:t>
            </a:r>
            <a:endParaRPr lang="zh-CN" altLang="en-US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/>
              <p:cNvSpPr/>
              <p:nvPr/>
            </p:nvSpPr>
            <p:spPr>
              <a:xfrm>
                <a:off x="8083677" y="5222900"/>
                <a:ext cx="1867114" cy="1082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200000"/>
                  </a:lnSpc>
                </a:pPr>
                <a:r>
                  <a:rPr lang="en-US" altLang="zh-CN" sz="3735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73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735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5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73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735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735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3" name="矩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677" y="5222900"/>
                <a:ext cx="1867114" cy="1082348"/>
              </a:xfrm>
              <a:prstGeom prst="rect">
                <a:avLst/>
              </a:prstGeom>
              <a:blipFill rotWithShape="1">
                <a:blip r:embed="rId18"/>
                <a:stretch>
                  <a:fillRect l="-7" t="-2" r="-526" b="-140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右大括号 43"/>
          <p:cNvSpPr/>
          <p:nvPr/>
        </p:nvSpPr>
        <p:spPr>
          <a:xfrm rot="5400000">
            <a:off x="6086879" y="2188531"/>
            <a:ext cx="73445" cy="13104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284059" y="2937933"/>
            <a:ext cx="164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dirty="0">
                <a:cs typeface="+mn-ea"/>
                <a:sym typeface="+mn-lt"/>
              </a:rPr>
              <a:t>相加和为</a:t>
            </a:r>
            <a:r>
              <a:rPr lang="en-US" altLang="zh-CN" dirty="0">
                <a:cs typeface="+mn-ea"/>
                <a:sym typeface="+mn-lt"/>
              </a:rPr>
              <a:t>0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6" name="右大括号 45"/>
          <p:cNvSpPr/>
          <p:nvPr/>
        </p:nvSpPr>
        <p:spPr>
          <a:xfrm rot="5400000">
            <a:off x="6543095" y="3061154"/>
            <a:ext cx="60959" cy="17924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493038" y="4057793"/>
            <a:ext cx="224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dirty="0">
                <a:cs typeface="+mn-ea"/>
                <a:sym typeface="+mn-lt"/>
              </a:rPr>
              <a:t>相加和为</a:t>
            </a:r>
            <a:r>
              <a:rPr lang="en-US" altLang="zh-CN" dirty="0">
                <a:cs typeface="+mn-ea"/>
                <a:sym typeface="+mn-lt"/>
              </a:rPr>
              <a:t>0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8" name="右大括号 47"/>
          <p:cNvSpPr/>
          <p:nvPr/>
        </p:nvSpPr>
        <p:spPr>
          <a:xfrm rot="5400000">
            <a:off x="6963081" y="4312715"/>
            <a:ext cx="60959" cy="17924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913023" y="5309355"/>
            <a:ext cx="224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dirty="0">
                <a:cs typeface="+mn-ea"/>
                <a:sym typeface="+mn-lt"/>
              </a:rPr>
              <a:t>相加和为</a:t>
            </a:r>
            <a:r>
              <a:rPr lang="en-US" altLang="zh-CN" dirty="0">
                <a:cs typeface="+mn-ea"/>
                <a:sym typeface="+mn-lt"/>
              </a:rPr>
              <a:t>0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探索平方差公式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/>
      <p:bldP spid="12" grpId="0"/>
      <p:bldP spid="13" grpId="0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16" grpId="0" animBg="1"/>
      <p:bldP spid="18" grpId="0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63077" y="1494450"/>
            <a:ext cx="9981504" cy="1253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      对于形如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en-US" altLang="zh-CN" sz="2665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的多项式和形如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(a-b)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的多项式相乘，我们可以直接写出运算结果，即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810983" y="3429000"/>
                <a:ext cx="8255273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en-US" sz="3200" b="1" dirty="0">
                    <a:cs typeface="+mn-ea"/>
                    <a:sym typeface="+mn-lt"/>
                  </a:rPr>
                  <a:t>乘法的完全平方差公式：</a:t>
                </a:r>
                <a:r>
                  <a:rPr lang="en-US" altLang="zh-CN" sz="3200" b="1" dirty="0">
                    <a:cs typeface="+mn-ea"/>
                    <a:sym typeface="+mn-lt"/>
                  </a:rPr>
                  <a:t>(</a:t>
                </a:r>
                <a:r>
                  <a:rPr lang="en-US" altLang="zh-CN" sz="3200" b="1" dirty="0" err="1">
                    <a:cs typeface="+mn-ea"/>
                    <a:sym typeface="+mn-lt"/>
                  </a:rPr>
                  <a:t>a+b</a:t>
                </a:r>
                <a:r>
                  <a:rPr lang="en-US" altLang="zh-CN" sz="3200" b="1" dirty="0">
                    <a:cs typeface="+mn-ea"/>
                    <a:sym typeface="+mn-lt"/>
                  </a:rPr>
                  <a:t>)(a-b) 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983" y="3429000"/>
                <a:ext cx="8255273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7" r="3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976650" y="4778775"/>
            <a:ext cx="10238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两个数的和与这两个数的差的积，等于这两数的平方差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平方差公式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04529" y="1688445"/>
            <a:ext cx="9710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你能根据下图中的图形面积说明平方差公式吗？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8493" y="2680734"/>
            <a:ext cx="3885715" cy="284444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96757" y="3482032"/>
            <a:ext cx="54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b="1" baseline="-25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44157" y="4416336"/>
            <a:ext cx="54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2400" b="1" baseline="-25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44352" y="4648594"/>
            <a:ext cx="54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2400" b="1" baseline="-25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5847457" y="3053249"/>
                <a:ext cx="6344543" cy="3515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∵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S=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=(</a:t>
                </a:r>
                <a:r>
                  <a:rPr lang="en-US" altLang="zh-CN" sz="3200" dirty="0" err="1">
                    <a:solidFill>
                      <a:srgbClr val="FF0000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)(a-b)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而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=b(a-b)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S=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zh-CN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2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endParaRPr lang="zh-CN" altLang="en-US" sz="3200" b="1" baseline="-25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/>
                <a:endParaRPr lang="zh-CN" altLang="en-US" sz="1865" b="1" baseline="-25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57" y="3053249"/>
                <a:ext cx="6344543" cy="3515514"/>
              </a:xfrm>
              <a:prstGeom prst="rect">
                <a:avLst/>
              </a:prstGeom>
              <a:blipFill rotWithShape="1">
                <a:blip r:embed="rId4"/>
                <a:stretch>
                  <a:fillRect l="-6" t="-5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/>
          <p:cNvSpPr/>
          <p:nvPr/>
        </p:nvSpPr>
        <p:spPr>
          <a:xfrm>
            <a:off x="2477052" y="3524878"/>
            <a:ext cx="543405" cy="52059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b="1" baseline="-2500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32719" y="3150770"/>
            <a:ext cx="2055039" cy="1904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285272" y="1705865"/>
                <a:ext cx="4292535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计算：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272" y="1705865"/>
                <a:ext cx="4292535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1" t="-43" r="14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1494036" y="2301797"/>
                <a:ext cx="8488891" cy="3744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32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ab+ab</a:t>
                </a:r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32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ab+ab</a:t>
                </a: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=a(a-b)+b(a-b)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(</a:t>
                </a:r>
                <a:r>
                  <a:rPr lang="en-US" altLang="zh-CN" sz="3200" b="1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)(a-b) </a:t>
                </a:r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036" y="2301797"/>
                <a:ext cx="8488891" cy="3744615"/>
              </a:xfrm>
              <a:prstGeom prst="rect">
                <a:avLst/>
              </a:prstGeom>
              <a:blipFill rotWithShape="1">
                <a:blip r:embed="rId4"/>
                <a:stretch>
                  <a:fillRect l="-6" t="-15" r="1" b="-12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逆推导平方差公式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898238" y="1511380"/>
                <a:ext cx="11149360" cy="49564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平方差公式的常见变化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/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）位置变化 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)(-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b+a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/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）符号变化：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(-a-b)(a-b)=_________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/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）系数变化：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(3a+2b)(3a-2b)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/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）指数变化：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+</a:t>
                </a:r>
                <a:r>
                  <a:rPr lang="zh-CN" altLang="en-US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000" i="1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/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）项数变化：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a+b-c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)(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a-b+c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)=_________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/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6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）连用变化：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)(a-b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+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)=_________.</a:t>
                </a: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7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）数学变化：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98×102=</a:t>
                </a:r>
                <a:endParaRPr lang="en-US" altLang="zh-CN" sz="2000" dirty="0">
                  <a:solidFill>
                    <a:srgbClr val="333333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38" y="1511380"/>
                <a:ext cx="11149360" cy="4956421"/>
              </a:xfrm>
              <a:prstGeom prst="rect">
                <a:avLst/>
              </a:prstGeom>
              <a:blipFill rotWithShape="1">
                <a:blip r:embed="rId3"/>
                <a:stretch>
                  <a:fillRect l="-3" t="-2" r="3" b="-4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4061027" y="2295750"/>
            <a:ext cx="13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pt-BR" altLang="zh-CN" sz="2000" dirty="0">
                <a:solidFill>
                  <a:srgbClr val="FF0000"/>
                </a:solidFill>
                <a:cs typeface="+mn-ea"/>
                <a:sym typeface="+mn-lt"/>
              </a:rPr>
              <a:t>(a+b)(a-b)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08715" y="2876702"/>
            <a:ext cx="1414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pt-BR" altLang="zh-CN" sz="2000" dirty="0">
                <a:solidFill>
                  <a:srgbClr val="FF0000"/>
                </a:solidFill>
                <a:cs typeface="+mn-ea"/>
                <a:sym typeface="+mn-lt"/>
              </a:rPr>
              <a:t>-(a+b)(a-b)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4483338" y="3464225"/>
                <a:ext cx="2853666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(3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(2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9</m:t>
                    </m:r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338" y="3464225"/>
                <a:ext cx="2853666" cy="407099"/>
              </a:xfrm>
              <a:prstGeom prst="rect">
                <a:avLst/>
              </a:prstGeom>
              <a:blipFill rotWithShape="1">
                <a:blip r:embed="rId4"/>
                <a:stretch>
                  <a:fillRect l="-8" t="-74" r="7" b="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725632" y="4058737"/>
                <a:ext cx="26001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(</m:t>
                        </m:r>
                        <m:sSup>
                          <m:sSupPr>
                            <m:ctrlPr>
                              <a:rPr lang="zh-CN" alt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 </m:t>
                            </m:r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sup>
                        </m:sSup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(</m:t>
                        </m:r>
                        <m:sSup>
                          <m:sSupPr>
                            <m:ctrlPr>
                              <a:rPr lang="zh-CN" alt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endParaRPr lang="zh-CN" altLang="en-US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632" y="4058737"/>
                <a:ext cx="2600135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3" t="-113" r="16" b="1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4418544" y="4696285"/>
                <a:ext cx="1491627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c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544" y="4696285"/>
                <a:ext cx="1491627" cy="407099"/>
              </a:xfrm>
              <a:prstGeom prst="rect">
                <a:avLst/>
              </a:prstGeom>
              <a:blipFill rotWithShape="1">
                <a:blip r:embed="rId6"/>
                <a:stretch>
                  <a:fillRect l="-14" t="-113" r="15" b="1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4990490" y="5346620"/>
                <a:ext cx="8744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490" y="5346620"/>
                <a:ext cx="874407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3" t="-139" r="4" b="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3820975" y="5998264"/>
                <a:ext cx="6344563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(100-2)(100+2)=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9996</a:t>
                </a:r>
                <a:endParaRPr lang="zh-CN" altLang="en-US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975" y="5998264"/>
                <a:ext cx="6344563" cy="407099"/>
              </a:xfrm>
              <a:prstGeom prst="rect">
                <a:avLst/>
              </a:prstGeom>
              <a:blipFill rotWithShape="1">
                <a:blip r:embed="rId8"/>
                <a:stretch>
                  <a:fillRect l="-3" t="-13" r="7" b="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平方差公式扩展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3833" y="1683381"/>
            <a:ext cx="10964333" cy="2466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333333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）对因式中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各项的系数、符号要仔细观察、比较，不能误用公式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．如：</a:t>
            </a:r>
            <a:r>
              <a:rPr lang="en-US" altLang="zh-CN" sz="2000" b="1" dirty="0">
                <a:solidFill>
                  <a:srgbClr val="333333"/>
                </a:solidFill>
                <a:cs typeface="+mn-ea"/>
                <a:sym typeface="+mn-lt"/>
              </a:rPr>
              <a:t>(a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＋</a:t>
            </a:r>
            <a:r>
              <a:rPr lang="en-US" altLang="zh-CN" sz="2000" b="1" dirty="0">
                <a:solidFill>
                  <a:srgbClr val="333333"/>
                </a:solidFill>
                <a:cs typeface="+mn-ea"/>
                <a:sym typeface="+mn-lt"/>
              </a:rPr>
              <a:t>3b)(3a-b)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，不能运用平方差公式．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/>
            </a:r>
            <a:b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333333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）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公式中的字母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可以是一个数、一个单项式、一个多项式。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所以，当这个字母表示一个负数、分式、多项式时，应加括号避免出现只把字母平方，而系数忘了平方的错误．</a:t>
            </a:r>
            <a:endParaRPr lang="zh-CN" altLang="en-US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运用平方差公式注意事项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ysClr val="window" lastClr="FFFFFF"/>
      </a:lt1>
      <a:dk2>
        <a:srgbClr val="394656"/>
      </a:dk2>
      <a:lt2>
        <a:srgbClr val="B4B3B2"/>
      </a:lt2>
      <a:accent1>
        <a:srgbClr val="EF5BA1"/>
      </a:accent1>
      <a:accent2>
        <a:srgbClr val="E7268A"/>
      </a:accent2>
      <a:accent3>
        <a:srgbClr val="E1E1E1"/>
      </a:accent3>
      <a:accent4>
        <a:srgbClr val="D2D2D2"/>
      </a:accent4>
      <a:accent5>
        <a:srgbClr val="5A7182"/>
      </a:accent5>
      <a:accent6>
        <a:srgbClr val="425A66"/>
      </a:accent6>
      <a:hlink>
        <a:srgbClr val="1CADE4"/>
      </a:hlink>
      <a:folHlink>
        <a:srgbClr val="2683C6"/>
      </a:folHlink>
    </a:clrScheme>
    <a:fontScheme name="fd4psi00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</Words>
  <Application>Microsoft Office PowerPoint</Application>
  <PresentationFormat>宽屏</PresentationFormat>
  <Paragraphs>162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2020-04-06T08:39:00Z</dcterms:created>
  <dcterms:modified xsi:type="dcterms:W3CDTF">2023-01-16T15:51:04Z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6C6F653185D1470F8C62744D127DA30E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