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58" r:id="rId3"/>
    <p:sldId id="313" r:id="rId4"/>
    <p:sldId id="315" r:id="rId5"/>
    <p:sldId id="316" r:id="rId6"/>
    <p:sldId id="317" r:id="rId7"/>
    <p:sldId id="318" r:id="rId8"/>
    <p:sldId id="319" r:id="rId9"/>
    <p:sldId id="320" r:id="rId10"/>
    <p:sldId id="321" r:id="rId11"/>
    <p:sldId id="322" r:id="rId12"/>
    <p:sldId id="323" r:id="rId13"/>
    <p:sldId id="324" r:id="rId14"/>
    <p:sldId id="325" r:id="rId15"/>
    <p:sldId id="327" r:id="rId16"/>
    <p:sldId id="328" r:id="rId17"/>
    <p:sldId id="329" r:id="rId18"/>
    <p:sldId id="343" r:id="rId19"/>
    <p:sldId id="344" r:id="rId20"/>
    <p:sldId id="345" r:id="rId21"/>
    <p:sldId id="346" r:id="rId22"/>
    <p:sldId id="257" r:id="rId23"/>
  </p:sldIdLst>
  <p:sldSz cx="12192000" cy="6858000"/>
  <p:notesSz cx="6858000" cy="9144000"/>
  <p:embeddedFontLst>
    <p:embeddedFont>
      <p:font typeface="微软雅黑" panose="020B0503020204020204" pitchFamily="34" charset="-122"/>
      <p:regular r:id="rId26"/>
      <p:bold r:id="rId27"/>
    </p:embeddedFont>
    <p:embeddedFont>
      <p:font typeface="Calibri" panose="020F0502020204030204" pitchFamily="34" charset="0"/>
      <p:regular r:id="rId28"/>
      <p:bold r:id="rId29"/>
      <p:italic r:id="rId30"/>
      <p:boldItalic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75" d="100"/>
          <a:sy n="75" d="100"/>
        </p:scale>
        <p:origin x="97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65A881A-041A-41F2-81BF-4891C218CB8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5811F0EC-DF4D-4898-88E9-72971C4AE98A}"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11F0EC-DF4D-4898-88E9-72971C4AE98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矩形 6"/>
          <p:cNvSpPr/>
          <p:nvPr userDrawn="1"/>
        </p:nvSpPr>
        <p:spPr>
          <a:xfrm>
            <a:off x="-1" y="6589486"/>
            <a:ext cx="12192001" cy="26851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bookmark_76382"/>
          <p:cNvSpPr>
            <a:spLocks noChangeAspect="1"/>
          </p:cNvSpPr>
          <p:nvPr/>
        </p:nvSpPr>
        <p:spPr bwMode="auto">
          <a:xfrm>
            <a:off x="305216" y="259882"/>
            <a:ext cx="258326" cy="681343"/>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455839 w 606244"/>
              <a:gd name="T25" fmla="*/ 455839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455839 w 606244"/>
              <a:gd name="T41" fmla="*/ 455839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7" h="3875">
                <a:moveTo>
                  <a:pt x="67" y="0"/>
                </a:moveTo>
                <a:cubicBezTo>
                  <a:pt x="30" y="0"/>
                  <a:pt x="0" y="30"/>
                  <a:pt x="0" y="67"/>
                </a:cubicBezTo>
                <a:lnTo>
                  <a:pt x="0" y="3800"/>
                </a:lnTo>
                <a:cubicBezTo>
                  <a:pt x="0" y="3837"/>
                  <a:pt x="30" y="3867"/>
                  <a:pt x="67" y="3867"/>
                </a:cubicBezTo>
                <a:cubicBezTo>
                  <a:pt x="86" y="3867"/>
                  <a:pt x="105" y="3858"/>
                  <a:pt x="118" y="3843"/>
                </a:cubicBezTo>
                <a:lnTo>
                  <a:pt x="733" y="3104"/>
                </a:lnTo>
                <a:lnTo>
                  <a:pt x="1349" y="3843"/>
                </a:lnTo>
                <a:cubicBezTo>
                  <a:pt x="1372" y="3871"/>
                  <a:pt x="1414" y="3875"/>
                  <a:pt x="1443" y="3851"/>
                </a:cubicBezTo>
                <a:cubicBezTo>
                  <a:pt x="1458" y="3839"/>
                  <a:pt x="1467" y="3820"/>
                  <a:pt x="1467" y="3800"/>
                </a:cubicBezTo>
                <a:lnTo>
                  <a:pt x="1467" y="67"/>
                </a:lnTo>
                <a:cubicBezTo>
                  <a:pt x="1467" y="30"/>
                  <a:pt x="1437" y="0"/>
                  <a:pt x="1400" y="0"/>
                </a:cubicBezTo>
                <a:lnTo>
                  <a:pt x="67" y="0"/>
                </a:lnTo>
                <a:close/>
                <a:moveTo>
                  <a:pt x="133" y="133"/>
                </a:moveTo>
                <a:lnTo>
                  <a:pt x="1333" y="133"/>
                </a:lnTo>
                <a:lnTo>
                  <a:pt x="1333" y="3616"/>
                </a:lnTo>
                <a:lnTo>
                  <a:pt x="785" y="2957"/>
                </a:lnTo>
                <a:cubicBezTo>
                  <a:pt x="761" y="2929"/>
                  <a:pt x="719" y="2925"/>
                  <a:pt x="691" y="2949"/>
                </a:cubicBezTo>
                <a:cubicBezTo>
                  <a:pt x="688" y="2951"/>
                  <a:pt x="685" y="2954"/>
                  <a:pt x="682" y="2957"/>
                </a:cubicBezTo>
                <a:lnTo>
                  <a:pt x="133" y="3616"/>
                </a:lnTo>
                <a:lnTo>
                  <a:pt x="133" y="133"/>
                </a:lnTo>
                <a:close/>
                <a:moveTo>
                  <a:pt x="267" y="233"/>
                </a:moveTo>
                <a:cubicBezTo>
                  <a:pt x="248" y="233"/>
                  <a:pt x="233" y="248"/>
                  <a:pt x="233" y="267"/>
                </a:cubicBezTo>
                <a:lnTo>
                  <a:pt x="233" y="1133"/>
                </a:lnTo>
                <a:cubicBezTo>
                  <a:pt x="233" y="1152"/>
                  <a:pt x="248" y="1167"/>
                  <a:pt x="266" y="1167"/>
                </a:cubicBezTo>
                <a:cubicBezTo>
                  <a:pt x="285" y="1167"/>
                  <a:pt x="300" y="1153"/>
                  <a:pt x="300" y="1134"/>
                </a:cubicBezTo>
                <a:lnTo>
                  <a:pt x="300" y="1133"/>
                </a:lnTo>
                <a:lnTo>
                  <a:pt x="300" y="300"/>
                </a:lnTo>
                <a:lnTo>
                  <a:pt x="733" y="300"/>
                </a:lnTo>
                <a:cubicBezTo>
                  <a:pt x="752" y="300"/>
                  <a:pt x="767" y="286"/>
                  <a:pt x="767" y="267"/>
                </a:cubicBezTo>
                <a:cubicBezTo>
                  <a:pt x="767" y="249"/>
                  <a:pt x="753" y="234"/>
                  <a:pt x="734" y="233"/>
                </a:cubicBezTo>
                <a:lnTo>
                  <a:pt x="733" y="233"/>
                </a:lnTo>
                <a:lnTo>
                  <a:pt x="267" y="233"/>
                </a:lnTo>
                <a:close/>
              </a:path>
            </a:pathLst>
          </a:custGeom>
          <a:solidFill>
            <a:srgbClr val="00B0F0"/>
          </a:solidFill>
          <a:ln>
            <a:noFill/>
          </a:ln>
        </p:spPr>
        <p:txBody>
          <a:bodyPr/>
          <a:lstStyle/>
          <a:p>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9654" r="18158" b="21293"/>
          <a:stretch>
            <a:fillRect/>
          </a:stretch>
        </p:blipFill>
        <p:spPr>
          <a:xfrm>
            <a:off x="0" y="0"/>
            <a:ext cx="12192000" cy="6858000"/>
          </a:xfrm>
          <a:prstGeom prst="rect">
            <a:avLst/>
          </a:prstGeom>
        </p:spPr>
      </p:pic>
      <p:grpSp>
        <p:nvGrpSpPr>
          <p:cNvPr id="6" name="组合 5"/>
          <p:cNvGrpSpPr/>
          <p:nvPr/>
        </p:nvGrpSpPr>
        <p:grpSpPr>
          <a:xfrm>
            <a:off x="1217115" y="4316519"/>
            <a:ext cx="3924905" cy="318924"/>
            <a:chOff x="445479" y="4315402"/>
            <a:chExt cx="4198082" cy="468734"/>
          </a:xfrm>
        </p:grpSpPr>
        <p:sp>
          <p:nvSpPr>
            <p:cNvPr id="7" name="矩形 259"/>
            <p:cNvSpPr>
              <a:spLocks noChangeArrowheads="1"/>
            </p:cNvSpPr>
            <p:nvPr/>
          </p:nvSpPr>
          <p:spPr bwMode="auto">
            <a:xfrm>
              <a:off x="445479" y="4317855"/>
              <a:ext cx="2114790" cy="465708"/>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9" name="组合 8"/>
          <p:cNvGrpSpPr/>
          <p:nvPr/>
        </p:nvGrpSpPr>
        <p:grpSpPr>
          <a:xfrm>
            <a:off x="1115216" y="1507078"/>
            <a:ext cx="8314534" cy="1921922"/>
            <a:chOff x="4745870" y="2477844"/>
            <a:chExt cx="8314534" cy="1921922"/>
          </a:xfrm>
        </p:grpSpPr>
        <p:sp>
          <p:nvSpPr>
            <p:cNvPr id="10" name="矩形 259"/>
            <p:cNvSpPr>
              <a:spLocks noChangeArrowheads="1"/>
            </p:cNvSpPr>
            <p:nvPr/>
          </p:nvSpPr>
          <p:spPr bwMode="auto">
            <a:xfrm>
              <a:off x="4847769" y="2477844"/>
              <a:ext cx="8212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为中华之崛起而读书</a:t>
              </a:r>
              <a:endParaRPr lang="en-US" altLang="zh-CN"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4745870" y="3938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四年级 上册 配人教版</a:t>
              </a:r>
            </a:p>
          </p:txBody>
        </p:sp>
        <p:cxnSp>
          <p:nvCxnSpPr>
            <p:cNvPr id="12" name="直接连接符 11"/>
            <p:cNvCxnSpPr/>
            <p:nvPr/>
          </p:nvCxnSpPr>
          <p:spPr>
            <a:xfrm rot="10800000">
              <a:off x="4847769"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1"/>
          <p:cNvSpPr txBox="1">
            <a:spLocks noChangeArrowheads="1"/>
          </p:cNvSpPr>
          <p:nvPr/>
        </p:nvSpPr>
        <p:spPr bwMode="auto">
          <a:xfrm>
            <a:off x="869950" y="1206043"/>
            <a:ext cx="106918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思考：同学们读书的目的与周恩来读书的目的有什么不同？</a:t>
            </a:r>
          </a:p>
        </p:txBody>
      </p:sp>
      <p:sp>
        <p:nvSpPr>
          <p:cNvPr id="19459" name="文本框 2"/>
          <p:cNvSpPr txBox="1">
            <a:spLocks noChangeArrowheads="1"/>
          </p:cNvSpPr>
          <p:nvPr/>
        </p:nvSpPr>
        <p:spPr bwMode="auto">
          <a:xfrm>
            <a:off x="1114425" y="4599332"/>
            <a:ext cx="1957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solidFill>
                  <a:srgbClr val="001D2E"/>
                </a:solidFill>
                <a:effectLst/>
                <a:uLnTx/>
                <a:uFillTx/>
                <a:latin typeface="Arial" panose="020B0604020202020204" pitchFamily="34" charset="0"/>
                <a:ea typeface="思源黑体 CN Regular" panose="020B0500000000000000" pitchFamily="34" charset="-122"/>
                <a:sym typeface="Arial" panose="020B0604020202020204" pitchFamily="34" charset="0"/>
              </a:rPr>
              <a:t>周恩来：   </a:t>
            </a:r>
          </a:p>
        </p:txBody>
      </p:sp>
      <p:sp>
        <p:nvSpPr>
          <p:cNvPr id="19460" name="文本框 4"/>
          <p:cNvSpPr txBox="1">
            <a:spLocks noChangeArrowheads="1"/>
          </p:cNvSpPr>
          <p:nvPr/>
        </p:nvSpPr>
        <p:spPr bwMode="auto">
          <a:xfrm>
            <a:off x="1114425" y="2154582"/>
            <a:ext cx="20569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1D2E"/>
                </a:solidFill>
                <a:effectLst/>
                <a:uLnTx/>
                <a:uFillTx/>
                <a:latin typeface="Arial" panose="020B0604020202020204" pitchFamily="34" charset="0"/>
                <a:ea typeface="思源黑体 CN Regular" panose="020B0500000000000000" pitchFamily="34" charset="-122"/>
                <a:sym typeface="Arial" panose="020B0604020202020204" pitchFamily="34" charset="0"/>
              </a:rPr>
              <a:t>同学们：    </a:t>
            </a:r>
          </a:p>
        </p:txBody>
      </p:sp>
      <p:sp>
        <p:nvSpPr>
          <p:cNvPr id="55309" name="文本框 7"/>
          <p:cNvSpPr txBox="1">
            <a:spLocks noChangeArrowheads="1"/>
          </p:cNvSpPr>
          <p:nvPr/>
        </p:nvSpPr>
        <p:spPr bwMode="auto">
          <a:xfrm>
            <a:off x="3175000" y="4599332"/>
            <a:ext cx="8386763" cy="142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50000"/>
              </a:lnSpc>
              <a:spcBef>
                <a:spcPct val="50000"/>
              </a:spcBef>
              <a:spcAft>
                <a:spcPct val="0"/>
              </a:spcAft>
              <a:buClrTx/>
              <a:buSzTx/>
              <a:buFontTx/>
              <a:buNone/>
              <a:defRPr/>
            </a:pP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“为中华之崛起而读书”，是把个人的学习与民族振兴的大业联系起来，他不愿意自己的民族再这样软弱，不愿意自己的同胞再受到这样的欺凌，要为祖国的兴盛和民族的振兴而学习、奋斗。 </a:t>
            </a:r>
          </a:p>
        </p:txBody>
      </p:sp>
      <p:sp>
        <p:nvSpPr>
          <p:cNvPr id="3" name="文本框 1"/>
          <p:cNvSpPr txBox="1">
            <a:spLocks noChangeArrowheads="1"/>
          </p:cNvSpPr>
          <p:nvPr/>
        </p:nvSpPr>
        <p:spPr bwMode="auto">
          <a:xfrm>
            <a:off x="3211513" y="1797394"/>
            <a:ext cx="2225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为了自己</a:t>
            </a:r>
            <a:endParaRPr kumimoji="0" lang="zh-CN" altLang="en-US" sz="3200" b="1" i="0" u="none" strike="noStrike" kern="1200" cap="none" spc="0" normalizeH="0" baseline="0" noProof="0">
              <a:ln>
                <a:noFill/>
              </a:ln>
              <a:solidFill>
                <a:srgbClr val="003B39"/>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文本框 2"/>
          <p:cNvSpPr txBox="1">
            <a:spLocks noChangeArrowheads="1"/>
          </p:cNvSpPr>
          <p:nvPr/>
        </p:nvSpPr>
        <p:spPr bwMode="auto">
          <a:xfrm>
            <a:off x="3200400" y="3548764"/>
            <a:ext cx="22256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为了国家</a:t>
            </a:r>
          </a:p>
        </p:txBody>
      </p:sp>
      <p:sp>
        <p:nvSpPr>
          <p:cNvPr id="19464" name="右大括号 5"/>
          <p:cNvSpPr/>
          <p:nvPr/>
        </p:nvSpPr>
        <p:spPr bwMode="auto">
          <a:xfrm rot="10800000">
            <a:off x="2922588" y="1991069"/>
            <a:ext cx="252412" cy="971550"/>
          </a:xfrm>
          <a:prstGeom prst="rightBrace">
            <a:avLst>
              <a:gd name="adj1" fmla="val 7948"/>
              <a:gd name="adj2" fmla="val 50000"/>
            </a:avLst>
          </a:prstGeom>
          <a:noFill/>
          <a:ln w="25400">
            <a:solidFill>
              <a:schemeClr val="tx1"/>
            </a:solidFill>
            <a:bevel/>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465" name="右大括号 5"/>
          <p:cNvSpPr/>
          <p:nvPr/>
        </p:nvSpPr>
        <p:spPr bwMode="auto">
          <a:xfrm rot="10800000">
            <a:off x="2922588" y="3627782"/>
            <a:ext cx="252412" cy="2700337"/>
          </a:xfrm>
          <a:prstGeom prst="rightBrace">
            <a:avLst>
              <a:gd name="adj1" fmla="val 7875"/>
              <a:gd name="adj2" fmla="val 50000"/>
            </a:avLst>
          </a:prstGeom>
          <a:noFill/>
          <a:ln w="25400">
            <a:solidFill>
              <a:schemeClr val="tx1"/>
            </a:solidFill>
            <a:bevel/>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9466" name="文本框 5"/>
          <p:cNvSpPr txBox="1">
            <a:spLocks noChangeArrowheads="1"/>
          </p:cNvSpPr>
          <p:nvPr/>
        </p:nvSpPr>
        <p:spPr bwMode="auto">
          <a:xfrm>
            <a:off x="3194050" y="2621307"/>
            <a:ext cx="6196013" cy="504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为了满足自己生活的需求而读书</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5309"/>
                                        </p:tgtEl>
                                        <p:attrNameLst>
                                          <p:attrName>style.visibility</p:attrName>
                                        </p:attrNameLst>
                                      </p:cBhvr>
                                      <p:to>
                                        <p:strVal val="visible"/>
                                      </p:to>
                                    </p:set>
                                    <p:anim calcmode="discrete" valueType="clr">
                                      <p:cBhvr override="childStyle">
                                        <p:cTn id="12" dur="80"/>
                                        <p:tgtEl>
                                          <p:spTgt spid="5530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309"/>
                                        </p:tgtEl>
                                        <p:attrNameLst>
                                          <p:attrName>fillcolor</p:attrName>
                                        </p:attrNameLst>
                                      </p:cBhvr>
                                      <p:tavLst>
                                        <p:tav tm="0">
                                          <p:val>
                                            <p:clrVal>
                                              <a:schemeClr val="accent2"/>
                                            </p:clrVal>
                                          </p:val>
                                        </p:tav>
                                        <p:tav tm="50000">
                                          <p:val>
                                            <p:clrVal>
                                              <a:schemeClr val="hlink"/>
                                            </p:clrVal>
                                          </p:val>
                                        </p:tav>
                                      </p:tavLst>
                                    </p:anim>
                                    <p:set>
                                      <p:cBhvr>
                                        <p:cTn id="14" dur="80"/>
                                        <p:tgtEl>
                                          <p:spTgt spid="5530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grpId="10" nodeType="clickEffect">
                                  <p:stCondLst>
                                    <p:cond delay="0"/>
                                  </p:stCondLst>
                                  <p:iterate type="lt">
                                    <p:tmAbs val="0"/>
                                  </p:iterate>
                                  <p:childTnLst>
                                    <p:anim calcmode="lin" valueType="num">
                                      <p:cBhvr>
                                        <p:cTn id="18" dur="1000"/>
                                        <p:tgtEl>
                                          <p:spTgt spid="55309"/>
                                        </p:tgtEl>
                                        <p:attrNameLst>
                                          <p:attrName>ppt_w</p:attrName>
                                        </p:attrNameLst>
                                      </p:cBhvr>
                                      <p:tavLst>
                                        <p:tav tm="0">
                                          <p:val>
                                            <p:strVal val="ppt_w"/>
                                          </p:val>
                                        </p:tav>
                                        <p:tav tm="100000">
                                          <p:val>
                                            <p:fltVal val="0"/>
                                          </p:val>
                                        </p:tav>
                                      </p:tavLst>
                                    </p:anim>
                                    <p:anim calcmode="lin" valueType="num">
                                      <p:cBhvr>
                                        <p:cTn id="19" dur="1000"/>
                                        <p:tgtEl>
                                          <p:spTgt spid="55309"/>
                                        </p:tgtEl>
                                        <p:attrNameLst>
                                          <p:attrName>ppt_h</p:attrName>
                                        </p:attrNameLst>
                                      </p:cBhvr>
                                      <p:tavLst>
                                        <p:tav tm="0">
                                          <p:val>
                                            <p:strVal val="ppt_h"/>
                                          </p:val>
                                        </p:tav>
                                        <p:tav tm="100000">
                                          <p:val>
                                            <p:fltVal val="0"/>
                                          </p:val>
                                        </p:tav>
                                      </p:tavLst>
                                    </p:anim>
                                    <p:anim calcmode="lin" valueType="num">
                                      <p:cBhvr>
                                        <p:cTn id="20" dur="1000"/>
                                        <p:tgtEl>
                                          <p:spTgt spid="55309"/>
                                        </p:tgtEl>
                                        <p:attrNameLst>
                                          <p:attrName>style.rotation</p:attrName>
                                        </p:attrNameLst>
                                      </p:cBhvr>
                                      <p:tavLst>
                                        <p:tav tm="0">
                                          <p:val>
                                            <p:fltVal val="0"/>
                                          </p:val>
                                        </p:tav>
                                        <p:tav tm="100000">
                                          <p:val>
                                            <p:fltVal val="90"/>
                                          </p:val>
                                        </p:tav>
                                      </p:tavLst>
                                    </p:anim>
                                    <p:animEffect transition="out" filter="fade">
                                      <p:cBhvr>
                                        <p:cTn id="21" dur="1000"/>
                                        <p:tgtEl>
                                          <p:spTgt spid="55309"/>
                                        </p:tgtEl>
                                      </p:cBhvr>
                                    </p:animEffect>
                                    <p:set>
                                      <p:cBhvr>
                                        <p:cTn id="22" dur="1" fill="hold">
                                          <p:stCondLst>
                                            <p:cond delay="999"/>
                                          </p:stCondLst>
                                        </p:cTn>
                                        <p:tgtEl>
                                          <p:spTgt spid="55309"/>
                                        </p:tgtEl>
                                        <p:attrNameLst>
                                          <p:attrName>style.visibility</p:attrName>
                                        </p:attrNameLst>
                                      </p:cBhvr>
                                      <p:to>
                                        <p:strVal val="hidden"/>
                                      </p:to>
                                    </p:set>
                                  </p:childTnLst>
                                </p:cTn>
                              </p:par>
                            </p:childTnLst>
                          </p:cTn>
                        </p:par>
                        <p:par>
                          <p:cTn id="23" fill="hold">
                            <p:stCondLst>
                              <p:cond delay="1000"/>
                            </p:stCondLst>
                            <p:childTnLst>
                              <p:par>
                                <p:cTn id="24" presetID="9"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p:bldP spid="55309" grpId="1"/>
      <p:bldP spid="55309" grpId="2"/>
      <p:bldP spid="55309" grpId="3"/>
      <p:bldP spid="55309" grpId="4"/>
      <p:bldP spid="55309" grpId="5"/>
      <p:bldP spid="55309" grpId="6"/>
      <p:bldP spid="55309" grpId="7"/>
      <p:bldP spid="55309" grpId="8"/>
      <p:bldP spid="55309" grpId="9"/>
      <p:bldP spid="55309" grpId="1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54273"/>
          <p:cNvSpPr txBox="1">
            <a:spLocks noChangeArrowheads="1"/>
          </p:cNvSpPr>
          <p:nvPr/>
        </p:nvSpPr>
        <p:spPr bwMode="auto">
          <a:xfrm>
            <a:off x="631032" y="1331913"/>
            <a:ext cx="54911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用朗读表达自己的感情</a:t>
            </a:r>
          </a:p>
        </p:txBody>
      </p:sp>
      <p:sp>
        <p:nvSpPr>
          <p:cNvPr id="20483" name="文本框 54274"/>
          <p:cNvSpPr txBox="1">
            <a:spLocks noChangeArrowheads="1"/>
          </p:cNvSpPr>
          <p:nvPr/>
        </p:nvSpPr>
        <p:spPr bwMode="auto">
          <a:xfrm>
            <a:off x="842963" y="2403077"/>
            <a:ext cx="8932862" cy="235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250000"/>
              </a:lnSpc>
              <a:spcBef>
                <a:spcPct val="50000"/>
              </a:spcBef>
              <a:spcAft>
                <a:spcPct val="0"/>
              </a:spcAft>
              <a:buClrTx/>
              <a:buSzTx/>
              <a:buFontTx/>
              <a:buNone/>
              <a:defRPr/>
            </a:pPr>
            <a:r>
              <a:rPr kumimoji="0" lang="zh-CN" altLang="en-US" sz="32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那位同学站了起来，清晰而坚定地回答：“为中华之崛起而读书！”</a:t>
            </a:r>
          </a:p>
        </p:txBody>
      </p:sp>
      <p:sp>
        <p:nvSpPr>
          <p:cNvPr id="20485" name="文本框 1"/>
          <p:cNvSpPr txBox="1">
            <a:spLocks noChangeArrowheads="1"/>
          </p:cNvSpPr>
          <p:nvPr/>
        </p:nvSpPr>
        <p:spPr bwMode="auto">
          <a:xfrm>
            <a:off x="853995" y="4511674"/>
            <a:ext cx="8699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486" name="文本框 1"/>
          <p:cNvSpPr txBox="1">
            <a:spLocks noChangeArrowheads="1"/>
          </p:cNvSpPr>
          <p:nvPr/>
        </p:nvSpPr>
        <p:spPr bwMode="auto">
          <a:xfrm>
            <a:off x="1255256" y="4511674"/>
            <a:ext cx="8715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487" name="文本框 1"/>
          <p:cNvSpPr txBox="1">
            <a:spLocks noChangeArrowheads="1"/>
          </p:cNvSpPr>
          <p:nvPr/>
        </p:nvSpPr>
        <p:spPr bwMode="auto">
          <a:xfrm>
            <a:off x="2205415" y="4511674"/>
            <a:ext cx="87153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488" name="文本框 1"/>
          <p:cNvSpPr txBox="1">
            <a:spLocks noChangeArrowheads="1"/>
          </p:cNvSpPr>
          <p:nvPr/>
        </p:nvSpPr>
        <p:spPr bwMode="auto">
          <a:xfrm>
            <a:off x="2608263" y="4511674"/>
            <a:ext cx="8715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0489" name="文本框 1"/>
          <p:cNvSpPr txBox="1">
            <a:spLocks noChangeArrowheads="1"/>
          </p:cNvSpPr>
          <p:nvPr/>
        </p:nvSpPr>
        <p:spPr bwMode="auto">
          <a:xfrm>
            <a:off x="1658104" y="4511674"/>
            <a:ext cx="1016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000" b="0"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arn(inVertical)">
                                      <p:cBhvr>
                                        <p:cTn id="7" dur="500"/>
                                        <p:tgtEl>
                                          <p:spTgt spid="204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barn(inVertical)">
                                      <p:cBhvr>
                                        <p:cTn id="10" dur="500"/>
                                        <p:tgtEl>
                                          <p:spTgt spid="2048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486"/>
                                        </p:tgtEl>
                                        <p:attrNameLst>
                                          <p:attrName>style.visibility</p:attrName>
                                        </p:attrNameLst>
                                      </p:cBhvr>
                                      <p:to>
                                        <p:strVal val="visible"/>
                                      </p:to>
                                    </p:set>
                                    <p:animEffect transition="in" filter="barn(inVertical)">
                                      <p:cBhvr>
                                        <p:cTn id="13" dur="500"/>
                                        <p:tgtEl>
                                          <p:spTgt spid="2048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487"/>
                                        </p:tgtEl>
                                        <p:attrNameLst>
                                          <p:attrName>style.visibility</p:attrName>
                                        </p:attrNameLst>
                                      </p:cBhvr>
                                      <p:to>
                                        <p:strVal val="visible"/>
                                      </p:to>
                                    </p:set>
                                    <p:animEffect transition="in" filter="barn(inVertical)">
                                      <p:cBhvr>
                                        <p:cTn id="16" dur="500"/>
                                        <p:tgtEl>
                                          <p:spTgt spid="2048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488"/>
                                        </p:tgtEl>
                                        <p:attrNameLst>
                                          <p:attrName>style.visibility</p:attrName>
                                        </p:attrNameLst>
                                      </p:cBhvr>
                                      <p:to>
                                        <p:strVal val="visible"/>
                                      </p:to>
                                    </p:set>
                                    <p:animEffect transition="in" filter="barn(inVertical)">
                                      <p:cBhvr>
                                        <p:cTn id="19" dur="500"/>
                                        <p:tgtEl>
                                          <p:spTgt spid="2048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barn(inVertical)">
                                      <p:cBhvr>
                                        <p:cTn id="22"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P spid="20486" grpId="0"/>
      <p:bldP spid="20487" grpId="0"/>
      <p:bldP spid="20488" grpId="0"/>
      <p:bldP spid="2048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文本框 125956"/>
          <p:cNvSpPr txBox="1">
            <a:spLocks noChangeArrowheads="1"/>
          </p:cNvSpPr>
          <p:nvPr/>
        </p:nvSpPr>
        <p:spPr bwMode="auto">
          <a:xfrm>
            <a:off x="922338" y="1550988"/>
            <a:ext cx="10360025" cy="314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250000"/>
              </a:lnSpc>
              <a:spcBef>
                <a:spcPct val="50000"/>
              </a:spcBef>
              <a:spcAft>
                <a:spcPct val="0"/>
              </a:spcAft>
              <a:buClrTx/>
              <a:buSzTx/>
              <a:buFontTx/>
              <a:buNone/>
              <a:defRPr/>
            </a:pPr>
            <a:r>
              <a:rPr kumimoji="0" lang="en-US" altLang="zh-CN" sz="2800" i="0" u="none" strike="noStrike" kern="1200" cap="none" spc="0" normalizeH="0" baseline="0" noProof="0" dirty="0">
                <a:ln>
                  <a:noFill/>
                </a:ln>
                <a:solidFill>
                  <a:srgbClr val="0C1C1D"/>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u="none" strike="noStrike" kern="1200" cap="none" spc="0" normalizeH="0" baseline="0" noProof="0" dirty="0">
                <a:ln>
                  <a:noFill/>
                </a:ln>
                <a:solidFill>
                  <a:srgbClr val="0C1C1D"/>
                </a:solidFill>
                <a:effectLst/>
                <a:uLnTx/>
                <a:uFillTx/>
                <a:latin typeface="Arial" panose="020B0604020202020204" pitchFamily="34" charset="0"/>
                <a:ea typeface="思源黑体 CN Regular" panose="020B0500000000000000" pitchFamily="34" charset="-122"/>
                <a:sym typeface="Arial" panose="020B0604020202020204" pitchFamily="34" charset="0"/>
              </a:rPr>
              <a:t>这</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一部分讲在（            ），周恩来在全班同学面前表明志向</a:t>
            </a: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）”，博得了魏校长的喝彩，并号召大家向周恩来学习。</a:t>
            </a:r>
            <a:endParaRPr kumimoji="0" lang="zh-CN" altLang="en-US" sz="28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7349" name="文本框 1"/>
          <p:cNvSpPr txBox="1">
            <a:spLocks noChangeArrowheads="1"/>
          </p:cNvSpPr>
          <p:nvPr/>
        </p:nvSpPr>
        <p:spPr bwMode="auto">
          <a:xfrm>
            <a:off x="3883025" y="2021185"/>
            <a:ext cx="2044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修身课上</a:t>
            </a:r>
          </a:p>
        </p:txBody>
      </p:sp>
      <p:sp>
        <p:nvSpPr>
          <p:cNvPr id="57350" name="文本框 2"/>
          <p:cNvSpPr txBox="1">
            <a:spLocks noChangeArrowheads="1"/>
          </p:cNvSpPr>
          <p:nvPr/>
        </p:nvSpPr>
        <p:spPr bwMode="auto">
          <a:xfrm>
            <a:off x="2070100" y="3124239"/>
            <a:ext cx="4471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为中华之崛起而读书  </a:t>
            </a:r>
          </a:p>
        </p:txBody>
      </p:sp>
      <p:sp>
        <p:nvSpPr>
          <p:cNvPr id="3" name="文本框 2"/>
          <p:cNvSpPr txBox="1">
            <a:spLocks noChangeArrowheads="1"/>
          </p:cNvSpPr>
          <p:nvPr/>
        </p:nvSpPr>
        <p:spPr bwMode="auto">
          <a:xfrm>
            <a:off x="922338" y="5159155"/>
            <a:ext cx="73755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周恩来立志的原因是什么呢？</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小结回顾</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ssolve">
                                      <p:cBhvr>
                                        <p:cTn id="7" dur="500"/>
                                        <p:tgtEl>
                                          <p:spTgt spid="573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7350"/>
                                        </p:tgtEl>
                                        <p:attrNameLst>
                                          <p:attrName>style.visibility</p:attrName>
                                        </p:attrNameLst>
                                      </p:cBhvr>
                                      <p:to>
                                        <p:strVal val="visible"/>
                                      </p:to>
                                    </p:set>
                                  </p:childTnLst>
                                </p:cTn>
                              </p:par>
                              <p:par>
                                <p:cTn id="12" presetID="26"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77166"/>
          <p:cNvSpPr>
            <a:spLocks noRot="1" noChangeArrowheads="1"/>
          </p:cNvSpPr>
          <p:nvPr/>
        </p:nvSpPr>
        <p:spPr bwMode="auto">
          <a:xfrm>
            <a:off x="936625" y="1301750"/>
            <a:ext cx="7826375"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40000"/>
              </a:lnSpc>
              <a:spcBef>
                <a:spcPct val="0"/>
              </a:spcBef>
              <a:spcAft>
                <a:spcPct val="0"/>
              </a:spcAft>
              <a:buClr>
                <a:srgbClr val="0563C1"/>
              </a:buClr>
              <a:buSzPct val="75000"/>
              <a:buFont typeface="Wingdings" panose="05000000000000000000" pitchFamily="2" charset="2"/>
              <a:buNone/>
              <a:defRPr/>
            </a:pP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指名读</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课文第</a:t>
            </a:r>
            <a:r>
              <a:rPr kumimoji="0" lang="en-US" altLang="zh-CN"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10—14</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p>
          <a:p>
            <a:pPr marL="0" marR="0" lvl="0" indent="0" algn="l" defTabSz="914400" rtl="0" eaLnBrk="1" fontAlgn="base" latinLnBrk="0" hangingPunct="1">
              <a:lnSpc>
                <a:spcPct val="140000"/>
              </a:lnSpc>
              <a:spcBef>
                <a:spcPct val="0"/>
              </a:spcBef>
              <a:spcAft>
                <a:spcPct val="0"/>
              </a:spcAft>
              <a:buClr>
                <a:srgbClr val="0563C1"/>
              </a:buClr>
              <a:buSzPct val="75000"/>
              <a:buFont typeface="Wingdings" panose="05000000000000000000" pitchFamily="2" charset="2"/>
              <a:buNone/>
              <a:defRPr/>
            </a:pPr>
            <a:endPar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914400" rtl="0" eaLnBrk="1" fontAlgn="base" latinLnBrk="0" hangingPunct="1">
              <a:lnSpc>
                <a:spcPct val="140000"/>
              </a:lnSpc>
              <a:spcBef>
                <a:spcPct val="0"/>
              </a:spcBef>
              <a:spcAft>
                <a:spcPct val="0"/>
              </a:spcAft>
              <a:buClr>
                <a:srgbClr val="0563C1"/>
              </a:buClr>
              <a:buSzPct val="75000"/>
              <a:buFont typeface="Wingdings" panose="05000000000000000000" pitchFamily="2" charset="2"/>
              <a:buNone/>
              <a:defRPr/>
            </a:pPr>
            <a:r>
              <a:rPr kumimoji="0" lang="en-US" altLang="zh-CN"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理解</a:t>
            </a:r>
            <a:r>
              <a:rPr kumimoji="0" lang="en-US" altLang="zh-CN"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r>
              <a:rPr kumimoji="0" lang="en-US" altLang="zh-CN"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的意思，了解周恩来为什么事而疑惑不解？</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in)">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矩形 8194"/>
          <p:cNvSpPr>
            <a:spLocks noChangeArrowheads="1"/>
          </p:cNvSpPr>
          <p:nvPr/>
        </p:nvSpPr>
        <p:spPr bwMode="auto">
          <a:xfrm>
            <a:off x="674489" y="1495119"/>
            <a:ext cx="9512300" cy="208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914400" rtl="0" eaLnBrk="1" fontAlgn="base" latinLnBrk="0" hangingPunct="1">
              <a:lnSpc>
                <a:spcPct val="160000"/>
              </a:lnSpc>
              <a:spcBef>
                <a:spcPct val="0"/>
              </a:spcBef>
              <a:spcAft>
                <a:spcPct val="0"/>
              </a:spcAft>
              <a:buClrTx/>
              <a:buSzTx/>
              <a:buFontTx/>
              <a:buNone/>
              <a:defRPr/>
            </a:pP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一到沈阳，伯父就告诉他，沈阳有些地方是外国人的</a:t>
            </a:r>
            <a:r>
              <a:rPr kumimoji="0" lang="zh-CN" altLang="en-US" sz="280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租界</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，不要随便去玩，有事也要绕着走，免得惹出麻烦没有地方说理。</a:t>
            </a:r>
          </a:p>
        </p:txBody>
      </p:sp>
      <p:pic>
        <p:nvPicPr>
          <p:cNvPr id="23555" name="图片 4" descr="图片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1425" y="3965575"/>
            <a:ext cx="21240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文本框 5"/>
          <p:cNvSpPr txBox="1">
            <a:spLocks noChangeArrowheads="1"/>
          </p:cNvSpPr>
          <p:nvPr/>
        </p:nvSpPr>
        <p:spPr bwMode="auto">
          <a:xfrm>
            <a:off x="9242425" y="4338638"/>
            <a:ext cx="1217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租界？</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pull dir="ru"/>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矩形 9218"/>
          <p:cNvSpPr>
            <a:spLocks noChangeArrowheads="1"/>
          </p:cNvSpPr>
          <p:nvPr/>
        </p:nvSpPr>
        <p:spPr bwMode="auto">
          <a:xfrm>
            <a:off x="674489" y="1130593"/>
            <a:ext cx="10450711" cy="19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en-US" altLang="zh-CN"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少年周恩来疑惑不解，问道：</a:t>
            </a:r>
            <a:r>
              <a:rPr kumimoji="0" lang="en-US" altLang="zh-CN"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那不是我们中国的地方吗？为什么不能去呢？</a:t>
            </a:r>
            <a:r>
              <a:rPr kumimoji="0" lang="en-US" altLang="zh-CN"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啊</a:t>
            </a:r>
            <a:r>
              <a:rPr kumimoji="0" lang="en-US" altLang="zh-CN"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伯父叹了口气，没有再说什么。</a:t>
            </a:r>
          </a:p>
        </p:txBody>
      </p:sp>
      <p:pic>
        <p:nvPicPr>
          <p:cNvPr id="5" name="图片 4" descr="图片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9100" y="3748088"/>
            <a:ext cx="2943225"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8329613" y="4210050"/>
            <a:ext cx="1768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000" b="1" i="0" u="none" strike="noStrike" kern="1200" cap="none" spc="0" normalizeH="0" baseline="0" noProof="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p>
        </p:txBody>
      </p:sp>
      <p:sp>
        <p:nvSpPr>
          <p:cNvPr id="6" name="云形标注 5"/>
          <p:cNvSpPr/>
          <p:nvPr/>
        </p:nvSpPr>
        <p:spPr>
          <a:xfrm>
            <a:off x="3687763" y="4746625"/>
            <a:ext cx="3557587" cy="1252538"/>
          </a:xfrm>
          <a:prstGeom prst="cloudCallout">
            <a:avLst>
              <a:gd name="adj1" fmla="val 63730"/>
              <a:gd name="adj2" fmla="val -75712"/>
            </a:avLst>
          </a:prstGeom>
          <a:solidFill>
            <a:srgbClr val="0070C0"/>
          </a:solid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1">
                <a:ln>
                  <a:noFill/>
                </a:ln>
                <a:solidFill>
                  <a:schemeClr val="bg1"/>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中华不振兴</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标题 1"/>
          <p:cNvSpPr>
            <a:spLocks noGrp="1" noChangeArrowheads="1"/>
          </p:cNvSpPr>
          <p:nvPr>
            <p:ph type="title" idx="4294967295"/>
          </p:nvPr>
        </p:nvSpPr>
        <p:spPr bwMode="auto">
          <a:xfrm>
            <a:off x="936625" y="2495550"/>
            <a:ext cx="7267575" cy="1631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fontAlgn="auto">
              <a:lnSpc>
                <a:spcPct val="130000"/>
              </a:lnSpc>
              <a:spcAft>
                <a:spcPts val="0"/>
              </a:spcAft>
              <a:defRPr/>
            </a:pPr>
            <a:r>
              <a:rPr lang="zh-CN" altLang="en-US" sz="2800" dirty="0">
                <a:latin typeface="Arial" panose="020B0604020202020204" pitchFamily="34" charset="0"/>
                <a:ea typeface="思源黑体 CN Regular" panose="020B0500000000000000" pitchFamily="34" charset="-122"/>
                <a:sym typeface="Arial" panose="020B0604020202020204" pitchFamily="34" charset="0"/>
              </a:rPr>
              <a:t>当时的政府腐败无能，国力衰弱，领土不完整，人民饱受帝国主义的欺凌。</a:t>
            </a:r>
          </a:p>
        </p:txBody>
      </p:sp>
      <p:sp>
        <p:nvSpPr>
          <p:cNvPr id="26627" name="标题 1"/>
          <p:cNvSpPr>
            <a:spLocks noGrp="1" noChangeArrowheads="1"/>
          </p:cNvSpPr>
          <p:nvPr/>
        </p:nvSpPr>
        <p:spPr bwMode="auto">
          <a:xfrm>
            <a:off x="674489" y="1444625"/>
            <a:ext cx="736917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“中华不振”的含义：</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841"/>
                                        </p:tgtEl>
                                        <p:attrNameLst>
                                          <p:attrName>style.visibility</p:attrName>
                                        </p:attrNameLst>
                                      </p:cBhvr>
                                      <p:to>
                                        <p:strVal val="visible"/>
                                      </p:to>
                                    </p:set>
                                    <p:animEffect transition="in" filter="fade">
                                      <p:cBhvr>
                                        <p:cTn id="7" dur="1000"/>
                                        <p:tgtEl>
                                          <p:spTgt spid="35841"/>
                                        </p:tgtEl>
                                      </p:cBhvr>
                                    </p:animEffect>
                                    <p:anim calcmode="lin" valueType="num">
                                      <p:cBhvr>
                                        <p:cTn id="8" dur="1000" fill="hold"/>
                                        <p:tgtEl>
                                          <p:spTgt spid="35841"/>
                                        </p:tgtEl>
                                        <p:attrNameLst>
                                          <p:attrName>ppt_x</p:attrName>
                                        </p:attrNameLst>
                                      </p:cBhvr>
                                      <p:tavLst>
                                        <p:tav tm="0">
                                          <p:val>
                                            <p:strVal val="#ppt_x"/>
                                          </p:val>
                                        </p:tav>
                                        <p:tav tm="100000">
                                          <p:val>
                                            <p:strVal val="#ppt_x"/>
                                          </p:val>
                                        </p:tav>
                                      </p:tavLst>
                                    </p:anim>
                                    <p:anim calcmode="lin" valueType="num">
                                      <p:cBhvr>
                                        <p:cTn id="9" dur="1000" fill="hold"/>
                                        <p:tgtEl>
                                          <p:spTgt spid="358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框 2"/>
          <p:cNvSpPr txBox="1">
            <a:spLocks noChangeArrowheads="1"/>
          </p:cNvSpPr>
          <p:nvPr/>
        </p:nvSpPr>
        <p:spPr bwMode="auto">
          <a:xfrm>
            <a:off x="674489" y="1073988"/>
            <a:ext cx="9687124" cy="314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250000"/>
              </a:lnSpc>
              <a:spcBef>
                <a:spcPct val="0"/>
              </a:spcBef>
              <a:spcAft>
                <a:spcPct val="0"/>
              </a:spcAft>
              <a:buClrTx/>
              <a:buSzTx/>
              <a:buFontTx/>
              <a:buNone/>
              <a:defRPr/>
            </a:pP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a:t>
            </a: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11-14</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自然段这一部分讲了（           ）刚到沈阳，就听伯父叹着气说</a:t>
            </a: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8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，这使他（                 ），难以忘怀。</a:t>
            </a:r>
          </a:p>
        </p:txBody>
      </p:sp>
      <p:sp>
        <p:nvSpPr>
          <p:cNvPr id="4" name="文本框 3"/>
          <p:cNvSpPr txBox="1">
            <a:spLocks noChangeArrowheads="1"/>
          </p:cNvSpPr>
          <p:nvPr/>
        </p:nvSpPr>
        <p:spPr bwMode="auto">
          <a:xfrm>
            <a:off x="5994400" y="1547063"/>
            <a:ext cx="1806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周恩来</a:t>
            </a:r>
          </a:p>
        </p:txBody>
      </p:sp>
      <p:sp>
        <p:nvSpPr>
          <p:cNvPr id="5" name="文本框 4"/>
          <p:cNvSpPr txBox="1">
            <a:spLocks noChangeArrowheads="1"/>
          </p:cNvSpPr>
          <p:nvPr/>
        </p:nvSpPr>
        <p:spPr bwMode="auto">
          <a:xfrm>
            <a:off x="2771775" y="2647239"/>
            <a:ext cx="2471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p>
        </p:txBody>
      </p:sp>
      <p:sp>
        <p:nvSpPr>
          <p:cNvPr id="6" name="文本框 5"/>
          <p:cNvSpPr txBox="1">
            <a:spLocks noChangeArrowheads="1"/>
          </p:cNvSpPr>
          <p:nvPr/>
        </p:nvSpPr>
        <p:spPr bwMode="auto">
          <a:xfrm>
            <a:off x="6948489" y="2647238"/>
            <a:ext cx="22621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疑惑不解</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小结回顾</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288" y="3644900"/>
            <a:ext cx="2063761" cy="2771336"/>
          </a:xfrm>
          <a:prstGeom prst="rect">
            <a:avLst/>
          </a:prstGeom>
        </p:spPr>
      </p:pic>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77153"/>
          <p:cNvSpPr>
            <a:spLocks noGrp="1"/>
          </p:cNvSpPr>
          <p:nvPr>
            <p:ph type="body" idx="4294967295"/>
          </p:nvPr>
        </p:nvSpPr>
        <p:spPr>
          <a:xfrm>
            <a:off x="597356" y="1590675"/>
            <a:ext cx="8575675" cy="2460625"/>
          </a:xfrm>
          <a:prstGeom prst="rect">
            <a:avLst/>
          </a:prstGeom>
        </p:spPr>
        <p:txBody>
          <a:bodyPr>
            <a:normAutofit/>
          </a:bodyPr>
          <a:lstStyle/>
          <a:p>
            <a:pPr marL="0" indent="0" fontAlgn="auto">
              <a:lnSpc>
                <a:spcPct val="160000"/>
              </a:lnSpc>
              <a:spcBef>
                <a:spcPts val="0"/>
              </a:spcBef>
              <a:buFont typeface="Arial" panose="020B0604020202020204" pitchFamily="34" charset="0"/>
              <a:buNone/>
              <a:defRPr/>
            </a:pPr>
            <a:r>
              <a:rPr lang="zh-CN" altLang="en-US" sz="3200" dirty="0">
                <a:latin typeface="Arial" panose="020B0604020202020204" pitchFamily="34" charset="0"/>
                <a:ea typeface="思源黑体 CN Regular" panose="020B0500000000000000" pitchFamily="34" charset="-122"/>
                <a:sym typeface="Arial" panose="020B0604020202020204" pitchFamily="34" charset="0"/>
              </a:rPr>
              <a:t>讨论：是什么原因使周恩来立下“为中华之崛起而读书”的志向？</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合作探究</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barn(inVertical)">
                                      <p:cBhvr>
                                        <p:cTn id="7" dur="500"/>
                                        <p:tgtEl>
                                          <p:spTgt spid="634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文本框 125955"/>
          <p:cNvSpPr txBox="1">
            <a:spLocks noChangeArrowheads="1"/>
          </p:cNvSpPr>
          <p:nvPr/>
        </p:nvSpPr>
        <p:spPr bwMode="auto">
          <a:xfrm>
            <a:off x="996950" y="1436688"/>
            <a:ext cx="5099050" cy="123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200000"/>
              </a:lnSpc>
              <a:spcBef>
                <a:spcPct val="50000"/>
              </a:spcBef>
              <a:spcAft>
                <a:spcPct val="0"/>
              </a:spcAft>
              <a:buClrTx/>
              <a:buSzTx/>
              <a:buFontTx/>
              <a:buNone/>
              <a:defRPr/>
            </a:pPr>
            <a:r>
              <a:rPr kumimoji="0" lang="zh-CN" altLang="en-US" sz="200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    周恩来刚到沈阳，就听伯父叹着气说“中华不振”，这使他疑惑不解。 </a:t>
            </a:r>
          </a:p>
        </p:txBody>
      </p:sp>
      <p:sp>
        <p:nvSpPr>
          <p:cNvPr id="68613" name="文本框 125956"/>
          <p:cNvSpPr txBox="1">
            <a:spLocks noChangeArrowheads="1"/>
          </p:cNvSpPr>
          <p:nvPr/>
        </p:nvSpPr>
        <p:spPr bwMode="auto">
          <a:xfrm>
            <a:off x="996950" y="3771900"/>
            <a:ext cx="5099050" cy="1850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200000"/>
              </a:lnSpc>
              <a:spcBef>
                <a:spcPct val="50000"/>
              </a:spcBef>
              <a:spcAft>
                <a:spcPct val="0"/>
              </a:spcAft>
              <a:buClrTx/>
              <a:buSzTx/>
              <a:buFontTx/>
              <a:buNone/>
              <a:defRPr/>
            </a:pPr>
            <a:r>
              <a:rPr kumimoji="0" lang="zh-CN" altLang="en-US" sz="200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    周恩来在租界里亲眼看到一位中国女人受到洋人的欺侮，而围观的中国人都敢怒不敢言，这使他真正体会到伯父说的话的含义。 </a:t>
            </a:r>
          </a:p>
        </p:txBody>
      </p:sp>
      <p:sp>
        <p:nvSpPr>
          <p:cNvPr id="68614" name="文本框 125957"/>
          <p:cNvSpPr txBox="1">
            <a:spLocks noChangeArrowheads="1"/>
          </p:cNvSpPr>
          <p:nvPr/>
        </p:nvSpPr>
        <p:spPr bwMode="auto">
          <a:xfrm>
            <a:off x="7648576" y="2977058"/>
            <a:ext cx="3663950" cy="146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200000"/>
              </a:lnSpc>
              <a:spcBef>
                <a:spcPct val="50000"/>
              </a:spcBef>
              <a:spcAft>
                <a:spcPct val="0"/>
              </a:spcAft>
              <a:buClrTx/>
              <a:buSzTx/>
              <a:buFontTx/>
              <a:buNone/>
              <a:defRPr/>
            </a:pPr>
            <a:r>
              <a:rPr kumimoji="0" lang="zh-CN" altLang="en-US" sz="24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周恩来立志要“为中华之崛起而读书”。</a:t>
            </a:r>
          </a:p>
        </p:txBody>
      </p:sp>
      <p:sp>
        <p:nvSpPr>
          <p:cNvPr id="68615" name="右箭头 125958"/>
          <p:cNvSpPr>
            <a:spLocks noChangeArrowheads="1"/>
          </p:cNvSpPr>
          <p:nvPr/>
        </p:nvSpPr>
        <p:spPr bwMode="auto">
          <a:xfrm rot="1709626">
            <a:off x="6091238" y="2479675"/>
            <a:ext cx="1452562" cy="225425"/>
          </a:xfrm>
          <a:prstGeom prst="rightArrow">
            <a:avLst>
              <a:gd name="adj1" fmla="val 50000"/>
              <a:gd name="adj2" fmla="val 119596"/>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marL="0" marR="0" lvl="0" indent="0" algn="l" defTabSz="914400" rtl="0" eaLnBrk="1" fontAlgn="base" latinLnBrk="0" hangingPunct="1">
              <a:lnSpc>
                <a:spcPct val="200000"/>
              </a:lnSpc>
              <a:spcBef>
                <a:spcPct val="0"/>
              </a:spcBef>
              <a:spcAft>
                <a:spcPct val="0"/>
              </a:spcAft>
              <a:buClrTx/>
              <a:buSzTx/>
              <a:buFontTx/>
              <a:buNone/>
              <a:defRPr/>
            </a:pPr>
            <a:endParaRPr kumimoji="0" lang="zh-CN" altLang="en-US" sz="120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68616" name="右箭头 125959"/>
          <p:cNvSpPr>
            <a:spLocks noChangeArrowheads="1"/>
          </p:cNvSpPr>
          <p:nvPr/>
        </p:nvSpPr>
        <p:spPr bwMode="auto">
          <a:xfrm rot="19533951">
            <a:off x="6170613" y="4711700"/>
            <a:ext cx="1403350" cy="190500"/>
          </a:xfrm>
          <a:prstGeom prst="rightArrow">
            <a:avLst>
              <a:gd name="adj1" fmla="val 50000"/>
              <a:gd name="adj2" fmla="val 121004"/>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p>
            <a:pPr marL="0" marR="0" lvl="0" indent="0" algn="l" defTabSz="914400" rtl="0" eaLnBrk="1" fontAlgn="base" latinLnBrk="0" hangingPunct="1">
              <a:lnSpc>
                <a:spcPct val="200000"/>
              </a:lnSpc>
              <a:spcBef>
                <a:spcPct val="0"/>
              </a:spcBef>
              <a:spcAft>
                <a:spcPct val="0"/>
              </a:spcAft>
              <a:buClrTx/>
              <a:buSzTx/>
              <a:buFontTx/>
              <a:buNone/>
              <a:defRPr/>
            </a:pPr>
            <a:endParaRPr kumimoji="0" lang="zh-CN" altLang="en-US" sz="120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合作探究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box(in)">
                                      <p:cBhvr>
                                        <p:cTn id="7" dur="500"/>
                                        <p:tgtEl>
                                          <p:spTgt spid="686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8613"/>
                                        </p:tgtEl>
                                        <p:attrNameLst>
                                          <p:attrName>style.visibility</p:attrName>
                                        </p:attrNameLst>
                                      </p:cBhvr>
                                      <p:to>
                                        <p:strVal val="visible"/>
                                      </p:to>
                                    </p:set>
                                    <p:animEffect transition="in" filter="box(in)">
                                      <p:cBhvr>
                                        <p:cTn id="12" dur="500"/>
                                        <p:tgtEl>
                                          <p:spTgt spid="686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8615"/>
                                        </p:tgtEl>
                                        <p:attrNameLst>
                                          <p:attrName>style.visibility</p:attrName>
                                        </p:attrNameLst>
                                      </p:cBhvr>
                                      <p:to>
                                        <p:strVal val="visible"/>
                                      </p:to>
                                    </p:set>
                                    <p:animEffect transition="in" filter="wipe(up)">
                                      <p:cBhvr>
                                        <p:cTn id="17" dur="500"/>
                                        <p:tgtEl>
                                          <p:spTgt spid="68615"/>
                                        </p:tgtEl>
                                      </p:cBhvr>
                                    </p:animEffect>
                                  </p:childTnLst>
                                </p:cTn>
                              </p:par>
                              <p:par>
                                <p:cTn id="18" presetID="22" presetClass="entr" presetSubtype="4" fill="hold" nodeType="withEffect">
                                  <p:stCondLst>
                                    <p:cond delay="0"/>
                                  </p:stCondLst>
                                  <p:childTnLst>
                                    <p:set>
                                      <p:cBhvr>
                                        <p:cTn id="19" dur="1" fill="hold">
                                          <p:stCondLst>
                                            <p:cond delay="0"/>
                                          </p:stCondLst>
                                        </p:cTn>
                                        <p:tgtEl>
                                          <p:spTgt spid="68616"/>
                                        </p:tgtEl>
                                        <p:attrNameLst>
                                          <p:attrName>style.visibility</p:attrName>
                                        </p:attrNameLst>
                                      </p:cBhvr>
                                      <p:to>
                                        <p:strVal val="visible"/>
                                      </p:to>
                                    </p:set>
                                    <p:animEffect transition="in" filter="wipe(down)">
                                      <p:cBhvr>
                                        <p:cTn id="20" dur="500"/>
                                        <p:tgtEl>
                                          <p:spTgt spid="6861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68614"/>
                                        </p:tgtEl>
                                        <p:attrNameLst>
                                          <p:attrName>style.visibility</p:attrName>
                                        </p:attrNameLst>
                                      </p:cBhvr>
                                      <p:to>
                                        <p:strVal val="visible"/>
                                      </p:to>
                                    </p:set>
                                    <p:animEffect transition="in" filter="box(out)">
                                      <p:cBhvr>
                                        <p:cTn id="25" dur="5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p:bldP spid="68613" grpId="0"/>
      <p:bldP spid="686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学习目标</a:t>
            </a:r>
          </a:p>
        </p:txBody>
      </p:sp>
      <p:sp>
        <p:nvSpPr>
          <p:cNvPr id="2" name="矩形 427010"/>
          <p:cNvSpPr>
            <a:spLocks noChangeArrowheads="1"/>
          </p:cNvSpPr>
          <p:nvPr/>
        </p:nvSpPr>
        <p:spPr bwMode="auto">
          <a:xfrm>
            <a:off x="674489" y="1074803"/>
            <a:ext cx="8812411" cy="363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2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识记生字词，理解</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租界</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的意思。 </a:t>
            </a:r>
          </a:p>
          <a:p>
            <a:pPr marL="0" marR="0" lvl="0" indent="0" algn="l" defTabSz="914400" rtl="0" eaLnBrk="1" fontAlgn="base" latinLnBrk="0" hangingPunct="1">
              <a:lnSpc>
                <a:spcPct val="250000"/>
              </a:lnSpc>
              <a:spcBef>
                <a:spcPct val="0"/>
              </a:spcBef>
              <a:spcAft>
                <a:spcPct val="0"/>
              </a:spcAft>
              <a:buClrTx/>
              <a:buSzTx/>
              <a:buFontTx/>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有感情地朗读课文，了解少年周恩来立志的原因。</a:t>
            </a:r>
          </a:p>
          <a:p>
            <a:pPr marL="0" marR="0" lvl="0" indent="0" algn="l" defTabSz="914400" rtl="0" eaLnBrk="1" fontAlgn="base" latinLnBrk="0" hangingPunct="1">
              <a:lnSpc>
                <a:spcPct val="2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感受少年周恩来的博大胸怀和远大志向，树立为国家繁荣昌盛和民族振兴而刻苦学习的远大理想。 </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700" y="2917598"/>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文本占位符 1"/>
          <p:cNvSpPr>
            <a:spLocks noGrp="1" noChangeArrowheads="1"/>
          </p:cNvSpPr>
          <p:nvPr>
            <p:ph type="body" idx="4294967295"/>
          </p:nvPr>
        </p:nvSpPr>
        <p:spPr bwMode="auto">
          <a:xfrm>
            <a:off x="607734" y="1402557"/>
            <a:ext cx="8745538" cy="175974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just" fontAlgn="auto">
              <a:lnSpc>
                <a:spcPct val="180000"/>
              </a:lnSpc>
              <a:spcBef>
                <a:spcPts val="0"/>
              </a:spcBef>
              <a:buFont typeface="Arial" panose="020B0604020202020204" pitchFamily="34" charset="0"/>
              <a:buNone/>
              <a:defRPr/>
            </a:pPr>
            <a:r>
              <a:rPr lang="en-US" altLang="zh-CN" dirty="0">
                <a:latin typeface="Arial" panose="020B0604020202020204" pitchFamily="34" charset="0"/>
                <a:ea typeface="思源黑体 CN Regular" panose="020B0500000000000000" pitchFamily="34" charset="-122"/>
                <a:sym typeface="Arial" panose="020B0604020202020204" pitchFamily="34" charset="0"/>
              </a:rPr>
              <a:t>    </a:t>
            </a:r>
            <a:r>
              <a:rPr lang="zh-CN" altLang="en-US" dirty="0">
                <a:latin typeface="Arial" panose="020B0604020202020204" pitchFamily="34" charset="0"/>
                <a:ea typeface="思源黑体 CN Regular" panose="020B0500000000000000" pitchFamily="34" charset="-122"/>
                <a:sym typeface="Arial" panose="020B0604020202020204" pitchFamily="34" charset="0"/>
              </a:rPr>
              <a:t>如果有人问你“为什么而读书”，你的回答是什么？想一想，写下来，注意写清楚理由。</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课后作业</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3249">
                                            <p:txEl>
                                              <p:pRg st="0" end="0"/>
                                            </p:txEl>
                                          </p:spTgt>
                                        </p:tgtEl>
                                        <p:attrNameLst>
                                          <p:attrName>style.visibility</p:attrName>
                                        </p:attrNameLst>
                                      </p:cBhvr>
                                      <p:to>
                                        <p:strVal val="visible"/>
                                      </p:to>
                                    </p:set>
                                    <p:animEffect transition="in" filter="fade">
                                      <p:cBhvr>
                                        <p:cTn id="7" dur="1000"/>
                                        <p:tgtEl>
                                          <p:spTgt spid="53249">
                                            <p:txEl>
                                              <p:pRg st="0" end="0"/>
                                            </p:txEl>
                                          </p:spTgt>
                                        </p:tgtEl>
                                      </p:cBhvr>
                                    </p:animEffect>
                                    <p:anim calcmode="lin" valueType="num">
                                      <p:cBhvr>
                                        <p:cTn id="8" dur="1000" fill="hold"/>
                                        <p:tgtEl>
                                          <p:spTgt spid="5324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324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文本框 5"/>
          <p:cNvSpPr txBox="1">
            <a:spLocks noChangeArrowheads="1"/>
          </p:cNvSpPr>
          <p:nvPr/>
        </p:nvSpPr>
        <p:spPr bwMode="auto">
          <a:xfrm>
            <a:off x="1873250" y="2231300"/>
            <a:ext cx="8432800" cy="23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60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为中华之强大而读书！ </a:t>
            </a: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6000" b="1" i="0" u="none" strike="noStrike" kern="1200" cap="none" spc="0" normalizeH="0" baseline="0" noProof="0" dirty="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rPr>
              <a:t>为中华之腾飞而读书！</a:t>
            </a:r>
          </a:p>
        </p:txBody>
      </p:sp>
      <p:sp>
        <p:nvSpPr>
          <p:cNvPr id="2" name="矩形 1"/>
          <p:cNvSpPr/>
          <p:nvPr/>
        </p:nvSpPr>
        <p:spPr>
          <a:xfrm>
            <a:off x="674489" y="260749"/>
            <a:ext cx="341632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你是为什么而读书？</a:t>
            </a:r>
          </a:p>
        </p:txBody>
      </p:sp>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box(in)">
                                      <p:cBhvr>
                                        <p:cTn id="7" dur="1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9654" r="18158" b="21293"/>
          <a:stretch>
            <a:fillRect/>
          </a:stretch>
        </p:blipFill>
        <p:spPr>
          <a:xfrm>
            <a:off x="0" y="0"/>
            <a:ext cx="12192000" cy="6858000"/>
          </a:xfrm>
          <a:prstGeom prst="rect">
            <a:avLst/>
          </a:prstGeom>
        </p:spPr>
      </p:pic>
      <p:grpSp>
        <p:nvGrpSpPr>
          <p:cNvPr id="6" name="组合 5"/>
          <p:cNvGrpSpPr/>
          <p:nvPr/>
        </p:nvGrpSpPr>
        <p:grpSpPr>
          <a:xfrm>
            <a:off x="1217115" y="4316519"/>
            <a:ext cx="3924905" cy="318924"/>
            <a:chOff x="445479" y="4315402"/>
            <a:chExt cx="4198082" cy="468734"/>
          </a:xfrm>
        </p:grpSpPr>
        <p:sp>
          <p:nvSpPr>
            <p:cNvPr id="7" name="矩形 259"/>
            <p:cNvSpPr>
              <a:spLocks noChangeArrowheads="1"/>
            </p:cNvSpPr>
            <p:nvPr/>
          </p:nvSpPr>
          <p:spPr bwMode="auto">
            <a:xfrm>
              <a:off x="445479" y="4317855"/>
              <a:ext cx="2114790" cy="465708"/>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2784412" y="4315402"/>
              <a:ext cx="1859149" cy="46873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grpSp>
      <p:grpSp>
        <p:nvGrpSpPr>
          <p:cNvPr id="9" name="组合 8"/>
          <p:cNvGrpSpPr/>
          <p:nvPr/>
        </p:nvGrpSpPr>
        <p:grpSpPr>
          <a:xfrm>
            <a:off x="1115216" y="1507078"/>
            <a:ext cx="6923884" cy="1921922"/>
            <a:chOff x="4745870" y="2477844"/>
            <a:chExt cx="6923884" cy="1921922"/>
          </a:xfrm>
        </p:grpSpPr>
        <p:sp>
          <p:nvSpPr>
            <p:cNvPr id="10" name="矩形 259"/>
            <p:cNvSpPr>
              <a:spLocks noChangeArrowheads="1"/>
            </p:cNvSpPr>
            <p:nvPr/>
          </p:nvSpPr>
          <p:spPr bwMode="auto">
            <a:xfrm>
              <a:off x="4847769" y="2477844"/>
              <a:ext cx="682198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感谢各位的聆听</a:t>
              </a:r>
              <a:endParaRPr lang="en-US" altLang="zh-CN"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1" name="矩形 10"/>
            <p:cNvSpPr/>
            <p:nvPr/>
          </p:nvSpPr>
          <p:spPr>
            <a:xfrm>
              <a:off x="4745870" y="3938101"/>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四年级 上册 配人教版</a:t>
              </a:r>
            </a:p>
          </p:txBody>
        </p:sp>
        <p:cxnSp>
          <p:nvCxnSpPr>
            <p:cNvPr id="12" name="直接连接符 11"/>
            <p:cNvCxnSpPr/>
            <p:nvPr/>
          </p:nvCxnSpPr>
          <p:spPr>
            <a:xfrm rot="10800000">
              <a:off x="4847769" y="3815288"/>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字词乐园</a:t>
            </a:r>
          </a:p>
        </p:txBody>
      </p:sp>
      <p:sp>
        <p:nvSpPr>
          <p:cNvPr id="8" name="文本占位符 51202"/>
          <p:cNvSpPr>
            <a:spLocks noGrp="1" noChangeArrowheads="1"/>
          </p:cNvSpPr>
          <p:nvPr/>
        </p:nvSpPr>
        <p:spPr bwMode="auto">
          <a:xfrm>
            <a:off x="977900" y="5116513"/>
            <a:ext cx="8128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342900" marR="0" lvl="0" indent="-342900" algn="l" defTabSz="914400" rtl="0" eaLnBrk="1" fontAlgn="base" latinLnBrk="0" hangingPunct="1">
              <a:lnSpc>
                <a:spcPct val="100000"/>
              </a:lnSpc>
              <a:spcBef>
                <a:spcPct val="45000"/>
              </a:spcBef>
              <a:spcAft>
                <a:spcPct val="0"/>
              </a:spcAft>
              <a:buClrTx/>
              <a:buSzTx/>
              <a:buFontTx/>
              <a:buNone/>
              <a:defRPr/>
            </a:pP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疑</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惑</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    训</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斥    胸怀    赞叹</a:t>
            </a:r>
          </a:p>
        </p:txBody>
      </p:sp>
      <p:sp>
        <p:nvSpPr>
          <p:cNvPr id="9" name="文本框 8"/>
          <p:cNvSpPr txBox="1">
            <a:spLocks noChangeArrowheads="1"/>
          </p:cNvSpPr>
          <p:nvPr/>
        </p:nvSpPr>
        <p:spPr bwMode="auto">
          <a:xfrm>
            <a:off x="906463" y="1506538"/>
            <a:ext cx="74056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jué</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shěn</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fàn</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wèi</a:t>
            </a:r>
            <a:endPar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9"/>
          <p:cNvSpPr txBox="1">
            <a:spLocks noChangeArrowheads="1"/>
          </p:cNvSpPr>
          <p:nvPr/>
        </p:nvSpPr>
        <p:spPr bwMode="auto">
          <a:xfrm>
            <a:off x="1531938" y="2959100"/>
            <a:ext cx="7119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sù</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xī</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huái</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zū</a:t>
            </a:r>
            <a:endPar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0"/>
          <p:cNvSpPr txBox="1">
            <a:spLocks noChangeArrowheads="1"/>
          </p:cNvSpPr>
          <p:nvPr/>
        </p:nvSpPr>
        <p:spPr bwMode="auto">
          <a:xfrm>
            <a:off x="1397000" y="4531738"/>
            <a:ext cx="46688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huò</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chì</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p:txBody>
      </p:sp>
      <p:sp>
        <p:nvSpPr>
          <p:cNvPr id="12" name="文本占位符 51202"/>
          <p:cNvSpPr>
            <a:spLocks noGrp="1" noChangeArrowheads="1"/>
          </p:cNvSpPr>
          <p:nvPr/>
        </p:nvSpPr>
        <p:spPr bwMode="auto">
          <a:xfrm>
            <a:off x="977900" y="2076450"/>
            <a:ext cx="8128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342900" marR="0" lvl="0" indent="-342900" algn="l" defTabSz="914400" rtl="0" eaLnBrk="1" fontAlgn="base" latinLnBrk="0" hangingPunct="1">
              <a:lnSpc>
                <a:spcPct val="100000"/>
              </a:lnSpc>
              <a:spcBef>
                <a:spcPct val="4500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崛</a:t>
            </a:r>
            <a:r>
              <a:rPr kumimoji="0" lang="zh-CN" altLang="en-US" sz="3600" b="1" i="0" u="none" strike="noStrike" kern="1200" cap="none" spc="0" normalizeH="0" baseline="0" noProof="0" dirty="0">
                <a:ln>
                  <a:noFill/>
                </a:ln>
                <a:solidFill>
                  <a:srgbClr val="000000"/>
                </a:solidFill>
                <a:effectLst/>
                <a:uLnTx/>
                <a:uFillTx/>
                <a:ea typeface="思源黑体 CN Regular" panose="020B0500000000000000" pitchFamily="34" charset="-122"/>
                <a:sym typeface="Arial" panose="020B0604020202020204" pitchFamily="34" charset="0"/>
              </a:rPr>
              <a:t>起    </a:t>
            </a:r>
            <a:r>
              <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沈</a:t>
            </a:r>
            <a:r>
              <a:rPr kumimoji="0" lang="zh-CN" altLang="en-US" sz="3600" b="1" i="0" u="none" strike="noStrike" kern="1200" cap="none" spc="0" normalizeH="0" baseline="0" noProof="0" dirty="0">
                <a:ln>
                  <a:noFill/>
                </a:ln>
                <a:solidFill>
                  <a:srgbClr val="000000"/>
                </a:solidFill>
                <a:effectLst/>
                <a:uLnTx/>
                <a:uFillTx/>
                <a:ea typeface="思源黑体 CN Regular" panose="020B0500000000000000" pitchFamily="34" charset="-122"/>
                <a:sym typeface="Arial" panose="020B0604020202020204" pitchFamily="34" charset="0"/>
              </a:rPr>
              <a:t>阳    模</a:t>
            </a:r>
            <a:r>
              <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范</a:t>
            </a:r>
            <a:r>
              <a:rPr kumimoji="0" lang="zh-CN" altLang="en-US" sz="3600" b="1" i="0" u="none" strike="noStrike" kern="1200" cap="none" spc="0" normalizeH="0" baseline="0" noProof="0" dirty="0">
                <a:ln>
                  <a:noFill/>
                </a:ln>
                <a:solidFill>
                  <a:srgbClr val="000000"/>
                </a:solidFill>
                <a:effectLst/>
                <a:uLnTx/>
                <a:uFillTx/>
                <a:ea typeface="思源黑体 CN Regular" panose="020B0500000000000000" pitchFamily="34" charset="-122"/>
                <a:sym typeface="Arial" panose="020B0604020202020204" pitchFamily="34" charset="0"/>
              </a:rPr>
              <a:t>    </a:t>
            </a:r>
            <a:r>
              <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rPr>
              <a:t>魏</a:t>
            </a:r>
            <a:r>
              <a:rPr kumimoji="0" lang="zh-CN" altLang="en-US" sz="3600" b="1" i="0" u="none" strike="noStrike" kern="1200" cap="none" spc="0" normalizeH="0" baseline="0" noProof="0" dirty="0">
                <a:ln>
                  <a:noFill/>
                </a:ln>
                <a:solidFill>
                  <a:srgbClr val="000000"/>
                </a:solidFill>
                <a:effectLst/>
                <a:uLnTx/>
                <a:uFillTx/>
                <a:ea typeface="思源黑体 CN Regular" panose="020B0500000000000000" pitchFamily="34" charset="-122"/>
                <a:sym typeface="Arial" panose="020B0604020202020204" pitchFamily="34" charset="0"/>
              </a:rPr>
              <a:t>校长</a:t>
            </a:r>
            <a:endParaRPr kumimoji="0" lang="zh-CN" altLang="en-US" sz="3600" b="1" i="0" u="none" strike="noStrike" kern="1200" cap="none" spc="0" normalizeH="0" baseline="0" noProof="0" dirty="0">
              <a:ln>
                <a:noFill/>
              </a:ln>
              <a:solidFill>
                <a:srgbClr val="FF0000"/>
              </a:solidFill>
              <a:effectLst/>
              <a:uLnTx/>
              <a:uFillTx/>
              <a:ea typeface="思源黑体 CN Regular" panose="020B0500000000000000" pitchFamily="34" charset="-122"/>
              <a:sym typeface="Arial" panose="020B0604020202020204" pitchFamily="34" charset="0"/>
            </a:endParaRPr>
          </a:p>
        </p:txBody>
      </p:sp>
      <p:sp>
        <p:nvSpPr>
          <p:cNvPr id="13" name="文本占位符 51202"/>
          <p:cNvSpPr>
            <a:spLocks noGrp="1" noChangeArrowheads="1"/>
          </p:cNvSpPr>
          <p:nvPr/>
        </p:nvSpPr>
        <p:spPr bwMode="auto">
          <a:xfrm>
            <a:off x="977900" y="3497263"/>
            <a:ext cx="81280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vl6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marL="342900" marR="0" lvl="0" indent="-342900" algn="l" defTabSz="914400" rtl="0" eaLnBrk="1" fontAlgn="base" latinLnBrk="0" hangingPunct="1">
              <a:lnSpc>
                <a:spcPct val="100000"/>
              </a:lnSpc>
              <a:spcBef>
                <a:spcPct val="45000"/>
              </a:spcBef>
              <a:spcAft>
                <a:spcPct val="0"/>
              </a:spcAft>
              <a:buClrTx/>
              <a:buSzTx/>
              <a:buFontTx/>
              <a:buNone/>
              <a:defRPr/>
            </a:pP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严</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肃</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    清</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晰</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   </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 淮</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安    </a:t>
            </a:r>
            <a:r>
              <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rPr>
              <a:t>租</a:t>
            </a:r>
            <a:r>
              <a:rPr kumimoji="0" lang="zh-CN" altLang="en-US" sz="3600" b="1" i="0" u="none" strike="noStrike" kern="1200" cap="none" spc="0" normalizeH="0" baseline="0" noProof="0">
                <a:ln>
                  <a:noFill/>
                </a:ln>
                <a:solidFill>
                  <a:srgbClr val="000000"/>
                </a:solidFill>
                <a:effectLst/>
                <a:uLnTx/>
                <a:uFillTx/>
                <a:ea typeface="思源黑体 CN Regular" panose="020B0500000000000000" pitchFamily="34" charset="-122"/>
                <a:sym typeface="Arial" panose="020B0604020202020204" pitchFamily="34" charset="0"/>
              </a:rPr>
              <a:t>界</a:t>
            </a:r>
            <a:endParaRPr kumimoji="0" lang="zh-CN" altLang="en-US" sz="3600" b="1" i="0" u="none" strike="noStrike" kern="1200" cap="none" spc="0" normalizeH="0" baseline="0" noProof="0">
              <a:ln>
                <a:noFill/>
              </a:ln>
              <a:solidFill>
                <a:srgbClr val="FF0000"/>
              </a:solidFill>
              <a:effectLst/>
              <a:uLnTx/>
              <a:uFillTx/>
              <a:ea typeface="思源黑体 CN Regular" panose="020B0500000000000000" pitchFamily="34" charset="-122"/>
              <a:sym typeface="Arial" panose="020B060402020202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文本框 143361"/>
          <p:cNvSpPr txBox="1">
            <a:spLocks noChangeArrowheads="1"/>
          </p:cNvSpPr>
          <p:nvPr/>
        </p:nvSpPr>
        <p:spPr bwMode="auto">
          <a:xfrm>
            <a:off x="1157288" y="1477963"/>
            <a:ext cx="8650287" cy="422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2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竟然   抱负   胸怀   追问   赞叹   </a:t>
            </a:r>
          </a:p>
          <a:p>
            <a:pPr marL="0" marR="0" lvl="0" indent="0" algn="l" defTabSz="914400" rtl="0" eaLnBrk="1" fontAlgn="base" latinLnBrk="0" hangingPunct="1">
              <a:lnSpc>
                <a:spcPct val="2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屈辱   果真   非凡   响亮   哭诉   指望   撑腰   围观   劝慰   不幸   </a:t>
            </a:r>
          </a:p>
          <a:p>
            <a:pPr marL="0" marR="0" lvl="0" indent="0" algn="l" defTabSz="914400" rtl="0" eaLnBrk="1" fontAlgn="base" latinLnBrk="0" hangingPunct="1">
              <a:lnSpc>
                <a:spcPct val="25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体会   分量   左顾右盼   若有所思</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字词乐园</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blinds(horizontal)">
                                      <p:cBhvr>
                                        <p:cTn id="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99"/>
          <p:cNvSpPr txBox="1">
            <a:spLocks noChangeArrowheads="1"/>
          </p:cNvSpPr>
          <p:nvPr/>
        </p:nvSpPr>
        <p:spPr bwMode="auto">
          <a:xfrm>
            <a:off x="830263" y="2003425"/>
            <a:ext cx="9936162" cy="391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值得学习的人或事物。         （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心里不明白，不相信。         （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胸襟。这里指少年周恩来博大宽广的内心世界。（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4.</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好像在思考着什么。           （          </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5.</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形容热闹的场面或景象。       （       </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6.</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劝说安慰。                   （       </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7.</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指向左右两边看。可以用来形容得意、犹豫等神态。（          </a:t>
            </a:r>
            <a:r>
              <a:rPr kumimoji="0" lang="en-US"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endPar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339" name="文本框 2"/>
          <p:cNvSpPr txBox="1">
            <a:spLocks noChangeArrowheads="1"/>
          </p:cNvSpPr>
          <p:nvPr/>
        </p:nvSpPr>
        <p:spPr bwMode="auto">
          <a:xfrm>
            <a:off x="674489" y="1279981"/>
            <a:ext cx="69294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根据下列解释写出对应的词语。</a:t>
            </a:r>
          </a:p>
        </p:txBody>
      </p:sp>
      <p:sp>
        <p:nvSpPr>
          <p:cNvPr id="3" name="文本框 2"/>
          <p:cNvSpPr txBox="1">
            <a:spLocks noChangeArrowheads="1"/>
          </p:cNvSpPr>
          <p:nvPr/>
        </p:nvSpPr>
        <p:spPr bwMode="auto">
          <a:xfrm>
            <a:off x="5449530" y="213354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模范</a:t>
            </a:r>
          </a:p>
        </p:txBody>
      </p:sp>
      <p:sp>
        <p:nvSpPr>
          <p:cNvPr id="4" name="文本框 3"/>
          <p:cNvSpPr txBox="1">
            <a:spLocks noChangeArrowheads="1"/>
          </p:cNvSpPr>
          <p:nvPr/>
        </p:nvSpPr>
        <p:spPr bwMode="auto">
          <a:xfrm>
            <a:off x="5205749" y="2695774"/>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疑惑不解</a:t>
            </a:r>
          </a:p>
        </p:txBody>
      </p:sp>
      <p:sp>
        <p:nvSpPr>
          <p:cNvPr id="8" name="文本框 7"/>
          <p:cNvSpPr txBox="1">
            <a:spLocks noChangeArrowheads="1"/>
          </p:cNvSpPr>
          <p:nvPr/>
        </p:nvSpPr>
        <p:spPr bwMode="auto">
          <a:xfrm>
            <a:off x="8493561" y="5450309"/>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左顾右盼</a:t>
            </a:r>
          </a:p>
        </p:txBody>
      </p:sp>
      <p:sp>
        <p:nvSpPr>
          <p:cNvPr id="5" name="文本框 4"/>
          <p:cNvSpPr txBox="1">
            <a:spLocks noChangeArrowheads="1"/>
          </p:cNvSpPr>
          <p:nvPr/>
        </p:nvSpPr>
        <p:spPr bwMode="auto">
          <a:xfrm>
            <a:off x="8157448" y="3232090"/>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胸怀</a:t>
            </a:r>
          </a:p>
        </p:txBody>
      </p:sp>
      <p:sp>
        <p:nvSpPr>
          <p:cNvPr id="7" name="文本框 6"/>
          <p:cNvSpPr txBox="1">
            <a:spLocks noChangeArrowheads="1"/>
          </p:cNvSpPr>
          <p:nvPr/>
        </p:nvSpPr>
        <p:spPr bwMode="auto">
          <a:xfrm>
            <a:off x="5193049" y="3758617"/>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若有所思</a:t>
            </a:r>
          </a:p>
        </p:txBody>
      </p:sp>
      <p:sp>
        <p:nvSpPr>
          <p:cNvPr id="9" name="文本框 8"/>
          <p:cNvSpPr txBox="1">
            <a:spLocks noChangeArrowheads="1"/>
          </p:cNvSpPr>
          <p:nvPr/>
        </p:nvSpPr>
        <p:spPr bwMode="auto">
          <a:xfrm>
            <a:off x="5541863" y="4358951"/>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热闹非凡</a:t>
            </a:r>
          </a:p>
        </p:txBody>
      </p:sp>
      <p:sp>
        <p:nvSpPr>
          <p:cNvPr id="10" name="文本框 9"/>
          <p:cNvSpPr txBox="1">
            <a:spLocks noChangeArrowheads="1"/>
          </p:cNvSpPr>
          <p:nvPr/>
        </p:nvSpPr>
        <p:spPr bwMode="auto">
          <a:xfrm>
            <a:off x="4844235" y="4889176"/>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i="0" u="none" strike="noStrike" kern="1200" cap="none" spc="0" normalizeH="0" baseline="0" noProof="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劝慰</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字词乐园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8" grpId="0"/>
      <p:bldP spid="8" grpId="1"/>
      <p:bldP spid="5" grpId="0"/>
      <p:bldP spid="5" grpId="1"/>
      <p:bldP spid="7" grpId="0"/>
      <p:bldP spid="7" grpId="1"/>
      <p:bldP spid="9" grpId="0"/>
      <p:bldP spid="9" grpId="1"/>
      <p:bldP spid="10" grpId="0"/>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427010"/>
          <p:cNvSpPr>
            <a:spLocks noChangeArrowheads="1"/>
          </p:cNvSpPr>
          <p:nvPr/>
        </p:nvSpPr>
        <p:spPr bwMode="auto">
          <a:xfrm>
            <a:off x="674489" y="1430035"/>
            <a:ext cx="909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自读课文，说说课文讲了一件什么事？ </a:t>
            </a:r>
          </a:p>
        </p:txBody>
      </p:sp>
      <p:sp>
        <p:nvSpPr>
          <p:cNvPr id="8196" name="Text Box 4"/>
          <p:cNvSpPr txBox="1">
            <a:spLocks noChangeArrowheads="1"/>
          </p:cNvSpPr>
          <p:nvPr/>
        </p:nvSpPr>
        <p:spPr bwMode="auto">
          <a:xfrm>
            <a:off x="674489" y="2717800"/>
            <a:ext cx="10425311" cy="271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base" latinLnBrk="0" hangingPunct="1">
              <a:lnSpc>
                <a:spcPct val="250000"/>
              </a:lnSpc>
              <a:spcBef>
                <a:spcPct val="50000"/>
              </a:spcBef>
              <a:spcAft>
                <a:spcPct val="0"/>
              </a:spcAft>
              <a:buClrTx/>
              <a:buSzTx/>
              <a:buFontTx/>
              <a:buNone/>
              <a:defRPr/>
            </a:pPr>
            <a:r>
              <a:rPr kumimoji="0" lang="zh-CN" altLang="zh-CN"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课文讲了周恩来少年时代耳闻目睹了中国人在外国租界里受洋人欺凌却无处说理的事，从中深刻体会到伯父说的“中华不振”的含义，从而立志要为振兴中华而读书。 </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整体感知</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ppt_x</p:attrName>
                                        </p:attrNameLst>
                                      </p:cBhvr>
                                      <p:tavLst>
                                        <p:tav tm="0">
                                          <p:val>
                                            <p:strVal val="0-#ppt_w/2"/>
                                          </p:val>
                                        </p:tav>
                                        <p:tav tm="100000">
                                          <p:val>
                                            <p:strVal val="#ppt_x"/>
                                          </p:val>
                                        </p:tav>
                                      </p:tavLst>
                                    </p:anim>
                                    <p:anim calcmode="lin" valueType="num">
                                      <p:cBhvr>
                                        <p:cTn id="8"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427010"/>
          <p:cNvSpPr>
            <a:spLocks noChangeArrowheads="1"/>
          </p:cNvSpPr>
          <p:nvPr/>
        </p:nvSpPr>
        <p:spPr bwMode="auto">
          <a:xfrm>
            <a:off x="674489" y="1204535"/>
            <a:ext cx="72167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说说课文主要讲了哪三件事？ </a:t>
            </a:r>
          </a:p>
        </p:txBody>
      </p:sp>
      <p:sp>
        <p:nvSpPr>
          <p:cNvPr id="16387" name="Text Box 4"/>
          <p:cNvSpPr txBox="1">
            <a:spLocks noChangeArrowheads="1"/>
          </p:cNvSpPr>
          <p:nvPr/>
        </p:nvSpPr>
        <p:spPr bwMode="auto">
          <a:xfrm>
            <a:off x="915988" y="3390165"/>
            <a:ext cx="4835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第二件（</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10--14</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r>
              <a:rPr kumimoji="0" lang="zh-CN"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388" name="Text Box 4"/>
          <p:cNvSpPr txBox="1">
            <a:spLocks noChangeArrowheads="1"/>
          </p:cNvSpPr>
          <p:nvPr/>
        </p:nvSpPr>
        <p:spPr bwMode="auto">
          <a:xfrm>
            <a:off x="915988" y="2078890"/>
            <a:ext cx="43799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第一件（</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1--9</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r>
              <a:rPr kumimoji="0" lang="zh-CN" altLang="zh-CN"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6389" name="Text Box 4"/>
          <p:cNvSpPr txBox="1">
            <a:spLocks noChangeArrowheads="1"/>
          </p:cNvSpPr>
          <p:nvPr/>
        </p:nvSpPr>
        <p:spPr bwMode="auto">
          <a:xfrm>
            <a:off x="915988" y="4588728"/>
            <a:ext cx="4686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第三件（</a:t>
            </a:r>
            <a:r>
              <a:rPr kumimoji="0" lang="en-US" altLang="zh-CN"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15--17</a:t>
            </a:r>
            <a:r>
              <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r>
              <a:rPr kumimoji="0" lang="zh-CN" altLang="zh-CN"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endParaRPr kumimoji="0" lang="zh-CN" altLang="en-US" sz="24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4" name="Text Box 4"/>
          <p:cNvSpPr txBox="1">
            <a:spLocks noChangeArrowheads="1"/>
          </p:cNvSpPr>
          <p:nvPr/>
        </p:nvSpPr>
        <p:spPr bwMode="auto">
          <a:xfrm>
            <a:off x="4533900" y="2078890"/>
            <a:ext cx="5532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周恩来在全班同学面前立志：要为中华之崛起而读书。</a:t>
            </a:r>
          </a:p>
        </p:txBody>
      </p:sp>
      <p:sp>
        <p:nvSpPr>
          <p:cNvPr id="5" name="Text Box 4"/>
          <p:cNvSpPr txBox="1">
            <a:spLocks noChangeArrowheads="1"/>
          </p:cNvSpPr>
          <p:nvPr/>
        </p:nvSpPr>
        <p:spPr bwMode="auto">
          <a:xfrm>
            <a:off x="4929188" y="3302118"/>
            <a:ext cx="50847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伯父让周恩来没事不要到租界去玩，这让他疑惑不解。</a:t>
            </a:r>
          </a:p>
        </p:txBody>
      </p:sp>
      <p:sp>
        <p:nvSpPr>
          <p:cNvPr id="6" name="Text Box 4"/>
          <p:cNvSpPr txBox="1">
            <a:spLocks noChangeArrowheads="1"/>
          </p:cNvSpPr>
          <p:nvPr/>
        </p:nvSpPr>
        <p:spPr bwMode="auto">
          <a:xfrm>
            <a:off x="1062831" y="5433348"/>
            <a:ext cx="10066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周恩来在租界亲眼目睹一位中国人在租界受到了不公平的待遇，却无处说理，从而明白了</a:t>
            </a:r>
            <a:r>
              <a:rPr kumimoji="0" lang="en-US"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中华不振</a:t>
            </a:r>
            <a:r>
              <a:rPr kumimoji="0" lang="en-US"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的含义</a:t>
            </a:r>
            <a:r>
              <a:rPr kumimoji="0" lang="zh-CN" altLang="zh-CN" sz="2000" i="0" u="none" strike="noStrike" kern="1200" cap="none" spc="0" normalizeH="0" baseline="0" noProof="0" dirty="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整体感知</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0-#ppt_w/2"/>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0-#ppt_w/2"/>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77166"/>
          <p:cNvSpPr>
            <a:spLocks noRot="1" noChangeArrowheads="1"/>
          </p:cNvSpPr>
          <p:nvPr/>
        </p:nvSpPr>
        <p:spPr bwMode="auto">
          <a:xfrm>
            <a:off x="674489" y="915193"/>
            <a:ext cx="10080625" cy="2907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250000"/>
              </a:lnSpc>
              <a:spcBef>
                <a:spcPct val="0"/>
              </a:spcBef>
              <a:spcAft>
                <a:spcPct val="0"/>
              </a:spcAft>
              <a:buClr>
                <a:srgbClr val="0563C1"/>
              </a:buClr>
              <a:buSzPct val="75000"/>
              <a:buFont typeface="Wingdings" panose="05000000000000000000" pitchFamily="2" charset="2"/>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1.</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自读课文第</a:t>
            </a: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1—9</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自然段。</a:t>
            </a:r>
          </a:p>
          <a:p>
            <a:pPr marL="0" marR="0" lvl="0" indent="0" algn="l" defTabSz="914400" rtl="0" eaLnBrk="1" fontAlgn="base" latinLnBrk="0" hangingPunct="1">
              <a:lnSpc>
                <a:spcPct val="250000"/>
              </a:lnSpc>
              <a:spcBef>
                <a:spcPct val="0"/>
              </a:spcBef>
              <a:spcAft>
                <a:spcPct val="0"/>
              </a:spcAft>
              <a:buClr>
                <a:srgbClr val="0563C1"/>
              </a:buClr>
              <a:buSzPct val="75000"/>
              <a:buFont typeface="Wingdings" panose="05000000000000000000" pitchFamily="2" charset="2"/>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2.</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画出“同学们为了什么而读书，周恩来为了什么而读书”的句子。</a:t>
            </a:r>
          </a:p>
          <a:p>
            <a:pPr marL="0" marR="0" lvl="0" indent="0" algn="l" defTabSz="914400" rtl="0" eaLnBrk="1" fontAlgn="base" latinLnBrk="0" hangingPunct="1">
              <a:lnSpc>
                <a:spcPct val="250000"/>
              </a:lnSpc>
              <a:spcBef>
                <a:spcPct val="0"/>
              </a:spcBef>
              <a:spcAft>
                <a:spcPct val="0"/>
              </a:spcAft>
              <a:buClr>
                <a:srgbClr val="0563C1"/>
              </a:buClr>
              <a:buSzPct val="75000"/>
              <a:buFont typeface="Wingdings" panose="05000000000000000000" pitchFamily="2" charset="2"/>
              <a:buNone/>
              <a:defRPr/>
            </a:pPr>
            <a:r>
              <a:rPr kumimoji="0" lang="en-US" altLang="zh-CN"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3.</a:t>
            </a:r>
            <a:r>
              <a:rPr kumimoji="0" lang="zh-CN" altLang="en-US" sz="240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思考：他们读书的目的有什么区别？</a:t>
            </a: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8350" y="2647239"/>
            <a:ext cx="2806700" cy="3768997"/>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文本框 53250"/>
          <p:cNvSpPr txBox="1">
            <a:spLocks noChangeArrowheads="1"/>
          </p:cNvSpPr>
          <p:nvPr/>
        </p:nvSpPr>
        <p:spPr bwMode="auto">
          <a:xfrm>
            <a:off x="5132388" y="2022753"/>
            <a:ext cx="41624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为家父而读书</a:t>
            </a:r>
          </a:p>
        </p:txBody>
      </p:sp>
      <p:sp>
        <p:nvSpPr>
          <p:cNvPr id="54275" name="文本框 53251"/>
          <p:cNvSpPr txBox="1">
            <a:spLocks noChangeArrowheads="1"/>
          </p:cNvSpPr>
          <p:nvPr/>
        </p:nvSpPr>
        <p:spPr bwMode="auto">
          <a:xfrm>
            <a:off x="5132388" y="2853015"/>
            <a:ext cx="4200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为明理而读书</a:t>
            </a:r>
          </a:p>
        </p:txBody>
      </p:sp>
      <p:sp>
        <p:nvSpPr>
          <p:cNvPr id="54276" name="文本框 53252"/>
          <p:cNvSpPr txBox="1">
            <a:spLocks noChangeArrowheads="1"/>
          </p:cNvSpPr>
          <p:nvPr/>
        </p:nvSpPr>
        <p:spPr bwMode="auto">
          <a:xfrm>
            <a:off x="5132388" y="3683278"/>
            <a:ext cx="41989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为光耀门楣而读书</a:t>
            </a:r>
          </a:p>
        </p:txBody>
      </p:sp>
      <p:sp>
        <p:nvSpPr>
          <p:cNvPr id="54278" name="文本框 53254"/>
          <p:cNvSpPr txBox="1">
            <a:spLocks noChangeArrowheads="1"/>
          </p:cNvSpPr>
          <p:nvPr/>
        </p:nvSpPr>
        <p:spPr bwMode="auto">
          <a:xfrm>
            <a:off x="4754961" y="5418415"/>
            <a:ext cx="4667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为中华之崛起而读书！</a:t>
            </a:r>
          </a:p>
        </p:txBody>
      </p:sp>
      <p:sp>
        <p:nvSpPr>
          <p:cNvPr id="18438" name="文本框 1"/>
          <p:cNvSpPr txBox="1">
            <a:spLocks noChangeArrowheads="1"/>
          </p:cNvSpPr>
          <p:nvPr/>
        </p:nvSpPr>
        <p:spPr bwMode="auto">
          <a:xfrm>
            <a:off x="845161" y="1329915"/>
            <a:ext cx="4608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Arial" panose="020B0604020202020204" pitchFamily="34" charset="0"/>
                <a:ea typeface="思源黑体 CN Regular" panose="020B0500000000000000" pitchFamily="34" charset="-122"/>
                <a:sym typeface="Arial" panose="020B0604020202020204" pitchFamily="34" charset="0"/>
              </a:rPr>
              <a:t>魏校长提问为什么而读书？</a:t>
            </a:r>
          </a:p>
        </p:txBody>
      </p:sp>
      <p:sp>
        <p:nvSpPr>
          <p:cNvPr id="18439" name="文本框 2"/>
          <p:cNvSpPr txBox="1">
            <a:spLocks noChangeArrowheads="1"/>
          </p:cNvSpPr>
          <p:nvPr/>
        </p:nvSpPr>
        <p:spPr bwMode="auto">
          <a:xfrm>
            <a:off x="1989460" y="5418415"/>
            <a:ext cx="27655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周恩来的回答是</a:t>
            </a:r>
          </a:p>
        </p:txBody>
      </p:sp>
      <p:sp>
        <p:nvSpPr>
          <p:cNvPr id="54281" name="文本框 3"/>
          <p:cNvSpPr txBox="1">
            <a:spLocks noChangeArrowheads="1"/>
          </p:cNvSpPr>
          <p:nvPr/>
        </p:nvSpPr>
        <p:spPr bwMode="auto">
          <a:xfrm>
            <a:off x="5132388" y="4513540"/>
            <a:ext cx="2700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18441" name="文本框 4"/>
          <p:cNvSpPr txBox="1">
            <a:spLocks noChangeArrowheads="1"/>
          </p:cNvSpPr>
          <p:nvPr/>
        </p:nvSpPr>
        <p:spPr bwMode="auto">
          <a:xfrm>
            <a:off x="1766888" y="3280083"/>
            <a:ext cx="27655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同学们的回答是</a:t>
            </a:r>
          </a:p>
        </p:txBody>
      </p:sp>
      <p:sp>
        <p:nvSpPr>
          <p:cNvPr id="18442" name="右大括号 5"/>
          <p:cNvSpPr/>
          <p:nvPr/>
        </p:nvSpPr>
        <p:spPr bwMode="auto">
          <a:xfrm rot="10800000">
            <a:off x="4770438" y="2279928"/>
            <a:ext cx="360362" cy="2519362"/>
          </a:xfrm>
          <a:prstGeom prst="rightBrace">
            <a:avLst>
              <a:gd name="adj1" fmla="val 7865"/>
              <a:gd name="adj2" fmla="val 50000"/>
            </a:avLst>
          </a:prstGeom>
          <a:noFill/>
          <a:ln w="25400">
            <a:solidFill>
              <a:schemeClr val="tx1"/>
            </a:solidFill>
            <a:bevel/>
          </a:ln>
          <a:extLst>
            <a:ext uri="{909E8E84-426E-40DD-AFC4-6F175D3DCCD1}">
              <a14:hiddenFill xmlns:a14="http://schemas.microsoft.com/office/drawing/2010/main">
                <a:solidFill>
                  <a:srgbClr val="FFFFFF"/>
                </a:solid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a:ln>
                <a:noFill/>
              </a:ln>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2" name="矩形 1"/>
          <p:cNvSpPr/>
          <p:nvPr/>
        </p:nvSpPr>
        <p:spPr>
          <a:xfrm>
            <a:off x="674489" y="260749"/>
            <a:ext cx="162095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阿里巴巴普惠体 M" panose="00020600040101010101" pitchFamily="18" charset="-122"/>
                <a:sym typeface="Arial" panose="020B0604020202020204" pitchFamily="34" charset="0"/>
              </a:rPr>
              <a:t>课文精读</a:t>
            </a: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500" fill="hold"/>
                                        <p:tgtEl>
                                          <p:spTgt spid="54274"/>
                                        </p:tgtEl>
                                        <p:attrNameLst>
                                          <p:attrName>ppt_x</p:attrName>
                                        </p:attrNameLst>
                                      </p:cBhvr>
                                      <p:tavLst>
                                        <p:tav tm="0">
                                          <p:val>
                                            <p:strVal val="1+#ppt_w/2"/>
                                          </p:val>
                                        </p:tav>
                                        <p:tav tm="100000">
                                          <p:val>
                                            <p:strVal val="#ppt_x"/>
                                          </p:val>
                                        </p:tav>
                                      </p:tavLst>
                                    </p:anim>
                                    <p:anim calcmode="lin" valueType="num">
                                      <p:cBhvr>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4275"/>
                                        </p:tgtEl>
                                        <p:attrNameLst>
                                          <p:attrName>style.visibility</p:attrName>
                                        </p:attrNameLst>
                                      </p:cBhvr>
                                      <p:to>
                                        <p:strVal val="visible"/>
                                      </p:to>
                                    </p:set>
                                    <p:anim calcmode="lin" valueType="num">
                                      <p:cBhvr>
                                        <p:cTn id="13" dur="500" fill="hold"/>
                                        <p:tgtEl>
                                          <p:spTgt spid="54275"/>
                                        </p:tgtEl>
                                        <p:attrNameLst>
                                          <p:attrName>ppt_x</p:attrName>
                                        </p:attrNameLst>
                                      </p:cBhvr>
                                      <p:tavLst>
                                        <p:tav tm="0">
                                          <p:val>
                                            <p:strVal val="1+#ppt_w/2"/>
                                          </p:val>
                                        </p:tav>
                                        <p:tav tm="100000">
                                          <p:val>
                                            <p:strVal val="#ppt_x"/>
                                          </p:val>
                                        </p:tav>
                                      </p:tavLst>
                                    </p:anim>
                                    <p:anim calcmode="lin" valueType="num">
                                      <p:cBhvr>
                                        <p:cTn id="14"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4276"/>
                                        </p:tgtEl>
                                        <p:attrNameLst>
                                          <p:attrName>style.visibility</p:attrName>
                                        </p:attrNameLst>
                                      </p:cBhvr>
                                      <p:to>
                                        <p:strVal val="visible"/>
                                      </p:to>
                                    </p:set>
                                    <p:anim calcmode="lin" valueType="num">
                                      <p:cBhvr>
                                        <p:cTn id="19" dur="500" fill="hold"/>
                                        <p:tgtEl>
                                          <p:spTgt spid="54276"/>
                                        </p:tgtEl>
                                        <p:attrNameLst>
                                          <p:attrName>ppt_x</p:attrName>
                                        </p:attrNameLst>
                                      </p:cBhvr>
                                      <p:tavLst>
                                        <p:tav tm="0">
                                          <p:val>
                                            <p:strVal val="1+#ppt_w/2"/>
                                          </p:val>
                                        </p:tav>
                                        <p:tav tm="100000">
                                          <p:val>
                                            <p:strVal val="#ppt_x"/>
                                          </p:val>
                                        </p:tav>
                                      </p:tavLst>
                                    </p:anim>
                                    <p:anim calcmode="lin" valueType="num">
                                      <p:cBhvr>
                                        <p:cTn id="20"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4281"/>
                                        </p:tgtEl>
                                        <p:attrNameLst>
                                          <p:attrName>style.visibility</p:attrName>
                                        </p:attrNameLst>
                                      </p:cBhvr>
                                      <p:to>
                                        <p:strVal val="visible"/>
                                      </p:to>
                                    </p:set>
                                    <p:anim calcmode="lin" valueType="num">
                                      <p:cBhvr>
                                        <p:cTn id="25" dur="500" fill="hold"/>
                                        <p:tgtEl>
                                          <p:spTgt spid="54281"/>
                                        </p:tgtEl>
                                        <p:attrNameLst>
                                          <p:attrName>ppt_x</p:attrName>
                                        </p:attrNameLst>
                                      </p:cBhvr>
                                      <p:tavLst>
                                        <p:tav tm="0">
                                          <p:val>
                                            <p:strVal val="1+#ppt_w/2"/>
                                          </p:val>
                                        </p:tav>
                                        <p:tav tm="100000">
                                          <p:val>
                                            <p:strVal val="#ppt_x"/>
                                          </p:val>
                                        </p:tav>
                                      </p:tavLst>
                                    </p:anim>
                                    <p:anim calcmode="lin" valueType="num">
                                      <p:cBhvr>
                                        <p:cTn id="26" dur="500" fill="hold"/>
                                        <p:tgtEl>
                                          <p:spTgt spid="5428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54278"/>
                                        </p:tgtEl>
                                        <p:attrNameLst>
                                          <p:attrName>style.visibility</p:attrName>
                                        </p:attrNameLst>
                                      </p:cBhvr>
                                      <p:to>
                                        <p:strVal val="visible"/>
                                      </p:to>
                                    </p:set>
                                    <p:animEffect transition="in" filter="box(in)">
                                      <p:cBhvr>
                                        <p:cTn id="31"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p:bldP spid="54276" grpId="0"/>
      <p:bldP spid="54278" grpId="0"/>
      <p:bldP spid="54281" grpId="0"/>
    </p:bldLst>
  </p:timing>
</p:sld>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1001</Words>
  <Application>Microsoft Office PowerPoint</Application>
  <PresentationFormat>宽屏</PresentationFormat>
  <Paragraphs>137</Paragraphs>
  <Slides>22</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微软雅黑</vt:lpstr>
      <vt:lpstr>Wingdings</vt:lpstr>
      <vt:lpstr>阿里巴巴普惠体 M</vt:lpstr>
      <vt:lpstr>演示斜黑体</vt:lpstr>
      <vt:lpstr>思源黑体 CN Regular</vt:lpstr>
      <vt:lpstr>Calibri</vt:lpstr>
      <vt:lpstr>FandolFang R</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当时的政府腐败无能，国力衰弱，领土不完整，人民饱受帝国主义的欺凌。</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2021-05-10T01:04:44Z</dcterms:created>
  <dcterms:modified xsi:type="dcterms:W3CDTF">2023-01-10T10:20:50Z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0802CB6DCC954146BAF36EC93B46B66E</vt:lpwstr>
  </property>
  <property fmtid="{A09F084E-AD41-489F-8076-AA5BE3082BCA}" pid="100">
    <vt:ui4>5</vt:ui4>
  </property>
  <property fmtid="{64440492-4C8B-11D1-8B70-080036B11A03}" pid="11">
    <vt:lpwstr>www.2ppt.com-爱PPT提供资源下载</vt:lpwstr>
  </property>
</Properties>
</file>