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9" r:id="rId4"/>
    <p:sldId id="272" r:id="rId5"/>
    <p:sldId id="271" r:id="rId6"/>
    <p:sldId id="270" r:id="rId7"/>
    <p:sldId id="273" r:id="rId8"/>
    <p:sldId id="259" r:id="rId9"/>
    <p:sldId id="260" r:id="rId10"/>
    <p:sldId id="266" r:id="rId11"/>
    <p:sldId id="267" r:id="rId12"/>
    <p:sldId id="261" r:id="rId13"/>
    <p:sldId id="262" r:id="rId14"/>
    <p:sldId id="263" r:id="rId15"/>
    <p:sldId id="264" r:id="rId16"/>
    <p:sldId id="274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A50021"/>
    <a:srgbClr val="990099"/>
    <a:srgbClr val="0000FF"/>
    <a:srgbClr val="EEA0FE"/>
    <a:srgbClr val="FF0000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33261-DCA4-469A-AA24-5F3590A4C4F1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B873E-5C4F-4802-ADAA-9506360DF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B873E-5C4F-4802-ADAA-9506360DF5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7B13E-F1A1-4210-AAE3-7C8A23328F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34153-833E-403D-9BF2-0776195735A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3AA6C-2C9B-4E41-A9F0-783BC5ADC4B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F6D8E-1A42-4B03-AB9C-8F93FA49034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FCA0A-71ED-4F3B-8B52-06E1283607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8560-7C88-4FFE-A7B8-DC03E3342C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B4C01-9717-46AD-B145-95C4B6AA638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691C5-1CA2-417F-927E-2C57985348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3B934-44D1-4BC6-B740-2A120E688AF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34117-341A-4678-AB3A-609F7095AB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9E05-B55E-42CE-A91A-54A63EFB319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685BD22-AEFA-4E41-AEE8-8DD0917EA80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2719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b="1" i="1" kern="10" dirty="0" smtClean="0">
                <a:ln w="12700">
                  <a:solidFill>
                    <a:srgbClr val="80008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Friends</a:t>
            </a:r>
            <a:endParaRPr lang="zh-CN" altLang="en-US" sz="8800" b="1" i="1" kern="10" dirty="0">
              <a:ln w="12700">
                <a:solidFill>
                  <a:srgbClr val="800080"/>
                </a:solidFill>
                <a:round/>
              </a:ln>
              <a:solidFill>
                <a:srgbClr val="00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990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i="1" kern="10" dirty="0" smtClean="0">
                <a:ln w="12700" cap="rnd">
                  <a:solidFill>
                    <a:srgbClr val="008000"/>
                  </a:solidFill>
                  <a:prstDash val="sysDot"/>
                  <a:round/>
                </a:ln>
                <a:solidFill>
                  <a:srgbClr val="008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Unit 5</a:t>
            </a:r>
            <a:endParaRPr lang="zh-CN" altLang="en-US" sz="6600" i="1" kern="10" dirty="0">
              <a:ln w="12700" cap="rnd">
                <a:solidFill>
                  <a:srgbClr val="008000"/>
                </a:solidFill>
                <a:prstDash val="sysDot"/>
                <a:round/>
              </a:ln>
              <a:solidFill>
                <a:srgbClr val="008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24754" y="571499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ba60b9992ba06c152e6941e0c405a0d"/>
          <p:cNvPicPr>
            <a:picLocks noChangeAspect="1" noChangeArrowheads="1"/>
          </p:cNvPicPr>
          <p:nvPr/>
        </p:nvPicPr>
        <p:blipFill>
          <a:blip r:embed="rId2">
            <a:lum bright="4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3754DD110D15545A215DDAD12E74FD9A"/>
          <p:cNvPicPr>
            <a:picLocks noChangeAspect="1" noChangeArrowheads="1"/>
          </p:cNvPicPr>
          <p:nvPr/>
        </p:nvPicPr>
        <p:blipFill>
          <a:blip r:embed="rId3" cstate="email">
            <a:lum bright="18000" contrast="66000"/>
          </a:blip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12925" y="3798888"/>
            <a:ext cx="145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A50021"/>
                </a:solidFill>
              </a:rPr>
              <a:t>[aɪdɪə] 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1447800" y="4419600"/>
            <a:ext cx="533400" cy="457200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6934200" y="4800600"/>
            <a:ext cx="914400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228600" y="5334000"/>
            <a:ext cx="2667000" cy="762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animBg="1"/>
      <p:bldP spid="15366" grpId="0" animBg="1"/>
      <p:bldP spid="153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3ba60b9992ba06c152e6941e0c405a0d"/>
          <p:cNvPicPr>
            <a:picLocks noChangeAspect="1" noChangeArrowheads="1"/>
          </p:cNvPicPr>
          <p:nvPr/>
        </p:nvPicPr>
        <p:blipFill>
          <a:blip r:embed="rId2">
            <a:lum bright="4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FF3887C124055FAC34845E2F01045B0"/>
          <p:cNvPicPr>
            <a:picLocks noChangeAspect="1" noChangeArrowheads="1"/>
          </p:cNvPicPr>
          <p:nvPr/>
        </p:nvPicPr>
        <p:blipFill>
          <a:blip r:embed="rId3" cstate="email">
            <a:lum bright="12000" contrast="90000"/>
          </a:blip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A054B276695176A2CACB5D8AEC7F599A"/>
          <p:cNvPicPr>
            <a:picLocks noChangeAspect="1" noChangeArrowheads="1"/>
          </p:cNvPicPr>
          <p:nvPr/>
        </p:nvPicPr>
        <p:blipFill>
          <a:blip r:embed="rId4" cstate="email">
            <a:lum contrast="72000"/>
          </a:blip>
          <a:srcRect/>
          <a:stretch>
            <a:fillRect/>
          </a:stretch>
        </p:blipFill>
        <p:spPr bwMode="auto">
          <a:xfrm>
            <a:off x="0" y="0"/>
            <a:ext cx="8229600" cy="3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803525" y="5784850"/>
            <a:ext cx="493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724400" y="5562600"/>
            <a:ext cx="52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705600" y="55626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458200" y="5410200"/>
            <a:ext cx="495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0000FF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ba60b9992ba06c152e6941e0c405a0d"/>
          <p:cNvPicPr>
            <a:picLocks noChangeAspect="1" noChangeArrowheads="1"/>
          </p:cNvPicPr>
          <p:nvPr/>
        </p:nvPicPr>
        <p:blipFill>
          <a:blip r:embed="rId2">
            <a:lum bright="4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69" name="Group 53"/>
          <p:cNvGraphicFramePr>
            <a:graphicFrameLocks noGrp="1"/>
          </p:cNvGraphicFramePr>
          <p:nvPr/>
        </p:nvGraphicFramePr>
        <p:xfrm>
          <a:off x="0" y="5089525"/>
          <a:ext cx="9144000" cy="1771015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different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Favourite ______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58" name="Picture 42" descr="0B54254E195A21240F2F112949AEC408"/>
          <p:cNvPicPr>
            <a:picLocks noChangeAspect="1" noChangeArrowheads="1"/>
          </p:cNvPicPr>
          <p:nvPr/>
        </p:nvPicPr>
        <p:blipFill>
          <a:blip r:embed="rId3" cstate="email">
            <a:lum bright="18000" contrast="48000"/>
          </a:blip>
          <a:srcRect/>
          <a:stretch>
            <a:fillRect/>
          </a:stretch>
        </p:blipFill>
        <p:spPr bwMode="auto">
          <a:xfrm>
            <a:off x="0" y="0"/>
            <a:ext cx="6172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9" name="Picture 43" descr="BDD09763684B36FAB8D66B0DE528510C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C7BFBC"/>
              </a:clrFrom>
              <a:clrTo>
                <a:srgbClr val="C7BFBC">
                  <a:alpha val="0"/>
                </a:srgbClr>
              </a:clrTo>
            </a:clrChange>
            <a:lum bright="18000" contrast="48000"/>
          </a:blip>
          <a:srcRect/>
          <a:stretch>
            <a:fillRect/>
          </a:stretch>
        </p:blipFill>
        <p:spPr bwMode="auto">
          <a:xfrm>
            <a:off x="5867400" y="2133600"/>
            <a:ext cx="3276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152400" y="4267200"/>
            <a:ext cx="8534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/>
              <a:t>Name________ Good friend(s)_______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ba60b9992ba06c152e6941e0c405a0d"/>
          <p:cNvPicPr>
            <a:picLocks noChangeAspect="1" noChangeArrowheads="1"/>
          </p:cNvPicPr>
          <p:nvPr/>
        </p:nvPicPr>
        <p:blipFill>
          <a:blip r:embed="rId2">
            <a:lum bright="4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134938"/>
            <a:ext cx="83820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4400" dirty="0"/>
              <a:t>_________is my good friend.</a:t>
            </a:r>
          </a:p>
          <a:p>
            <a:pPr>
              <a:lnSpc>
                <a:spcPct val="135000"/>
              </a:lnSpc>
            </a:pPr>
            <a:r>
              <a:rPr lang="en-US" altLang="zh-CN" sz="4400" dirty="0"/>
              <a:t>We both like_____________.</a:t>
            </a:r>
          </a:p>
          <a:p>
            <a:pPr>
              <a:lnSpc>
                <a:spcPct val="135000"/>
              </a:lnSpc>
            </a:pPr>
            <a:r>
              <a:rPr lang="en-US" altLang="zh-CN" sz="4400" dirty="0"/>
              <a:t>I like___________.</a:t>
            </a:r>
          </a:p>
          <a:p>
            <a:pPr>
              <a:lnSpc>
                <a:spcPct val="135000"/>
              </a:lnSpc>
            </a:pPr>
            <a:r>
              <a:rPr lang="en-US" altLang="zh-CN" sz="4400" dirty="0"/>
              <a:t>He\She likes_________.</a:t>
            </a:r>
          </a:p>
          <a:p>
            <a:pPr>
              <a:lnSpc>
                <a:spcPct val="135000"/>
              </a:lnSpc>
            </a:pPr>
            <a:r>
              <a:rPr lang="en-US" altLang="zh-CN" sz="4400" dirty="0"/>
              <a:t>We both like _____________.</a:t>
            </a:r>
          </a:p>
          <a:p>
            <a:pPr>
              <a:lnSpc>
                <a:spcPct val="135000"/>
              </a:lnSpc>
            </a:pPr>
            <a:r>
              <a:rPr lang="en-US" altLang="zh-CN" sz="4400" dirty="0"/>
              <a:t>I like________.</a:t>
            </a:r>
          </a:p>
          <a:p>
            <a:pPr>
              <a:lnSpc>
                <a:spcPct val="135000"/>
              </a:lnSpc>
            </a:pPr>
            <a:r>
              <a:rPr lang="en-US" altLang="zh-CN" sz="4400" dirty="0"/>
              <a:t>He\She likes__________.</a:t>
            </a:r>
          </a:p>
        </p:txBody>
      </p:sp>
      <p:pic>
        <p:nvPicPr>
          <p:cNvPr id="10244" name="Picture 4" descr="6BD6FB5D66C82A42979313389F73695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3CFC3"/>
              </a:clrFrom>
              <a:clrTo>
                <a:srgbClr val="D3CFC3">
                  <a:alpha val="0"/>
                </a:srgbClr>
              </a:clrTo>
            </a:clrChange>
            <a:lum bright="30000" contrast="96000"/>
          </a:blip>
          <a:srcRect/>
          <a:stretch>
            <a:fillRect/>
          </a:stretch>
        </p:blipFill>
        <p:spPr bwMode="auto">
          <a:xfrm>
            <a:off x="7207250" y="4800600"/>
            <a:ext cx="1936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ba60b9992ba06c152e6941e0c405a0d"/>
          <p:cNvPicPr>
            <a:picLocks noChangeAspect="1" noChangeArrowheads="1"/>
          </p:cNvPicPr>
          <p:nvPr/>
        </p:nvPicPr>
        <p:blipFill>
          <a:blip r:embed="rId2">
            <a:lum bright="4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981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 err="1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Eenjoy</a:t>
            </a:r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058150" cy="522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65000"/>
              </a:lnSpc>
            </a:pPr>
            <a:r>
              <a:rPr lang="en-US" altLang="zh-CN" sz="3600" b="1" dirty="0"/>
              <a:t>I have a friend. She’s very small.</a:t>
            </a:r>
          </a:p>
          <a:p>
            <a:pPr>
              <a:lnSpc>
                <a:spcPct val="165000"/>
              </a:lnSpc>
            </a:pPr>
            <a:r>
              <a:rPr lang="en-US" altLang="zh-CN" sz="3600" b="1" dirty="0"/>
              <a:t>I always talk to her,</a:t>
            </a:r>
          </a:p>
          <a:p>
            <a:pPr>
              <a:lnSpc>
                <a:spcPct val="165000"/>
              </a:lnSpc>
            </a:pPr>
            <a:r>
              <a:rPr lang="en-US" altLang="zh-CN" sz="3600" b="1" dirty="0"/>
              <a:t>But she doesn’t talk at all.</a:t>
            </a:r>
          </a:p>
          <a:p>
            <a:pPr>
              <a:lnSpc>
                <a:spcPct val="165000"/>
              </a:lnSpc>
            </a:pPr>
            <a:endParaRPr lang="en-US" altLang="zh-CN" sz="2400" b="1" dirty="0"/>
          </a:p>
          <a:p>
            <a:pPr>
              <a:lnSpc>
                <a:spcPct val="165000"/>
              </a:lnSpc>
            </a:pPr>
            <a:r>
              <a:rPr lang="en-US" altLang="zh-CN" sz="3600" b="1" dirty="0"/>
              <a:t>I  have a friend. We both like to play.</a:t>
            </a:r>
          </a:p>
          <a:p>
            <a:pPr>
              <a:lnSpc>
                <a:spcPct val="165000"/>
              </a:lnSpc>
            </a:pPr>
            <a:r>
              <a:rPr lang="en-US" altLang="zh-CN" sz="3600" b="1" dirty="0"/>
              <a:t>We go to the park </a:t>
            </a:r>
            <a:r>
              <a:rPr lang="en-US" altLang="zh-CN" sz="3600" b="1" dirty="0">
                <a:solidFill>
                  <a:srgbClr val="0000FF"/>
                </a:solidFill>
              </a:rPr>
              <a:t>almost </a:t>
            </a:r>
            <a:r>
              <a:rPr lang="en-US" altLang="zh-CN" sz="3600" b="1" dirty="0"/>
              <a:t>every day.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09800" y="3657600"/>
            <a:ext cx="4114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 dirty="0"/>
              <a:t>not….at all</a:t>
            </a:r>
            <a:r>
              <a:rPr lang="en-US" altLang="zh-CN" sz="4400" b="1" dirty="0"/>
              <a:t> </a:t>
            </a:r>
            <a:r>
              <a:rPr lang="zh-CN" altLang="en-US" sz="2400" b="1" dirty="0"/>
              <a:t>根本不</a:t>
            </a:r>
            <a:endParaRPr lang="zh-CN" altLang="en-US" b="1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962400" y="6096000"/>
            <a:ext cx="4935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 dirty="0">
                <a:solidFill>
                  <a:srgbClr val="0000FF"/>
                </a:solidFill>
              </a:rPr>
              <a:t> [</a:t>
            </a:r>
            <a:r>
              <a:rPr lang="en-US" altLang="zh-CN" sz="3200" b="1" i="1" dirty="0" err="1">
                <a:solidFill>
                  <a:srgbClr val="0000FF"/>
                </a:solidFill>
              </a:rPr>
              <a:t>ɔ:lməʊst</a:t>
            </a:r>
            <a:r>
              <a:rPr lang="en-US" altLang="zh-CN" sz="3200" b="1" i="1" dirty="0">
                <a:solidFill>
                  <a:srgbClr val="0000FF"/>
                </a:solidFill>
              </a:rPr>
              <a:t>]</a:t>
            </a:r>
            <a:r>
              <a:rPr lang="zh-CN" altLang="en-US" sz="3200" b="1" i="1" dirty="0">
                <a:solidFill>
                  <a:srgbClr val="0000FF"/>
                </a:solidFill>
              </a:rPr>
              <a:t>几乎，差不多</a:t>
            </a:r>
            <a:r>
              <a:rPr lang="en-US" altLang="zh-CN" sz="3200" b="1" i="1" dirty="0">
                <a:solidFill>
                  <a:srgbClr val="0000FF"/>
                </a:solidFill>
              </a:rPr>
              <a:t>;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ba60b9992ba06c152e6941e0c405a0d"/>
          <p:cNvPicPr>
            <a:picLocks noChangeAspect="1" noChangeArrowheads="1"/>
          </p:cNvPicPr>
          <p:nvPr/>
        </p:nvPicPr>
        <p:blipFill>
          <a:blip r:embed="rId2">
            <a:lum bright="4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67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Sounds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6050" y="1044575"/>
            <a:ext cx="899795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5000"/>
              </a:lnSpc>
            </a:pPr>
            <a:r>
              <a:rPr lang="en-US" altLang="zh-CN" sz="3600" b="1" dirty="0"/>
              <a:t>The </a:t>
            </a:r>
            <a:r>
              <a:rPr lang="en-US" altLang="zh-CN" sz="3600" b="1" dirty="0">
                <a:solidFill>
                  <a:srgbClr val="FF0000"/>
                </a:solidFill>
              </a:rPr>
              <a:t>pr</a:t>
            </a:r>
            <a:r>
              <a:rPr lang="en-US" altLang="zh-CN" sz="3600" b="1" dirty="0"/>
              <a:t>incess has a </a:t>
            </a:r>
            <a:r>
              <a:rPr lang="en-US" altLang="zh-CN" sz="3600" b="1" dirty="0">
                <a:solidFill>
                  <a:srgbClr val="FF0000"/>
                </a:solidFill>
              </a:rPr>
              <a:t>dr</a:t>
            </a:r>
            <a:r>
              <a:rPr lang="en-US" altLang="zh-CN" sz="3600" b="1" dirty="0"/>
              <a:t>eam.</a:t>
            </a:r>
          </a:p>
          <a:p>
            <a:pPr>
              <a:lnSpc>
                <a:spcPct val="185000"/>
              </a:lnSpc>
            </a:pPr>
            <a:r>
              <a:rPr lang="en-US" altLang="zh-CN" sz="3600" b="1" dirty="0"/>
              <a:t>In her </a:t>
            </a:r>
            <a:r>
              <a:rPr lang="en-US" altLang="zh-CN" sz="3600" b="1" dirty="0">
                <a:solidFill>
                  <a:srgbClr val="FF0000"/>
                </a:solidFill>
              </a:rPr>
              <a:t>dr</a:t>
            </a:r>
            <a:r>
              <a:rPr lang="en-US" altLang="zh-CN" sz="3600" b="1" dirty="0"/>
              <a:t>eam, she puts on a </a:t>
            </a:r>
            <a:r>
              <a:rPr lang="en-US" altLang="zh-CN" sz="3600" b="1" dirty="0">
                <a:solidFill>
                  <a:srgbClr val="FF0000"/>
                </a:solidFill>
              </a:rPr>
              <a:t>pr</a:t>
            </a:r>
            <a:r>
              <a:rPr lang="en-US" altLang="zh-CN" sz="3600" b="1" dirty="0"/>
              <a:t>etty </a:t>
            </a:r>
            <a:r>
              <a:rPr lang="en-US" altLang="zh-CN" sz="3600" b="1" dirty="0">
                <a:solidFill>
                  <a:srgbClr val="FF0000"/>
                </a:solidFill>
              </a:rPr>
              <a:t>dr</a:t>
            </a:r>
            <a:r>
              <a:rPr lang="en-US" altLang="zh-CN" sz="3600" b="1" dirty="0"/>
              <a:t>ess.</a:t>
            </a:r>
          </a:p>
          <a:p>
            <a:pPr>
              <a:lnSpc>
                <a:spcPct val="185000"/>
              </a:lnSpc>
            </a:pPr>
            <a:r>
              <a:rPr lang="en-US" altLang="zh-CN" sz="3600" b="1" dirty="0"/>
              <a:t>She walks into the forest</a:t>
            </a:r>
          </a:p>
          <a:p>
            <a:pPr>
              <a:lnSpc>
                <a:spcPct val="185000"/>
              </a:lnSpc>
            </a:pPr>
            <a:r>
              <a:rPr lang="en-US" altLang="zh-CN" sz="3600" b="1" dirty="0"/>
              <a:t>And meets a handsome </a:t>
            </a:r>
            <a:r>
              <a:rPr lang="en-US" altLang="zh-CN" sz="3600" b="1" dirty="0">
                <a:solidFill>
                  <a:srgbClr val="FF0000"/>
                </a:solidFill>
              </a:rPr>
              <a:t>pr</a:t>
            </a:r>
            <a:r>
              <a:rPr lang="en-US" altLang="zh-CN" sz="3600" b="1" dirty="0"/>
              <a:t>ince.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04800" y="5562600"/>
            <a:ext cx="6781800" cy="838200"/>
          </a:xfrm>
          <a:prstGeom prst="rect">
            <a:avLst/>
          </a:prstGeom>
          <a:solidFill>
            <a:srgbClr val="EEA0FE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800"/>
              <a:t>Pr-- </a:t>
            </a:r>
            <a:r>
              <a:rPr lang="en-US" altLang="zh-CN" sz="5400">
                <a:solidFill>
                  <a:srgbClr val="0000FF"/>
                </a:solidFill>
              </a:rPr>
              <a:t>[pr]</a:t>
            </a:r>
            <a:r>
              <a:rPr lang="en-US" altLang="zh-CN"/>
              <a:t>         </a:t>
            </a:r>
            <a:r>
              <a:rPr lang="en-US" altLang="zh-CN" sz="4800"/>
              <a:t>dr-- </a:t>
            </a:r>
            <a:r>
              <a:rPr lang="en-US" altLang="zh-CN" sz="4400" b="1" i="1">
                <a:solidFill>
                  <a:srgbClr val="990099"/>
                </a:solidFill>
              </a:rPr>
              <a:t>[dr]</a:t>
            </a:r>
            <a:r>
              <a:rPr lang="en-US" altLang="zh-CN" sz="4800"/>
              <a:t>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38200" y="1981200"/>
            <a:ext cx="2917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0000FF"/>
                </a:solidFill>
              </a:rPr>
              <a:t>[prɪnses] </a:t>
            </a:r>
            <a:r>
              <a:rPr lang="zh-CN" altLang="en-US" sz="3200" b="1" i="1">
                <a:solidFill>
                  <a:srgbClr val="0000FF"/>
                </a:solidFill>
              </a:rPr>
              <a:t>公主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495800" y="1981200"/>
            <a:ext cx="2398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990099"/>
                </a:solidFill>
              </a:rPr>
              <a:t>[dri:m] </a:t>
            </a:r>
            <a:r>
              <a:rPr lang="zh-CN" altLang="en-US" sz="3200" b="1" i="1">
                <a:solidFill>
                  <a:srgbClr val="990099"/>
                </a:solidFill>
              </a:rPr>
              <a:t>梦想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638800" y="3048000"/>
            <a:ext cx="2957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008000"/>
                </a:solidFill>
              </a:rPr>
              <a:t>[prɪti] adj.</a:t>
            </a:r>
            <a:r>
              <a:rPr lang="zh-CN" altLang="en-US" sz="2800" b="1" i="1">
                <a:solidFill>
                  <a:srgbClr val="008000"/>
                </a:solidFill>
              </a:rPr>
              <a:t>漂亮的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832725" y="1981200"/>
            <a:ext cx="1311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800080"/>
                </a:solidFill>
              </a:rPr>
              <a:t>[dres]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486400" y="4953000"/>
            <a:ext cx="2827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0000FF"/>
                </a:solidFill>
              </a:rPr>
              <a:t>[prɪns] n.</a:t>
            </a:r>
            <a:r>
              <a:rPr lang="zh-CN" altLang="en-US" sz="3200" b="1" i="1">
                <a:solidFill>
                  <a:srgbClr val="0000FF"/>
                </a:solidFill>
              </a:rPr>
              <a:t>王子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5" grpId="0"/>
      <p:bldP spid="12296" grpId="0"/>
      <p:bldP spid="12297" grpId="0"/>
      <p:bldP spid="12298" grpId="0"/>
      <p:bldP spid="122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1999" y="381000"/>
            <a:ext cx="6083717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soon </a:t>
            </a:r>
            <a:r>
              <a:rPr lang="zh-CN" altLang="en-US" sz="3600" dirty="0"/>
              <a:t>立刻</a:t>
            </a:r>
            <a:r>
              <a:rPr lang="en-US" altLang="zh-CN" sz="3600" dirty="0"/>
              <a:t>,</a:t>
            </a:r>
            <a:r>
              <a:rPr lang="zh-CN" altLang="en-US" sz="3600" dirty="0"/>
              <a:t>马上</a:t>
            </a:r>
            <a:r>
              <a:rPr lang="en-US" altLang="zh-CN" sz="3600" dirty="0"/>
              <a:t>,</a:t>
            </a:r>
            <a:r>
              <a:rPr lang="zh-CN" altLang="en-US" sz="3600" dirty="0"/>
              <a:t>不久</a:t>
            </a:r>
          </a:p>
          <a:p>
            <a:r>
              <a:rPr lang="en-US" altLang="zh-CN" sz="3600" dirty="0"/>
              <a:t>same </a:t>
            </a:r>
            <a:r>
              <a:rPr lang="zh-CN" altLang="en-US" sz="3600" dirty="0"/>
              <a:t>相同</a:t>
            </a:r>
          </a:p>
          <a:p>
            <a:r>
              <a:rPr lang="en-US" altLang="zh-CN" sz="3600" dirty="0"/>
              <a:t>different  </a:t>
            </a:r>
            <a:r>
              <a:rPr lang="zh-CN" altLang="en-US" sz="3600" dirty="0"/>
              <a:t>不同</a:t>
            </a:r>
          </a:p>
          <a:p>
            <a:r>
              <a:rPr lang="en-US" altLang="zh-CN" sz="3600" dirty="0"/>
              <a:t>bored </a:t>
            </a:r>
            <a:r>
              <a:rPr lang="zh-CN" altLang="en-US" sz="3600" dirty="0"/>
              <a:t>无聊的，厌烦的</a:t>
            </a:r>
          </a:p>
          <a:p>
            <a:r>
              <a:rPr lang="en-US" altLang="zh-CN" sz="3600" dirty="0"/>
              <a:t>answer</a:t>
            </a:r>
            <a:r>
              <a:rPr lang="zh-CN" altLang="en-US" sz="3600" dirty="0"/>
              <a:t>回答</a:t>
            </a:r>
          </a:p>
          <a:p>
            <a:r>
              <a:rPr lang="en-US" altLang="zh-CN" sz="3600" dirty="0"/>
              <a:t>almost </a:t>
            </a:r>
            <a:r>
              <a:rPr lang="zh-CN" altLang="en-US" sz="3600" dirty="0"/>
              <a:t>几乎，差不多</a:t>
            </a:r>
          </a:p>
          <a:p>
            <a:r>
              <a:rPr lang="en-US" altLang="zh-CN" sz="3600" dirty="0"/>
              <a:t>pretty dress </a:t>
            </a:r>
            <a:r>
              <a:rPr lang="zh-CN" altLang="en-US" sz="3600" dirty="0"/>
              <a:t>漂亮的裙子</a:t>
            </a:r>
          </a:p>
          <a:p>
            <a:r>
              <a:rPr lang="en-US" altLang="zh-CN" sz="3600" dirty="0"/>
              <a:t>both </a:t>
            </a:r>
            <a:r>
              <a:rPr lang="zh-CN" altLang="en-US" sz="3600" dirty="0"/>
              <a:t>两者都</a:t>
            </a:r>
          </a:p>
          <a:p>
            <a:r>
              <a:rPr lang="en-US" altLang="zh-CN" sz="3600" dirty="0"/>
              <a:t>princess </a:t>
            </a:r>
            <a:r>
              <a:rPr lang="zh-CN" altLang="en-US" sz="3600" dirty="0"/>
              <a:t>公主</a:t>
            </a:r>
          </a:p>
          <a:p>
            <a:r>
              <a:rPr lang="en-US" altLang="zh-CN" sz="3600" dirty="0"/>
              <a:t>dream </a:t>
            </a:r>
            <a:r>
              <a:rPr lang="zh-CN" altLang="en-US" sz="3600" dirty="0"/>
              <a:t>梦，梦</a:t>
            </a:r>
            <a:r>
              <a:rPr lang="zh-CN" altLang="en-US" sz="3600" dirty="0" smtClean="0"/>
              <a:t>想 </a:t>
            </a:r>
            <a:endParaRPr lang="zh-CN" altLang="en-US" sz="3600" dirty="0"/>
          </a:p>
          <a:p>
            <a:r>
              <a:rPr lang="en-US" altLang="zh-CN" sz="3600" dirty="0"/>
              <a:t>prince </a:t>
            </a:r>
            <a:r>
              <a:rPr lang="zh-CN" altLang="en-US" sz="3600" dirty="0"/>
              <a:t>王子     </a:t>
            </a:r>
            <a:r>
              <a:rPr lang="en-US" altLang="zh-CN" sz="3600" dirty="0"/>
              <a:t>volleyball </a:t>
            </a:r>
            <a:r>
              <a:rPr lang="zh-CN" altLang="en-US" sz="3600" dirty="0"/>
              <a:t>排球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ba60b9992ba06c152e6941e0c405a0d"/>
          <p:cNvPicPr>
            <a:picLocks noChangeAspect="1" noChangeArrowheads="1"/>
          </p:cNvPicPr>
          <p:nvPr/>
        </p:nvPicPr>
        <p:blipFill>
          <a:blip r:embed="rId2">
            <a:lum bright="4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0CC8C7FE1E2CE9A600DE62A78C009968"/>
          <p:cNvPicPr>
            <a:picLocks noChangeAspect="1" noChangeArrowheads="1"/>
          </p:cNvPicPr>
          <p:nvPr/>
        </p:nvPicPr>
        <p:blipFill>
          <a:blip r:embed="rId3" cstate="email">
            <a:lum bright="12000" contrast="70000"/>
          </a:blip>
          <a:srcRect/>
          <a:stretch>
            <a:fillRect/>
          </a:stretch>
        </p:blipFill>
        <p:spPr bwMode="auto">
          <a:xfrm>
            <a:off x="0" y="0"/>
            <a:ext cx="8839200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14400" y="4800600"/>
            <a:ext cx="2111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i="1" dirty="0">
                <a:solidFill>
                  <a:srgbClr val="0000FF"/>
                </a:solidFill>
              </a:rPr>
              <a:t>[</a:t>
            </a:r>
            <a:r>
              <a:rPr lang="en-US" altLang="zh-CN" sz="4400" b="1" i="1" dirty="0" err="1">
                <a:solidFill>
                  <a:srgbClr val="0000FF"/>
                </a:solidFill>
              </a:rPr>
              <a:t>seɪm</a:t>
            </a:r>
            <a:r>
              <a:rPr lang="en-US" altLang="zh-CN" sz="4400" b="1" i="1" dirty="0">
                <a:solidFill>
                  <a:srgbClr val="0000FF"/>
                </a:solidFill>
              </a:rPr>
              <a:t>]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96000" y="4724400"/>
            <a:ext cx="2446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i="1">
                <a:solidFill>
                  <a:srgbClr val="0000FF"/>
                </a:solidFill>
              </a:rPr>
              <a:t> [dɪfrənt]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562951C109E1FA36EBC4FDEE451BB65"/>
          <p:cNvPicPr>
            <a:picLocks noChangeAspect="1" noChangeArrowheads="1"/>
          </p:cNvPicPr>
          <p:nvPr/>
        </p:nvPicPr>
        <p:blipFill>
          <a:blip r:embed="rId2" cstate="email">
            <a:lum bright="18000" contrast="42000"/>
          </a:blip>
          <a:srcRect/>
          <a:stretch>
            <a:fillRect/>
          </a:stretch>
        </p:blipFill>
        <p:spPr bwMode="auto">
          <a:xfrm>
            <a:off x="381000" y="-55563"/>
            <a:ext cx="79248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2590800" y="6553200"/>
            <a:ext cx="3505200" cy="76200"/>
          </a:xfrm>
          <a:prstGeom prst="line">
            <a:avLst/>
          </a:prstGeom>
          <a:noFill/>
          <a:ln w="38100" cmpd="dbl">
            <a:solidFill>
              <a:srgbClr val="99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CB14992AC20B9A85BE999D8237C9EDA"/>
          <p:cNvPicPr>
            <a:picLocks noChangeAspect="1" noChangeArrowheads="1"/>
          </p:cNvPicPr>
          <p:nvPr/>
        </p:nvPicPr>
        <p:blipFill>
          <a:blip r:embed="rId3" cstate="email">
            <a:lum bright="18000" contrast="66000"/>
          </a:blip>
          <a:srcRect/>
          <a:stretch>
            <a:fillRect/>
          </a:stretch>
        </p:blipFill>
        <p:spPr bwMode="auto">
          <a:xfrm>
            <a:off x="1066800" y="0"/>
            <a:ext cx="664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057400" y="3962400"/>
            <a:ext cx="1066800" cy="5334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0000FF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3700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990099"/>
                </a:solidFill>
              </a:rPr>
              <a:t>[bəʊθ] adj.</a:t>
            </a:r>
            <a:r>
              <a:rPr lang="zh-CN" altLang="en-US" sz="2400" b="1" i="1">
                <a:solidFill>
                  <a:srgbClr val="990099"/>
                </a:solidFill>
              </a:rPr>
              <a:t>二者，两者都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400800" y="3886200"/>
            <a:ext cx="2314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008000"/>
                </a:solidFill>
              </a:rPr>
              <a:t>like+ doing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108825" y="4953000"/>
            <a:ext cx="2035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A50021"/>
                </a:solidFill>
              </a:rPr>
              <a:t> [vɒlibɔ:l] </a:t>
            </a:r>
          </a:p>
          <a:p>
            <a:r>
              <a:rPr lang="en-US" altLang="zh-CN" sz="3200" b="1" i="1">
                <a:solidFill>
                  <a:srgbClr val="A50021"/>
                </a:solidFill>
              </a:rPr>
              <a:t>n.</a:t>
            </a:r>
            <a:r>
              <a:rPr lang="zh-CN" altLang="en-US" sz="3200" b="1" i="1">
                <a:solidFill>
                  <a:srgbClr val="A50021"/>
                </a:solidFill>
              </a:rPr>
              <a:t>排球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6248400" y="5715000"/>
            <a:ext cx="1066800" cy="609600"/>
          </a:xfrm>
          <a:prstGeom prst="ellipse">
            <a:avLst/>
          </a:prstGeom>
          <a:noFill/>
          <a:ln w="76200" cmpd="tri">
            <a:solidFill>
              <a:srgbClr val="99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4419600" y="6248400"/>
            <a:ext cx="838200" cy="609600"/>
          </a:xfrm>
          <a:prstGeom prst="ellipse">
            <a:avLst/>
          </a:prstGeom>
          <a:noFill/>
          <a:ln w="57150" cmpd="thickThin">
            <a:solidFill>
              <a:srgbClr val="99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/>
      <p:bldP spid="19461" grpId="0"/>
      <p:bldP spid="19462" grpId="0"/>
      <p:bldP spid="19463" grpId="0" animBg="1"/>
      <p:bldP spid="194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93E173F2E7E76FA1362AE70C3A523FBE"/>
          <p:cNvPicPr>
            <a:picLocks noChangeAspect="1" noChangeArrowheads="1"/>
          </p:cNvPicPr>
          <p:nvPr/>
        </p:nvPicPr>
        <p:blipFill>
          <a:blip r:embed="rId2" cstate="email">
            <a:lum bright="18000" contrast="60000"/>
          </a:blip>
          <a:srcRect/>
          <a:stretch>
            <a:fillRect/>
          </a:stretch>
        </p:blipFill>
        <p:spPr bwMode="auto">
          <a:xfrm>
            <a:off x="1752600" y="0"/>
            <a:ext cx="6589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6096000" y="5715000"/>
            <a:ext cx="1752600" cy="0"/>
          </a:xfrm>
          <a:prstGeom prst="line">
            <a:avLst/>
          </a:prstGeom>
          <a:noFill/>
          <a:ln w="38100" cmpd="dbl">
            <a:solidFill>
              <a:srgbClr val="99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2057400" y="5791200"/>
            <a:ext cx="1143000" cy="533400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" y="5638800"/>
            <a:ext cx="1452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990099"/>
                </a:solidFill>
              </a:rPr>
              <a:t> [krɔ:s] 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276600" y="6324600"/>
            <a:ext cx="1143000" cy="533400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6338888"/>
            <a:ext cx="2084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0000FF"/>
                </a:solidFill>
              </a:rPr>
              <a:t> [kæri] </a:t>
            </a:r>
            <a:r>
              <a:rPr lang="zh-CN" altLang="en-US" sz="2800" b="1" i="1">
                <a:solidFill>
                  <a:srgbClr val="0000FF"/>
                </a:solidFill>
              </a:rPr>
              <a:t>携带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553200" y="6278563"/>
            <a:ext cx="2306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A50021"/>
                </a:solidFill>
              </a:rPr>
              <a:t> [hevi] </a:t>
            </a:r>
            <a:r>
              <a:rPr lang="zh-CN" altLang="en-US" sz="3200" b="1" i="1">
                <a:solidFill>
                  <a:srgbClr val="A50021"/>
                </a:solidFill>
              </a:rPr>
              <a:t>重的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4419600" y="6248400"/>
            <a:ext cx="1219200" cy="6096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A5002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/>
      <p:bldP spid="20487" grpId="0" animBg="1"/>
      <p:bldP spid="20488" grpId="0"/>
      <p:bldP spid="20489" grpId="0"/>
      <p:bldP spid="204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94EDF12A18888844751C6A1E500D9FDA"/>
          <p:cNvPicPr>
            <a:picLocks noChangeAspect="1" noChangeArrowheads="1"/>
          </p:cNvPicPr>
          <p:nvPr/>
        </p:nvPicPr>
        <p:blipFill>
          <a:blip r:embed="rId2" cstate="email">
            <a:lum bright="24000" contrast="54000"/>
          </a:blip>
          <a:srcRect/>
          <a:stretch>
            <a:fillRect/>
          </a:stretch>
        </p:blipFill>
        <p:spPr bwMode="auto">
          <a:xfrm>
            <a:off x="6096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05200" y="5486400"/>
            <a:ext cx="2590800" cy="6096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EE9123D601810AA12B08BB3CC7367DA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D1D3CE"/>
              </a:clrFrom>
              <a:clrTo>
                <a:srgbClr val="D1D3CE">
                  <a:alpha val="0"/>
                </a:srgbClr>
              </a:clrTo>
            </a:clrChange>
            <a:lum bright="18000" contrast="54000"/>
          </a:blip>
          <a:srcRect/>
          <a:stretch>
            <a:fillRect/>
          </a:stretch>
        </p:blipFill>
        <p:spPr bwMode="auto">
          <a:xfrm>
            <a:off x="0" y="0"/>
            <a:ext cx="7924800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2D6FF067F5EB7677AE668454C2485C4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7D3CA"/>
              </a:clrFrom>
              <a:clrTo>
                <a:srgbClr val="D7D3CA">
                  <a:alpha val="0"/>
                </a:srgbClr>
              </a:clrTo>
            </a:clrChange>
            <a:lum bright="12000" contrast="48000"/>
          </a:blip>
          <a:srcRect/>
          <a:stretch>
            <a:fillRect/>
          </a:stretch>
        </p:blipFill>
        <p:spPr bwMode="auto">
          <a:xfrm>
            <a:off x="3200400" y="4684713"/>
            <a:ext cx="5943600" cy="21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514600" y="2667000"/>
            <a:ext cx="457200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752600" y="2133600"/>
            <a:ext cx="76200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V="1">
            <a:off x="2438400" y="2133600"/>
            <a:ext cx="42672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914400" y="1981200"/>
            <a:ext cx="3505200" cy="6858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914400" y="2667000"/>
            <a:ext cx="3733800" cy="4572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38" grpId="0" animBg="1"/>
      <p:bldP spid="22539" grpId="0" animBg="1"/>
      <p:bldP spid="22540" grpId="0" animBg="1"/>
      <p:bldP spid="225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ba60b9992ba06c152e6941e0c405a0d"/>
          <p:cNvPicPr>
            <a:picLocks noChangeAspect="1" noChangeArrowheads="1"/>
          </p:cNvPicPr>
          <p:nvPr/>
        </p:nvPicPr>
        <p:blipFill>
          <a:blip r:embed="rId2">
            <a:lum bright="4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9ED085CE361B3B4EC3DD8245B8E6013E"/>
          <p:cNvPicPr>
            <a:picLocks noChangeAspect="1" noChangeArrowheads="1"/>
          </p:cNvPicPr>
          <p:nvPr/>
        </p:nvPicPr>
        <p:blipFill>
          <a:blip r:embed="rId3" cstate="email">
            <a:lum bright="18000" contrast="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05000" y="5181600"/>
            <a:ext cx="152400" cy="53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0" y="5715000"/>
            <a:ext cx="609600" cy="457200"/>
          </a:xfrm>
          <a:prstGeom prst="ellipse">
            <a:avLst/>
          </a:prstGeom>
          <a:noFill/>
          <a:ln w="38100" cmpd="dbl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6553200" y="5791200"/>
            <a:ext cx="152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800600" y="6248400"/>
            <a:ext cx="990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ba60b9992ba06c152e6941e0c405a0d"/>
          <p:cNvPicPr>
            <a:picLocks noChangeAspect="1" noChangeArrowheads="1"/>
          </p:cNvPicPr>
          <p:nvPr/>
        </p:nvPicPr>
        <p:blipFill>
          <a:blip r:embed="rId2">
            <a:lum bright="4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0D530FB3BB4DA21E67C2712AFD4ACAD"/>
          <p:cNvPicPr>
            <a:picLocks noChangeAspect="1" noChangeArrowheads="1"/>
          </p:cNvPicPr>
          <p:nvPr/>
        </p:nvPicPr>
        <p:blipFill>
          <a:blip r:embed="rId3" cstate="email">
            <a:lum bright="12000" contrast="7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81200" y="5257800"/>
            <a:ext cx="1143000" cy="4572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34000" y="5105400"/>
            <a:ext cx="156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0000FF"/>
                </a:solidFill>
              </a:rPr>
              <a:t>[bɔ:rd]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410200" y="6278563"/>
            <a:ext cx="2011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A50021"/>
                </a:solidFill>
              </a:rPr>
              <a:t>[ænsə(r)]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819400" y="6248400"/>
            <a:ext cx="1371600" cy="457200"/>
          </a:xfrm>
          <a:prstGeom prst="rect">
            <a:avLst/>
          </a:prstGeom>
          <a:noFill/>
          <a:ln w="57150" cmpd="thickThin">
            <a:solidFill>
              <a:srgbClr val="A5002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/>
      <p:bldP spid="8198" grpId="0"/>
      <p:bldP spid="8199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全屏显示(4:3)</PresentationFormat>
  <Paragraphs>63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2023-01-16T15:51:14Z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981D3D3A67084D0C98A5459D15366001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