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256C-75B1-4A27-ACC1-22C6CACC07D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FAE4D-3760-4499-8C44-ABD25B1AA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FAE4D-3760-4499-8C44-ABD25B1AA4F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4BB4C-483F-4F38-A06E-E30CEE02E9A3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28BC1-2FA4-4920-B341-C0ED7488A7B4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6F33C-1F15-4179-87A3-6CCC7A9AB9D3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02AB7-EE12-4BEA-8B25-1597BC8B9523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FC6B5-41B9-479F-A95A-EF5C75C52F54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6A41F-7047-485A-91B4-D13CBE7570AA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7CAB0-6430-48E8-B537-C87F3B0FEEAB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52D34-F7B9-4D41-A097-025866425536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9EF4A-F23A-4BB2-A3B0-ABEBA5D81BD1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9E504-B869-4ECE-9B29-C7FC10BC7103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8ACAE-A519-4184-A51B-BB542A038643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8CBBDD-E142-46A3-908A-6870A5A297AA}" type="slidenum">
              <a:rPr lang="en-US" altLang="zh-CN" smtClean="0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Administrator\Local%20Settings\Temp\Rar$DIa0.920\Unit%204_Comic%20strip.mp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5" descr="QQ截图201412231518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1258624"/>
            <a:ext cx="60198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Text Box 6"/>
          <p:cNvSpPr txBox="1">
            <a:spLocks noChangeArrowheads="1"/>
          </p:cNvSpPr>
          <p:nvPr/>
        </p:nvSpPr>
        <p:spPr bwMode="auto">
          <a:xfrm>
            <a:off x="1691680" y="533400"/>
            <a:ext cx="1676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39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Unit 4</a:t>
            </a:r>
          </a:p>
        </p:txBody>
      </p:sp>
      <p:pic>
        <p:nvPicPr>
          <p:cNvPr id="80900" name="Picture 7" descr="001094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7802" y="2636574"/>
            <a:ext cx="3744416" cy="278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1" name="Picture 8" descr="2009011520171467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91400" y="152400"/>
            <a:ext cx="156527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734266" y="566790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7696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Do you know what the following things are? They are necessary when we live on Mars.</a:t>
            </a:r>
          </a:p>
        </p:txBody>
      </p:sp>
      <p:pic>
        <p:nvPicPr>
          <p:cNvPr id="17411" name="Picture 5" descr="QQ截图201412240916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62200" y="2057400"/>
            <a:ext cx="38862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6" name="Rectangle 6"/>
          <p:cNvSpPr>
            <a:spLocks noChangeArrowheads="1"/>
          </p:cNvSpPr>
          <p:nvPr/>
        </p:nvSpPr>
        <p:spPr bwMode="auto">
          <a:xfrm>
            <a:off x="3348038" y="5943600"/>
            <a:ext cx="2519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air tank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6" descr="2011120901315051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5800" y="3349625"/>
            <a:ext cx="3886200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39" name="Picture 4" descr="3000008684651290690469319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457200"/>
            <a:ext cx="4648200" cy="306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0" name="Rectangle 5"/>
          <p:cNvSpPr>
            <a:spLocks noChangeArrowheads="1"/>
          </p:cNvSpPr>
          <p:nvPr/>
        </p:nvSpPr>
        <p:spPr bwMode="auto">
          <a:xfrm>
            <a:off x="5410200" y="1981200"/>
            <a:ext cx="289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dried food</a:t>
            </a:r>
          </a:p>
        </p:txBody>
      </p:sp>
      <p:sp>
        <p:nvSpPr>
          <p:cNvPr id="91141" name="Rectangle 7"/>
          <p:cNvSpPr>
            <a:spLocks noChangeArrowheads="1"/>
          </p:cNvSpPr>
          <p:nvPr/>
        </p:nvSpPr>
        <p:spPr bwMode="auto">
          <a:xfrm>
            <a:off x="685800" y="46482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power pack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4" descr="201111201012207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200" y="685800"/>
            <a:ext cx="3632200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3" name="Rectangle 5"/>
          <p:cNvSpPr>
            <a:spLocks noChangeArrowheads="1"/>
          </p:cNvSpPr>
          <p:nvPr/>
        </p:nvSpPr>
        <p:spPr bwMode="auto">
          <a:xfrm>
            <a:off x="4648200" y="2209800"/>
            <a:ext cx="396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space helmet</a:t>
            </a:r>
          </a:p>
        </p:txBody>
      </p:sp>
      <p:pic>
        <p:nvPicPr>
          <p:cNvPr id="92164" name="Picture 6" descr="82189455957834294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352800"/>
            <a:ext cx="35052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5" name="Rectangle 7"/>
          <p:cNvSpPr>
            <a:spLocks noChangeArrowheads="1"/>
          </p:cNvSpPr>
          <p:nvPr/>
        </p:nvSpPr>
        <p:spPr bwMode="auto">
          <a:xfrm>
            <a:off x="914400" y="4572000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special boots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4" descr="QQ截图201412240948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0"/>
            <a:ext cx="22479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Rectangle 5"/>
          <p:cNvSpPr>
            <a:spLocks noChangeArrowheads="1"/>
          </p:cNvSpPr>
          <p:nvPr/>
        </p:nvSpPr>
        <p:spPr bwMode="auto">
          <a:xfrm>
            <a:off x="3352800" y="1752600"/>
            <a:ext cx="396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computer</a:t>
            </a:r>
          </a:p>
        </p:txBody>
      </p:sp>
      <p:pic>
        <p:nvPicPr>
          <p:cNvPr id="93188" name="Picture 6" descr="18d8bc3eb13533fa05058162a9d3fd1f40345bc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2438400"/>
            <a:ext cx="2268538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9" name="Rectangle 7"/>
          <p:cNvSpPr>
            <a:spLocks noChangeArrowheads="1"/>
          </p:cNvSpPr>
          <p:nvPr/>
        </p:nvSpPr>
        <p:spPr bwMode="auto">
          <a:xfrm>
            <a:off x="5486400" y="5715000"/>
            <a:ext cx="327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sleeping bag</a:t>
            </a:r>
          </a:p>
        </p:txBody>
      </p:sp>
      <p:pic>
        <p:nvPicPr>
          <p:cNvPr id="93190" name="Picture 8" descr="2011052502024695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2000" y="320040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91" name="Rectangle 9"/>
          <p:cNvSpPr>
            <a:spLocks noChangeArrowheads="1"/>
          </p:cNvSpPr>
          <p:nvPr/>
        </p:nvSpPr>
        <p:spPr bwMode="auto">
          <a:xfrm>
            <a:off x="2209800" y="5867400"/>
            <a:ext cx="129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9" grpId="0"/>
      <p:bldP spid="931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4"/>
          <p:cNvSpPr txBox="1">
            <a:spLocks noChangeArrowheads="1"/>
          </p:cNvSpPr>
          <p:nvPr/>
        </p:nvSpPr>
        <p:spPr bwMode="auto">
          <a:xfrm>
            <a:off x="304800" y="561975"/>
            <a:ext cx="822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3399"/>
                </a:solidFill>
                <a:latin typeface="Times New Roman" panose="02020603050405020304" pitchFamily="18" charset="0"/>
              </a:rPr>
              <a:t>Read the conversation and answer the questions.</a:t>
            </a:r>
          </a:p>
        </p:txBody>
      </p:sp>
      <p:sp>
        <p:nvSpPr>
          <p:cNvPr id="94211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22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1. Why do we need to wear special boots on Mars?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04800" y="3168650"/>
            <a:ext cx="822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2. What else do we need to live on Mars?</a:t>
            </a:r>
          </a:p>
        </p:txBody>
      </p:sp>
      <p:sp>
        <p:nvSpPr>
          <p:cNvPr id="94213" name="Text Box 4"/>
          <p:cNvSpPr txBox="1">
            <a:spLocks noChangeArrowheads="1"/>
          </p:cNvSpPr>
          <p:nvPr/>
        </p:nvSpPr>
        <p:spPr bwMode="auto">
          <a:xfrm>
            <a:off x="304800" y="4067175"/>
            <a:ext cx="822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3. Why do we have to eat dried food on Mars?</a:t>
            </a:r>
          </a:p>
        </p:txBody>
      </p:sp>
      <p:sp>
        <p:nvSpPr>
          <p:cNvPr id="94214" name="Text Box 4"/>
          <p:cNvSpPr txBox="1">
            <a:spLocks noChangeArrowheads="1"/>
          </p:cNvSpPr>
          <p:nvPr/>
        </p:nvSpPr>
        <p:spPr bwMode="auto">
          <a:xfrm>
            <a:off x="304800" y="5530850"/>
            <a:ext cx="822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4. Is there any pollution on Mars?</a:t>
            </a:r>
          </a:p>
        </p:txBody>
      </p:sp>
      <p:sp>
        <p:nvSpPr>
          <p:cNvPr id="94215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22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AutoNum type="arabicPeriod"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Because there’s less gravity on Mars.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6" name="Text Box 4"/>
          <p:cNvSpPr txBox="1">
            <a:spLocks noChangeArrowheads="1"/>
          </p:cNvSpPr>
          <p:nvPr/>
        </p:nvSpPr>
        <p:spPr bwMode="auto">
          <a:xfrm>
            <a:off x="381000" y="2819400"/>
            <a:ext cx="822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2. We might need sleeping bag too.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7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822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3. Because there is no fruit or vegetables.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4218" name="Text Box 4"/>
          <p:cNvSpPr txBox="1">
            <a:spLocks noChangeArrowheads="1"/>
          </p:cNvSpPr>
          <p:nvPr/>
        </p:nvSpPr>
        <p:spPr bwMode="auto">
          <a:xfrm>
            <a:off x="381000" y="5257800"/>
            <a:ext cx="822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4. We don’t know. Amy hopes that there is no pollution on Mars.</a:t>
            </a:r>
          </a:p>
        </p:txBody>
      </p:sp>
      <p:sp>
        <p:nvSpPr>
          <p:cNvPr id="94219" name="线形标注 2 14"/>
          <p:cNvSpPr/>
          <p:nvPr/>
        </p:nvSpPr>
        <p:spPr bwMode="auto">
          <a:xfrm>
            <a:off x="1905000" y="3048000"/>
            <a:ext cx="7010400" cy="2286000"/>
          </a:xfrm>
          <a:prstGeom prst="borderCallout2">
            <a:avLst>
              <a:gd name="adj1" fmla="val 39477"/>
              <a:gd name="adj2" fmla="val -380"/>
              <a:gd name="adj3" fmla="val -3171"/>
              <a:gd name="adj4" fmla="val 194"/>
              <a:gd name="adj5" fmla="val -30630"/>
              <a:gd name="adj6" fmla="val 4054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3200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</a:rPr>
              <a:t>gravity [U] (force): the force that attracts objects towards one another, especially the force that makes things fall to the ground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3200">
              <a:solidFill>
                <a:srgbClr val="FFFFFF"/>
              </a:solidFill>
            </a:endParaRPr>
          </a:p>
        </p:txBody>
      </p:sp>
      <p:sp>
        <p:nvSpPr>
          <p:cNvPr id="94220" name="椭圆 15"/>
          <p:cNvSpPr>
            <a:spLocks noChangeArrowheads="1"/>
          </p:cNvSpPr>
          <p:nvPr/>
        </p:nvSpPr>
        <p:spPr bwMode="auto">
          <a:xfrm>
            <a:off x="4572000" y="1828800"/>
            <a:ext cx="16764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4925">
                <a:solidFill>
                  <a:srgbClr val="89A4A7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</a:endParaRPr>
          </a:p>
        </p:txBody>
      </p:sp>
      <p:pic>
        <p:nvPicPr>
          <p:cNvPr id="94221" name="Picture 13" descr="QQ截图201410141529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9000" y="6248400"/>
            <a:ext cx="16478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  <p:bldP spid="94216" grpId="0"/>
      <p:bldP spid="94217" grpId="0"/>
      <p:bldP spid="94218" grpId="0"/>
      <p:bldP spid="94219" grpId="0"/>
      <p:bldP spid="94219" grpId="1"/>
      <p:bldP spid="94220" grpId="0"/>
      <p:bldP spid="9422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304800" y="1219200"/>
            <a:ext cx="76962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228600" algn="l"/>
              </a:tabLst>
            </a:pP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1. I can’t get to my food. </a:t>
            </a: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228600" algn="l"/>
              </a:tabLst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我吃不到我的食物了。</a:t>
            </a:r>
          </a:p>
        </p:txBody>
      </p:sp>
      <p:sp>
        <p:nvSpPr>
          <p:cNvPr id="95235" name="WordArt 3"/>
          <p:cNvSpPr>
            <a:spLocks noChangeArrowheads="1" noChangeShapeType="1" noTextEdit="1"/>
          </p:cNvSpPr>
          <p:nvPr/>
        </p:nvSpPr>
        <p:spPr bwMode="auto">
          <a:xfrm>
            <a:off x="2614613" y="381000"/>
            <a:ext cx="3938587" cy="85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Language points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457200" y="2895600"/>
            <a:ext cx="61722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get to    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到达；开始；接触到</a:t>
            </a: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209550" y="3657600"/>
            <a:ext cx="878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 time does this train get to New York? 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74625" y="4387850"/>
            <a:ext cx="6149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这列火车什么时候到达纽约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? 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228600" y="5121275"/>
            <a:ext cx="626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How can I get to Hilton Hotel? 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152400" y="5867400"/>
            <a:ext cx="6608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我要如何才能到达希尔顿饭店</a:t>
            </a:r>
            <a:r>
              <a:rPr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?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/>
      <p:bldP spid="95238" grpId="0"/>
      <p:bldP spid="95239" grpId="0"/>
      <p:bldP spid="952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52400" y="152400"/>
            <a:ext cx="8915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228600" algn="l"/>
              </a:tabLst>
            </a:pPr>
            <a:r>
              <a:rPr lang="en-US" altLang="zh-CN" sz="3600" b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We’d probably need to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wear</a:t>
            </a:r>
            <a:r>
              <a:rPr lang="en-US" altLang="zh-CN" sz="36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special boots.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tabLst>
                <a:tab pos="228600" algn="l"/>
              </a:tabLst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我们可能需要穿特殊的靴子。</a:t>
            </a:r>
          </a:p>
        </p:txBody>
      </p:sp>
      <p:sp>
        <p:nvSpPr>
          <p:cNvPr id="96259" name="Rectangle 4"/>
          <p:cNvSpPr>
            <a:spLocks noChangeArrowheads="1"/>
          </p:cNvSpPr>
          <p:nvPr/>
        </p:nvSpPr>
        <p:spPr bwMode="auto">
          <a:xfrm>
            <a:off x="304800" y="1314450"/>
            <a:ext cx="8077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wear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穿着，戴着；面露；留着（胡须等）</a:t>
            </a:r>
          </a:p>
        </p:txBody>
      </p:sp>
      <p:sp>
        <p:nvSpPr>
          <p:cNvPr id="96260" name="Rectangle 7"/>
          <p:cNvSpPr>
            <a:spLocks noChangeArrowheads="1"/>
          </p:cNvSpPr>
          <p:nvPr/>
        </p:nvSpPr>
        <p:spPr bwMode="auto">
          <a:xfrm>
            <a:off x="228600" y="2514600"/>
            <a:ext cx="8839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When we drove through the gates, she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wore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 look of amazement.</a:t>
            </a:r>
          </a:p>
        </p:txBody>
      </p:sp>
      <p:sp>
        <p:nvSpPr>
          <p:cNvPr id="96261" name="Rectangle 8"/>
          <p:cNvSpPr>
            <a:spLocks noChangeArrowheads="1"/>
          </p:cNvSpPr>
          <p:nvPr/>
        </p:nvSpPr>
        <p:spPr bwMode="auto">
          <a:xfrm>
            <a:off x="166688" y="3625850"/>
            <a:ext cx="8672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我们驶过大门时，她流露出惊讶的神情。 </a:t>
            </a:r>
          </a:p>
        </p:txBody>
      </p:sp>
      <p:sp>
        <p:nvSpPr>
          <p:cNvPr id="96262" name="Rectangle 9"/>
          <p:cNvSpPr>
            <a:spLocks noChangeArrowheads="1"/>
          </p:cNvSpPr>
          <p:nvPr/>
        </p:nvSpPr>
        <p:spPr bwMode="auto">
          <a:xfrm>
            <a:off x="196850" y="4267200"/>
            <a:ext cx="605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wears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very little makeup. </a:t>
            </a:r>
          </a:p>
        </p:txBody>
      </p:sp>
      <p:sp>
        <p:nvSpPr>
          <p:cNvPr id="96263" name="Rectangle 10"/>
          <p:cNvSpPr>
            <a:spLocks noChangeArrowheads="1"/>
          </p:cNvSpPr>
          <p:nvPr/>
        </p:nvSpPr>
        <p:spPr bwMode="auto">
          <a:xfrm>
            <a:off x="152400" y="4953000"/>
            <a:ext cx="4084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她基本上不化妆。 </a:t>
            </a:r>
          </a:p>
        </p:txBody>
      </p:sp>
      <p:sp>
        <p:nvSpPr>
          <p:cNvPr id="96264" name="Rectangle 13"/>
          <p:cNvSpPr>
            <a:spLocks noChangeArrowheads="1"/>
          </p:cNvSpPr>
          <p:nvPr/>
        </p:nvSpPr>
        <p:spPr bwMode="auto">
          <a:xfrm>
            <a:off x="228600" y="5562600"/>
            <a:ext cx="8839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When she's working she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wears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her hair in a ponytail.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60" grpId="0"/>
      <p:bldP spid="96261" grpId="0"/>
      <p:bldP spid="96262" grpId="0"/>
      <p:bldP spid="96263" grpId="0"/>
      <p:bldP spid="962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Text Box 4"/>
          <p:cNvGrpSpPr/>
          <p:nvPr/>
        </p:nvGrpSpPr>
        <p:grpSpPr bwMode="auto">
          <a:xfrm>
            <a:off x="762000" y="401638"/>
            <a:ext cx="7564438" cy="5797550"/>
            <a:chOff x="480" y="253"/>
            <a:chExt cx="4765" cy="3652"/>
          </a:xfrm>
        </p:grpSpPr>
        <p:pic>
          <p:nvPicPr>
            <p:cNvPr id="97283" name="Text Box 4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80" y="253"/>
              <a:ext cx="4765" cy="3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7284" name="Text Box 3"/>
            <p:cNvSpPr txBox="1">
              <a:spLocks noChangeArrowheads="1"/>
            </p:cNvSpPr>
            <p:nvPr/>
          </p:nvSpPr>
          <p:spPr bwMode="auto">
            <a:xfrm rot="-738420">
              <a:off x="748" y="845"/>
              <a:ext cx="4218" cy="2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6600" b="1" dirty="0">
                  <a:solidFill>
                    <a:srgbClr val="FFFFFF"/>
                  </a:solidFill>
                  <a:latin typeface="Times New Roman" panose="02020603050405020304" pitchFamily="18" charset="0"/>
                </a:rPr>
                <a:t>Read and try to recite the conversations in 5-10 minutes.</a:t>
              </a:r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图片 4" descr="direc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933825"/>
            <a:ext cx="2857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7" name="TextBox 2"/>
          <p:cNvSpPr txBox="1">
            <a:spLocks noChangeArrowheads="1"/>
          </p:cNvSpPr>
          <p:nvPr/>
        </p:nvSpPr>
        <p:spPr bwMode="auto">
          <a:xfrm>
            <a:off x="900113" y="981075"/>
            <a:ext cx="55451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5400" dirty="0">
                <a:solidFill>
                  <a:srgbClr val="7030A0"/>
                </a:solidFill>
                <a:latin typeface="Cooper Black" panose="0208090404030B020404" pitchFamily="18" charset="0"/>
              </a:rPr>
              <a:t>Role-play</a:t>
            </a:r>
          </a:p>
        </p:txBody>
      </p:sp>
      <p:sp>
        <p:nvSpPr>
          <p:cNvPr id="98308" name="Text Box 3"/>
          <p:cNvSpPr txBox="1">
            <a:spLocks noChangeArrowheads="1"/>
          </p:cNvSpPr>
          <p:nvPr/>
        </p:nvSpPr>
        <p:spPr bwMode="auto">
          <a:xfrm>
            <a:off x="468313" y="2565400"/>
            <a:ext cx="820896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1. Role play in groups;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2. Role play in front of the class</a:t>
            </a:r>
          </a:p>
        </p:txBody>
      </p:sp>
      <p:sp>
        <p:nvSpPr>
          <p:cNvPr id="98309" name="Text Box 6"/>
          <p:cNvSpPr txBox="1">
            <a:spLocks noChangeArrowheads="1"/>
          </p:cNvSpPr>
          <p:nvPr/>
        </p:nvSpPr>
        <p:spPr bwMode="auto">
          <a:xfrm>
            <a:off x="381000" y="2286000"/>
            <a:ext cx="7345363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lnSpc>
                <a:spcPct val="105000"/>
              </a:lnSpc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6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We’ll see which group does the best.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ChangeArrowheads="1"/>
          </p:cNvSpPr>
          <p:nvPr/>
        </p:nvSpPr>
        <p:spPr bwMode="auto">
          <a:xfrm>
            <a:off x="762000" y="2457450"/>
            <a:ext cx="3810000" cy="2362200"/>
          </a:xfrm>
          <a:prstGeom prst="wedgeRoundRectCallout">
            <a:avLst>
              <a:gd name="adj1" fmla="val 18833"/>
              <a:gd name="adj2" fmla="val 6075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99331" name="AutoShape 3"/>
          <p:cNvSpPr>
            <a:spLocks noChangeArrowheads="1"/>
          </p:cNvSpPr>
          <p:nvPr/>
        </p:nvSpPr>
        <p:spPr bwMode="auto">
          <a:xfrm>
            <a:off x="4724400" y="2457450"/>
            <a:ext cx="3886200" cy="2476500"/>
          </a:xfrm>
          <a:prstGeom prst="wedgeRoundRectCallout">
            <a:avLst>
              <a:gd name="adj1" fmla="val -37009"/>
              <a:gd name="adj2" fmla="val 59102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335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6600CC"/>
                </a:solidFill>
                <a:latin typeface="Comic Sans MS" panose="030F0702030302020204" pitchFamily="66" charset="0"/>
              </a:rPr>
              <a:t>For example:</a:t>
            </a:r>
          </a:p>
        </p:txBody>
      </p:sp>
      <p:pic>
        <p:nvPicPr>
          <p:cNvPr id="49157" name="Picture 5" descr="QQ截图2014121616592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5200650"/>
            <a:ext cx="14573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4" name="Rectangle 7"/>
          <p:cNvSpPr>
            <a:spLocks noChangeArrowheads="1"/>
          </p:cNvSpPr>
          <p:nvPr/>
        </p:nvSpPr>
        <p:spPr bwMode="auto">
          <a:xfrm>
            <a:off x="838200" y="2914650"/>
            <a:ext cx="373380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What would it be like to live on Mars?</a:t>
            </a:r>
          </a:p>
        </p:txBody>
      </p:sp>
      <p:sp>
        <p:nvSpPr>
          <p:cNvPr id="99335" name="Rectangle 8"/>
          <p:cNvSpPr>
            <a:spLocks noChangeArrowheads="1"/>
          </p:cNvSpPr>
          <p:nvPr/>
        </p:nvSpPr>
        <p:spPr bwMode="auto">
          <a:xfrm>
            <a:off x="4800600" y="2625725"/>
            <a:ext cx="38862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Well, there’s less oxygen on Mars. We would need space helmet and air tank. </a:t>
            </a:r>
          </a:p>
        </p:txBody>
      </p:sp>
      <p:sp>
        <p:nvSpPr>
          <p:cNvPr id="99336" name="Rectangle 9"/>
          <p:cNvSpPr>
            <a:spLocks noChangeArrowheads="1"/>
          </p:cNvSpPr>
          <p:nvPr/>
        </p:nvSpPr>
        <p:spPr bwMode="auto">
          <a:xfrm>
            <a:off x="762000" y="2762250"/>
            <a:ext cx="3810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Right, and we would need special boots, too.</a:t>
            </a:r>
          </a:p>
        </p:txBody>
      </p:sp>
      <p:sp>
        <p:nvSpPr>
          <p:cNvPr id="99337" name="Rectangle 10"/>
          <p:cNvSpPr>
            <a:spLocks noChangeArrowheads="1"/>
          </p:cNvSpPr>
          <p:nvPr/>
        </p:nvSpPr>
        <p:spPr bwMode="auto">
          <a:xfrm>
            <a:off x="4800600" y="2743200"/>
            <a:ext cx="3962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 agree with you. And we would have to eat dried food. I think dried food is not quite delicious.</a:t>
            </a:r>
          </a:p>
        </p:txBody>
      </p:sp>
      <p:sp>
        <p:nvSpPr>
          <p:cNvPr id="99338" name="Rectangle 11"/>
          <p:cNvSpPr>
            <a:spLocks noChangeArrowheads="1"/>
          </p:cNvSpPr>
          <p:nvPr/>
        </p:nvSpPr>
        <p:spPr bwMode="auto">
          <a:xfrm>
            <a:off x="800100" y="2750344"/>
            <a:ext cx="3733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Yes, but there would be no pollution on Mars.</a:t>
            </a:r>
          </a:p>
        </p:txBody>
      </p:sp>
      <p:sp>
        <p:nvSpPr>
          <p:cNvPr id="99339" name="Rectangle 12"/>
          <p:cNvSpPr>
            <a:spLocks noChangeArrowheads="1"/>
          </p:cNvSpPr>
          <p:nvPr/>
        </p:nvSpPr>
        <p:spPr bwMode="auto">
          <a:xfrm>
            <a:off x="4800600" y="3124200"/>
            <a:ext cx="3962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Well, that’s quite nice.</a:t>
            </a:r>
          </a:p>
        </p:txBody>
      </p:sp>
      <p:sp>
        <p:nvSpPr>
          <p:cNvPr id="99340" name="Text Box 13"/>
          <p:cNvSpPr txBox="1">
            <a:spLocks noChangeArrowheads="1"/>
          </p:cNvSpPr>
          <p:nvPr/>
        </p:nvSpPr>
        <p:spPr bwMode="auto">
          <a:xfrm>
            <a:off x="381000" y="228600"/>
            <a:ext cx="8610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4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 would it be like to live on Mars. Work in pairs and discuss with your partner. Use the conversation on page 51 as a model.</a:t>
            </a:r>
          </a:p>
        </p:txBody>
      </p:sp>
      <p:pic>
        <p:nvPicPr>
          <p:cNvPr id="49170" name="Picture 18" descr="QQ截图201412241153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5105400"/>
            <a:ext cx="1181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/>
      <p:bldP spid="99332" grpId="0"/>
      <p:bldP spid="99334" grpId="0"/>
      <p:bldP spid="99334" grpId="1"/>
      <p:bldP spid="99335" grpId="0"/>
      <p:bldP spid="99335" grpId="1"/>
      <p:bldP spid="99336" grpId="0"/>
      <p:bldP spid="99336" grpId="1"/>
      <p:bldP spid="99337" grpId="0"/>
      <p:bldP spid="99337" grpId="1"/>
      <p:bldP spid="99338" grpId="0"/>
      <p:bldP spid="99339" grpId="0"/>
      <p:bldP spid="993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Box 4"/>
          <p:cNvSpPr txBox="1">
            <a:spLocks noChangeArrowheads="1"/>
          </p:cNvSpPr>
          <p:nvPr/>
        </p:nvSpPr>
        <p:spPr bwMode="auto">
          <a:xfrm>
            <a:off x="533400" y="838200"/>
            <a:ext cx="57594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dirty="0">
                <a:solidFill>
                  <a:srgbClr val="984807"/>
                </a:solidFill>
                <a:latin typeface="Matura MT Script Capitals" panose="03020802060602070202" pitchFamily="66" charset="0"/>
              </a:rPr>
              <a:t>Words and</a:t>
            </a:r>
          </a:p>
        </p:txBody>
      </p:sp>
      <p:sp>
        <p:nvSpPr>
          <p:cNvPr id="81923" name="矩形 5"/>
          <p:cNvSpPr>
            <a:spLocks noChangeArrowheads="1"/>
          </p:cNvSpPr>
          <p:nvPr/>
        </p:nvSpPr>
        <p:spPr bwMode="auto">
          <a:xfrm>
            <a:off x="3416300" y="1447800"/>
            <a:ext cx="50419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dirty="0">
                <a:solidFill>
                  <a:srgbClr val="984807"/>
                </a:solidFill>
                <a:latin typeface="Matura MT Script Capitals" panose="03020802060602070202" pitchFamily="66" charset="0"/>
              </a:rPr>
              <a:t>Expressions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219200" y="2403475"/>
            <a:ext cx="31242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Mars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helmet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air tank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dried food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power pack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sleeping bag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gravity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4378325" y="2403475"/>
            <a:ext cx="522287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火星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头盔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氧气罐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干粮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电源包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睡袋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重力</a:t>
            </a:r>
          </a:p>
        </p:txBody>
      </p:sp>
      <p:pic>
        <p:nvPicPr>
          <p:cNvPr id="81926" name="Picture 7" descr="QQ截图2014122315323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34200" y="1066800"/>
            <a:ext cx="193357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图片 3" descr="homework-cartoon-005-2diqumi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260350"/>
            <a:ext cx="311943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TextBox 3"/>
          <p:cNvSpPr txBox="1">
            <a:spLocks noChangeArrowheads="1"/>
          </p:cNvSpPr>
          <p:nvPr/>
        </p:nvSpPr>
        <p:spPr bwMode="auto">
          <a:xfrm>
            <a:off x="3348038" y="1446213"/>
            <a:ext cx="33115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</a:t>
            </a:r>
          </a:p>
        </p:txBody>
      </p:sp>
      <p:sp>
        <p:nvSpPr>
          <p:cNvPr id="100356" name="Rectangle 7"/>
          <p:cNvSpPr>
            <a:spLocks noChangeArrowheads="1"/>
          </p:cNvSpPr>
          <p:nvPr/>
        </p:nvSpPr>
        <p:spPr bwMode="auto">
          <a:xfrm>
            <a:off x="685800" y="2667000"/>
            <a:ext cx="82296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Learn the new words and expressions by heart.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Preview the article:</a:t>
            </a:r>
          </a:p>
        </p:txBody>
      </p:sp>
      <p:sp>
        <p:nvSpPr>
          <p:cNvPr id="100357" name="Rectangle 9"/>
          <p:cNvSpPr>
            <a:spLocks noChangeArrowheads="1"/>
          </p:cNvSpPr>
          <p:nvPr/>
        </p:nvSpPr>
        <p:spPr bwMode="auto">
          <a:xfrm>
            <a:off x="1219200" y="5181600"/>
            <a:ext cx="405752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Moving to </a:t>
            </a:r>
            <a:r>
              <a:rPr lang="en-US" altLang="zh-CN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 </a:t>
            </a:r>
            <a:endParaRPr lang="en-US" altLang="zh-CN" sz="4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119540" y="1340768"/>
            <a:ext cx="89916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333399"/>
                </a:solidFill>
              </a:rPr>
              <a:t>Eddie and Hobo are also talking about life on Mars.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333399"/>
                </a:solidFill>
              </a:rPr>
              <a:t>Listen to their dialogue.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12" descr="QQ截图20141226112848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2800" y="762000"/>
            <a:ext cx="9906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1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670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Listen and answer the questions.</a:t>
            </a:r>
          </a:p>
        </p:txBody>
      </p:sp>
      <p:sp>
        <p:nvSpPr>
          <p:cNvPr id="83972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845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How does Eddie like life on Mars?            </a:t>
            </a:r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457200" y="1752600"/>
            <a:ext cx="647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Where are they?</a:t>
            </a:r>
          </a:p>
        </p:txBody>
      </p:sp>
      <p:sp>
        <p:nvSpPr>
          <p:cNvPr id="83974" name="Text Box 9"/>
          <p:cNvSpPr txBox="1">
            <a:spLocks noChangeArrowheads="1"/>
          </p:cNvSpPr>
          <p:nvPr/>
        </p:nvSpPr>
        <p:spPr bwMode="auto">
          <a:xfrm>
            <a:off x="914400" y="2559050"/>
            <a:ext cx="647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They are on Mars.</a:t>
            </a:r>
          </a:p>
        </p:txBody>
      </p:sp>
      <p:sp>
        <p:nvSpPr>
          <p:cNvPr id="83975" name="Rectangle 11"/>
          <p:cNvSpPr>
            <a:spLocks noChangeArrowheads="1"/>
          </p:cNvSpPr>
          <p:nvPr/>
        </p:nvSpPr>
        <p:spPr bwMode="auto">
          <a:xfrm>
            <a:off x="914400" y="408305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Why?</a:t>
            </a:r>
          </a:p>
        </p:txBody>
      </p:sp>
      <p:sp>
        <p:nvSpPr>
          <p:cNvPr id="83976" name="Text Box 12"/>
          <p:cNvSpPr txBox="1">
            <a:spLocks noChangeArrowheads="1"/>
          </p:cNvSpPr>
          <p:nvPr/>
        </p:nvSpPr>
        <p:spPr bwMode="auto">
          <a:xfrm>
            <a:off x="838200" y="4800600"/>
            <a:ext cx="7772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Eddie hates Mars. Because of the helmet, he can't get to his food.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  <p:bldP spid="839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4"/>
          <p:cNvGrpSpPr/>
          <p:nvPr/>
        </p:nvGrpSpPr>
        <p:grpSpPr bwMode="auto">
          <a:xfrm>
            <a:off x="0" y="0"/>
            <a:ext cx="9144000" cy="6858000"/>
            <a:chOff x="113" y="300"/>
            <a:chExt cx="4898" cy="3674"/>
          </a:xfrm>
        </p:grpSpPr>
        <p:pic>
          <p:nvPicPr>
            <p:cNvPr id="84995" name="Picture 5" descr="Renee_-_Solar_System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13" y="300"/>
              <a:ext cx="4898" cy="3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4996" name="Text Box 6"/>
            <p:cNvSpPr txBox="1">
              <a:spLocks noChangeArrowheads="1"/>
            </p:cNvSpPr>
            <p:nvPr/>
          </p:nvSpPr>
          <p:spPr bwMode="auto">
            <a:xfrm>
              <a:off x="4105" y="436"/>
              <a:ext cx="803" cy="2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000000"/>
                  </a:solidFill>
                </a:rPr>
                <a:t>1111</a:t>
              </a:r>
            </a:p>
          </p:txBody>
        </p:sp>
      </p:grpSp>
      <p:sp>
        <p:nvSpPr>
          <p:cNvPr id="84997" name="Text Box 7"/>
          <p:cNvSpPr txBox="1">
            <a:spLocks noChangeArrowheads="1"/>
          </p:cNvSpPr>
          <p:nvPr/>
        </p:nvSpPr>
        <p:spPr bwMode="auto">
          <a:xfrm>
            <a:off x="5334000" y="39624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FFFF"/>
                </a:solidFill>
                <a:latin typeface="Times New Roman" panose="02020603050405020304" pitchFamily="18" charset="0"/>
              </a:rPr>
              <a:t>Solar System</a:t>
            </a:r>
          </a:p>
        </p:txBody>
      </p:sp>
      <p:sp>
        <p:nvSpPr>
          <p:cNvPr id="84998" name="Oval 8"/>
          <p:cNvSpPr>
            <a:spLocks noChangeArrowheads="1"/>
          </p:cNvSpPr>
          <p:nvPr/>
        </p:nvSpPr>
        <p:spPr bwMode="auto">
          <a:xfrm>
            <a:off x="2971800" y="4267200"/>
            <a:ext cx="2286000" cy="2209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4572000" y="152400"/>
            <a:ext cx="426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FFFF"/>
                </a:solidFill>
                <a:latin typeface="Times New Roman" panose="02020603050405020304" pitchFamily="18" charset="0"/>
              </a:rPr>
              <a:t>Where is Mars?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/>
      <p:bldP spid="84998" grpId="0"/>
      <p:bldP spid="849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res02_attpic_brie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219200"/>
            <a:ext cx="4132263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447800" y="54864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rPr>
              <a:t>Mars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724400" y="993775"/>
            <a:ext cx="37338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Do you know anything about Mars? What does it look like?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724400" y="3733800"/>
            <a:ext cx="35877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It looks red. So it is also called the Red Planet.</a:t>
            </a:r>
          </a:p>
        </p:txBody>
      </p:sp>
      <p:pic>
        <p:nvPicPr>
          <p:cNvPr id="86022" name="Picture 6" descr="QQ截图201410141529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3" name="Rectangle 8"/>
          <p:cNvSpPr>
            <a:spLocks noChangeArrowheads="1"/>
          </p:cNvSpPr>
          <p:nvPr/>
        </p:nvSpPr>
        <p:spPr bwMode="auto">
          <a:xfrm>
            <a:off x="533400" y="1295400"/>
            <a:ext cx="79248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C3300"/>
                </a:solidFill>
                <a:latin typeface="宋体" panose="02010600030101010101" pitchFamily="2" charset="-122"/>
              </a:rPr>
              <a:t>火星：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太阳系八大行星之一，按离太阳由近而远的次序计为第四颗，比地球小，公转周期约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687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天，自转周期约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24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小时</a:t>
            </a:r>
            <a:r>
              <a:rPr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37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分。</a:t>
            </a:r>
          </a:p>
        </p:txBody>
      </p:sp>
      <p:sp>
        <p:nvSpPr>
          <p:cNvPr id="86024" name="Rectangle 9"/>
          <p:cNvSpPr>
            <a:spLocks noChangeArrowheads="1"/>
          </p:cNvSpPr>
          <p:nvPr/>
        </p:nvSpPr>
        <p:spPr bwMode="auto">
          <a:xfrm>
            <a:off x="381000" y="2849563"/>
            <a:ext cx="5867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873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CC3300"/>
                </a:solidFill>
                <a:latin typeface="宋体" panose="02010600030101010101" pitchFamily="2" charset="-122"/>
              </a:rPr>
              <a:t>公转周期：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约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687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天</a:t>
            </a:r>
            <a:r>
              <a:rPr lang="zh-CN" alt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6025" name="Rectangle 10"/>
          <p:cNvSpPr>
            <a:spLocks noChangeArrowheads="1"/>
          </p:cNvSpPr>
          <p:nvPr/>
        </p:nvSpPr>
        <p:spPr bwMode="auto">
          <a:xfrm>
            <a:off x="381000" y="3565525"/>
            <a:ext cx="571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873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CC3300"/>
                </a:solidFill>
                <a:latin typeface="宋体" panose="02010600030101010101" pitchFamily="2" charset="-122"/>
              </a:rPr>
              <a:t>自转周期：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24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小时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37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分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22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秒</a:t>
            </a:r>
            <a:r>
              <a:rPr lang="zh-CN" alt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6026" name="Rectangle 11"/>
          <p:cNvSpPr>
            <a:spLocks noChangeArrowheads="1"/>
          </p:cNvSpPr>
          <p:nvPr/>
        </p:nvSpPr>
        <p:spPr bwMode="auto">
          <a:xfrm>
            <a:off x="381000" y="4343400"/>
            <a:ext cx="4314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1873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CC3300"/>
                </a:solidFill>
                <a:latin typeface="宋体" panose="02010600030101010101" pitchFamily="2" charset="-122"/>
              </a:rPr>
              <a:t>行星直径：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6794 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千米</a:t>
            </a:r>
            <a:r>
              <a:rPr lang="zh-CN" alt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6027" name="Rectangle 12"/>
          <p:cNvSpPr>
            <a:spLocks noChangeArrowheads="1"/>
          </p:cNvSpPr>
          <p:nvPr/>
        </p:nvSpPr>
        <p:spPr bwMode="auto">
          <a:xfrm>
            <a:off x="381000" y="5059363"/>
            <a:ext cx="5867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873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CC3300"/>
                </a:solidFill>
                <a:latin typeface="宋体" panose="02010600030101010101" pitchFamily="2" charset="-122"/>
              </a:rPr>
              <a:t>质量：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6.4191e20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吨</a:t>
            </a:r>
            <a:r>
              <a:rPr lang="zh-CN" altLang="en-US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86028" name="Picture 13" descr="143000010185881286868405087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3733800"/>
            <a:ext cx="2284413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9" name="Text Box 20"/>
          <p:cNvSpPr txBox="1">
            <a:spLocks noChangeArrowheads="1"/>
          </p:cNvSpPr>
          <p:nvPr/>
        </p:nvSpPr>
        <p:spPr bwMode="auto">
          <a:xfrm>
            <a:off x="914400" y="228600"/>
            <a:ext cx="7924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It’s more like the Earth than the other planets in solar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739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0C1B8E"/>
                </a:solidFill>
                <a:latin typeface="Times New Roman" panose="02020603050405020304" pitchFamily="18" charset="0"/>
              </a:rPr>
              <a:t>What’s the life like on Mars?</a:t>
            </a:r>
          </a:p>
        </p:txBody>
      </p:sp>
      <p:sp>
        <p:nvSpPr>
          <p:cNvPr id="87043" name="AutoShape 6"/>
          <p:cNvSpPr>
            <a:spLocks noChangeArrowheads="1"/>
          </p:cNvSpPr>
          <p:nvPr/>
        </p:nvSpPr>
        <p:spPr bwMode="auto">
          <a:xfrm>
            <a:off x="3492500" y="3962400"/>
            <a:ext cx="1917700" cy="220663"/>
          </a:xfrm>
          <a:prstGeom prst="rightArrow">
            <a:avLst>
              <a:gd name="adj1" fmla="val 50000"/>
              <a:gd name="adj2" fmla="val 21722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7044" name="Rectangle 7"/>
          <p:cNvSpPr>
            <a:spLocks noChangeArrowheads="1"/>
          </p:cNvSpPr>
          <p:nvPr/>
        </p:nvSpPr>
        <p:spPr bwMode="auto">
          <a:xfrm>
            <a:off x="6096000" y="5334000"/>
            <a:ext cx="143986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pills</a:t>
            </a:r>
          </a:p>
        </p:txBody>
      </p:sp>
      <p:sp>
        <p:nvSpPr>
          <p:cNvPr id="87045" name="Rectangle 8"/>
          <p:cNvSpPr>
            <a:spLocks noChangeArrowheads="1"/>
          </p:cNvSpPr>
          <p:nvPr/>
        </p:nvSpPr>
        <p:spPr bwMode="auto">
          <a:xfrm>
            <a:off x="5562600" y="2057400"/>
            <a:ext cx="2519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on Mars</a:t>
            </a:r>
          </a:p>
        </p:txBody>
      </p:sp>
      <p:sp>
        <p:nvSpPr>
          <p:cNvPr id="87046" name="Rectangle 9"/>
          <p:cNvSpPr>
            <a:spLocks noChangeArrowheads="1"/>
          </p:cNvSpPr>
          <p:nvPr/>
        </p:nvSpPr>
        <p:spPr bwMode="auto">
          <a:xfrm>
            <a:off x="685800" y="1981200"/>
            <a:ext cx="2519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on Earth</a:t>
            </a:r>
          </a:p>
        </p:txBody>
      </p:sp>
      <p:pic>
        <p:nvPicPr>
          <p:cNvPr id="14344" name="Picture 10" descr="QQ截图201412231819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6400" y="3124200"/>
            <a:ext cx="26670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1" descr="QQ截图201412231821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3048000"/>
            <a:ext cx="297180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9" name="Rectangle 12"/>
          <p:cNvSpPr>
            <a:spLocks noChangeArrowheads="1"/>
          </p:cNvSpPr>
          <p:nvPr/>
        </p:nvSpPr>
        <p:spPr bwMode="auto">
          <a:xfrm>
            <a:off x="914400" y="5334000"/>
            <a:ext cx="1439863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  <p:bldP spid="87046" grpId="0"/>
      <p:bldP spid="870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4"/>
          <p:cNvSpPr txBox="1">
            <a:spLocks noChangeArrowheads="1"/>
          </p:cNvSpPr>
          <p:nvPr/>
        </p:nvSpPr>
        <p:spPr bwMode="auto">
          <a:xfrm>
            <a:off x="1143000" y="5607050"/>
            <a:ext cx="2217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pollution</a:t>
            </a:r>
          </a:p>
        </p:txBody>
      </p:sp>
      <p:sp>
        <p:nvSpPr>
          <p:cNvPr id="88067" name="Text Box 5"/>
          <p:cNvSpPr txBox="1">
            <a:spLocks noChangeArrowheads="1"/>
          </p:cNvSpPr>
          <p:nvPr/>
        </p:nvSpPr>
        <p:spPr bwMode="auto">
          <a:xfrm>
            <a:off x="5638800" y="5607050"/>
            <a:ext cx="316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no pollution</a:t>
            </a:r>
          </a:p>
        </p:txBody>
      </p:sp>
      <p:sp>
        <p:nvSpPr>
          <p:cNvPr id="88068" name="Rectangle 7"/>
          <p:cNvSpPr>
            <a:spLocks noChangeArrowheads="1"/>
          </p:cNvSpPr>
          <p:nvPr/>
        </p:nvSpPr>
        <p:spPr bwMode="auto">
          <a:xfrm>
            <a:off x="5638800" y="1720850"/>
            <a:ext cx="2519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on Mars</a:t>
            </a:r>
          </a:p>
        </p:txBody>
      </p:sp>
      <p:sp>
        <p:nvSpPr>
          <p:cNvPr id="88069" name="Rectangle 8"/>
          <p:cNvSpPr>
            <a:spLocks noChangeArrowheads="1"/>
          </p:cNvSpPr>
          <p:nvPr/>
        </p:nvSpPr>
        <p:spPr bwMode="auto">
          <a:xfrm>
            <a:off x="681038" y="1644650"/>
            <a:ext cx="2519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on Earth</a:t>
            </a:r>
          </a:p>
        </p:txBody>
      </p:sp>
      <p:pic>
        <p:nvPicPr>
          <p:cNvPr id="88070" name="Picture 9" descr="201988-120H0103228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2711450"/>
            <a:ext cx="3352800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1" name="AutoShape 10"/>
          <p:cNvSpPr>
            <a:spLocks noChangeArrowheads="1"/>
          </p:cNvSpPr>
          <p:nvPr/>
        </p:nvSpPr>
        <p:spPr bwMode="auto">
          <a:xfrm>
            <a:off x="3962400" y="3854450"/>
            <a:ext cx="1219200" cy="228600"/>
          </a:xfrm>
          <a:prstGeom prst="rightArrow">
            <a:avLst>
              <a:gd name="adj1" fmla="val 50000"/>
              <a:gd name="adj2" fmla="val 13330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</a:endParaRPr>
          </a:p>
        </p:txBody>
      </p:sp>
      <p:pic>
        <p:nvPicPr>
          <p:cNvPr id="88072" name="Picture 11" descr="013000001762621233724612540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0" y="2787650"/>
            <a:ext cx="3200400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3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739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0C1B8E"/>
                </a:solidFill>
                <a:latin typeface="Times New Roman" panose="02020603050405020304" pitchFamily="18" charset="0"/>
              </a:rPr>
              <a:t>What’s the life like on Mars?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/>
      <p:bldP spid="880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ChangeArrowheads="1"/>
          </p:cNvSpPr>
          <p:nvPr/>
        </p:nvSpPr>
        <p:spPr bwMode="auto">
          <a:xfrm>
            <a:off x="425450" y="5572125"/>
            <a:ext cx="368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breathing oxygen </a:t>
            </a:r>
          </a:p>
        </p:txBody>
      </p:sp>
      <p:pic>
        <p:nvPicPr>
          <p:cNvPr id="89091" name="Picture 5" descr="QQ截图201412231830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19325"/>
            <a:ext cx="350520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Rectangle 6"/>
          <p:cNvSpPr>
            <a:spLocks noChangeArrowheads="1"/>
          </p:cNvSpPr>
          <p:nvPr/>
        </p:nvSpPr>
        <p:spPr bwMode="auto">
          <a:xfrm>
            <a:off x="4419600" y="5600700"/>
            <a:ext cx="4572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We must wear space helmets to go outside.</a:t>
            </a:r>
          </a:p>
        </p:txBody>
      </p:sp>
      <p:pic>
        <p:nvPicPr>
          <p:cNvPr id="89093" name="Picture 7" descr="QQ截图201412231832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19325"/>
            <a:ext cx="36576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4" name="Rectangle 8"/>
          <p:cNvSpPr>
            <a:spLocks noChangeArrowheads="1"/>
          </p:cNvSpPr>
          <p:nvPr/>
        </p:nvSpPr>
        <p:spPr bwMode="auto">
          <a:xfrm>
            <a:off x="5410200" y="1228725"/>
            <a:ext cx="25193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on Mars</a:t>
            </a:r>
          </a:p>
        </p:txBody>
      </p:sp>
      <p:sp>
        <p:nvSpPr>
          <p:cNvPr id="89095" name="Rectangle 9"/>
          <p:cNvSpPr>
            <a:spLocks noChangeArrowheads="1"/>
          </p:cNvSpPr>
          <p:nvPr/>
        </p:nvSpPr>
        <p:spPr bwMode="auto">
          <a:xfrm>
            <a:off x="1214438" y="1228725"/>
            <a:ext cx="25193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on Earth</a:t>
            </a:r>
          </a:p>
        </p:txBody>
      </p:sp>
      <p:sp>
        <p:nvSpPr>
          <p:cNvPr id="89096" name="AutoShape 10"/>
          <p:cNvSpPr>
            <a:spLocks noChangeArrowheads="1"/>
          </p:cNvSpPr>
          <p:nvPr/>
        </p:nvSpPr>
        <p:spPr bwMode="auto">
          <a:xfrm>
            <a:off x="4114800" y="3743325"/>
            <a:ext cx="609600" cy="228600"/>
          </a:xfrm>
          <a:prstGeom prst="rightArrow">
            <a:avLst>
              <a:gd name="adj1" fmla="val 50000"/>
              <a:gd name="adj2" fmla="val 6665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89097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7391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>
                <a:solidFill>
                  <a:srgbClr val="0C1B8E"/>
                </a:solidFill>
                <a:latin typeface="Times New Roman" panose="02020603050405020304" pitchFamily="18" charset="0"/>
              </a:rPr>
              <a:t>What’s the life like on Mars?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2" grpId="0"/>
      <p:bldP spid="89096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683</Words>
  <Application>Microsoft Office PowerPoint</Application>
  <PresentationFormat>全屏显示(4:3)</PresentationFormat>
  <Paragraphs>108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华文新魏</vt:lpstr>
      <vt:lpstr>宋体</vt:lpstr>
      <vt:lpstr>微软雅黑</vt:lpstr>
      <vt:lpstr>Arial</vt:lpstr>
      <vt:lpstr>Calibri</vt:lpstr>
      <vt:lpstr>Comic Sans MS</vt:lpstr>
      <vt:lpstr>Cooper Black</vt:lpstr>
      <vt:lpstr>Matura MT Script Capitals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2018-08-25T07:57:00Z</dcterms:created>
  <dcterms:modified xsi:type="dcterms:W3CDTF">2023-01-16T15:51:19Z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614450A0F38E4A8589BF1ADDA19B4586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