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0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08305" indent="3175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16610" indent="6350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24915" indent="9525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32585" indent="12700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3628390" algn="l" defTabSz="145161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4354195" algn="l" defTabSz="145161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5080000" algn="l" defTabSz="145161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5805805" algn="l" defTabSz="145161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CC"/>
    <a:srgbClr val="CC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 autoAdjust="0"/>
  </p:normalViewPr>
  <p:slideViewPr>
    <p:cSldViewPr snapToGrid="0" snapToObjects="1">
      <p:cViewPr>
        <p:scale>
          <a:sx n="130" d="100"/>
          <a:sy n="130" d="100"/>
        </p:scale>
        <p:origin x="-1080" y="-348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Char char="•"/>
              <a:defRPr sz="1200"/>
            </a:lvl1pPr>
          </a:lstStyle>
          <a:p>
            <a:fld id="{8569A84A-5D65-4327-93DD-ED37121976A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083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81661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22491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63258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040890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95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500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805" algn="l" defTabSz="8166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9A84A-5D65-4327-93DD-ED37121976A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60CA6-E8DE-4515-8358-BE3A985680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799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8AF6-D4A2-4A6C-9495-3A310DAA62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C166D-F9C2-4F9C-828D-AFD952427E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2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200"/>
            </a:lvl1pPr>
            <a:lvl2pPr marL="408305" indent="0">
              <a:buNone/>
              <a:defRPr sz="1700"/>
            </a:lvl2pPr>
            <a:lvl3pPr marL="816610" indent="0">
              <a:buNone/>
              <a:defRPr sz="1600"/>
            </a:lvl3pPr>
            <a:lvl4pPr marL="1224915" indent="0">
              <a:buNone/>
              <a:defRPr sz="1400"/>
            </a:lvl4pPr>
            <a:lvl5pPr marL="1632585" indent="0">
              <a:buNone/>
              <a:defRPr sz="1400"/>
            </a:lvl5pPr>
            <a:lvl6pPr marL="2040890" indent="0">
              <a:buNone/>
              <a:defRPr sz="1400"/>
            </a:lvl6pPr>
            <a:lvl7pPr marL="2449195" indent="0">
              <a:buNone/>
              <a:defRPr sz="1400"/>
            </a:lvl7pPr>
            <a:lvl8pPr marL="2857500" indent="0">
              <a:buNone/>
              <a:defRPr sz="1400"/>
            </a:lvl8pPr>
            <a:lvl9pPr marL="3265805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C1A9-DD93-466F-B0D3-BA02BC84B9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599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599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35C97-7343-4FA1-8FF9-9AFF05A896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273845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0873"/>
            <a:ext cx="3868737" cy="6179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700" b="1"/>
            </a:lvl2pPr>
            <a:lvl3pPr marL="816610" indent="0">
              <a:buNone/>
              <a:defRPr sz="1600" b="1"/>
            </a:lvl3pPr>
            <a:lvl4pPr marL="1224915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7500" indent="0">
              <a:buNone/>
              <a:defRPr sz="1400" b="1"/>
            </a:lvl8pPr>
            <a:lvl9pPr marL="3265805" indent="0">
              <a:buNone/>
              <a:defRPr sz="14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49" y="1260873"/>
            <a:ext cx="3887789" cy="6179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700" b="1"/>
            </a:lvl2pPr>
            <a:lvl3pPr marL="816610" indent="0">
              <a:buNone/>
              <a:defRPr sz="1600" b="1"/>
            </a:lvl3pPr>
            <a:lvl4pPr marL="1224915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7500" indent="0">
              <a:buNone/>
              <a:defRPr sz="1400" b="1"/>
            </a:lvl8pPr>
            <a:lvl9pPr marL="3265805" indent="0">
              <a:buNone/>
              <a:defRPr sz="14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49" y="1878806"/>
            <a:ext cx="3887789" cy="276344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F8EA0-0C12-40C9-9FBD-7DCA5321E4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48F41-7485-4058-9EEE-BD66093D61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30CF-4FF4-43C9-A8D6-F1D5E57670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1"/>
            <a:ext cx="2949575" cy="1200151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9" y="740570"/>
            <a:ext cx="4629149" cy="365521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400"/>
            </a:lvl1pPr>
            <a:lvl2pPr marL="408305" indent="0">
              <a:buNone/>
              <a:defRPr sz="1300"/>
            </a:lvl2pPr>
            <a:lvl3pPr marL="816610" indent="0">
              <a:buNone/>
              <a:defRPr sz="1100"/>
            </a:lvl3pPr>
            <a:lvl4pPr marL="1224915" indent="0">
              <a:buNone/>
              <a:defRPr sz="1000"/>
            </a:lvl4pPr>
            <a:lvl5pPr marL="1632585" indent="0">
              <a:buNone/>
              <a:defRPr sz="1000"/>
            </a:lvl5pPr>
            <a:lvl6pPr marL="2040890" indent="0">
              <a:buNone/>
              <a:defRPr sz="1000"/>
            </a:lvl6pPr>
            <a:lvl7pPr marL="2449195" indent="0">
              <a:buNone/>
              <a:defRPr sz="1000"/>
            </a:lvl7pPr>
            <a:lvl8pPr marL="2857500" indent="0">
              <a:buNone/>
              <a:defRPr sz="1000"/>
            </a:lvl8pPr>
            <a:lvl9pPr marL="3265805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7C68C-D26B-4224-BB59-6CE43D7CA1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1"/>
            <a:ext cx="2949575" cy="1200151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9" y="740570"/>
            <a:ext cx="4629149" cy="3655219"/>
          </a:xfrm>
        </p:spPr>
        <p:txBody>
          <a:bodyPr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6610" indent="0">
              <a:buNone/>
              <a:defRPr sz="2200"/>
            </a:lvl3pPr>
            <a:lvl4pPr marL="1224915" indent="0">
              <a:buNone/>
              <a:defRPr sz="1700"/>
            </a:lvl4pPr>
            <a:lvl5pPr marL="1632585" indent="0">
              <a:buNone/>
              <a:defRPr sz="1700"/>
            </a:lvl5pPr>
            <a:lvl6pPr marL="2040890" indent="0">
              <a:buNone/>
              <a:defRPr sz="1700"/>
            </a:lvl6pPr>
            <a:lvl7pPr marL="2449195" indent="0">
              <a:buNone/>
              <a:defRPr sz="1700"/>
            </a:lvl7pPr>
            <a:lvl8pPr marL="2857500" indent="0">
              <a:buNone/>
              <a:defRPr sz="1700"/>
            </a:lvl8pPr>
            <a:lvl9pPr marL="3265805" indent="0">
              <a:buNone/>
              <a:defRPr sz="17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400"/>
            </a:lvl1pPr>
            <a:lvl2pPr marL="408305" indent="0">
              <a:buNone/>
              <a:defRPr sz="1300"/>
            </a:lvl2pPr>
            <a:lvl3pPr marL="816610" indent="0">
              <a:buNone/>
              <a:defRPr sz="1100"/>
            </a:lvl3pPr>
            <a:lvl4pPr marL="1224915" indent="0">
              <a:buNone/>
              <a:defRPr sz="1000"/>
            </a:lvl4pPr>
            <a:lvl5pPr marL="1632585" indent="0">
              <a:buNone/>
              <a:defRPr sz="1000"/>
            </a:lvl5pPr>
            <a:lvl6pPr marL="2040890" indent="0">
              <a:buNone/>
              <a:defRPr sz="1000"/>
            </a:lvl6pPr>
            <a:lvl7pPr marL="2449195" indent="0">
              <a:buNone/>
              <a:defRPr sz="1000"/>
            </a:lvl7pPr>
            <a:lvl8pPr marL="2857500" indent="0">
              <a:buNone/>
              <a:defRPr sz="1000"/>
            </a:lvl8pPr>
            <a:lvl9pPr marL="3265805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E1D8A-C1E4-4FCF-AD7B-FFAEA4D675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6067" y="206647"/>
            <a:ext cx="8231866" cy="85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43" tIns="40822" rIns="81643" bIns="40822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6067" y="1199563"/>
            <a:ext cx="8231866" cy="339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43" tIns="40822" rIns="81643" bIns="40822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22" rIns="81643" bIns="40822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82B5CE-53EE-4335-9755-B1DFDFFA69E1}" type="datetime1">
              <a:rPr lang="zh-CN" altLang="en-US"/>
              <a:t>2023-01-16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22" rIns="81643" bIns="40822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22" rIns="81643" bIns="40822" numCol="1" anchor="t" anchorCtr="0" compatLnSpc="1"/>
          <a:lstStyle>
            <a:lvl1pPr algn="r">
              <a:buFont typeface="Arial" panose="020B0604020202020204" pitchFamily="34" charset="0"/>
              <a:buChar char="•"/>
              <a:defRPr sz="1300"/>
            </a:lvl1pPr>
          </a:lstStyle>
          <a:p>
            <a:fld id="{936C3DC0-1BA0-4BEE-BDD1-B7AB4DEF7CE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08305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81661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224915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632585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07340" indent="-30734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62940" indent="-254635" algn="l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5" indent="-203835" algn="l" rtl="0" eaLnBrk="0" fontAlgn="base" hangingPunct="0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03835" algn="l" rtl="0" eaLnBrk="0" fontAlgn="base" hangingPunct="0">
        <a:spcBef>
          <a:spcPct val="20000"/>
        </a:spcBef>
        <a:spcAft>
          <a:spcPct val="0"/>
        </a:spcAft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055" indent="-203835" algn="l" rtl="0" eaLnBrk="0" fontAlgn="base" hangingPunct="0">
        <a:spcBef>
          <a:spcPct val="20000"/>
        </a:spcBef>
        <a:spcAft>
          <a:spcPct val="0"/>
        </a:spcAft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995" indent="-204470" algn="l" defTabSz="816610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665" indent="-204470" algn="l" defTabSz="816610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970" indent="-204470" algn="l" defTabSz="816610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275" indent="-204470" algn="l" defTabSz="816610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1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91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9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80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3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08067" y="726281"/>
            <a:ext cx="7773282" cy="1791783"/>
          </a:xfrm>
        </p:spPr>
        <p:txBody>
          <a:bodyPr anchor="b"/>
          <a:lstStyle/>
          <a:p>
            <a:pPr eaLnBrk="1" hangingPunct="1"/>
            <a:r>
              <a:rPr lang="zh-CN" altLang="en-US" sz="4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Unit 2 </a:t>
            </a:r>
            <a:r>
              <a:rPr lang="en-US" altLang="zh-CN" sz="65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6500" b="1" dirty="0">
                <a:solidFill>
                  <a:srgbClr val="CC00FF"/>
                </a:solidFill>
                <a:latin typeface="Times New Roman" panose="02020603050405020304" pitchFamily="18" charset="0"/>
              </a:rPr>
            </a:br>
            <a:r>
              <a:rPr lang="zh-CN" altLang="en-US" sz="65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Good habits</a:t>
            </a:r>
            <a:endParaRPr lang="zh-CN" altLang="en-US" sz="6500" b="1" dirty="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1" y="2769427"/>
            <a:ext cx="2428875" cy="157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446326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横卷形 4"/>
          <p:cNvSpPr>
            <a:spLocks noChangeArrowheads="1"/>
          </p:cNvSpPr>
          <p:nvPr/>
        </p:nvSpPr>
        <p:spPr bwMode="auto">
          <a:xfrm>
            <a:off x="241892" y="0"/>
            <a:ext cx="2907736" cy="6476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1267" name="文本框 2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649" y="1144120"/>
            <a:ext cx="2071195" cy="48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标题 1"/>
          <p:cNvSpPr txBox="1">
            <a:spLocks noChangeArrowheads="1"/>
          </p:cNvSpPr>
          <p:nvPr/>
        </p:nvSpPr>
        <p:spPr bwMode="auto">
          <a:xfrm>
            <a:off x="380477" y="98285"/>
            <a:ext cx="2784270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Do a survey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文本框 1"/>
          <p:cNvSpPr txBox="1">
            <a:spLocks noChangeArrowheads="1"/>
          </p:cNvSpPr>
          <p:nvPr/>
        </p:nvSpPr>
        <p:spPr bwMode="auto">
          <a:xfrm>
            <a:off x="1166624" y="854310"/>
            <a:ext cx="3227738" cy="47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marL="192405" indent="-1924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500" b="1">
                <a:solidFill>
                  <a:srgbClr val="0000FF"/>
                </a:solidFill>
              </a:rPr>
              <a:t>Work in groups.</a:t>
            </a:r>
            <a:endParaRPr lang="zh-CN" altLang="en-US" sz="2500" b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1270" name="云形标注 6"/>
          <p:cNvSpPr>
            <a:spLocks noChangeArrowheads="1"/>
          </p:cNvSpPr>
          <p:nvPr/>
        </p:nvSpPr>
        <p:spPr bwMode="auto">
          <a:xfrm rot="21114202" flipH="1">
            <a:off x="4842867" y="108365"/>
            <a:ext cx="4071839" cy="1081117"/>
          </a:xfrm>
          <a:prstGeom prst="cloudCallout">
            <a:avLst>
              <a:gd name="adj1" fmla="val -18880"/>
              <a:gd name="adj2" fmla="val 94324"/>
            </a:avLst>
          </a:prstGeom>
          <a:solidFill>
            <a:schemeClr val="bg1"/>
          </a:solidFill>
          <a:ln w="1270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1" name="内容占位符 2"/>
          <p:cNvSpPr>
            <a:spLocks noChangeArrowheads="1"/>
          </p:cNvSpPr>
          <p:nvPr/>
        </p:nvSpPr>
        <p:spPr bwMode="auto">
          <a:xfrm rot="21114181">
            <a:off x="5150271" y="229329"/>
            <a:ext cx="3759396" cy="65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/>
          <a:lstStyle/>
          <a:p>
            <a:pPr>
              <a:lnSpc>
                <a:spcPct val="90000"/>
              </a:lnSpc>
              <a:spcBef>
                <a:spcPts val="895"/>
              </a:spcBef>
            </a:pPr>
            <a:r>
              <a:rPr lang="en-US" altLang="zh-CN" sz="2200" b="1">
                <a:latin typeface="Times New Roman" panose="02020603050405020304" pitchFamily="18" charset="0"/>
              </a:rPr>
              <a:t>What good habits do your group members and you have?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2" name="图片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37062" y="1270124"/>
            <a:ext cx="1058275" cy="64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3" name="Group 9"/>
          <p:cNvGraphicFramePr>
            <a:graphicFrameLocks noGrp="1"/>
          </p:cNvGraphicFramePr>
          <p:nvPr/>
        </p:nvGraphicFramePr>
        <p:xfrm>
          <a:off x="1166624" y="2706575"/>
          <a:ext cx="6614217" cy="1753980"/>
        </p:xfrm>
        <a:graphic>
          <a:graphicData uri="http://schemas.openxmlformats.org/drawingml/2006/table">
            <a:tbl>
              <a:tblPr/>
              <a:tblGrid>
                <a:gridCol w="1379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Activities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When/Where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to school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early</a:t>
                      </a: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morning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well</a:t>
                      </a: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home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to bed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early</a:t>
                      </a: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night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7" marR="91417" marT="34265" marB="342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300" name="Group 36"/>
          <p:cNvGraphicFramePr>
            <a:graphicFrameLocks noGrp="1"/>
          </p:cNvGraphicFramePr>
          <p:nvPr/>
        </p:nvGraphicFramePr>
        <p:xfrm>
          <a:off x="1249773" y="1355807"/>
          <a:ext cx="6604141" cy="887071"/>
        </p:xfrm>
        <a:graphic>
          <a:graphicData uri="http://schemas.openxmlformats.org/drawingml/2006/table">
            <a:tbl>
              <a:tblPr/>
              <a:tblGrid>
                <a:gridCol w="139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Activities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When/Where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to bed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early</a:t>
                      </a: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night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48" marB="3434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1249772" y="2242879"/>
            <a:ext cx="6007570" cy="42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Tip: 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如果是第三人称，不要忘记动词的变化哦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!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/>
      <p:bldP spid="11270" grpId="0" animBg="1"/>
      <p:bldP spid="11271" grpId="0"/>
      <p:bldP spid="11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横卷形 9"/>
          <p:cNvSpPr>
            <a:spLocks noChangeArrowheads="1"/>
          </p:cNvSpPr>
          <p:nvPr/>
        </p:nvSpPr>
        <p:spPr bwMode="auto">
          <a:xfrm>
            <a:off x="478744" y="105843"/>
            <a:ext cx="3008524" cy="8467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1" name="云形标注 8"/>
          <p:cNvSpPr>
            <a:spLocks noChangeArrowheads="1"/>
          </p:cNvSpPr>
          <p:nvPr/>
        </p:nvSpPr>
        <p:spPr bwMode="auto">
          <a:xfrm flipH="1">
            <a:off x="435909" y="1479293"/>
            <a:ext cx="8171393" cy="1212161"/>
          </a:xfrm>
          <a:prstGeom prst="cloudCallout">
            <a:avLst>
              <a:gd name="adj1" fmla="val -25139"/>
              <a:gd name="adj2" fmla="val 83792"/>
            </a:avLst>
          </a:prstGeom>
          <a:gradFill rotWithShape="1">
            <a:gsLst>
              <a:gs pos="0">
                <a:srgbClr val="FFDD9C"/>
              </a:gs>
              <a:gs pos="50000">
                <a:srgbClr val="FFD78E"/>
              </a:gs>
              <a:gs pos="100000">
                <a:srgbClr val="FFD479"/>
              </a:gs>
            </a:gsLst>
            <a:lin ang="5400000"/>
          </a:gradFill>
          <a:ln w="6350">
            <a:solidFill>
              <a:srgbClr val="FFC000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3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45045" y="259570"/>
            <a:ext cx="2867421" cy="604821"/>
          </a:xfrm>
        </p:spPr>
        <p:txBody>
          <a:bodyPr/>
          <a:lstStyle/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Let's </a:t>
            </a:r>
            <a:r>
              <a:rPr lang="en-US" altLang="zh-CN" sz="3200" b="1" dirty="0">
                <a:latin typeface="Times New Roman" panose="02020603050405020304" pitchFamily="18" charset="0"/>
              </a:rPr>
              <a:t>make !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1053236" y="2131994"/>
            <a:ext cx="3908059" cy="243188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zh-CN" altLang="zh-CN" sz="2200" b="1">
              <a:solidFill>
                <a:srgbClr val="00B05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zh-CN" sz="2200" b="1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2294" name="文本框 5"/>
          <p:cNvSpPr txBox="1">
            <a:spLocks noChangeArrowheads="1"/>
          </p:cNvSpPr>
          <p:nvPr/>
        </p:nvSpPr>
        <p:spPr bwMode="auto">
          <a:xfrm>
            <a:off x="1053236" y="1564975"/>
            <a:ext cx="7087923" cy="81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 dirty="0">
                <a:solidFill>
                  <a:srgbClr val="0000FF"/>
                </a:solidFill>
                <a:latin typeface="Times New Roman" panose="02020603050405020304" pitchFamily="18" charset="0"/>
                <a:ea typeface="Arial Unicode MS" pitchFamily="34" charset="-122"/>
              </a:rPr>
              <a:t>What good habits should we have?</a:t>
            </a:r>
          </a:p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同学们，让我们一起来做一张好习惯倡议书吧！</a:t>
            </a:r>
          </a:p>
        </p:txBody>
      </p:sp>
      <p:pic>
        <p:nvPicPr>
          <p:cNvPr id="1229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7105" y="3573486"/>
            <a:ext cx="2978288" cy="157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动作按钮: 后退或前一项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16738" y="4042221"/>
            <a:ext cx="765989" cy="385574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145143" tIns="72571" rIns="145143" bIns="7257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nimBg="1"/>
      <p:bldP spid="122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横卷形 3"/>
          <p:cNvSpPr>
            <a:spLocks noChangeArrowheads="1"/>
          </p:cNvSpPr>
          <p:nvPr/>
        </p:nvSpPr>
        <p:spPr bwMode="auto">
          <a:xfrm rot="5400000">
            <a:off x="223934" y="-286915"/>
            <a:ext cx="4178306" cy="487814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rot="10800000" vert="eaVert"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10079" y="1"/>
            <a:ext cx="4742080" cy="619942"/>
          </a:xfrm>
        </p:spPr>
        <p:txBody>
          <a:bodyPr/>
          <a:lstStyle/>
          <a:p>
            <a:pPr eaLnBrk="1" hangingPunct="1"/>
            <a:r>
              <a:rPr lang="zh-CN" altLang="zh-CN" sz="29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Good habit proposal</a:t>
            </a:r>
            <a:endParaRPr lang="zh-CN" altLang="zh-CN" sz="2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291055" y="249491"/>
            <a:ext cx="3459550" cy="377576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Tips:</a:t>
            </a:r>
          </a:p>
          <a:p>
            <a:pPr eaLnBrk="1" hangingPunct="1"/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选择合适的频度副词。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/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把信封里的图片装饰在倡议书上。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/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还可以把小组获得的贴画装饰在倡  议书上哟！</a:t>
            </a:r>
          </a:p>
        </p:txBody>
      </p:sp>
      <p:sp>
        <p:nvSpPr>
          <p:cNvPr id="15364" name="云形标注 17"/>
          <p:cNvSpPr>
            <a:spLocks noChangeArrowheads="1"/>
          </p:cNvSpPr>
          <p:nvPr/>
        </p:nvSpPr>
        <p:spPr bwMode="auto">
          <a:xfrm rot="21398082" flipH="1">
            <a:off x="4787435" y="131046"/>
            <a:ext cx="4500188" cy="1277685"/>
          </a:xfrm>
          <a:prstGeom prst="cloudCallout">
            <a:avLst>
              <a:gd name="adj1" fmla="val -20384"/>
              <a:gd name="adj2" fmla="val 90681"/>
            </a:avLst>
          </a:prstGeom>
          <a:solidFill>
            <a:schemeClr val="bg1"/>
          </a:solidFill>
          <a:ln w="1270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132635" y="239409"/>
            <a:ext cx="4187745" cy="110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b="1" dirty="0">
                <a:latin typeface="宋体" panose="02010600030101010101" pitchFamily="2" charset="-122"/>
              </a:rPr>
              <a:t>如果你觉得</a:t>
            </a:r>
            <a:r>
              <a:rPr lang="en-US" altLang="zh-CN" sz="2200" b="1" dirty="0">
                <a:solidFill>
                  <a:srgbClr val="FF0000"/>
                </a:solidFill>
                <a:latin typeface="宋体" panose="02010600030101010101" pitchFamily="2" charset="-122"/>
              </a:rPr>
              <a:t>always</a:t>
            </a:r>
            <a:r>
              <a:rPr lang="zh-CN" altLang="en-US" sz="2200" b="1" dirty="0">
                <a:latin typeface="宋体" panose="02010600030101010101" pitchFamily="2" charset="-122"/>
              </a:rPr>
              <a:t>做某件事很困难</a:t>
            </a:r>
            <a:r>
              <a:rPr lang="en-US" altLang="zh-CN" sz="2200" b="1" dirty="0">
                <a:latin typeface="宋体" panose="02010600030101010101" pitchFamily="2" charset="-122"/>
              </a:rPr>
              <a:t>,</a:t>
            </a:r>
            <a:r>
              <a:rPr lang="zh-CN" altLang="en-US" sz="2200" b="1" dirty="0">
                <a:latin typeface="宋体" panose="02010600030101010101" pitchFamily="2" charset="-122"/>
              </a:rPr>
              <a:t>可以选择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usually/often/sometimes…</a:t>
            </a:r>
            <a:endParaRPr lang="zh-CN" altLang="en-US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6" name="图片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04308" y="2051352"/>
            <a:ext cx="1030557" cy="68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内容占位符 2"/>
          <p:cNvSpPr txBox="1">
            <a:spLocks noChangeArrowheads="1"/>
          </p:cNvSpPr>
          <p:nvPr/>
        </p:nvSpPr>
        <p:spPr bwMode="auto">
          <a:xfrm>
            <a:off x="453547" y="619943"/>
            <a:ext cx="3701443" cy="326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/>
          <a:lstStyle>
            <a:lvl1pPr marL="128905" indent="-1289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95"/>
              </a:spcBef>
            </a:pPr>
            <a:r>
              <a:rPr lang="zh-CN" altLang="en-US" sz="2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 never s</a:t>
            </a:r>
            <a:r>
              <a:rPr lang="en-US" altLang="zh-CN" sz="2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tay</a:t>
            </a:r>
            <a:r>
              <a:rPr lang="en-US" altLang="zh-CN" sz="2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up </a:t>
            </a:r>
            <a:r>
              <a:rPr lang="zh-CN" altLang="en-US" sz="2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late.</a:t>
            </a:r>
          </a:p>
          <a:p>
            <a:pPr eaLnBrk="1" hangingPunct="1">
              <a:lnSpc>
                <a:spcPct val="90000"/>
              </a:lnSpc>
              <a:spcBef>
                <a:spcPts val="895"/>
              </a:spcBef>
            </a:pPr>
            <a:r>
              <a:rPr lang="zh-CN" altLang="en-US" sz="22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I always k</a:t>
            </a:r>
            <a:r>
              <a:rPr lang="en-US" altLang="zh-CN" sz="2200" b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eep</a:t>
            </a:r>
            <a:r>
              <a:rPr lang="en-US" altLang="zh-CN" sz="22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room clean</a:t>
            </a:r>
            <a:r>
              <a:rPr lang="zh-CN" altLang="en-US" sz="22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.</a:t>
            </a:r>
            <a:endParaRPr lang="zh-CN" altLang="en-US" sz="2200" b="1" dirty="0">
              <a:solidFill>
                <a:srgbClr val="FF3399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zh-CN" altLang="en-US" sz="2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I often save money(省钱) on Taobao.</a:t>
            </a:r>
            <a:endParaRPr lang="zh-CN" altLang="en-US" sz="2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21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721815">
            <a:off x="582052" y="3349197"/>
            <a:ext cx="1055754" cy="622461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图片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97164">
            <a:off x="2973249" y="2530168"/>
            <a:ext cx="1141426" cy="546860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图片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644052">
            <a:off x="514019" y="2368884"/>
            <a:ext cx="849140" cy="730825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图片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953013">
            <a:off x="2182062" y="3286195"/>
            <a:ext cx="1128827" cy="632543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图片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00800" y="2462128"/>
            <a:ext cx="1045676" cy="546858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/>
      <p:bldP spid="13316" grpId="0" animBg="1"/>
      <p:bldP spid="133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横卷形 3"/>
          <p:cNvSpPr>
            <a:spLocks noChangeArrowheads="1"/>
          </p:cNvSpPr>
          <p:nvPr/>
        </p:nvSpPr>
        <p:spPr bwMode="auto">
          <a:xfrm rot="5400000">
            <a:off x="400379" y="-27409"/>
            <a:ext cx="3341636" cy="4056721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39" name="标题 1"/>
          <p:cNvSpPr txBox="1">
            <a:spLocks noChangeArrowheads="1"/>
          </p:cNvSpPr>
          <p:nvPr/>
        </p:nvSpPr>
        <p:spPr bwMode="auto">
          <a:xfrm>
            <a:off x="166301" y="330133"/>
            <a:ext cx="3595616" cy="44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200" b="1">
                <a:solidFill>
                  <a:srgbClr val="7030A0"/>
                </a:solidFill>
                <a:latin typeface="Times New Roman" panose="02020603050405020304" pitchFamily="18" charset="0"/>
              </a:rPr>
              <a:t>Good habit proposal</a:t>
            </a:r>
            <a:endParaRPr lang="zh-CN" altLang="en-US" sz="22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21815">
            <a:off x="818905" y="2484807"/>
            <a:ext cx="768508" cy="451097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97164">
            <a:off x="2413875" y="2434406"/>
            <a:ext cx="831502" cy="398174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图片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44052">
            <a:off x="1345521" y="2935904"/>
            <a:ext cx="617328" cy="529218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图片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953013">
            <a:off x="2237496" y="3069468"/>
            <a:ext cx="821423" cy="461177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图片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52925" y="2310922"/>
            <a:ext cx="760950" cy="398174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4417039" y="2434406"/>
            <a:ext cx="164945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graphicFrame>
        <p:nvGraphicFramePr>
          <p:cNvPr id="14346" name="Group 10"/>
          <p:cNvGraphicFramePr>
            <a:graphicFrameLocks noGrp="1"/>
          </p:cNvGraphicFramePr>
          <p:nvPr/>
        </p:nvGraphicFramePr>
        <p:xfrm>
          <a:off x="3640970" y="970235"/>
          <a:ext cx="5553424" cy="2321000"/>
        </p:xfrm>
        <a:graphic>
          <a:graphicData uri="http://schemas.openxmlformats.org/drawingml/2006/table">
            <a:tbl>
              <a:tblPr/>
              <a:tblGrid>
                <a:gridCol w="37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Tips</a:t>
                      </a:r>
                      <a:endParaRPr kumimoji="0" lang="zh-CN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Award</a:t>
                      </a:r>
                      <a:endParaRPr kumimoji="0" lang="zh-CN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6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5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6" marR="91446" marT="34299" marB="3429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63" name="Text Box 41"/>
          <p:cNvSpPr txBox="1">
            <a:spLocks noChangeArrowheads="1"/>
          </p:cNvSpPr>
          <p:nvPr/>
        </p:nvSpPr>
        <p:spPr bwMode="auto">
          <a:xfrm>
            <a:off x="45355" y="3588605"/>
            <a:ext cx="7506194" cy="768628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509" tIns="41956" rIns="80509" bIns="419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Tip:</a:t>
            </a:r>
          </a:p>
          <a:p>
            <a:pPr eaLnBrk="1" hangingPunct="1"/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你还能再想出一个好习惯吗？请写在空白纸条上吧！</a:t>
            </a:r>
          </a:p>
        </p:txBody>
      </p:sp>
      <p:sp>
        <p:nvSpPr>
          <p:cNvPr id="2" name="五角星 1"/>
          <p:cNvSpPr/>
          <p:nvPr/>
        </p:nvSpPr>
        <p:spPr bwMode="auto">
          <a:xfrm>
            <a:off x="7550333" y="1449975"/>
            <a:ext cx="513803" cy="391886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643" tIns="40822" rIns="81643" bIns="40822"/>
          <a:lstStyle/>
          <a:p>
            <a:pPr>
              <a:defRPr/>
            </a:pPr>
            <a:endParaRPr lang="zh-CN" altLang="en-US"/>
          </a:p>
        </p:txBody>
      </p:sp>
      <p:sp>
        <p:nvSpPr>
          <p:cNvPr id="44" name="五角星 43"/>
          <p:cNvSpPr/>
          <p:nvPr/>
        </p:nvSpPr>
        <p:spPr bwMode="auto">
          <a:xfrm>
            <a:off x="8064138" y="1449975"/>
            <a:ext cx="513805" cy="391886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643" tIns="40822" rIns="81643" bIns="40822"/>
          <a:lstStyle/>
          <a:p>
            <a:pPr>
              <a:defRPr/>
            </a:pPr>
            <a:endParaRPr lang="zh-CN" altLang="en-US"/>
          </a:p>
        </p:txBody>
      </p:sp>
      <p:sp>
        <p:nvSpPr>
          <p:cNvPr id="45" name="五角星 44"/>
          <p:cNvSpPr/>
          <p:nvPr/>
        </p:nvSpPr>
        <p:spPr bwMode="auto">
          <a:xfrm>
            <a:off x="8541023" y="1449975"/>
            <a:ext cx="513805" cy="391886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643" tIns="40822" rIns="81643" bIns="40822"/>
          <a:lstStyle/>
          <a:p>
            <a:pPr>
              <a:defRPr/>
            </a:pPr>
            <a:endParaRPr lang="zh-CN" altLang="en-US"/>
          </a:p>
        </p:txBody>
      </p:sp>
      <p:sp>
        <p:nvSpPr>
          <p:cNvPr id="46" name="五角星 45"/>
          <p:cNvSpPr/>
          <p:nvPr/>
        </p:nvSpPr>
        <p:spPr bwMode="auto">
          <a:xfrm>
            <a:off x="7731126" y="2042941"/>
            <a:ext cx="513805" cy="391886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643" tIns="40822" rIns="81643" bIns="40822"/>
          <a:lstStyle/>
          <a:p>
            <a:pPr>
              <a:defRPr/>
            </a:pPr>
            <a:endParaRPr lang="zh-CN" altLang="en-US"/>
          </a:p>
        </p:txBody>
      </p:sp>
      <p:sp>
        <p:nvSpPr>
          <p:cNvPr id="47" name="五角星 46"/>
          <p:cNvSpPr/>
          <p:nvPr/>
        </p:nvSpPr>
        <p:spPr bwMode="auto">
          <a:xfrm>
            <a:off x="8347167" y="2042941"/>
            <a:ext cx="513805" cy="391886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643" tIns="40822" rIns="81643" bIns="40822"/>
          <a:lstStyle/>
          <a:p>
            <a:pPr>
              <a:defRPr/>
            </a:pPr>
            <a:endParaRPr lang="zh-CN" altLang="en-US"/>
          </a:p>
        </p:txBody>
      </p:sp>
      <p:sp>
        <p:nvSpPr>
          <p:cNvPr id="48" name="五角星 47"/>
          <p:cNvSpPr/>
          <p:nvPr/>
        </p:nvSpPr>
        <p:spPr bwMode="auto">
          <a:xfrm>
            <a:off x="8064137" y="2608490"/>
            <a:ext cx="513805" cy="391886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1643" tIns="40822" rIns="81643" bIns="40822"/>
          <a:lstStyle/>
          <a:p>
            <a:pPr>
              <a:defRPr/>
            </a:pPr>
            <a:endParaRPr lang="zh-CN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61917" y="1315486"/>
            <a:ext cx="3449471" cy="72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zh-CN" sz="1900" b="1">
                <a:solidFill>
                  <a:srgbClr val="0000CC"/>
                </a:solidFill>
                <a:latin typeface="Times New Roman" panose="02020603050405020304" pitchFamily="18" charset="0"/>
              </a:rPr>
              <a:t>Everyone says one sentence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zh-CN" sz="1900" b="1">
                <a:solidFill>
                  <a:srgbClr val="0000CC"/>
                </a:solidFill>
                <a:latin typeface="Times New Roman" panose="02020603050405020304" pitchFamily="18" charset="0"/>
              </a:rPr>
              <a:t>小组成员每人说一句</a:t>
            </a:r>
            <a:endParaRPr lang="zh-CN" altLang="zh-CN" sz="19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61916" y="1935428"/>
            <a:ext cx="3968530" cy="7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zh-CN" sz="1900" b="1">
                <a:solidFill>
                  <a:srgbClr val="0000CC"/>
                </a:solidFill>
              </a:rPr>
              <a:t>All group members say together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zh-CN" sz="1900" b="1">
                <a:solidFill>
                  <a:srgbClr val="0000CC"/>
                </a:solidFill>
              </a:rPr>
              <a:t>小组成员一起说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61917" y="2562930"/>
            <a:ext cx="3633411" cy="7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zh-CN" sz="1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Only group leader says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zh-CN" sz="1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小组选一个代表说</a:t>
            </a:r>
            <a:endParaRPr lang="zh-CN" altLang="zh-CN" sz="19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图片 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97368" y="3329037"/>
            <a:ext cx="1030559" cy="68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nimBg="1"/>
      <p:bldP spid="14339" grpId="0"/>
      <p:bldP spid="14363" grpId="0" animBg="1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2"/>
          <p:cNvSpPr>
            <a:spLocks noChangeArrowheads="1" noChangeShapeType="1" noTextEdit="1"/>
          </p:cNvSpPr>
          <p:nvPr/>
        </p:nvSpPr>
        <p:spPr bwMode="auto">
          <a:xfrm>
            <a:off x="1400955" y="1680899"/>
            <a:ext cx="5692008" cy="1491892"/>
          </a:xfrm>
          <a:prstGeom prst="rect">
            <a:avLst/>
          </a:prstGeom>
        </p:spPr>
        <p:txBody>
          <a:bodyPr wrap="none" lIns="145143" tIns="72571" rIns="145143" bIns="72571" fromWordArt="1">
            <a:prstTxWarp prst="textSlantUp">
              <a:avLst>
                <a:gd name="adj" fmla="val 25838"/>
              </a:avLst>
            </a:prstTxWarp>
          </a:bodyPr>
          <a:lstStyle/>
          <a:p>
            <a:pPr algn="ctr"/>
            <a:r>
              <a:rPr lang="en-US" altLang="zh-CN" sz="37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8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Thank you!</a:t>
            </a:r>
            <a:endParaRPr lang="zh-CN" altLang="en-US" sz="37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998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4857986" y="1232324"/>
            <a:ext cx="3134510" cy="2769576"/>
          </a:xfrm>
          <a:prstGeom prst="rect">
            <a:avLst/>
          </a:prstGeom>
          <a:solidFill>
            <a:srgbClr val="FFCC66">
              <a:alpha val="54117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 lIns="81643" tIns="40822" rIns="81643" bIns="40822">
            <a:spAutoFit/>
          </a:bodyPr>
          <a:lstStyle/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1....  listens to </a:t>
            </a: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2. He keeps his room</a:t>
            </a: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3. He helps</a:t>
            </a: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 He often does ...  </a:t>
            </a:r>
          </a:p>
          <a:p>
            <a:pPr eaLnBrk="0" hangingPunct="0"/>
            <a:endParaRPr lang="en-US" altLang="zh-CN" sz="17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5. He sometimes feels...</a:t>
            </a: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http://img.taopic.com/uploads/allimg/121219/235101-121219224241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5275" y="-20161"/>
            <a:ext cx="1022999" cy="756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498902" y="1285246"/>
            <a:ext cx="3189943" cy="2305881"/>
          </a:xfrm>
          <a:prstGeom prst="rect">
            <a:avLst/>
          </a:prstGeom>
          <a:solidFill>
            <a:srgbClr val="AAD8F8">
              <a:alpha val="54117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 lIns="81643" tIns="40822" rIns="81643" bIns="40822">
            <a:spAutoFit/>
          </a:bodyPr>
          <a:lstStyle/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1....gets up</a:t>
            </a: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2. He brushes his teeth</a:t>
            </a:r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3. he always puts...</a:t>
            </a:r>
          </a:p>
          <a:p>
            <a:pPr eaLnBrk="0" hangingPunct="0"/>
            <a:endParaRPr lang="en-US" altLang="zh-CN" sz="1700" b="1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1700" b="1" dirty="0">
                <a:latin typeface="Times New Roman" panose="02020603050405020304" pitchFamily="18" charset="0"/>
              </a:rPr>
              <a:t>4. He finishes...</a:t>
            </a:r>
          </a:p>
          <a:p>
            <a:pPr eaLnBrk="0" hangingPunct="0"/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6" descr="2E(P0I~@}SP4TZ0B{UVPQ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01306">
            <a:off x="1" y="574581"/>
            <a:ext cx="1015441" cy="67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7}0`@ODC)}A4%LJHM6UOR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17179">
            <a:off x="7594383" y="801389"/>
            <a:ext cx="972605" cy="71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972606" y="194048"/>
            <a:ext cx="7019890" cy="378013"/>
          </a:xfrm>
          <a:prstGeom prst="flowChartAlternateProcess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</a:ln>
        </p:spPr>
        <p:txBody>
          <a:bodyPr wrap="none" lIns="81643" tIns="40822" rIns="81643" bIns="40822" anchor="ctr"/>
          <a:lstStyle/>
          <a:p>
            <a:pPr eaLnBrk="0" hangingPunct="0"/>
            <a:r>
              <a:rPr lang="en-US" altLang="zh-CN" sz="2200" dirty="0"/>
              <a:t>        </a:t>
            </a:r>
            <a:r>
              <a:rPr lang="en-US" altLang="zh-CN" sz="2200" b="1" dirty="0">
                <a:latin typeface="Times New Roman" panose="02020603050405020304" pitchFamily="18" charset="0"/>
              </a:rPr>
              <a:t>Wang Bing and Liu Tao are good boys. 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50" grpId="0" animBg="1"/>
      <p:bldP spid="286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3"/>
          <p:cNvSpPr txBox="1">
            <a:spLocks noChangeArrowheads="1"/>
          </p:cNvSpPr>
          <p:nvPr/>
        </p:nvSpPr>
        <p:spPr bwMode="auto">
          <a:xfrm>
            <a:off x="390555" y="393134"/>
            <a:ext cx="7405404" cy="106095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2"/>
              </a:rPr>
              <a:t>My name is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</a:rPr>
              <a:t>Tracy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2"/>
              </a:rPr>
              <a:t>. I have some habits.</a:t>
            </a:r>
          </a:p>
          <a:p>
            <a:pPr eaLnBrk="1" hangingPunct="1"/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ea typeface="Arial Unicode MS" pitchFamily="34" charset="-122"/>
              </a:rPr>
              <a:t>Do you want to know?</a:t>
            </a:r>
            <a:endParaRPr lang="zh-CN" altLang="en-US" b="1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pic>
        <p:nvPicPr>
          <p:cNvPr id="512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1995" y="1403690"/>
            <a:ext cx="1542058" cy="1542294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2561" y="1527173"/>
            <a:ext cx="1957809" cy="139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图片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8983" y="1527173"/>
            <a:ext cx="2053556" cy="13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图片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38607" y="3175311"/>
            <a:ext cx="2343323" cy="142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右箭头 10"/>
          <p:cNvSpPr>
            <a:spLocks noChangeArrowheads="1"/>
          </p:cNvSpPr>
          <p:nvPr/>
        </p:nvSpPr>
        <p:spPr bwMode="auto">
          <a:xfrm rot="11012226">
            <a:off x="3139550" y="2167276"/>
            <a:ext cx="471185" cy="244449"/>
          </a:xfrm>
          <a:prstGeom prst="rightArrow">
            <a:avLst>
              <a:gd name="adj1" fmla="val 50000"/>
              <a:gd name="adj2" fmla="val 50134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 w="9525">
            <a:noFill/>
            <a:miter lim="800000"/>
          </a:ln>
          <a:effectLst>
            <a:outerShdw dist="19050" dir="5400000" algn="ctr" rotWithShape="0">
              <a:srgbClr val="000000">
                <a:alpha val="57999"/>
              </a:srgbClr>
            </a:outerShdw>
          </a:effectLst>
        </p:spPr>
        <p:txBody>
          <a:bodyPr lIns="81643" tIns="40822" rIns="81643" bIns="40822"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28" name="右箭头 11"/>
          <p:cNvSpPr>
            <a:spLocks noChangeArrowheads="1"/>
          </p:cNvSpPr>
          <p:nvPr/>
        </p:nvSpPr>
        <p:spPr bwMode="auto">
          <a:xfrm rot="21136703">
            <a:off x="5513108" y="2149636"/>
            <a:ext cx="473704" cy="244448"/>
          </a:xfrm>
          <a:prstGeom prst="rightArrow">
            <a:avLst>
              <a:gd name="adj1" fmla="val 50000"/>
              <a:gd name="adj2" fmla="val 50057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 w="9525">
            <a:noFill/>
            <a:miter lim="800000"/>
          </a:ln>
          <a:effectLst>
            <a:outerShdw dist="19050" dir="5400000" algn="ctr" rotWithShape="0">
              <a:srgbClr val="000000">
                <a:alpha val="57999"/>
              </a:srgbClr>
            </a:outerShdw>
          </a:effectLst>
        </p:spPr>
        <p:txBody>
          <a:bodyPr lIns="81643" tIns="40822" rIns="81643" bIns="40822"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105" name="右箭头 12"/>
          <p:cNvSpPr>
            <a:spLocks noChangeArrowheads="1"/>
          </p:cNvSpPr>
          <p:nvPr/>
        </p:nvSpPr>
        <p:spPr bwMode="auto">
          <a:xfrm rot="5400000">
            <a:off x="4474976" y="2890582"/>
            <a:ext cx="206647" cy="519059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>
            <a:noFill/>
          </a:ln>
          <a:effectLst>
            <a:outerShdw dist="19050" dir="5400000" algn="ctr" rotWithShape="0">
              <a:srgbClr val="000000">
                <a:alpha val="5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lIns="81643" tIns="40822" rIns="81643" bIns="40822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30" name="文本框 2"/>
          <p:cNvSpPr txBox="1">
            <a:spLocks noChangeArrowheads="1"/>
          </p:cNvSpPr>
          <p:nvPr/>
        </p:nvSpPr>
        <p:spPr bwMode="auto">
          <a:xfrm>
            <a:off x="327561" y="2910702"/>
            <a:ext cx="3338606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E4004E"/>
                </a:solidFill>
                <a:latin typeface="Times New Roman" panose="02020603050405020304" pitchFamily="18" charset="0"/>
                <a:ea typeface="Arial Unicode MS" pitchFamily="34" charset="-122"/>
              </a:rPr>
              <a:t>Have my meals</a:t>
            </a:r>
            <a:endParaRPr lang="zh-CN" altLang="en-US" b="1">
              <a:solidFill>
                <a:srgbClr val="E4004E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5131" name="文本框 14"/>
          <p:cNvSpPr txBox="1">
            <a:spLocks noChangeArrowheads="1"/>
          </p:cNvSpPr>
          <p:nvPr/>
        </p:nvSpPr>
        <p:spPr bwMode="auto">
          <a:xfrm>
            <a:off x="5830591" y="2948504"/>
            <a:ext cx="2686003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E4004E"/>
                </a:solidFill>
                <a:latin typeface="Times New Roman" panose="02020603050405020304" pitchFamily="18" charset="0"/>
                <a:ea typeface="Arial Unicode MS" pitchFamily="34" charset="-122"/>
              </a:rPr>
              <a:t>Read books</a:t>
            </a:r>
            <a:endParaRPr lang="zh-CN" altLang="en-US" b="1">
              <a:solidFill>
                <a:srgbClr val="E4004E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5132" name="文本框 15"/>
          <p:cNvSpPr txBox="1">
            <a:spLocks noChangeArrowheads="1"/>
          </p:cNvSpPr>
          <p:nvPr/>
        </p:nvSpPr>
        <p:spPr bwMode="auto">
          <a:xfrm>
            <a:off x="2890100" y="4422755"/>
            <a:ext cx="3834987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E4004E"/>
                </a:solidFill>
                <a:latin typeface="Times New Roman" panose="02020603050405020304" pitchFamily="18" charset="0"/>
                <a:ea typeface="Arial Unicode MS" pitchFamily="34" charset="-122"/>
              </a:rPr>
              <a:t>Keep room clean</a:t>
            </a:r>
            <a:endParaRPr lang="zh-CN" altLang="en-US" b="1">
              <a:solidFill>
                <a:srgbClr val="E4004E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7" grpId="0" animBg="1"/>
      <p:bldP spid="5128" grpId="0" animBg="1"/>
      <p:bldP spid="4105" grpId="0" animBg="1"/>
      <p:bldP spid="5130" grpId="0"/>
      <p:bldP spid="5131" grpId="0"/>
      <p:bldP spid="5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矩形 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5673" y="151206"/>
            <a:ext cx="7375167" cy="14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211388" y="1086159"/>
            <a:ext cx="1801588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b="1">
                <a:ea typeface="黑体" panose="02010609060101010101" pitchFamily="49" charset="-122"/>
              </a:rPr>
              <a:t>（</a:t>
            </a:r>
            <a:r>
              <a:rPr lang="zh-CN" altLang="en-US" sz="2200" b="1">
                <a:solidFill>
                  <a:srgbClr val="E4004E"/>
                </a:solidFill>
                <a:ea typeface="黑体" panose="02010609060101010101" pitchFamily="49" charset="-122"/>
              </a:rPr>
              <a:t>倡议书</a:t>
            </a:r>
            <a:r>
              <a:rPr lang="zh-CN" altLang="en-US" sz="2200" b="1"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75914" y="3613806"/>
            <a:ext cx="7932022" cy="208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en-US" altLang="zh-CN" sz="2500" b="1">
                <a:solidFill>
                  <a:srgbClr val="0000FF"/>
                </a:solidFill>
                <a:latin typeface="Times New Roman" panose="02020603050405020304" pitchFamily="18" charset="0"/>
                <a:hlinkClick r:id="rId3" action="ppaction://hlinksldjump"/>
              </a:rPr>
              <a:t>Step 4</a:t>
            </a:r>
            <a:r>
              <a:rPr lang="zh-CN" altLang="en-US" sz="2500" b="1">
                <a:solidFill>
                  <a:srgbClr val="0000FF"/>
                </a:solidFill>
                <a:latin typeface="Times New Roman" panose="02020603050405020304" pitchFamily="18" charset="0"/>
                <a:hlinkClick r:id="rId3" action="ppaction://hlinksldjump"/>
              </a:rPr>
              <a:t>：</a:t>
            </a:r>
            <a:r>
              <a:rPr lang="en-US" altLang="zh-CN" sz="2500" b="1">
                <a:solidFill>
                  <a:srgbClr val="0000FF"/>
                </a:solidFill>
                <a:latin typeface="Times New Roman" panose="02020603050405020304" pitchFamily="18" charset="0"/>
                <a:hlinkClick r:id="rId3" action="ppaction://hlinksldjump"/>
              </a:rPr>
              <a:t>Make a good habit proposal</a:t>
            </a:r>
            <a:r>
              <a:rPr lang="zh-CN" altLang="en-US" sz="2500" b="1">
                <a:solidFill>
                  <a:srgbClr val="0000FF"/>
                </a:solidFill>
                <a:latin typeface="Times New Roman" panose="02020603050405020304" pitchFamily="18" charset="0"/>
                <a:hlinkClick r:id="rId3" action="ppaction://hlinksldjump"/>
              </a:rPr>
              <a:t>    </a:t>
            </a:r>
            <a:endParaRPr lang="en-US" altLang="zh-CN" sz="25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zh-CN" altLang="en-US" sz="2500" b="1">
                <a:solidFill>
                  <a:srgbClr val="0000FF"/>
                </a:solidFill>
                <a:latin typeface="Times New Roman" panose="02020603050405020304" pitchFamily="18" charset="0"/>
              </a:rPr>
              <a:t> according to your survey form</a:t>
            </a:r>
            <a:endParaRPr lang="en-US" altLang="zh-CN" sz="25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895"/>
              </a:spcBef>
            </a:pPr>
            <a:endParaRPr lang="zh-CN" altLang="en-US" sz="250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83472" y="2983784"/>
            <a:ext cx="3208984" cy="65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en-US" altLang="zh-CN" sz="2500" b="1">
                <a:solidFill>
                  <a:srgbClr val="0000FF"/>
                </a:solidFill>
                <a:latin typeface="Times New Roman" panose="02020603050405020304" pitchFamily="18" charset="0"/>
                <a:hlinkClick r:id="rId4" action="ppaction://hlinksldjump"/>
              </a:rPr>
              <a:t>Step 3</a:t>
            </a:r>
            <a:r>
              <a:rPr lang="zh-CN" altLang="en-US" sz="2500" b="1">
                <a:solidFill>
                  <a:srgbClr val="0000FF"/>
                </a:solidFill>
                <a:latin typeface="Times New Roman" panose="02020603050405020304" pitchFamily="18" charset="0"/>
                <a:hlinkClick r:id="rId4" action="ppaction://hlinksldjump"/>
              </a:rPr>
              <a:t>：</a:t>
            </a:r>
            <a:r>
              <a:rPr lang="en-US" altLang="zh-CN" sz="2500" b="1">
                <a:solidFill>
                  <a:srgbClr val="0000FF"/>
                </a:solidFill>
                <a:latin typeface="Times New Roman" panose="02020603050405020304" pitchFamily="18" charset="0"/>
                <a:hlinkClick r:id="rId4" action="ppaction://hlinksldjump"/>
              </a:rPr>
              <a:t>Do a survey</a:t>
            </a:r>
            <a:endParaRPr lang="en-US" altLang="zh-CN" sz="25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8433" y="2346202"/>
            <a:ext cx="3406153" cy="65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en-US" altLang="zh-CN" sz="2500" b="1">
                <a:solidFill>
                  <a:srgbClr val="0000FF"/>
                </a:solidFill>
                <a:latin typeface="Times New Roman" panose="02020603050405020304" pitchFamily="18" charset="0"/>
                <a:hlinkClick r:id="rId5" action="ppaction://hlinksldjump"/>
              </a:rPr>
              <a:t>Step 2</a:t>
            </a:r>
            <a:r>
              <a:rPr lang="zh-CN" altLang="en-US" sz="2500" b="1">
                <a:solidFill>
                  <a:srgbClr val="0000FF"/>
                </a:solidFill>
                <a:latin typeface="Times New Roman" panose="02020603050405020304" pitchFamily="18" charset="0"/>
                <a:hlinkClick r:id="rId5" action="ppaction://hlinksldjump"/>
              </a:rPr>
              <a:t>：How to make</a:t>
            </a:r>
            <a:endParaRPr lang="zh-CN" altLang="en-US" sz="2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13709" y="1728781"/>
            <a:ext cx="4520346" cy="65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en-US" altLang="zh-CN" sz="2500" b="1" dirty="0">
                <a:solidFill>
                  <a:srgbClr val="0000FF"/>
                </a:solidFill>
                <a:latin typeface="Times New Roman" panose="02020603050405020304" pitchFamily="18" charset="0"/>
                <a:hlinkClick r:id="rId6" action="ppaction://hlinksldjump"/>
              </a:rPr>
              <a:t>Step1 </a:t>
            </a:r>
            <a:r>
              <a:rPr lang="zh-CN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hlinkClick r:id="rId6" action="ppaction://hlinksldjump"/>
              </a:rPr>
              <a:t>：</a:t>
            </a:r>
            <a:r>
              <a:rPr lang="en-US" altLang="zh-CN" sz="2500" b="1" dirty="0">
                <a:solidFill>
                  <a:srgbClr val="0000FF"/>
                </a:solidFill>
                <a:latin typeface="Times New Roman" panose="02020603050405020304" pitchFamily="18" charset="0"/>
                <a:hlinkClick r:id="rId6" action="ppaction://hlinksldjump"/>
              </a:rPr>
              <a:t>How to ask</a:t>
            </a:r>
            <a:endParaRPr lang="en-US" altLang="zh-CN" sz="25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圆角矩形标注 27"/>
          <p:cNvSpPr>
            <a:spLocks noChangeArrowheads="1"/>
          </p:cNvSpPr>
          <p:nvPr/>
        </p:nvSpPr>
        <p:spPr bwMode="auto">
          <a:xfrm flipV="1">
            <a:off x="3477190" y="4253908"/>
            <a:ext cx="1325363" cy="292330"/>
          </a:xfrm>
          <a:prstGeom prst="wedgeRoundRectCallout">
            <a:avLst>
              <a:gd name="adj1" fmla="val -25542"/>
              <a:gd name="adj2" fmla="val 137801"/>
              <a:gd name="adj3" fmla="val 16667"/>
            </a:avLst>
          </a:prstGeom>
          <a:solidFill>
            <a:schemeClr val="bg1"/>
          </a:solidFill>
          <a:ln w="12700">
            <a:solidFill>
              <a:srgbClr val="70AD47"/>
            </a:solidFill>
            <a:miter lim="800000"/>
          </a:ln>
        </p:spPr>
        <p:txBody>
          <a:bodyPr rot="10800000"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7" name="圆角矩形标注 26"/>
          <p:cNvSpPr>
            <a:spLocks noChangeArrowheads="1"/>
          </p:cNvSpPr>
          <p:nvPr/>
        </p:nvSpPr>
        <p:spPr bwMode="auto">
          <a:xfrm rot="10800000">
            <a:off x="506461" y="4256430"/>
            <a:ext cx="2237496" cy="297370"/>
          </a:xfrm>
          <a:prstGeom prst="wedgeRoundRectCallout">
            <a:avLst>
              <a:gd name="adj1" fmla="val -25306"/>
              <a:gd name="adj2" fmla="val 152398"/>
              <a:gd name="adj3" fmla="val 16667"/>
            </a:avLst>
          </a:prstGeom>
          <a:solidFill>
            <a:schemeClr val="bg1"/>
          </a:solidFill>
          <a:ln w="12700">
            <a:solidFill>
              <a:srgbClr val="70AD47"/>
            </a:solidFill>
            <a:miter lim="800000"/>
          </a:ln>
        </p:spPr>
        <p:txBody>
          <a:bodyPr rot="10800000"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8" name="圆角矩形标注 25"/>
          <p:cNvSpPr>
            <a:spLocks noChangeArrowheads="1"/>
          </p:cNvSpPr>
          <p:nvPr/>
        </p:nvSpPr>
        <p:spPr bwMode="auto">
          <a:xfrm>
            <a:off x="4044124" y="2948503"/>
            <a:ext cx="1133866" cy="231848"/>
          </a:xfrm>
          <a:prstGeom prst="wedgeRoundRectCallout">
            <a:avLst>
              <a:gd name="adj1" fmla="val -54907"/>
              <a:gd name="adj2" fmla="val 118204"/>
              <a:gd name="adj3" fmla="val 16667"/>
            </a:avLst>
          </a:prstGeom>
          <a:solidFill>
            <a:schemeClr val="bg1"/>
          </a:solidFill>
          <a:ln w="12700">
            <a:solidFill>
              <a:srgbClr val="70AD47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9" name="圆角矩形标注 24"/>
          <p:cNvSpPr>
            <a:spLocks noChangeArrowheads="1"/>
          </p:cNvSpPr>
          <p:nvPr/>
        </p:nvSpPr>
        <p:spPr bwMode="auto">
          <a:xfrm flipH="1">
            <a:off x="506462" y="2673815"/>
            <a:ext cx="2635608" cy="277210"/>
          </a:xfrm>
          <a:prstGeom prst="wedgeRoundRectCallout">
            <a:avLst>
              <a:gd name="adj1" fmla="val -15426"/>
              <a:gd name="adj2" fmla="val 120384"/>
              <a:gd name="adj3" fmla="val 16667"/>
            </a:avLst>
          </a:prstGeom>
          <a:solidFill>
            <a:schemeClr val="bg1"/>
          </a:solidFill>
          <a:ln w="12700">
            <a:solidFill>
              <a:srgbClr val="70AD47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椭圆形标注 12"/>
          <p:cNvSpPr>
            <a:spLocks noChangeArrowheads="1"/>
          </p:cNvSpPr>
          <p:nvPr/>
        </p:nvSpPr>
        <p:spPr bwMode="auto">
          <a:xfrm>
            <a:off x="3950894" y="1459132"/>
            <a:ext cx="942369" cy="277210"/>
          </a:xfrm>
          <a:prstGeom prst="wedgeEllipseCallout">
            <a:avLst>
              <a:gd name="adj1" fmla="val -71588"/>
              <a:gd name="adj2" fmla="val 103648"/>
            </a:avLst>
          </a:prstGeom>
          <a:solidFill>
            <a:schemeClr val="bg1"/>
          </a:solidFill>
          <a:ln w="12700">
            <a:solidFill>
              <a:srgbClr val="70AD47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椭圆形标注 9"/>
          <p:cNvSpPr>
            <a:spLocks noChangeArrowheads="1"/>
          </p:cNvSpPr>
          <p:nvPr/>
        </p:nvSpPr>
        <p:spPr bwMode="auto">
          <a:xfrm flipH="1">
            <a:off x="685360" y="1204603"/>
            <a:ext cx="1274969" cy="592221"/>
          </a:xfrm>
          <a:prstGeom prst="wedgeEllipseCallout">
            <a:avLst>
              <a:gd name="adj1" fmla="val -45269"/>
              <a:gd name="adj2" fmla="val 61958"/>
            </a:avLst>
          </a:prstGeom>
          <a:solidFill>
            <a:schemeClr val="bg1"/>
          </a:solidFill>
          <a:ln w="12700">
            <a:solidFill>
              <a:srgbClr val="70AD47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横卷形 19"/>
          <p:cNvSpPr>
            <a:spLocks noChangeArrowheads="1"/>
          </p:cNvSpPr>
          <p:nvPr/>
        </p:nvSpPr>
        <p:spPr bwMode="auto">
          <a:xfrm>
            <a:off x="322522" y="209168"/>
            <a:ext cx="2290410" cy="72326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13232" y="282250"/>
            <a:ext cx="2214819" cy="604821"/>
          </a:xfrm>
        </p:spPr>
        <p:txBody>
          <a:bodyPr/>
          <a:lstStyle/>
          <a:p>
            <a:pPr eaLnBrk="1" hangingPunct="1"/>
            <a:r>
              <a:rPr lang="zh-CN" altLang="zh-CN" sz="3200" b="1" dirty="0">
                <a:latin typeface="Times New Roman" panose="02020603050405020304" pitchFamily="18" charset="0"/>
              </a:rPr>
              <a:t>Fun time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文本框 3"/>
          <p:cNvSpPr txBox="1">
            <a:spLocks noChangeArrowheads="1"/>
          </p:cNvSpPr>
          <p:nvPr/>
        </p:nvSpPr>
        <p:spPr bwMode="auto">
          <a:xfrm>
            <a:off x="2607893" y="378014"/>
            <a:ext cx="3172304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</a:rPr>
              <a:t>Pick and say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pic>
        <p:nvPicPr>
          <p:cNvPr id="6155" name="图片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96103" y="252009"/>
            <a:ext cx="1564736" cy="1219722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图片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0913" y="1081120"/>
            <a:ext cx="1519380" cy="1242402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图片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20678" y="2109314"/>
            <a:ext cx="1370718" cy="1166800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图片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66023" y="1630499"/>
            <a:ext cx="1461427" cy="1275164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图片 1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34999" y="2661213"/>
            <a:ext cx="1350560" cy="1091199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图片 1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776882">
            <a:off x="6435319" y="3155151"/>
            <a:ext cx="1453869" cy="1237364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图片 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61117" y="3001426"/>
            <a:ext cx="1889777" cy="116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图片 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21590" y="1494413"/>
            <a:ext cx="1829304" cy="117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文本框 8"/>
          <p:cNvSpPr txBox="1">
            <a:spLocks noChangeArrowheads="1"/>
          </p:cNvSpPr>
          <p:nvPr/>
        </p:nvSpPr>
        <p:spPr bwMode="auto">
          <a:xfrm>
            <a:off x="677801" y="1262565"/>
            <a:ext cx="1380797" cy="47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>
                <a:latin typeface="Times New Roman" panose="02020603050405020304" pitchFamily="18" charset="0"/>
              </a:rPr>
              <a:t>Pick one!</a:t>
            </a:r>
            <a:endParaRPr lang="zh-CN" altLang="en-US" sz="2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4" name="文本框 10"/>
          <p:cNvSpPr txBox="1">
            <a:spLocks noChangeArrowheads="1"/>
          </p:cNvSpPr>
          <p:nvPr/>
        </p:nvSpPr>
        <p:spPr bwMode="auto">
          <a:xfrm>
            <a:off x="4112155" y="1393609"/>
            <a:ext cx="690398" cy="47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>
                <a:latin typeface="Times New Roman" panose="02020603050405020304" pitchFamily="18" charset="0"/>
              </a:rPr>
              <a:t>OK.</a:t>
            </a:r>
            <a:endParaRPr lang="zh-CN" altLang="en-US" sz="2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5" name="文本框 11"/>
          <p:cNvSpPr txBox="1">
            <a:spLocks noChangeArrowheads="1"/>
          </p:cNvSpPr>
          <p:nvPr/>
        </p:nvSpPr>
        <p:spPr bwMode="auto">
          <a:xfrm>
            <a:off x="435910" y="2578050"/>
            <a:ext cx="2998446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latin typeface="Times New Roman" panose="02020603050405020304" pitchFamily="18" charset="0"/>
              </a:rPr>
              <a:t>Do you go to bed early?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文本框 20"/>
          <p:cNvSpPr txBox="1">
            <a:spLocks noChangeArrowheads="1"/>
          </p:cNvSpPr>
          <p:nvPr/>
        </p:nvSpPr>
        <p:spPr bwMode="auto">
          <a:xfrm>
            <a:off x="3950893" y="2852739"/>
            <a:ext cx="1262372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latin typeface="Times New Roman" panose="02020603050405020304" pitchFamily="18" charset="0"/>
              </a:rPr>
              <a:t>Yes, I do.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7" name="文本框 21"/>
          <p:cNvSpPr txBox="1">
            <a:spLocks noChangeArrowheads="1"/>
          </p:cNvSpPr>
          <p:nvPr/>
        </p:nvSpPr>
        <p:spPr bwMode="auto">
          <a:xfrm>
            <a:off x="3434355" y="4165707"/>
            <a:ext cx="2000644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latin typeface="Times New Roman" panose="02020603050405020304" pitchFamily="18" charset="0"/>
              </a:rPr>
              <a:t>Thank you!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8" name="文本框 22"/>
          <p:cNvSpPr txBox="1">
            <a:spLocks noChangeArrowheads="1"/>
          </p:cNvSpPr>
          <p:nvPr/>
        </p:nvSpPr>
        <p:spPr bwMode="auto">
          <a:xfrm>
            <a:off x="413231" y="4165707"/>
            <a:ext cx="2683484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latin typeface="Times New Roman" panose="02020603050405020304" pitchFamily="18" charset="0"/>
              </a:rPr>
              <a:t>That’s a good habit.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49" grpId="0" animBg="1"/>
      <p:bldP spid="6150" grpId="0" animBg="1"/>
      <p:bldP spid="6151" grpId="0" animBg="1"/>
      <p:bldP spid="6154" grpId="0"/>
      <p:bldP spid="6163" grpId="0"/>
      <p:bldP spid="6164" grpId="0"/>
      <p:bldP spid="6165" grpId="0"/>
      <p:bldP spid="6166" grpId="0"/>
      <p:bldP spid="6167" grpId="0"/>
      <p:bldP spid="6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横卷形 19"/>
          <p:cNvSpPr>
            <a:spLocks noChangeArrowheads="1"/>
          </p:cNvSpPr>
          <p:nvPr/>
        </p:nvSpPr>
        <p:spPr bwMode="auto">
          <a:xfrm>
            <a:off x="413232" y="131045"/>
            <a:ext cx="2534820" cy="74090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18" name="标题 1"/>
          <p:cNvSpPr txBox="1">
            <a:spLocks noChangeArrowheads="1"/>
          </p:cNvSpPr>
          <p:nvPr/>
        </p:nvSpPr>
        <p:spPr bwMode="auto">
          <a:xfrm>
            <a:off x="564413" y="191527"/>
            <a:ext cx="2461750" cy="60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Pair work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文本框 3"/>
          <p:cNvSpPr txBox="1">
            <a:spLocks noChangeArrowheads="1"/>
          </p:cNvSpPr>
          <p:nvPr/>
        </p:nvSpPr>
        <p:spPr bwMode="auto">
          <a:xfrm>
            <a:off x="778589" y="982835"/>
            <a:ext cx="7584304" cy="137596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535"/>
              </a:spcBef>
              <a:spcAft>
                <a:spcPts val="535"/>
              </a:spcAft>
            </a:pPr>
            <a:r>
              <a:rPr lang="en-US" altLang="zh-CN" sz="37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</a:rPr>
              <a:t>Tip: 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</a:rPr>
              <a:t>Pick one picture from the envelope and practice in pairs.</a:t>
            </a:r>
            <a:r>
              <a:rPr lang="zh-CN" altLang="en-US" sz="2500" b="1" dirty="0">
                <a:latin typeface="Times New Roman" panose="02020603050405020304" pitchFamily="18" charset="0"/>
                <a:ea typeface="Arial Unicode MS" pitchFamily="34" charset="-122"/>
              </a:rPr>
              <a:t/>
            </a:r>
            <a:br>
              <a:rPr lang="zh-CN" altLang="en-US" sz="2500" b="1" dirty="0">
                <a:latin typeface="Times New Roman" panose="02020603050405020304" pitchFamily="18" charset="0"/>
                <a:ea typeface="Arial Unicode MS" pitchFamily="34" charset="-122"/>
              </a:rPr>
            </a:b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请从信封里挑出一张图片，同桌练习。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pic>
        <p:nvPicPr>
          <p:cNvPr id="7173" name="图片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7644" y="2542770"/>
            <a:ext cx="1564736" cy="1219722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图片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9887" y="2084114"/>
            <a:ext cx="1519381" cy="1239883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图片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09013" y="2741857"/>
            <a:ext cx="1370718" cy="1166801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图片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42691" y="3510484"/>
            <a:ext cx="1461427" cy="1275164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图片 1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34356" y="2366364"/>
            <a:ext cx="1353079" cy="1091197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图片 1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776882">
            <a:off x="4366645" y="3749891"/>
            <a:ext cx="1456388" cy="1239883"/>
          </a:xfrm>
          <a:prstGeom prst="rect">
            <a:avLst/>
          </a:prstGeom>
          <a:noFill/>
          <a:ln>
            <a:noFill/>
          </a:ln>
          <a:effectLst>
            <a:outerShdw dist="101600" dir="2700000" algn="ctr" rotWithShape="0">
              <a:srgbClr val="333333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动作按钮: 后退或前一项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4299" y="4074983"/>
            <a:ext cx="685359" cy="29989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145143" tIns="72571" rIns="145143" bIns="7257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31846" y="90724"/>
            <a:ext cx="3978609" cy="216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流程图: 资料带 8"/>
          <p:cNvSpPr>
            <a:spLocks noChangeArrowheads="1"/>
          </p:cNvSpPr>
          <p:nvPr/>
        </p:nvSpPr>
        <p:spPr bwMode="auto">
          <a:xfrm rot="13823551">
            <a:off x="5777573" y="645174"/>
            <a:ext cx="1386048" cy="398113"/>
          </a:xfrm>
          <a:prstGeom prst="flowChartPunchedTape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流程图: 资料带 9"/>
          <p:cNvSpPr>
            <a:spLocks noChangeArrowheads="1"/>
          </p:cNvSpPr>
          <p:nvPr/>
        </p:nvSpPr>
        <p:spPr bwMode="auto">
          <a:xfrm rot="4297407">
            <a:off x="6175701" y="476342"/>
            <a:ext cx="1184441" cy="579532"/>
          </a:xfrm>
          <a:prstGeom prst="flowChartPunchedTape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流程图: 资料带 10"/>
          <p:cNvSpPr>
            <a:spLocks noChangeArrowheads="1"/>
          </p:cNvSpPr>
          <p:nvPr/>
        </p:nvSpPr>
        <p:spPr bwMode="auto">
          <a:xfrm rot="18478488" flipH="1">
            <a:off x="6800592" y="446098"/>
            <a:ext cx="1108839" cy="544256"/>
          </a:xfrm>
          <a:prstGeom prst="flowChartPunchedTape">
            <a:avLst/>
          </a:prstGeom>
          <a:solidFill>
            <a:srgbClr val="00FF00"/>
          </a:solidFill>
          <a:ln w="6350">
            <a:solidFill>
              <a:schemeClr val="tx1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8" name="流程图: 资料带 11"/>
          <p:cNvSpPr>
            <a:spLocks noChangeArrowheads="1"/>
          </p:cNvSpPr>
          <p:nvPr/>
        </p:nvSpPr>
        <p:spPr bwMode="auto">
          <a:xfrm rot="6061271" flipH="1">
            <a:off x="7247845" y="459961"/>
            <a:ext cx="1040795" cy="579532"/>
          </a:xfrm>
          <a:prstGeom prst="flowChartPunchedTape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9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34366" y="103325"/>
            <a:ext cx="3986169" cy="214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横卷形 4"/>
          <p:cNvSpPr>
            <a:spLocks noChangeArrowheads="1"/>
          </p:cNvSpPr>
          <p:nvPr/>
        </p:nvSpPr>
        <p:spPr bwMode="auto">
          <a:xfrm>
            <a:off x="584571" y="241929"/>
            <a:ext cx="2985848" cy="879511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4D4A5"/>
              </a:gs>
              <a:gs pos="50000">
                <a:srgbClr val="A8CD98"/>
              </a:gs>
              <a:gs pos="100000">
                <a:srgbClr val="9BC985"/>
              </a:gs>
            </a:gsLst>
            <a:lin ang="5400000" scaled="1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1" name="标题 1"/>
          <p:cNvSpPr>
            <a:spLocks noGrp="1" noChangeArrowheads="1"/>
          </p:cNvSpPr>
          <p:nvPr/>
        </p:nvSpPr>
        <p:spPr bwMode="auto">
          <a:xfrm>
            <a:off x="587092" y="408254"/>
            <a:ext cx="3089155" cy="60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 anchor="ctr"/>
          <a:lstStyle/>
          <a:p>
            <a:pPr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Comic Sans MS" panose="030F0702030302020204" pitchFamily="66" charset="0"/>
              </a:rPr>
              <a:t>Play a game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1503" y="2270601"/>
            <a:ext cx="7009811" cy="590273"/>
          </a:xfrm>
          <a:prstGeom prst="rect">
            <a:avLst/>
          </a:prstGeom>
          <a:solidFill>
            <a:srgbClr val="CBB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200" b="1" dirty="0">
                <a:solidFill>
                  <a:srgbClr val="0000FF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从盒子中请选出四张不同颜色的纸条。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 </a:t>
            </a:r>
            <a:endParaRPr lang="zh-CN" altLang="en-US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21423" y="2872900"/>
            <a:ext cx="7032490" cy="590273"/>
          </a:xfrm>
          <a:prstGeom prst="rect">
            <a:avLst/>
          </a:prstGeom>
          <a:solidFill>
            <a:srgbClr val="CBB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200" b="1" dirty="0">
                <a:solidFill>
                  <a:srgbClr val="0000FF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小组内讨论，将纸条上的内容拼成一句话</a:t>
            </a:r>
            <a:endParaRPr lang="zh-CN" altLang="en-US" sz="22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16383" y="3389519"/>
            <a:ext cx="7024930" cy="590273"/>
          </a:xfrm>
          <a:prstGeom prst="rect">
            <a:avLst/>
          </a:prstGeom>
          <a:solidFill>
            <a:srgbClr val="CBB2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200" b="1" dirty="0">
                <a:solidFill>
                  <a:srgbClr val="0000FF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先在小组内读一读，再以自己小组的方式展示。</a:t>
            </a:r>
            <a:endParaRPr lang="zh-CN" altLang="en-US" sz="22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/>
      <p:bldP spid="8196" grpId="0" bldLvl="0" animBg="1"/>
      <p:bldP spid="8197" grpId="0" bldLvl="0" animBg="1"/>
      <p:bldP spid="8198" grpId="0" bldLvl="0" animBg="1"/>
      <p:bldP spid="8200" grpId="0" bldLvl="0" animBg="1"/>
      <p:bldP spid="8201" grpId="0" bldLvl="0"/>
      <p:bldP spid="8202" grpId="0" animBg="1"/>
      <p:bldP spid="8203" grpId="0" animBg="1"/>
      <p:bldP spid="82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1229615" y="972755"/>
          <a:ext cx="6359729" cy="2056392"/>
        </p:xfrm>
        <a:graphic>
          <a:graphicData uri="http://schemas.openxmlformats.org/drawingml/2006/table">
            <a:tbl>
              <a:tblPr/>
              <a:tblGrid>
                <a:gridCol w="8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7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0" marR="91430" marT="34308" marB="343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250" name="图片 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3250913"/>
            <a:ext cx="3542701" cy="105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图片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28239" y="3278635"/>
            <a:ext cx="1768831" cy="104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图片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55301" y="3263515"/>
            <a:ext cx="1778910" cy="105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3" name="图片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77045" y="3318957"/>
            <a:ext cx="1788989" cy="105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4" name="矩形 38"/>
          <p:cNvSpPr>
            <a:spLocks noChangeArrowheads="1"/>
          </p:cNvSpPr>
          <p:nvPr/>
        </p:nvSpPr>
        <p:spPr bwMode="auto">
          <a:xfrm>
            <a:off x="7266822" y="3392039"/>
            <a:ext cx="1317805" cy="501498"/>
          </a:xfrm>
          <a:prstGeom prst="rect">
            <a:avLst/>
          </a:prstGeom>
          <a:solidFill>
            <a:srgbClr val="FFFFFF"/>
          </a:solidFill>
          <a:ln w="12700">
            <a:solidFill>
              <a:srgbClr val="BCBCBC"/>
            </a:solidFill>
            <a:miter lim="800000"/>
          </a:ln>
        </p:spPr>
        <p:txBody>
          <a:bodyPr lIns="81643" tIns="40822" rIns="81643" bIns="40822"/>
          <a:lstStyle/>
          <a:p>
            <a:endParaRPr lang="zh-CN" altLang="en-US"/>
          </a:p>
        </p:txBody>
      </p:sp>
      <p:sp>
        <p:nvSpPr>
          <p:cNvPr id="9255" name="矩形 20"/>
          <p:cNvSpPr>
            <a:spLocks noChangeArrowheads="1"/>
          </p:cNvSpPr>
          <p:nvPr/>
        </p:nvSpPr>
        <p:spPr bwMode="auto">
          <a:xfrm>
            <a:off x="5477832" y="3379439"/>
            <a:ext cx="1514342" cy="491416"/>
          </a:xfrm>
          <a:prstGeom prst="rect">
            <a:avLst/>
          </a:prstGeom>
          <a:solidFill>
            <a:srgbClr val="FFFFFF"/>
          </a:solidFill>
          <a:ln w="12700">
            <a:solidFill>
              <a:srgbClr val="BCBCBC"/>
            </a:solidFill>
            <a:miter lim="800000"/>
          </a:ln>
        </p:spPr>
        <p:txBody>
          <a:bodyPr lIns="81643" tIns="40822" rIns="81643" bIns="40822"/>
          <a:lstStyle/>
          <a:p>
            <a:endParaRPr lang="zh-CN" altLang="en-US"/>
          </a:p>
        </p:txBody>
      </p:sp>
      <p:sp>
        <p:nvSpPr>
          <p:cNvPr id="9256" name="文本框 4"/>
          <p:cNvSpPr txBox="1">
            <a:spLocks noChangeArrowheads="1"/>
          </p:cNvSpPr>
          <p:nvPr/>
        </p:nvSpPr>
        <p:spPr bwMode="auto">
          <a:xfrm>
            <a:off x="1869620" y="3444962"/>
            <a:ext cx="1630248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>
                <a:latin typeface="黑体" panose="02010609060101010101" pitchFamily="49" charset="-122"/>
                <a:ea typeface="黑体" panose="02010609060101010101" pitchFamily="49" charset="-122"/>
              </a:rPr>
              <a:t> 人称代词</a:t>
            </a:r>
          </a:p>
        </p:txBody>
      </p:sp>
      <p:sp>
        <p:nvSpPr>
          <p:cNvPr id="9257" name="文本框 10"/>
          <p:cNvSpPr txBox="1">
            <a:spLocks noChangeArrowheads="1"/>
          </p:cNvSpPr>
          <p:nvPr/>
        </p:nvSpPr>
        <p:spPr bwMode="auto">
          <a:xfrm>
            <a:off x="3799711" y="3434880"/>
            <a:ext cx="1544578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>
                <a:latin typeface="黑体" panose="02010609060101010101" pitchFamily="49" charset="-122"/>
                <a:ea typeface="黑体" panose="02010609060101010101" pitchFamily="49" charset="-122"/>
              </a:rPr>
              <a:t>频度副词</a:t>
            </a:r>
          </a:p>
        </p:txBody>
      </p:sp>
      <p:sp>
        <p:nvSpPr>
          <p:cNvPr id="9258" name="文本框 11"/>
          <p:cNvSpPr txBox="1">
            <a:spLocks noChangeArrowheads="1"/>
          </p:cNvSpPr>
          <p:nvPr/>
        </p:nvSpPr>
        <p:spPr bwMode="auto">
          <a:xfrm>
            <a:off x="5790276" y="3455041"/>
            <a:ext cx="1222056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>
                <a:latin typeface="黑体" panose="02010609060101010101" pitchFamily="49" charset="-122"/>
                <a:ea typeface="黑体" panose="02010609060101010101" pitchFamily="49" charset="-122"/>
              </a:rPr>
              <a:t> 动词</a:t>
            </a:r>
          </a:p>
        </p:txBody>
      </p:sp>
      <p:sp>
        <p:nvSpPr>
          <p:cNvPr id="9259" name="文本框 12"/>
          <p:cNvSpPr txBox="1">
            <a:spLocks noChangeArrowheads="1"/>
          </p:cNvSpPr>
          <p:nvPr/>
        </p:nvSpPr>
        <p:spPr bwMode="auto">
          <a:xfrm>
            <a:off x="7203830" y="3437400"/>
            <a:ext cx="1867099" cy="4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>
                <a:latin typeface="黑体" panose="02010609060101010101" pitchFamily="49" charset="-122"/>
                <a:ea typeface="黑体" panose="02010609060101010101" pitchFamily="49" charset="-122"/>
              </a:rPr>
              <a:t>时间/地点</a:t>
            </a:r>
          </a:p>
        </p:txBody>
      </p:sp>
      <p:sp>
        <p:nvSpPr>
          <p:cNvPr id="9260" name="右箭头 5"/>
          <p:cNvSpPr>
            <a:spLocks noChangeArrowheads="1"/>
          </p:cNvSpPr>
          <p:nvPr/>
        </p:nvSpPr>
        <p:spPr bwMode="auto">
          <a:xfrm>
            <a:off x="3499867" y="3570966"/>
            <a:ext cx="380474" cy="176406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 w="9525">
            <a:noFill/>
            <a:miter lim="800000"/>
          </a:ln>
          <a:effectLst>
            <a:outerShdw dist="19050" dir="5400000" algn="ctr" rotWithShape="0">
              <a:srgbClr val="000000">
                <a:alpha val="60999"/>
              </a:srgbClr>
            </a:outerShdw>
          </a:effectLst>
        </p:spPr>
        <p:txBody>
          <a:bodyPr lIns="81643" tIns="40822" rIns="81643" bIns="40822"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9261" name="右箭头 14"/>
          <p:cNvSpPr>
            <a:spLocks noChangeArrowheads="1"/>
          </p:cNvSpPr>
          <p:nvPr/>
        </p:nvSpPr>
        <p:spPr bwMode="auto">
          <a:xfrm>
            <a:off x="5293895" y="3573485"/>
            <a:ext cx="380474" cy="176406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 w="9525">
            <a:noFill/>
            <a:miter lim="800000"/>
          </a:ln>
          <a:effectLst>
            <a:outerShdw dist="19050" dir="5400000" algn="ctr" rotWithShape="0">
              <a:srgbClr val="000000">
                <a:alpha val="60999"/>
              </a:srgbClr>
            </a:outerShdw>
          </a:effectLst>
        </p:spPr>
        <p:txBody>
          <a:bodyPr lIns="81643" tIns="40822" rIns="81643" bIns="40822"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9262" name="右箭头 15"/>
          <p:cNvSpPr>
            <a:spLocks noChangeArrowheads="1"/>
          </p:cNvSpPr>
          <p:nvPr/>
        </p:nvSpPr>
        <p:spPr bwMode="auto">
          <a:xfrm>
            <a:off x="6901465" y="3608766"/>
            <a:ext cx="382995" cy="173887"/>
          </a:xfrm>
          <a:prstGeom prst="rightArrow">
            <a:avLst>
              <a:gd name="adj1" fmla="val 50000"/>
              <a:gd name="adj2" fmla="val 50346"/>
            </a:avLst>
          </a:prstGeom>
          <a:gradFill rotWithShape="1"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00"/>
          </a:gradFill>
          <a:ln w="9525">
            <a:noFill/>
            <a:miter lim="800000"/>
          </a:ln>
          <a:effectLst>
            <a:outerShdw dist="19050" dir="5400000" algn="ctr" rotWithShape="0">
              <a:srgbClr val="000000">
                <a:alpha val="60999"/>
              </a:srgbClr>
            </a:outerShdw>
          </a:effectLst>
        </p:spPr>
        <p:txBody>
          <a:bodyPr lIns="81643" tIns="40822" rIns="81643" bIns="40822"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9263" name="文本框 18"/>
          <p:cNvSpPr txBox="1">
            <a:spLocks noChangeArrowheads="1"/>
          </p:cNvSpPr>
          <p:nvPr/>
        </p:nvSpPr>
        <p:spPr bwMode="auto">
          <a:xfrm>
            <a:off x="1655446" y="1005516"/>
            <a:ext cx="428349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I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文本框 21"/>
          <p:cNvSpPr txBox="1">
            <a:spLocks noChangeArrowheads="1"/>
          </p:cNvSpPr>
          <p:nvPr/>
        </p:nvSpPr>
        <p:spPr bwMode="auto">
          <a:xfrm>
            <a:off x="1405994" y="1441490"/>
            <a:ext cx="728195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We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5" name="文本框 26"/>
          <p:cNvSpPr txBox="1">
            <a:spLocks noChangeArrowheads="1"/>
          </p:cNvSpPr>
          <p:nvPr/>
        </p:nvSpPr>
        <p:spPr bwMode="auto">
          <a:xfrm>
            <a:off x="1302688" y="1839664"/>
            <a:ext cx="801265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They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6" name="文本框 27"/>
          <p:cNvSpPr txBox="1">
            <a:spLocks noChangeArrowheads="1"/>
          </p:cNvSpPr>
          <p:nvPr/>
        </p:nvSpPr>
        <p:spPr bwMode="auto">
          <a:xfrm>
            <a:off x="1433712" y="2255479"/>
            <a:ext cx="718114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He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7" name="文本框 28"/>
          <p:cNvSpPr txBox="1">
            <a:spLocks noChangeArrowheads="1"/>
          </p:cNvSpPr>
          <p:nvPr/>
        </p:nvSpPr>
        <p:spPr bwMode="auto">
          <a:xfrm>
            <a:off x="2214820" y="924874"/>
            <a:ext cx="1091030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always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8" name="文本框 29"/>
          <p:cNvSpPr txBox="1">
            <a:spLocks noChangeArrowheads="1"/>
          </p:cNvSpPr>
          <p:nvPr/>
        </p:nvSpPr>
        <p:spPr bwMode="auto">
          <a:xfrm>
            <a:off x="2151826" y="1416289"/>
            <a:ext cx="1378278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usually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9" name="文本框 30"/>
          <p:cNvSpPr txBox="1">
            <a:spLocks noChangeArrowheads="1"/>
          </p:cNvSpPr>
          <p:nvPr/>
        </p:nvSpPr>
        <p:spPr bwMode="auto">
          <a:xfrm>
            <a:off x="2418915" y="1847226"/>
            <a:ext cx="771029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often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0" name="文本框 31"/>
          <p:cNvSpPr txBox="1">
            <a:spLocks noChangeArrowheads="1"/>
          </p:cNvSpPr>
          <p:nvPr/>
        </p:nvSpPr>
        <p:spPr bwMode="auto">
          <a:xfrm>
            <a:off x="2053558" y="2222717"/>
            <a:ext cx="1741113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sometimes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1" name="文本框 32"/>
          <p:cNvSpPr txBox="1">
            <a:spLocks noChangeArrowheads="1"/>
          </p:cNvSpPr>
          <p:nvPr/>
        </p:nvSpPr>
        <p:spPr bwMode="auto">
          <a:xfrm>
            <a:off x="3497347" y="1020636"/>
            <a:ext cx="1756233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have my meal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2" name="文本框 33"/>
          <p:cNvSpPr txBox="1">
            <a:spLocks noChangeArrowheads="1"/>
          </p:cNvSpPr>
          <p:nvPr/>
        </p:nvSpPr>
        <p:spPr bwMode="auto">
          <a:xfrm>
            <a:off x="2806948" y="1416289"/>
            <a:ext cx="3366322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finish our homework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3" name="文本框 34"/>
          <p:cNvSpPr txBox="1">
            <a:spLocks noChangeArrowheads="1"/>
          </p:cNvSpPr>
          <p:nvPr/>
        </p:nvSpPr>
        <p:spPr bwMode="auto">
          <a:xfrm>
            <a:off x="2925376" y="1819503"/>
            <a:ext cx="3058918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do their homework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4" name="文本框 35"/>
          <p:cNvSpPr txBox="1">
            <a:spLocks noChangeArrowheads="1"/>
          </p:cNvSpPr>
          <p:nvPr/>
        </p:nvSpPr>
        <p:spPr bwMode="auto">
          <a:xfrm>
            <a:off x="3431835" y="2222717"/>
            <a:ext cx="2224898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feels sleepy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5" name="文本框 37"/>
          <p:cNvSpPr txBox="1">
            <a:spLocks noChangeArrowheads="1"/>
          </p:cNvSpPr>
          <p:nvPr/>
        </p:nvSpPr>
        <p:spPr bwMode="auto">
          <a:xfrm>
            <a:off x="5704606" y="1033236"/>
            <a:ext cx="1572294" cy="4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on time.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6" name="文本框 39"/>
          <p:cNvSpPr txBox="1">
            <a:spLocks noChangeArrowheads="1"/>
          </p:cNvSpPr>
          <p:nvPr/>
        </p:nvSpPr>
        <p:spPr bwMode="auto">
          <a:xfrm>
            <a:off x="5477833" y="1428891"/>
            <a:ext cx="2131668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before dinner.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7" name="文本框 41"/>
          <p:cNvSpPr txBox="1">
            <a:spLocks noChangeArrowheads="1"/>
          </p:cNvSpPr>
          <p:nvPr/>
        </p:nvSpPr>
        <p:spPr bwMode="auto">
          <a:xfrm>
            <a:off x="5429960" y="1844704"/>
            <a:ext cx="2129148" cy="4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in the evening.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78" name="文本框 42"/>
          <p:cNvSpPr txBox="1">
            <a:spLocks noChangeArrowheads="1"/>
          </p:cNvSpPr>
          <p:nvPr/>
        </p:nvSpPr>
        <p:spPr bwMode="auto">
          <a:xfrm>
            <a:off x="5477833" y="2222717"/>
            <a:ext cx="2265213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in the morning.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26" name="横卷形 4"/>
          <p:cNvSpPr>
            <a:spLocks noChangeArrowheads="1"/>
          </p:cNvSpPr>
          <p:nvPr/>
        </p:nvSpPr>
        <p:spPr bwMode="auto">
          <a:xfrm>
            <a:off x="521579" y="128526"/>
            <a:ext cx="2204739" cy="65018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327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723155" y="151205"/>
            <a:ext cx="1892296" cy="604821"/>
          </a:xfrm>
        </p:spPr>
        <p:txBody>
          <a:bodyPr/>
          <a:lstStyle/>
          <a:p>
            <a:pPr eaLnBrk="1" hangingPunct="1"/>
            <a:r>
              <a:rPr lang="zh-CN" altLang="zh-CN" sz="3200" b="1"/>
              <a:t>Review</a:t>
            </a:r>
            <a:endParaRPr lang="zh-CN" altLang="zh-CN" sz="3200" b="1">
              <a:cs typeface="Arial" panose="020B0604020202020204" pitchFamily="34" charset="0"/>
            </a:endParaRPr>
          </a:p>
        </p:txBody>
      </p:sp>
      <p:sp>
        <p:nvSpPr>
          <p:cNvPr id="9281" name="文本框 40"/>
          <p:cNvSpPr txBox="1">
            <a:spLocks noChangeArrowheads="1"/>
          </p:cNvSpPr>
          <p:nvPr/>
        </p:nvSpPr>
        <p:spPr bwMode="auto">
          <a:xfrm>
            <a:off x="1448830" y="2658693"/>
            <a:ext cx="687878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She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82" name="文本框 43"/>
          <p:cNvSpPr txBox="1">
            <a:spLocks noChangeArrowheads="1"/>
          </p:cNvSpPr>
          <p:nvPr/>
        </p:nvSpPr>
        <p:spPr bwMode="auto">
          <a:xfrm>
            <a:off x="2257653" y="2673815"/>
            <a:ext cx="957487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latin typeface="Times New Roman" panose="02020603050405020304" pitchFamily="18" charset="0"/>
              </a:rPr>
              <a:t>never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83" name="文本框 46"/>
          <p:cNvSpPr txBox="1">
            <a:spLocks noChangeArrowheads="1"/>
          </p:cNvSpPr>
          <p:nvPr/>
        </p:nvSpPr>
        <p:spPr bwMode="auto">
          <a:xfrm>
            <a:off x="3499868" y="2603252"/>
            <a:ext cx="1889777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goes to bed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84" name="文本框 47"/>
          <p:cNvSpPr txBox="1">
            <a:spLocks noChangeArrowheads="1"/>
          </p:cNvSpPr>
          <p:nvPr/>
        </p:nvSpPr>
        <p:spPr bwMode="auto">
          <a:xfrm>
            <a:off x="5331691" y="2646092"/>
            <a:ext cx="2265213" cy="4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200">
                <a:latin typeface="Times New Roman" panose="02020603050405020304" pitchFamily="18" charset="0"/>
              </a:rPr>
              <a:t>late.</a:t>
            </a:r>
            <a:endParaRPr lang="zh-CN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85" name="椭圆 2"/>
          <p:cNvSpPr>
            <a:spLocks noChangeArrowheads="1"/>
          </p:cNvSpPr>
          <p:nvPr/>
        </p:nvSpPr>
        <p:spPr bwMode="auto">
          <a:xfrm>
            <a:off x="1315284" y="839191"/>
            <a:ext cx="745832" cy="223027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43" tIns="40822" rIns="81643" bIns="40822"/>
          <a:lstStyle/>
          <a:p>
            <a:endParaRPr lang="zh-CN" altLang="en-US"/>
          </a:p>
        </p:txBody>
      </p:sp>
      <p:sp>
        <p:nvSpPr>
          <p:cNvPr id="9286" name="椭圆 48"/>
          <p:cNvSpPr>
            <a:spLocks noChangeArrowheads="1"/>
          </p:cNvSpPr>
          <p:nvPr/>
        </p:nvSpPr>
        <p:spPr bwMode="auto">
          <a:xfrm>
            <a:off x="2182063" y="839191"/>
            <a:ext cx="1176702" cy="223027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43" tIns="40822" rIns="81643" bIns="40822"/>
          <a:lstStyle/>
          <a:p>
            <a:endParaRPr lang="zh-CN" altLang="en-US"/>
          </a:p>
        </p:txBody>
      </p:sp>
      <p:sp>
        <p:nvSpPr>
          <p:cNvPr id="9287" name="椭圆 49"/>
          <p:cNvSpPr>
            <a:spLocks noChangeArrowheads="1"/>
          </p:cNvSpPr>
          <p:nvPr/>
        </p:nvSpPr>
        <p:spPr bwMode="auto">
          <a:xfrm>
            <a:off x="3421756" y="821549"/>
            <a:ext cx="2056077" cy="224791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43" tIns="40822" rIns="81643" bIns="40822"/>
          <a:lstStyle/>
          <a:p>
            <a:endParaRPr lang="zh-CN" altLang="en-US"/>
          </a:p>
        </p:txBody>
      </p:sp>
      <p:sp>
        <p:nvSpPr>
          <p:cNvPr id="9288" name="椭圆 50"/>
          <p:cNvSpPr>
            <a:spLocks noChangeArrowheads="1"/>
          </p:cNvSpPr>
          <p:nvPr/>
        </p:nvSpPr>
        <p:spPr bwMode="auto">
          <a:xfrm>
            <a:off x="5656732" y="829110"/>
            <a:ext cx="1620168" cy="22504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43" tIns="40822" rIns="81643" bIns="40822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08386 0.46574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2330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13247 0.38102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191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07223 0.32616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1630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556 L 0.15591 0.2490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1270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556 L 0.11684 0.1831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9400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15659 0.44583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22300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4.44444E-6 L 0.23941 0.36297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18100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301 L 0.16267 0.31968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16100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231 L 0.23125 0.26227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13000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694 L 0.22777 0.14954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710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21267 0.42732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21400"/>
                                    </p:animMotion>
                                  </p:childTnLst>
                                </p:cTn>
                              </p:par>
                              <p:par>
                                <p:cTn id="2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46 L 0.21267 0.37037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8500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1.11111E-6 L 0.21754 0.31528 " pathEditMode="relative" rAng="0" ptsTypes="AA">
                                      <p:cBhvr>
                                        <p:cTn id="239" dur="2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15800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00231 L 0.21424 0.26065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12900"/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63 L 0.21597 0.21343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10900"/>
                                    </p:animMotion>
                                  </p:childTnLst>
                                </p:cTn>
                              </p:par>
                              <p:par>
                                <p:cTn id="2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19566 0.42453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21200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301 L 0.19843 0.36852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18300"/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231 L 0.19705 0.31574 " pathEditMode="relative" rAng="0" ptsTypes="AA">
                                      <p:cBhvr>
                                        <p:cTn id="291" dur="2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15700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48 L 0.2007 0.26273 " pathEditMode="relative" rAng="0" ptsTypes="AA">
                                      <p:cBhvr>
                                        <p:cTn id="293" dur="2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3000"/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20052 0.2118 " pathEditMode="relative" rAng="0" ptsTypes="AA">
                                      <p:cBhvr>
                                        <p:cTn id="295" dur="20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0600"/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4" grpId="0" bldLvl="0" animBg="1"/>
      <p:bldP spid="9255" grpId="0" bldLvl="0" animBg="1"/>
      <p:bldP spid="9256" grpId="0"/>
      <p:bldP spid="9257" grpId="0"/>
      <p:bldP spid="9258" grpId="0"/>
      <p:bldP spid="9259" grpId="0"/>
      <p:bldP spid="9260" grpId="0" bldLvl="0" animBg="1"/>
      <p:bldP spid="9261" grpId="0" bldLvl="0" animBg="1"/>
      <p:bldP spid="9262" grpId="0" bldLvl="0" animBg="1"/>
      <p:bldP spid="9263" grpId="0"/>
      <p:bldP spid="9263" grpId="1"/>
      <p:bldP spid="9263" grpId="2"/>
      <p:bldP spid="9264" grpId="0"/>
      <p:bldP spid="9264" grpId="1"/>
      <p:bldP spid="9264" grpId="2"/>
      <p:bldP spid="9265" grpId="0"/>
      <p:bldP spid="9265" grpId="1"/>
      <p:bldP spid="9265" grpId="2"/>
      <p:bldP spid="9266" grpId="0"/>
      <p:bldP spid="9266" grpId="1"/>
      <p:bldP spid="9266" grpId="2"/>
      <p:bldP spid="9267" grpId="0"/>
      <p:bldP spid="9267" grpId="1"/>
      <p:bldP spid="9267" grpId="2"/>
      <p:bldP spid="9268" grpId="0"/>
      <p:bldP spid="9268" grpId="1"/>
      <p:bldP spid="9268" grpId="2"/>
      <p:bldP spid="9269" grpId="0"/>
      <p:bldP spid="9269" grpId="1"/>
      <p:bldP spid="9269" grpId="2"/>
      <p:bldP spid="9270" grpId="0"/>
      <p:bldP spid="9270" grpId="1"/>
      <p:bldP spid="9270" grpId="2"/>
      <p:bldP spid="9271" grpId="0"/>
      <p:bldP spid="9271" grpId="1"/>
      <p:bldP spid="9271" grpId="2"/>
      <p:bldP spid="9272" grpId="0"/>
      <p:bldP spid="9272" grpId="1"/>
      <p:bldP spid="9272" grpId="2"/>
      <p:bldP spid="9273" grpId="0"/>
      <p:bldP spid="9273" grpId="1"/>
      <p:bldP spid="9273" grpId="2"/>
      <p:bldP spid="9274" grpId="0"/>
      <p:bldP spid="9274" grpId="1"/>
      <p:bldP spid="9274" grpId="2"/>
      <p:bldP spid="9275" grpId="0"/>
      <p:bldP spid="9275" grpId="1"/>
      <p:bldP spid="9275" grpId="2"/>
      <p:bldP spid="9276" grpId="0"/>
      <p:bldP spid="9276" grpId="1"/>
      <p:bldP spid="9276" grpId="2"/>
      <p:bldP spid="9277" grpId="0"/>
      <p:bldP spid="9277" grpId="1"/>
      <p:bldP spid="9277" grpId="2"/>
      <p:bldP spid="9278" grpId="0"/>
      <p:bldP spid="9278" grpId="1"/>
      <p:bldP spid="9278" grpId="2"/>
      <p:bldP spid="9281" grpId="0"/>
      <p:bldP spid="9281" grpId="1"/>
      <p:bldP spid="9281" grpId="2"/>
      <p:bldP spid="9282" grpId="0"/>
      <p:bldP spid="9282" grpId="1"/>
      <p:bldP spid="9282" grpId="2"/>
      <p:bldP spid="9283" grpId="0"/>
      <p:bldP spid="9283" grpId="1"/>
      <p:bldP spid="9283" grpId="2"/>
      <p:bldP spid="9284" grpId="0"/>
      <p:bldP spid="9284" grpId="1"/>
      <p:bldP spid="9284" grpId="2"/>
      <p:bldP spid="9285" grpId="0" animBg="1"/>
      <p:bldP spid="9285" grpId="1" animBg="1"/>
      <p:bldP spid="9286" grpId="0" animBg="1"/>
      <p:bldP spid="9286" grpId="1" animBg="1"/>
      <p:bldP spid="9287" grpId="0" animBg="1"/>
      <p:bldP spid="9287" grpId="1" animBg="1"/>
      <p:bldP spid="9288" grpId="0" animBg="1"/>
      <p:bldP spid="928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1138905" y="2457087"/>
          <a:ext cx="6583983" cy="1965669"/>
        </p:xfrm>
        <a:graphic>
          <a:graphicData uri="http://schemas.openxmlformats.org/drawingml/2006/table">
            <a:tbl>
              <a:tblPr/>
              <a:tblGrid>
                <a:gridCol w="155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Activities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When/Where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to school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morning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home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to bed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night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8" marR="91438" marT="34283" marB="342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269" name="Group 29"/>
          <p:cNvGraphicFramePr>
            <a:graphicFrameLocks noGrp="1"/>
          </p:cNvGraphicFramePr>
          <p:nvPr/>
        </p:nvGraphicFramePr>
        <p:xfrm>
          <a:off x="1148985" y="1393609"/>
          <a:ext cx="6573905" cy="854309"/>
        </p:xfrm>
        <a:graphic>
          <a:graphicData uri="http://schemas.openxmlformats.org/drawingml/2006/table">
            <a:tbl>
              <a:tblPr/>
              <a:tblGrid>
                <a:gridCol w="1546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1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Activities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When/Where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to bed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night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55" marR="91455" marT="34326" marB="3432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86" name="云形标注 17"/>
          <p:cNvSpPr>
            <a:spLocks noChangeArrowheads="1"/>
          </p:cNvSpPr>
          <p:nvPr/>
        </p:nvSpPr>
        <p:spPr bwMode="auto">
          <a:xfrm rot="21147964" flipH="1">
            <a:off x="5954057" y="183967"/>
            <a:ext cx="3074037" cy="1146639"/>
          </a:xfrm>
          <a:prstGeom prst="cloudCallout">
            <a:avLst>
              <a:gd name="adj1" fmla="val -13968"/>
              <a:gd name="adj2" fmla="val 71616"/>
            </a:avLst>
          </a:prstGeom>
          <a:solidFill>
            <a:srgbClr val="D4B3D5"/>
          </a:solidFill>
          <a:ln w="1270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4" name="横卷形 4"/>
          <p:cNvSpPr>
            <a:spLocks noChangeArrowheads="1"/>
          </p:cNvSpPr>
          <p:nvPr/>
        </p:nvSpPr>
        <p:spPr bwMode="auto">
          <a:xfrm>
            <a:off x="221734" y="0"/>
            <a:ext cx="3457031" cy="81650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round/>
          </a:ln>
        </p:spPr>
        <p:txBody>
          <a:bodyPr lIns="81643" tIns="40822" rIns="81643" bIns="40822"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277168" y="211687"/>
            <a:ext cx="3303330" cy="375494"/>
          </a:xfrm>
        </p:spPr>
        <p:txBody>
          <a:bodyPr/>
          <a:lstStyle/>
          <a:p>
            <a:pPr eaLnBrk="1" hangingPunct="1"/>
            <a:r>
              <a:rPr lang="zh-CN" altLang="zh-CN" sz="3200" b="1">
                <a:latin typeface="Times New Roman" panose="02020603050405020304" pitchFamily="18" charset="0"/>
              </a:rPr>
              <a:t>Grammar time</a:t>
            </a:r>
            <a:endParaRPr lang="zh-CN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9" name="文本框 11"/>
          <p:cNvSpPr txBox="1">
            <a:spLocks noChangeArrowheads="1"/>
          </p:cNvSpPr>
          <p:nvPr/>
        </p:nvSpPr>
        <p:spPr bwMode="auto">
          <a:xfrm>
            <a:off x="4600977" y="1784222"/>
            <a:ext cx="1184260" cy="4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FF0000"/>
                </a:solidFill>
                <a:latin typeface="Comic Sans MS" panose="030F0702030302020204" pitchFamily="66" charset="0"/>
              </a:rPr>
              <a:t>early</a:t>
            </a:r>
            <a:endParaRPr lang="zh-CN" altLang="en-US" sz="2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90" name="文本框 12"/>
          <p:cNvSpPr txBox="1">
            <a:spLocks noChangeArrowheads="1"/>
          </p:cNvSpPr>
          <p:nvPr/>
        </p:nvSpPr>
        <p:spPr bwMode="auto">
          <a:xfrm>
            <a:off x="4747120" y="3976698"/>
            <a:ext cx="922211" cy="4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FF0000"/>
                </a:solidFill>
                <a:latin typeface="Comic Sans MS" panose="030F0702030302020204" pitchFamily="66" charset="0"/>
              </a:rPr>
              <a:t>early</a:t>
            </a:r>
            <a:endParaRPr lang="zh-CN" altLang="en-US" sz="2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91" name="文本框 13"/>
          <p:cNvSpPr txBox="1">
            <a:spLocks noChangeArrowheads="1"/>
          </p:cNvSpPr>
          <p:nvPr/>
        </p:nvSpPr>
        <p:spPr bwMode="auto">
          <a:xfrm>
            <a:off x="4820192" y="3432359"/>
            <a:ext cx="748351" cy="4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FF0000"/>
                </a:solidFill>
                <a:latin typeface="Comic Sans MS" panose="030F0702030302020204" pitchFamily="66" charset="0"/>
              </a:rPr>
              <a:t>well</a:t>
            </a:r>
            <a:endParaRPr lang="zh-CN" altLang="en-US" sz="2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92" name="文本框 14"/>
          <p:cNvSpPr txBox="1">
            <a:spLocks noChangeArrowheads="1"/>
          </p:cNvSpPr>
          <p:nvPr/>
        </p:nvSpPr>
        <p:spPr bwMode="auto">
          <a:xfrm>
            <a:off x="4679088" y="2870382"/>
            <a:ext cx="1045676" cy="4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FF0000"/>
                </a:solidFill>
                <a:latin typeface="Comic Sans MS" panose="030F0702030302020204" pitchFamily="66" charset="0"/>
              </a:rPr>
              <a:t>early</a:t>
            </a:r>
            <a:endParaRPr lang="zh-CN" altLang="en-US" sz="2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93" name="图片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28716" y="1441491"/>
            <a:ext cx="1184260" cy="7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4" name="文本框 16"/>
          <p:cNvSpPr txBox="1">
            <a:spLocks noChangeArrowheads="1"/>
          </p:cNvSpPr>
          <p:nvPr/>
        </p:nvSpPr>
        <p:spPr bwMode="auto">
          <a:xfrm rot="21352299">
            <a:off x="6127916" y="194047"/>
            <a:ext cx="2885060" cy="110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b="1">
                <a:solidFill>
                  <a:srgbClr val="0000FF"/>
                </a:solidFill>
                <a:latin typeface="宋体" panose="02010600030101010101" pitchFamily="2" charset="-122"/>
              </a:rPr>
              <a:t>请在表格里填入单词让这个句子变成一个好习惯！</a:t>
            </a:r>
          </a:p>
        </p:txBody>
      </p:sp>
      <p:sp>
        <p:nvSpPr>
          <p:cNvPr id="10295" name="标题 1"/>
          <p:cNvSpPr txBox="1">
            <a:spLocks noChangeArrowheads="1"/>
          </p:cNvSpPr>
          <p:nvPr/>
        </p:nvSpPr>
        <p:spPr bwMode="auto">
          <a:xfrm>
            <a:off x="435909" y="690505"/>
            <a:ext cx="6085080" cy="602302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3" tIns="40822" rIns="81643" bIns="4082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4859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9431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4003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857500" indent="8001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</a:rPr>
              <a:t>Let’s make a survey form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pic>
        <p:nvPicPr>
          <p:cNvPr id="10296" name="文本框 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782" y="1446530"/>
            <a:ext cx="2071195" cy="48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44" name="动作按钮: 后退或前一项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20192" y="4720126"/>
            <a:ext cx="849139" cy="31501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145143" tIns="72571" rIns="145143" bIns="7257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6" grpId="0" animBg="1"/>
      <p:bldP spid="10289" grpId="0"/>
      <p:bldP spid="10290" grpId="0"/>
      <p:bldP spid="10291" grpId="0"/>
      <p:bldP spid="10292" grpId="0"/>
      <p:bldP spid="10294" grpId="0"/>
      <p:bldP spid="1029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全屏显示(16:9)</PresentationFormat>
  <Paragraphs>144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 Unicode MS</vt:lpstr>
      <vt:lpstr>黑体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Wingdings</vt:lpstr>
      <vt:lpstr>WWW.2PPT.COM
</vt:lpstr>
      <vt:lpstr>Unit 2  Good habits</vt:lpstr>
      <vt:lpstr>PowerPoint 演示文稿</vt:lpstr>
      <vt:lpstr>PowerPoint 演示文稿</vt:lpstr>
      <vt:lpstr>PowerPoint 演示文稿</vt:lpstr>
      <vt:lpstr>Fun time</vt:lpstr>
      <vt:lpstr>PowerPoint 演示文稿</vt:lpstr>
      <vt:lpstr>PowerPoint 演示文稿</vt:lpstr>
      <vt:lpstr>Review</vt:lpstr>
      <vt:lpstr>Grammar time</vt:lpstr>
      <vt:lpstr>PowerPoint 演示文稿</vt:lpstr>
      <vt:lpstr>Let's make !</vt:lpstr>
      <vt:lpstr>Good habit proposal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2022-02-07T05:56:41Z</dcterms:created>
  <dcterms:modified xsi:type="dcterms:W3CDTF">2023-01-16T15:51:35Z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6DA30C68884E4BC887B59FC6AA372013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