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D7312-5C8D-4A90-9EC7-030688B6A44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3A480-E3A8-41CA-BD95-10685E5C73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0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22F1E3B-77D0-47FB-89BB-D975ADA156B9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1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71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84390" tIns="42195" rIns="84390" bIns="42195"/>
          <a:lstStyle/>
          <a:p>
            <a:endParaRPr lang="zh-CN" altLang="zh-CN" dirty="0" smtClean="0"/>
          </a:p>
        </p:txBody>
      </p:sp>
      <p:sp>
        <p:nvSpPr>
          <p:cNvPr id="7172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 anchor="b"/>
          <a:lstStyle/>
          <a:p>
            <a:pPr algn="r" defTabSz="844550" fontAlgn="base">
              <a:spcBef>
                <a:spcPct val="0"/>
              </a:spcBef>
              <a:spcAft>
                <a:spcPct val="0"/>
              </a:spcAft>
            </a:pPr>
            <a:fld id="{30409AFE-2038-47F0-8D7E-9B14A3D23A2B}" type="slidenum">
              <a:rPr lang="en-US" altLang="zh-CN" sz="1100" b="1">
                <a:solidFill>
                  <a:srgbClr val="CC0000"/>
                </a:solidFill>
              </a:rPr>
              <a:t>3</a:t>
            </a:fld>
            <a:endParaRPr lang="en-US" altLang="zh-CN" sz="11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3A480-E3A8-41CA-BD95-10685E5C735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C20CA-7B53-4418-A923-7309475C6B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25922-046F-4A43-9C59-ADCA5B5D65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04520-B9A6-427D-AB35-D04AE47E98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9750B-29F5-4431-9FDD-9D95847B18B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19DB7-7CE7-4ADF-B0C3-36EB16F4AF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AB820-2DE4-47D9-9B90-E0A8A854EE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F60B-F27B-42CA-B602-AA3108C9AC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F243A-79D8-4D83-BE62-270A0560A6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AC9AF-7F52-4CC7-BDD3-ED95ACFCFD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953" y="273983"/>
            <a:ext cx="7886095" cy="9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914" tIns="37457" rIns="74914" bIns="3745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953" y="1368761"/>
            <a:ext cx="7886095" cy="32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914" tIns="37457" rIns="74914" bIns="3745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53" y="4767063"/>
            <a:ext cx="2057342" cy="273982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288E0-7875-42C4-84C8-98DBBD3BF4D2}" type="datetimeFigureOut">
              <a:rPr lang="zh-CN" altLang="en-US" b="1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2023-01-16</a:t>
            </a:fld>
            <a:endParaRPr lang="zh-CN" altLang="en-US" b="1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417" y="4767063"/>
            <a:ext cx="3087166" cy="273982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706" y="4767063"/>
            <a:ext cx="2057342" cy="273982"/>
          </a:xfrm>
          <a:prstGeom prst="rect">
            <a:avLst/>
          </a:prstGeom>
        </p:spPr>
        <p:txBody>
          <a:bodyPr vert="horz" wrap="square" lIns="74914" tIns="37457" rIns="74914" bIns="37457" numCol="1" anchor="ctr" anchorCtr="0" compatLnSpc="1"/>
          <a:lstStyle>
            <a:lvl1pPr algn="r">
              <a:defRPr sz="7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E030FC-EB3C-4E1F-881F-C21D5A94D5A9}" type="slidenum">
              <a:rPr lang="zh-CN" altLang="en-US" b="1">
                <a:latin typeface="Arial" panose="020B0604020202020204" pitchFamily="34" charset="0"/>
              </a:rPr>
              <a:t>‹#›</a:t>
            </a:fld>
            <a:endParaRPr lang="zh-CN" altLang="en-US" b="1">
              <a:latin typeface="Arial" panose="020B0604020202020204" pitchFamily="34" charset="0"/>
            </a:endParaRPr>
          </a:p>
        </p:txBody>
      </p:sp>
      <p:pic>
        <p:nvPicPr>
          <p:cNvPr id="1031" name="图片 6" descr="背景图"/>
          <p:cNvPicPr>
            <a:picLocks noChangeAspect="1" noChangeArrowheads="1"/>
          </p:cNvPicPr>
          <p:nvPr userDrawn="1"/>
        </p:nvPicPr>
        <p:blipFill>
          <a:blip r:embed="rId12" cstate="email"/>
          <a:srcRect r="-710"/>
          <a:stretch>
            <a:fillRect/>
          </a:stretch>
        </p:blipFill>
        <p:spPr bwMode="auto">
          <a:xfrm>
            <a:off x="0" y="0"/>
            <a:ext cx="9222331" cy="515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31470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6357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99504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2651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40335" indent="-140335" algn="l" defTabSz="561975" rtl="0" fontAlgn="base">
        <a:lnSpc>
          <a:spcPct val="90000"/>
        </a:lnSpc>
        <a:spcBef>
          <a:spcPts val="61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4285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05776" y="892198"/>
            <a:ext cx="2132449" cy="668608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900" b="1" noProof="1">
                <a:ln w="12700">
                  <a:solidFill>
                    <a:srgbClr val="5B9BD5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rgbClr val="5B9BD5"/>
                  </a:outerShdw>
                </a:effectLst>
                <a:latin typeface="Arial" panose="020B0604020202020204" pitchFamily="34" charset="0"/>
              </a:rPr>
              <a:t>数学好玩</a:t>
            </a:r>
          </a:p>
        </p:txBody>
      </p:sp>
      <p:sp>
        <p:nvSpPr>
          <p:cNvPr id="6" name="矩形 5"/>
          <p:cNvSpPr/>
          <p:nvPr/>
        </p:nvSpPr>
        <p:spPr>
          <a:xfrm>
            <a:off x="2619189" y="1945171"/>
            <a:ext cx="3873612" cy="959701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800" b="1" noProof="1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</a:rPr>
              <a:t>有趣的折叠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85982"/>
            <a:ext cx="9144000" cy="404495"/>
          </a:xfrm>
          <a:prstGeom prst="rect">
            <a:avLst/>
          </a:prstGeom>
        </p:spPr>
        <p:txBody>
          <a:bodyPr wrap="square" lIns="66331" tIns="33165" rIns="66331" bIns="33165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335855" y="1808514"/>
            <a:ext cx="377832" cy="37874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947656" y="2599378"/>
            <a:ext cx="378984" cy="37874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331247" y="2204522"/>
            <a:ext cx="378984" cy="37758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553697" y="2597076"/>
            <a:ext cx="378984" cy="37874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47656" y="2990782"/>
            <a:ext cx="378984" cy="37874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46504" y="2201068"/>
            <a:ext cx="377832" cy="37874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77797" y="2590169"/>
            <a:ext cx="378984" cy="37874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Arial" panose="020B0604020202020204" pitchFamily="34" charset="0"/>
              <a:ea typeface="方正行楷简体" charset="-122"/>
              <a:cs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01397" y="2203370"/>
            <a:ext cx="377832" cy="37874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Arial" panose="020B0604020202020204" pitchFamily="34" charset="0"/>
              <a:ea typeface="方正行楷简体" charset="-122"/>
              <a:cs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91900" y="2986177"/>
            <a:ext cx="378984" cy="37874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Arial" panose="020B0604020202020204" pitchFamily="34" charset="0"/>
              <a:ea typeface="方正行楷简体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89597" y="2203370"/>
            <a:ext cx="378984" cy="37758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Arial" panose="020B0604020202020204" pitchFamily="34" charset="0"/>
              <a:ea typeface="方正行楷简体" charset="-122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89597" y="2598228"/>
            <a:ext cx="378984" cy="37758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Arial" panose="020B0604020202020204" pitchFamily="34" charset="0"/>
              <a:ea typeface="方正行楷简体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89597" y="1811967"/>
            <a:ext cx="378984" cy="37874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  <a:latin typeface="Arial" panose="020B0604020202020204" pitchFamily="34" charset="0"/>
              <a:ea typeface="方正行楷简体" charset="-122"/>
              <a:cs typeface="Arial" panose="020B0604020202020204" pitchFamily="34" charset="0"/>
            </a:endParaRPr>
          </a:p>
        </p:txBody>
      </p:sp>
      <p:sp>
        <p:nvSpPr>
          <p:cNvPr id="14349" name="TextBox 19"/>
          <p:cNvSpPr txBox="1">
            <a:spLocks noChangeArrowheads="1"/>
          </p:cNvSpPr>
          <p:nvPr/>
        </p:nvSpPr>
        <p:spPr bwMode="auto">
          <a:xfrm>
            <a:off x="1565470" y="773597"/>
            <a:ext cx="5910539" cy="81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下面图形中，哪个能够折叠成正方体？先说一说，再将附页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中的图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剪下来折一折。</a:t>
            </a: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694486" y="1807362"/>
          <a:ext cx="1174965" cy="1566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691"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Arial" panose="020B0604020202020204" pitchFamily="34" charset="0"/>
                        <a:ea typeface="方正行楷简体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63" marB="3316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6321" marR="66321" marT="33163" marB="33163" anchor="ctr"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Arial" panose="020B0604020202020204" pitchFamily="34" charset="0"/>
                        <a:ea typeface="方正行楷简体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63" marB="33163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6321" marR="66321" marT="33163" marB="33163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6321" marR="66321" marT="33163" marB="33163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Arial" panose="020B0604020202020204" pitchFamily="34" charset="0"/>
                        <a:ea typeface="方正行楷简体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63" marB="33163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691">
                <a:tc>
                  <a:txBody>
                    <a:bodyPr/>
                    <a:lstStyle/>
                    <a:p>
                      <a:endParaRPr lang="zh-CN" altLang="en-US" sz="1100" dirty="0">
                        <a:latin typeface="Arial" panose="020B0604020202020204" pitchFamily="34" charset="0"/>
                        <a:ea typeface="方正行楷简体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63" marB="3316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6321" marR="66321" marT="33163" marB="33163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6321" marR="66321" marT="33163" marB="33163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691"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Arial" panose="020B0604020202020204" pitchFamily="34" charset="0"/>
                        <a:ea typeface="方正行楷简体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63" marB="3316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6321" marR="66321" marT="33163" marB="33163"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Arial" panose="020B0604020202020204" pitchFamily="34" charset="0"/>
                        <a:ea typeface="方正行楷简体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63" marB="33163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549089" y="1807362"/>
          <a:ext cx="1174965" cy="1565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268"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43" marB="33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43" marB="33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祝</a:t>
                      </a:r>
                    </a:p>
                  </a:txBody>
                  <a:tcPr marL="66321" marR="66321" marT="33143" marB="33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48"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43" marB="33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前</a:t>
                      </a:r>
                    </a:p>
                  </a:txBody>
                  <a:tcPr marL="66321" marR="66321" marT="33143" marB="33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你</a:t>
                      </a:r>
                    </a:p>
                  </a:txBody>
                  <a:tcPr marL="66321" marR="66321" marT="33143" marB="33143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4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似</a:t>
                      </a:r>
                    </a:p>
                  </a:txBody>
                  <a:tcPr marL="66321" marR="66321" marT="33143" marB="33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程</a:t>
                      </a:r>
                    </a:p>
                  </a:txBody>
                  <a:tcPr marL="66321" marR="66321" marT="33143" marB="33143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43" marB="33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448"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43" marB="331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100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锦</a:t>
                      </a:r>
                    </a:p>
                  </a:txBody>
                  <a:tcPr marL="66321" marR="66321" marT="33143" marB="33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321" marR="66321" marT="33143" marB="331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51855" y="2225243"/>
          <a:ext cx="1567772" cy="782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1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66369" marR="66369" marT="33139" marB="33139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66369" marR="66369" marT="33139" marB="3313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66369" marR="66369" marT="33139" marB="3313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100" dirty="0">
                        <a:latin typeface="Arial" panose="020B0604020202020204" pitchFamily="34" charset="0"/>
                        <a:ea typeface="方正行楷简体" charset="-122"/>
                        <a:cs typeface="Arial" panose="020B0604020202020204" pitchFamily="34" charset="0"/>
                      </a:endParaRPr>
                    </a:p>
                  </a:txBody>
                  <a:tcPr marL="66369" marR="66369" marT="33139" marB="33139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03">
                <a:tc>
                  <a:txBody>
                    <a:bodyPr/>
                    <a:lstStyle/>
                    <a:p>
                      <a:endParaRPr lang="zh-CN" altLang="en-US" sz="1100" dirty="0">
                        <a:latin typeface="Arial" panose="020B0604020202020204" pitchFamily="34" charset="0"/>
                        <a:ea typeface="方正行楷简体" charset="-122"/>
                        <a:cs typeface="Arial" panose="020B0604020202020204" pitchFamily="34" charset="0"/>
                      </a:endParaRPr>
                    </a:p>
                  </a:txBody>
                  <a:tcPr marL="66369" marR="66369" marT="33139" marB="33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66369" marR="66369" marT="33139" marB="33139"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66369" marR="66369" marT="33139" marB="3313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>
                          <a:latin typeface="Arial" panose="020B0604020202020204" pitchFamily="34" charset="0"/>
                          <a:ea typeface="方正行楷简体" charset="-122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66369" marR="66369" marT="33139" marB="33139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532" name="矩形 7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3184" y="3567527"/>
            <a:ext cx="1096635" cy="83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33" name="矩形 8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42613" y="3562922"/>
            <a:ext cx="1096635" cy="83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34" name="矩形 9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7366" y="3562922"/>
            <a:ext cx="1171510" cy="83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3" grpId="0" bldLvl="0" animBg="1"/>
      <p:bldP spid="22" grpId="0" bldLvl="0" animBg="1"/>
      <p:bldP spid="21" grpId="0" bldLvl="0" animBg="1"/>
      <p:bldP spid="20" grpId="0" bldLvl="0" animBg="1"/>
      <p:bldP spid="19" grpId="0" bldLvl="0" animBg="1"/>
      <p:bldP spid="2" grpId="0" bldLvl="0" animBg="1"/>
      <p:bldP spid="17" grpId="0" bldLvl="0" animBg="1"/>
      <p:bldP spid="16" grpId="0" bldLvl="0" animBg="1"/>
      <p:bldP spid="3" grpId="0" bldLvl="0" animBg="1"/>
      <p:bldP spid="4" grpId="0" bldLvl="0" animBg="1"/>
      <p:bldP spid="12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627453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学习目标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8304" y="1181118"/>
            <a:ext cx="7439147" cy="148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914" tIns="37457" rIns="74914" bIns="37457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经历折叠与展开的过程，体会立体图形和它的平面展开图之间的关系，发展空间观念。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能正确判断平面展开图所对应的简单立体图形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4898" y="2628159"/>
            <a:ext cx="7297460" cy="2083647"/>
          </a:xfrm>
          <a:prstGeom prst="rect">
            <a:avLst/>
          </a:prstGeom>
          <a:noFill/>
        </p:spPr>
        <p:txBody>
          <a:bodyPr lIns="74914" tIns="37457" rIns="74914" bIns="37457">
            <a:spAutoFit/>
          </a:bodyPr>
          <a:lstStyle/>
          <a:p>
            <a:pPr marL="280670" indent="-2806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2300" b="1" noProof="1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b="1" noProof="1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能正确判断平面展开图所对应的简单立体图形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。</a:t>
            </a:r>
            <a:endParaRPr lang="en-US" altLang="zh-CN" sz="2000" noProof="1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2300" b="1" noProof="1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b="1" noProof="1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体会立体图形和它的平面展开图之间的关系，发展空间观念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。</a:t>
            </a:r>
            <a:endParaRPr lang="zh-CN" altLang="en-US" sz="2000" noProof="1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 descr="4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51765" y="2670753"/>
            <a:ext cx="1391528" cy="104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立方体 8"/>
          <p:cNvSpPr>
            <a:spLocks noChangeArrowheads="1"/>
          </p:cNvSpPr>
          <p:nvPr/>
        </p:nvSpPr>
        <p:spPr bwMode="auto">
          <a:xfrm>
            <a:off x="1005633" y="2844582"/>
            <a:ext cx="522975" cy="521487"/>
          </a:xfrm>
          <a:prstGeom prst="cube">
            <a:avLst>
              <a:gd name="adj" fmla="val 25000"/>
            </a:avLst>
          </a:prstGeom>
          <a:solidFill>
            <a:srgbClr val="FFFFCC"/>
          </a:solidFill>
          <a:ln w="12700">
            <a:solidFill>
              <a:schemeClr val="tx1"/>
            </a:solidFill>
            <a:round/>
          </a:ln>
        </p:spPr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楷体_GB2312" charset="-122"/>
            </a:endParaRPr>
          </a:p>
        </p:txBody>
      </p:sp>
      <p:pic>
        <p:nvPicPr>
          <p:cNvPr id="12" name="Picture 16" descr="3副本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75991" y="2696078"/>
            <a:ext cx="1358122" cy="99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8" descr="5副本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49424" y="2643124"/>
            <a:ext cx="1359274" cy="7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468454" y="2844582"/>
            <a:ext cx="1044798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prstClr val="black"/>
                </a:solidFill>
                <a:latin typeface="宋体" panose="02010600030101010101" pitchFamily="2" charset="-122"/>
              </a:rPr>
              <a:t>(     )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5662876" y="2858396"/>
            <a:ext cx="573660" cy="46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>
                <a:solidFill>
                  <a:srgbClr val="CC0000"/>
                </a:solidFill>
                <a:latin typeface="宋体" panose="02010600030101010101" pitchFamily="2" charset="-122"/>
              </a:rPr>
              <a:t>√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3665433" y="2768603"/>
            <a:ext cx="755664" cy="46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>
                <a:solidFill>
                  <a:srgbClr val="CC0000"/>
                </a:solidFill>
                <a:latin typeface="宋体" panose="02010600030101010101" pitchFamily="2" charset="-122"/>
              </a:rPr>
              <a:t>√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953796" y="1463158"/>
            <a:ext cx="7100481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折叠后，哪些图形能围成左侧的正方体？在括号中画“√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”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。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478567" y="2966608"/>
            <a:ext cx="1044799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prstClr val="black"/>
                </a:solidFill>
                <a:latin typeface="宋体" panose="02010600030101010101" pitchFamily="2" charset="-122"/>
              </a:rPr>
              <a:t>(     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661470" y="2820407"/>
            <a:ext cx="1044798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prstClr val="black"/>
                </a:solidFill>
                <a:latin typeface="宋体" panose="02010600030101010101" pitchFamily="2" charset="-122"/>
              </a:rPr>
              <a:t>(     )</a:t>
            </a:r>
          </a:p>
        </p:txBody>
      </p:sp>
      <p:sp>
        <p:nvSpPr>
          <p:cNvPr id="5" name="矩形 4"/>
          <p:cNvSpPr/>
          <p:nvPr/>
        </p:nvSpPr>
        <p:spPr>
          <a:xfrm>
            <a:off x="3683861" y="572371"/>
            <a:ext cx="1360444" cy="430794"/>
          </a:xfrm>
          <a:prstGeom prst="rect">
            <a:avLst/>
          </a:prstGeom>
          <a:noFill/>
          <a:ln>
            <a:noFill/>
          </a:ln>
        </p:spPr>
        <p:txBody>
          <a:bodyPr wrap="none" lIns="60868" tIns="30434" rIns="60868" bIns="30434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回顾复习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778" y="53739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例题解读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12290" name="图片 4" descr="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39973" y="1074057"/>
            <a:ext cx="256880" cy="26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5"/>
          <p:cNvSpPr txBox="1">
            <a:spLocks noChangeArrowheads="1"/>
          </p:cNvSpPr>
          <p:nvPr/>
        </p:nvSpPr>
        <p:spPr bwMode="auto">
          <a:xfrm>
            <a:off x="840907" y="1612812"/>
            <a:ext cx="3581343" cy="147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方正行楷简体" charset="-122"/>
                <a:ea typeface="方正行楷简体" charset="-122"/>
              </a:rPr>
              <a:t>将下图按虚线折叠成一个封闭的立体图形。想一想，它的形状像什么？（单位：</a:t>
            </a:r>
            <a:r>
              <a:rPr lang="en-US" altLang="zh-CN" sz="2000" dirty="0">
                <a:solidFill>
                  <a:prstClr val="black"/>
                </a:solidFill>
                <a:latin typeface="方正行楷简体" charset="-122"/>
                <a:ea typeface="方正行楷简体" charset="-122"/>
              </a:rPr>
              <a:t>cm</a:t>
            </a:r>
            <a:r>
              <a:rPr lang="zh-CN" altLang="en-US" sz="2000" dirty="0">
                <a:solidFill>
                  <a:prstClr val="black"/>
                </a:solidFill>
                <a:latin typeface="方正行楷简体" charset="-122"/>
                <a:ea typeface="方正行楷简体" charset="-122"/>
              </a:rPr>
              <a:t>）</a:t>
            </a:r>
          </a:p>
        </p:txBody>
      </p:sp>
      <p:pic>
        <p:nvPicPr>
          <p:cNvPr id="12292" name="图片 12" descr="5.png"/>
          <p:cNvPicPr>
            <a:picLocks noChangeAspect="1" noChangeArrowheads="1"/>
          </p:cNvPicPr>
          <p:nvPr/>
        </p:nvPicPr>
        <p:blipFill>
          <a:blip r:embed="rId4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4924490" y="1267457"/>
            <a:ext cx="3081406" cy="316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13"/>
          <p:cNvSpPr txBox="1">
            <a:spLocks noChangeArrowheads="1"/>
          </p:cNvSpPr>
          <p:nvPr/>
        </p:nvSpPr>
        <p:spPr bwMode="auto">
          <a:xfrm>
            <a:off x="1196853" y="1022253"/>
            <a:ext cx="1597723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仓库模型。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1375402" y="574442"/>
            <a:ext cx="6789460" cy="81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做一做，把附页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中的图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剪下来，并沿虚线折叠成一个封闭的立体图形。</a:t>
            </a:r>
          </a:p>
        </p:txBody>
      </p:sp>
      <p:grpSp>
        <p:nvGrpSpPr>
          <p:cNvPr id="5" name="组合 13"/>
          <p:cNvGrpSpPr/>
          <p:nvPr/>
        </p:nvGrpSpPr>
        <p:grpSpPr bwMode="auto">
          <a:xfrm>
            <a:off x="5500454" y="2872210"/>
            <a:ext cx="1670295" cy="972752"/>
            <a:chOff x="5428075" y="3709392"/>
            <a:chExt cx="2528301" cy="1447800"/>
          </a:xfrm>
        </p:grpSpPr>
        <p:sp>
          <p:nvSpPr>
            <p:cNvPr id="9" name="平行四边形 8"/>
            <p:cNvSpPr/>
            <p:nvPr/>
          </p:nvSpPr>
          <p:spPr>
            <a:xfrm>
              <a:off x="5428075" y="4865919"/>
              <a:ext cx="2519582" cy="287847"/>
            </a:xfrm>
            <a:prstGeom prst="parallelogram">
              <a:avLst>
                <a:gd name="adj" fmla="val 126884"/>
              </a:avLst>
            </a:prstGeom>
            <a:solidFill>
              <a:srgbClr val="DAB3F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00">
                <a:solidFill>
                  <a:prstClr val="white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5428075" y="4065774"/>
              <a:ext cx="2160389" cy="1081138"/>
            </a:xfrm>
            <a:prstGeom prst="rect">
              <a:avLst/>
            </a:prstGeom>
            <a:solidFill>
              <a:srgbClr val="DAB3F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00">
                <a:solidFill>
                  <a:prstClr val="white"/>
                </a:solidFill>
              </a:endParaRPr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5428075" y="3709392"/>
              <a:ext cx="2339986" cy="359808"/>
            </a:xfrm>
            <a:prstGeom prst="parallelogram">
              <a:avLst>
                <a:gd name="adj" fmla="val 52886"/>
              </a:avLst>
            </a:prstGeom>
            <a:solidFill>
              <a:srgbClr val="DAB3F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00">
                <a:solidFill>
                  <a:prstClr val="white"/>
                </a:solidFill>
              </a:endParaRPr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7588464" y="3709392"/>
              <a:ext cx="367912" cy="1447800"/>
            </a:xfrm>
            <a:custGeom>
              <a:avLst/>
              <a:gdLst>
                <a:gd name="connsiteX0" fmla="*/ 184150 w 368300"/>
                <a:gd name="connsiteY0" fmla="*/ 0 h 1447800"/>
                <a:gd name="connsiteX1" fmla="*/ 368300 w 368300"/>
                <a:gd name="connsiteY1" fmla="*/ 120650 h 1447800"/>
                <a:gd name="connsiteX2" fmla="*/ 355600 w 368300"/>
                <a:gd name="connsiteY2" fmla="*/ 1162050 h 1447800"/>
                <a:gd name="connsiteX3" fmla="*/ 6350 w 368300"/>
                <a:gd name="connsiteY3" fmla="*/ 1447800 h 1447800"/>
                <a:gd name="connsiteX4" fmla="*/ 0 w 368300"/>
                <a:gd name="connsiteY4" fmla="*/ 361950 h 1447800"/>
                <a:gd name="connsiteX5" fmla="*/ 184150 w 368300"/>
                <a:gd name="connsiteY5" fmla="*/ 0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300" h="1447800">
                  <a:moveTo>
                    <a:pt x="184150" y="0"/>
                  </a:moveTo>
                  <a:lnTo>
                    <a:pt x="368300" y="120650"/>
                  </a:lnTo>
                  <a:lnTo>
                    <a:pt x="355600" y="1162050"/>
                  </a:lnTo>
                  <a:lnTo>
                    <a:pt x="6350" y="1447800"/>
                  </a:lnTo>
                  <a:cubicBezTo>
                    <a:pt x="4233" y="1085850"/>
                    <a:pt x="2117" y="723900"/>
                    <a:pt x="0" y="361950"/>
                  </a:cubicBezTo>
                  <a:lnTo>
                    <a:pt x="184150" y="0"/>
                  </a:lnTo>
                  <a:close/>
                </a:path>
              </a:pathLst>
            </a:custGeom>
            <a:solidFill>
              <a:srgbClr val="DAB3F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00">
                <a:solidFill>
                  <a:prstClr val="white"/>
                </a:solidFill>
              </a:endParaRPr>
            </a:p>
          </p:txBody>
        </p:sp>
      </p:grpSp>
      <p:pic>
        <p:nvPicPr>
          <p:cNvPr id="13319" name="图片 14" descr="5.png"/>
          <p:cNvPicPr>
            <a:picLocks noChangeAspect="1" noChangeArrowheads="1"/>
          </p:cNvPicPr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1856907" y="1609359"/>
            <a:ext cx="2895946" cy="297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146812" y="1483879"/>
            <a:ext cx="1067837" cy="12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圆角矩形标注 12"/>
          <p:cNvSpPr/>
          <p:nvPr/>
        </p:nvSpPr>
        <p:spPr>
          <a:xfrm>
            <a:off x="6337905" y="1688791"/>
            <a:ext cx="2010114" cy="544511"/>
          </a:xfrm>
          <a:prstGeom prst="wedgeRoundRectCallout">
            <a:avLst>
              <a:gd name="adj1" fmla="val -55416"/>
              <a:gd name="adj2" fmla="val 30689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是一座小房子。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平行四边形 8"/>
          <p:cNvSpPr/>
          <p:nvPr/>
        </p:nvSpPr>
        <p:spPr>
          <a:xfrm>
            <a:off x="5683610" y="2327699"/>
            <a:ext cx="1828109" cy="209516"/>
          </a:xfrm>
          <a:prstGeom prst="parallelogram">
            <a:avLst>
              <a:gd name="adj" fmla="val 126884"/>
            </a:avLst>
          </a:prstGeom>
          <a:solidFill>
            <a:srgbClr val="DAB3F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83610" y="2008821"/>
            <a:ext cx="1567774" cy="783957"/>
          </a:xfrm>
          <a:prstGeom prst="rect">
            <a:avLst/>
          </a:prstGeom>
          <a:solidFill>
            <a:srgbClr val="DAB3F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071293" y="607827"/>
            <a:ext cx="7476009" cy="81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刚才折出来的房子是一座仓库的模型，它各边的实际长度是图中相应长度的</a:t>
            </a: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倍，你知道这座仓库的占地面积是多少吗？</a:t>
            </a:r>
          </a:p>
        </p:txBody>
      </p:sp>
      <p:pic>
        <p:nvPicPr>
          <p:cNvPr id="14341" name="图片 6" descr="5.png"/>
          <p:cNvPicPr>
            <a:picLocks noChangeAspect="1" noChangeArrowheads="1"/>
          </p:cNvPicPr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1608091" y="1489635"/>
            <a:ext cx="2875211" cy="294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平行四边形 19"/>
          <p:cNvSpPr/>
          <p:nvPr/>
        </p:nvSpPr>
        <p:spPr>
          <a:xfrm>
            <a:off x="5683610" y="1749803"/>
            <a:ext cx="1697941" cy="261320"/>
          </a:xfrm>
          <a:prstGeom prst="parallelogram">
            <a:avLst>
              <a:gd name="adj" fmla="val 52886"/>
            </a:avLst>
          </a:prstGeom>
          <a:solidFill>
            <a:srgbClr val="DAB3F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22" name="任意多边形 21"/>
          <p:cNvSpPr/>
          <p:nvPr/>
        </p:nvSpPr>
        <p:spPr>
          <a:xfrm>
            <a:off x="7251384" y="1749803"/>
            <a:ext cx="267247" cy="1049882"/>
          </a:xfrm>
          <a:custGeom>
            <a:avLst/>
            <a:gdLst>
              <a:gd name="connsiteX0" fmla="*/ 184150 w 368300"/>
              <a:gd name="connsiteY0" fmla="*/ 0 h 1447800"/>
              <a:gd name="connsiteX1" fmla="*/ 368300 w 368300"/>
              <a:gd name="connsiteY1" fmla="*/ 120650 h 1447800"/>
              <a:gd name="connsiteX2" fmla="*/ 355600 w 368300"/>
              <a:gd name="connsiteY2" fmla="*/ 1162050 h 1447800"/>
              <a:gd name="connsiteX3" fmla="*/ 6350 w 368300"/>
              <a:gd name="connsiteY3" fmla="*/ 1447800 h 1447800"/>
              <a:gd name="connsiteX4" fmla="*/ 0 w 368300"/>
              <a:gd name="connsiteY4" fmla="*/ 361950 h 1447800"/>
              <a:gd name="connsiteX5" fmla="*/ 184150 w 368300"/>
              <a:gd name="connsiteY5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300" h="1447800">
                <a:moveTo>
                  <a:pt x="184150" y="0"/>
                </a:moveTo>
                <a:lnTo>
                  <a:pt x="368300" y="120650"/>
                </a:lnTo>
                <a:lnTo>
                  <a:pt x="355600" y="1162050"/>
                </a:lnTo>
                <a:lnTo>
                  <a:pt x="6350" y="1447800"/>
                </a:lnTo>
                <a:cubicBezTo>
                  <a:pt x="4233" y="1085850"/>
                  <a:pt x="2117" y="723900"/>
                  <a:pt x="0" y="361950"/>
                </a:cubicBezTo>
                <a:lnTo>
                  <a:pt x="184150" y="0"/>
                </a:lnTo>
                <a:close/>
              </a:path>
            </a:pathLst>
          </a:custGeom>
          <a:solidFill>
            <a:srgbClr val="DAB3F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24" name="平行四边形 23"/>
          <p:cNvSpPr/>
          <p:nvPr/>
        </p:nvSpPr>
        <p:spPr>
          <a:xfrm>
            <a:off x="5688218" y="2587867"/>
            <a:ext cx="1828109" cy="209516"/>
          </a:xfrm>
          <a:prstGeom prst="parallelogram">
            <a:avLst>
              <a:gd name="adj" fmla="val 126884"/>
            </a:avLst>
          </a:prstGeom>
          <a:solidFill>
            <a:srgbClr val="00B050">
              <a:alpha val="49804"/>
            </a:srgb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261234" y="3720634"/>
            <a:ext cx="1488290" cy="575593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0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15710" y="3218717"/>
            <a:ext cx="3431591" cy="3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CC0000"/>
                </a:solidFill>
                <a:latin typeface="Arial" panose="020B0604020202020204" pitchFamily="34" charset="0"/>
              </a:rPr>
              <a:t>8×100=800</a:t>
            </a:r>
            <a:r>
              <a:rPr lang="zh-CN" altLang="en-US" sz="2000" dirty="0">
                <a:solidFill>
                  <a:srgbClr val="CC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000" dirty="0">
                <a:solidFill>
                  <a:srgbClr val="CC0000"/>
                </a:solidFill>
                <a:latin typeface="Arial" panose="020B0604020202020204" pitchFamily="34" charset="0"/>
              </a:rPr>
              <a:t>cm</a:t>
            </a:r>
            <a:r>
              <a:rPr lang="zh-CN" altLang="en-US" sz="2000" dirty="0">
                <a:solidFill>
                  <a:srgbClr val="CC0000"/>
                </a:solidFill>
                <a:latin typeface="Arial" panose="020B0604020202020204" pitchFamily="34" charset="0"/>
              </a:rPr>
              <a:t>）</a:t>
            </a:r>
            <a:r>
              <a:rPr lang="en-US" altLang="zh-CN" sz="2000" dirty="0">
                <a:solidFill>
                  <a:srgbClr val="CC0000"/>
                </a:solidFill>
                <a:latin typeface="Arial" panose="020B0604020202020204" pitchFamily="34" charset="0"/>
              </a:rPr>
              <a:t>=8</a:t>
            </a:r>
            <a:r>
              <a:rPr lang="zh-CN" altLang="en-US" sz="2000" dirty="0">
                <a:solidFill>
                  <a:srgbClr val="CC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000" dirty="0">
                <a:solidFill>
                  <a:srgbClr val="CC0000"/>
                </a:solidFill>
                <a:latin typeface="Arial" panose="020B0604020202020204" pitchFamily="34" charset="0"/>
              </a:rPr>
              <a:t>m</a:t>
            </a:r>
            <a:r>
              <a:rPr lang="zh-CN" altLang="en-US" sz="2000" dirty="0">
                <a:solidFill>
                  <a:srgbClr val="CC000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5" name="TextBox 25"/>
          <p:cNvSpPr txBox="1">
            <a:spLocks noChangeArrowheads="1"/>
          </p:cNvSpPr>
          <p:nvPr/>
        </p:nvSpPr>
        <p:spPr bwMode="auto">
          <a:xfrm>
            <a:off x="5104191" y="3674586"/>
            <a:ext cx="3430440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CC0000"/>
                </a:solidFill>
                <a:latin typeface="Arial" panose="020B0604020202020204" pitchFamily="34" charset="0"/>
              </a:rPr>
              <a:t>3×100=300</a:t>
            </a:r>
            <a:r>
              <a:rPr lang="zh-CN" altLang="en-US" sz="2000">
                <a:solidFill>
                  <a:srgbClr val="CC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000">
                <a:solidFill>
                  <a:srgbClr val="CC0000"/>
                </a:solidFill>
                <a:latin typeface="Arial" panose="020B0604020202020204" pitchFamily="34" charset="0"/>
              </a:rPr>
              <a:t>cm</a:t>
            </a:r>
            <a:r>
              <a:rPr lang="zh-CN" altLang="en-US" sz="2000">
                <a:solidFill>
                  <a:srgbClr val="CC0000"/>
                </a:solidFill>
                <a:latin typeface="Arial" panose="020B0604020202020204" pitchFamily="34" charset="0"/>
              </a:rPr>
              <a:t>）</a:t>
            </a:r>
            <a:r>
              <a:rPr lang="en-US" altLang="zh-CN" sz="2000">
                <a:solidFill>
                  <a:srgbClr val="CC0000"/>
                </a:solidFill>
                <a:latin typeface="Arial" panose="020B0604020202020204" pitchFamily="34" charset="0"/>
              </a:rPr>
              <a:t>=3</a:t>
            </a:r>
            <a:r>
              <a:rPr lang="zh-CN" altLang="en-US" sz="2000">
                <a:solidFill>
                  <a:srgbClr val="CC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000">
                <a:solidFill>
                  <a:srgbClr val="CC0000"/>
                </a:solidFill>
                <a:latin typeface="Arial" panose="020B0604020202020204" pitchFamily="34" charset="0"/>
              </a:rPr>
              <a:t>m</a:t>
            </a:r>
            <a:r>
              <a:rPr lang="zh-CN" altLang="en-US" sz="2000">
                <a:solidFill>
                  <a:srgbClr val="CC000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5091520" y="4130456"/>
            <a:ext cx="3431592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CC0000"/>
                </a:solidFill>
                <a:latin typeface="Arial" panose="020B0604020202020204" pitchFamily="34" charset="0"/>
              </a:rPr>
              <a:t>8×3=24</a:t>
            </a:r>
            <a:r>
              <a:rPr lang="zh-CN" altLang="en-US" sz="2000">
                <a:solidFill>
                  <a:srgbClr val="CC0000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000">
                <a:solidFill>
                  <a:srgbClr val="CC0000"/>
                </a:solidFill>
                <a:latin typeface="Arial" panose="020B0604020202020204" pitchFamily="34" charset="0"/>
              </a:rPr>
              <a:t>m</a:t>
            </a:r>
            <a:r>
              <a:rPr lang="en-US" altLang="zh-CN" sz="2000" baseline="3000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000">
                <a:solidFill>
                  <a:srgbClr val="CC0000"/>
                </a:solidFill>
                <a:latin typeface="Arial" panose="020B0604020202020204" pitchFamily="34" charset="0"/>
              </a:rPr>
              <a:t>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340" grpId="0"/>
      <p:bldP spid="20" grpId="0" animBg="1"/>
      <p:bldP spid="22" grpId="0" animBg="1"/>
      <p:bldP spid="24" grpId="0" bldLvl="0" animBg="1"/>
      <p:bldP spid="25" grpId="0" bldLvl="0" animBg="1"/>
      <p:bldP spid="26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1328173" y="960089"/>
            <a:ext cx="6996807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请在平面展开图上将窗户、烟囱和小鸟的大致位置标出来。</a:t>
            </a:r>
          </a:p>
        </p:txBody>
      </p:sp>
      <p:pic>
        <p:nvPicPr>
          <p:cNvPr id="15363" name="图片 11" descr="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28173" y="2683415"/>
            <a:ext cx="1985923" cy="142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图片 12" descr="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25116" y="1837293"/>
            <a:ext cx="3964934" cy="222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26"/>
          <p:cNvGrpSpPr/>
          <p:nvPr/>
        </p:nvGrpSpPr>
        <p:grpSpPr bwMode="auto">
          <a:xfrm>
            <a:off x="4897996" y="3474281"/>
            <a:ext cx="574812" cy="416729"/>
            <a:chOff x="5433745" y="4231721"/>
            <a:chExt cx="792016" cy="575999"/>
          </a:xfrm>
        </p:grpSpPr>
        <p:grpSp>
          <p:nvGrpSpPr>
            <p:cNvPr id="11269" name="组合 18"/>
            <p:cNvGrpSpPr/>
            <p:nvPr/>
          </p:nvGrpSpPr>
          <p:grpSpPr bwMode="auto">
            <a:xfrm>
              <a:off x="5508176" y="4231721"/>
              <a:ext cx="648000" cy="504000"/>
              <a:chOff x="3491880" y="5445224"/>
              <a:chExt cx="720080" cy="576064"/>
            </a:xfrm>
          </p:grpSpPr>
          <p:sp>
            <p:nvSpPr>
              <p:cNvPr id="11270" name="矩形 13"/>
              <p:cNvSpPr>
                <a:spLocks noChangeArrowheads="1"/>
              </p:cNvSpPr>
              <p:nvPr/>
            </p:nvSpPr>
            <p:spPr bwMode="auto">
              <a:xfrm>
                <a:off x="3492066" y="5445224"/>
                <a:ext cx="719614" cy="576519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19050">
                <a:solidFill>
                  <a:schemeClr val="tx1"/>
                </a:solidFill>
                <a:miter lim="800000"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000" b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" name="直接连接符 2"/>
              <p:cNvCxnSpPr>
                <a:stCxn id="11270" idx="1"/>
                <a:endCxn id="11270" idx="3"/>
              </p:cNvCxnSpPr>
              <p:nvPr/>
            </p:nvCxnSpPr>
            <p:spPr>
              <a:xfrm>
                <a:off x="3492067" y="5734393"/>
                <a:ext cx="71961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>
                <a:stCxn id="11270" idx="1"/>
                <a:endCxn id="11270" idx="3"/>
              </p:cNvCxnSpPr>
              <p:nvPr/>
            </p:nvCxnSpPr>
            <p:spPr>
              <a:xfrm>
                <a:off x="3853637" y="5445224"/>
                <a:ext cx="0" cy="5765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矩形 20"/>
            <p:cNvSpPr/>
            <p:nvPr/>
          </p:nvSpPr>
          <p:spPr>
            <a:xfrm>
              <a:off x="5433745" y="4736118"/>
              <a:ext cx="792016" cy="71602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00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组合 27"/>
          <p:cNvGrpSpPr/>
          <p:nvPr/>
        </p:nvGrpSpPr>
        <p:grpSpPr bwMode="auto">
          <a:xfrm>
            <a:off x="6780245" y="3466222"/>
            <a:ext cx="574812" cy="417880"/>
            <a:chOff x="5433745" y="4231721"/>
            <a:chExt cx="792016" cy="575999"/>
          </a:xfrm>
        </p:grpSpPr>
        <p:grpSp>
          <p:nvGrpSpPr>
            <p:cNvPr id="11275" name="组合 18"/>
            <p:cNvGrpSpPr/>
            <p:nvPr/>
          </p:nvGrpSpPr>
          <p:grpSpPr bwMode="auto">
            <a:xfrm>
              <a:off x="5508176" y="4231721"/>
              <a:ext cx="648000" cy="504000"/>
              <a:chOff x="3491880" y="5445224"/>
              <a:chExt cx="720080" cy="576064"/>
            </a:xfrm>
          </p:grpSpPr>
          <p:sp>
            <p:nvSpPr>
              <p:cNvPr id="11276" name="矩形 30"/>
              <p:cNvSpPr>
                <a:spLocks noChangeArrowheads="1"/>
              </p:cNvSpPr>
              <p:nvPr/>
            </p:nvSpPr>
            <p:spPr bwMode="auto">
              <a:xfrm>
                <a:off x="3492066" y="5445224"/>
                <a:ext cx="719614" cy="576744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19050">
                <a:solidFill>
                  <a:schemeClr val="tx1"/>
                </a:solidFill>
                <a:miter lim="800000"/>
              </a:ln>
            </p:spPr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000" b="1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2" name="直接连接符 31"/>
              <p:cNvCxnSpPr>
                <a:stCxn id="11276" idx="1"/>
                <a:endCxn id="11276" idx="3"/>
              </p:cNvCxnSpPr>
              <p:nvPr/>
            </p:nvCxnSpPr>
            <p:spPr>
              <a:xfrm>
                <a:off x="3492067" y="5733595"/>
                <a:ext cx="71961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11276" idx="1"/>
                <a:endCxn id="11276" idx="3"/>
              </p:cNvCxnSpPr>
              <p:nvPr/>
            </p:nvCxnSpPr>
            <p:spPr>
              <a:xfrm>
                <a:off x="3853637" y="5445224"/>
                <a:ext cx="0" cy="5767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矩形 29"/>
            <p:cNvSpPr/>
            <p:nvPr/>
          </p:nvSpPr>
          <p:spPr>
            <a:xfrm>
              <a:off x="5433745" y="4736316"/>
              <a:ext cx="792016" cy="71404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00">
                <a:solidFill>
                  <a:prstClr val="white"/>
                </a:solidFill>
              </a:endParaRPr>
            </a:p>
          </p:txBody>
        </p:sp>
      </p:grp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952137" y="2683416"/>
            <a:ext cx="30065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CC0000"/>
                </a:solidFill>
                <a:latin typeface="方正行楷简体" charset="-122"/>
                <a:ea typeface="方正行楷简体" charset="-122"/>
              </a:rPr>
              <a:t>小鸟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806867" y="2683416"/>
            <a:ext cx="36055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500" b="1">
                <a:solidFill>
                  <a:srgbClr val="CC0000"/>
                </a:solidFill>
                <a:latin typeface="方正行楷简体" charset="-122"/>
                <a:ea typeface="方正行楷简体" charset="-122"/>
              </a:rPr>
              <a:t>烟囱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4" grpId="0" bldLvl="0" animBg="1"/>
      <p:bldP spid="3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718676" y="553721"/>
            <a:ext cx="2629851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想一想，做一做。</a:t>
            </a:r>
          </a:p>
        </p:txBody>
      </p:sp>
      <p:pic>
        <p:nvPicPr>
          <p:cNvPr id="16387" name="图片 18" descr="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87139" y="613583"/>
            <a:ext cx="256879" cy="26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35520" y="1029160"/>
            <a:ext cx="6516453" cy="81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下面是两个包装盒的平面展开图，这两个包装盒的形状分别是哪个图形？</a:t>
            </a:r>
          </a:p>
        </p:txBody>
      </p:sp>
      <p:pic>
        <p:nvPicPr>
          <p:cNvPr id="16389" name="图片 21" descr="9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86295" y="1757862"/>
            <a:ext cx="1149624" cy="151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22" descr="9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742" y="1757862"/>
            <a:ext cx="1672599" cy="14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图片 23" descr="9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45171" y="4208737"/>
            <a:ext cx="679637" cy="574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图片 24" descr="9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8118" y="4103980"/>
            <a:ext cx="1149624" cy="67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图片 25" descr="9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89216" y="3698762"/>
            <a:ext cx="731474" cy="126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26" descr="9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605153" y="4365298"/>
            <a:ext cx="992961" cy="41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直接连接符 36"/>
          <p:cNvCxnSpPr>
            <a:endCxn id="24" idx="0"/>
          </p:cNvCxnSpPr>
          <p:nvPr/>
        </p:nvCxnSpPr>
        <p:spPr>
          <a:xfrm flipH="1">
            <a:off x="2137977" y="3164611"/>
            <a:ext cx="3004227" cy="10441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endCxn id="27" idx="0"/>
          </p:cNvCxnSpPr>
          <p:nvPr/>
        </p:nvCxnSpPr>
        <p:spPr>
          <a:xfrm>
            <a:off x="3888907" y="2746731"/>
            <a:ext cx="3265715" cy="16185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Box 19"/>
          <p:cNvSpPr txBox="1">
            <a:spLocks noChangeArrowheads="1"/>
          </p:cNvSpPr>
          <p:nvPr/>
        </p:nvSpPr>
        <p:spPr bwMode="auto">
          <a:xfrm>
            <a:off x="1348907" y="751725"/>
            <a:ext cx="6790612" cy="81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下面是两个展开图折叠后所围成的图形分别是下面哪个立体图形？连一连。</a:t>
            </a:r>
          </a:p>
        </p:txBody>
      </p:sp>
      <p:pic>
        <p:nvPicPr>
          <p:cNvPr id="17413" name="图片 39" descr="1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1705" y="1940900"/>
            <a:ext cx="1044798" cy="12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图片 40" descr="1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2068" y="1881038"/>
            <a:ext cx="1241778" cy="12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图片 41" descr="10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94486" y="3843811"/>
            <a:ext cx="945732" cy="99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图片 42" descr="10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23529" y="3739053"/>
            <a:ext cx="522975" cy="109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图片 43" descr="10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69479" y="4105130"/>
            <a:ext cx="1828109" cy="62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图片 44" descr="10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72399" y="4261691"/>
            <a:ext cx="829388" cy="57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直接连接符 47"/>
          <p:cNvCxnSpPr/>
          <p:nvPr/>
        </p:nvCxnSpPr>
        <p:spPr>
          <a:xfrm>
            <a:off x="3501860" y="3081726"/>
            <a:ext cx="183157" cy="6573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5403692" y="3141588"/>
            <a:ext cx="1855755" cy="9635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矩形 17424"/>
          <p:cNvSpPr>
            <a:spLocks noChangeArrowheads="1"/>
          </p:cNvSpPr>
          <p:nvPr/>
        </p:nvSpPr>
        <p:spPr bwMode="auto">
          <a:xfrm>
            <a:off x="1849996" y="4776272"/>
            <a:ext cx="605240" cy="8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" b="1">
                <a:solidFill>
                  <a:prstClr val="white"/>
                </a:solidFill>
                <a:latin typeface="Arial" panose="020B0604020202020204" pitchFamily="34" charset="0"/>
              </a:rPr>
              <a:t>绿色圃中小学教育网</a:t>
            </a:r>
            <a:r>
              <a:rPr lang="en-US" altLang="zh-CN" sz="100" b="1">
                <a:solidFill>
                  <a:prstClr val="white"/>
                </a:solidFill>
                <a:latin typeface="Arial" panose="020B0604020202020204" pitchFamily="34" charset="0"/>
              </a:rPr>
              <a:t>http://www.Lspjy.com   </a:t>
            </a:r>
            <a:r>
              <a:rPr lang="zh-CN" altLang="en-US" sz="100" b="1">
                <a:solidFill>
                  <a:prstClr val="white"/>
                </a:solidFill>
                <a:latin typeface="Arial" panose="020B0604020202020204" pitchFamily="34" charset="0"/>
              </a:rPr>
              <a:t>绿色圃中学资源网</a:t>
            </a:r>
            <a:r>
              <a:rPr lang="en-US" altLang="zh-CN" sz="100" b="1">
                <a:solidFill>
                  <a:prstClr val="white"/>
                </a:solidFill>
                <a:latin typeface="Arial" panose="020B0604020202020204" pitchFamily="34" charset="0"/>
              </a:rPr>
              <a:t>http://cz.Lspjy.com</a:t>
            </a:r>
            <a:endParaRPr lang="en-US" altLang="zh-CN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全屏显示(16:9)</PresentationFormat>
  <Paragraphs>55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方正行楷简体</vt:lpstr>
      <vt:lpstr>华文楷体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2020-07-20T01:35:00Z</dcterms:created>
  <dcterms:modified xsi:type="dcterms:W3CDTF">2023-01-16T15:51:40Z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E361C81A891946EEAF43D74956AC90D6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