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01624-92B8-4A5E-9057-16A431D7511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C3647-132D-4A73-87D2-D4C6B796C8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3647-132D-4A73-87D2-D4C6B796C8A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0D9BF-4855-4C03-9FE8-6A9D485BB6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6EA7-CF0C-4EC3-9A2F-C60993BFA4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C5959-E756-426A-A4BF-4BB3EA1BAE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683B-6E4A-4ADB-9FD7-DFF6D3A10E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5A3D6-0679-45E1-B521-2963E55D13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963D4-7FFA-4FD9-B60D-932FF5A08C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06283-EB7C-497E-BDD7-1293C7A497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1F96B-16FF-47DB-99A6-56920E00AE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E31A2-1700-47D3-AB1B-D2832FD2C0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18F96-E5EE-423F-808D-0276C93B7B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801AE-5F11-4127-BEC8-10F768832F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7E94449-9E85-4C19-8740-EA9738CDC6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ts val="2400"/>
              </a:spcBef>
            </a:pPr>
            <a:r>
              <a:rPr lang="en-US" altLang="zh-CN" sz="6000" b="1" i="1" dirty="0">
                <a:solidFill>
                  <a:srgbClr val="0000CC"/>
                </a:solidFill>
              </a:rPr>
              <a:t>Unit 6</a:t>
            </a:r>
          </a:p>
          <a:p>
            <a:pPr>
              <a:spcBef>
                <a:spcPts val="2400"/>
              </a:spcBef>
            </a:pPr>
            <a:r>
              <a:rPr lang="en-US" altLang="zh-CN" sz="5400" b="1" i="1" dirty="0">
                <a:solidFill>
                  <a:srgbClr val="0000CC"/>
                </a:solidFill>
              </a:rPr>
              <a:t>When was it invented?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2301081" y="3588545"/>
            <a:ext cx="4541838" cy="490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A 1a-1c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5870" y="5715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438400"/>
            <a:ext cx="13335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圆角矩形标注 2"/>
          <p:cNvSpPr>
            <a:spLocks noChangeArrowheads="1"/>
          </p:cNvSpPr>
          <p:nvPr/>
        </p:nvSpPr>
        <p:spPr bwMode="auto">
          <a:xfrm>
            <a:off x="1066800" y="685800"/>
            <a:ext cx="5148263" cy="1366838"/>
          </a:xfrm>
          <a:prstGeom prst="wedgeRoundRectCallout">
            <a:avLst>
              <a:gd name="adj1" fmla="val -4269"/>
              <a:gd name="adj2" fmla="val 7601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TV was invented before the car. </a:t>
            </a:r>
          </a:p>
        </p:txBody>
      </p:sp>
      <p:sp>
        <p:nvSpPr>
          <p:cNvPr id="81924" name="圆角矩形标注 3"/>
          <p:cNvSpPr>
            <a:spLocks noChangeArrowheads="1"/>
          </p:cNvSpPr>
          <p:nvPr/>
        </p:nvSpPr>
        <p:spPr bwMode="auto">
          <a:xfrm>
            <a:off x="2819400" y="5029200"/>
            <a:ext cx="5435600" cy="1295400"/>
          </a:xfrm>
          <a:prstGeom prst="wedgeRoundRectCallout">
            <a:avLst>
              <a:gd name="adj1" fmla="val 2685"/>
              <a:gd name="adj2" fmla="val -8639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Well, I think the TV was invented after the car. </a:t>
            </a:r>
          </a:p>
        </p:txBody>
      </p:sp>
      <p:pic>
        <p:nvPicPr>
          <p:cNvPr id="8192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590800"/>
            <a:ext cx="10763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圆角矩形标注 3"/>
          <p:cNvSpPr>
            <a:spLocks noChangeArrowheads="1"/>
          </p:cNvSpPr>
          <p:nvPr/>
        </p:nvSpPr>
        <p:spPr bwMode="auto">
          <a:xfrm>
            <a:off x="914400" y="457200"/>
            <a:ext cx="6516688" cy="1366838"/>
          </a:xfrm>
          <a:prstGeom prst="wedgeRoundRectCallout">
            <a:avLst>
              <a:gd name="adj1" fmla="val -11995"/>
              <a:gd name="adj2" fmla="val 7892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telephone was invented before the computer. </a:t>
            </a:r>
          </a:p>
        </p:txBody>
      </p:sp>
      <p:sp>
        <p:nvSpPr>
          <p:cNvPr id="82947" name="圆角矩形标注 4"/>
          <p:cNvSpPr>
            <a:spLocks noChangeArrowheads="1"/>
          </p:cNvSpPr>
          <p:nvPr/>
        </p:nvSpPr>
        <p:spPr bwMode="auto">
          <a:xfrm>
            <a:off x="2971800" y="5334000"/>
            <a:ext cx="4968875" cy="863600"/>
          </a:xfrm>
          <a:prstGeom prst="wedgeRoundRectCallout">
            <a:avLst>
              <a:gd name="adj1" fmla="val 5208"/>
              <a:gd name="adj2" fmla="val -9246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Well, I agree with you.</a:t>
            </a:r>
          </a:p>
        </p:txBody>
      </p:sp>
      <p:pic>
        <p:nvPicPr>
          <p:cNvPr id="8294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205038"/>
            <a:ext cx="1333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362200"/>
            <a:ext cx="10763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ChangeArrowheads="1"/>
          </p:cNvSpPr>
          <p:nvPr/>
        </p:nvSpPr>
        <p:spPr bwMode="auto">
          <a:xfrm>
            <a:off x="533400" y="5953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1b Listen and match the inventions with  </a:t>
            </a:r>
          </a:p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     the years.</a:t>
            </a:r>
          </a:p>
        </p:txBody>
      </p:sp>
      <p:sp>
        <p:nvSpPr>
          <p:cNvPr id="83971" name="Rectangle 19"/>
          <p:cNvSpPr>
            <a:spLocks noChangeArrowheads="1"/>
          </p:cNvSpPr>
          <p:nvPr/>
        </p:nvSpPr>
        <p:spPr bwMode="auto">
          <a:xfrm>
            <a:off x="762000" y="1905000"/>
            <a:ext cx="22860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 1876</a:t>
            </a:r>
          </a:p>
          <a:p>
            <a:pPr algn="l">
              <a:lnSpc>
                <a:spcPct val="16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 1885</a:t>
            </a:r>
          </a:p>
          <a:p>
            <a:pPr algn="l">
              <a:lnSpc>
                <a:spcPct val="16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 1927</a:t>
            </a:r>
          </a:p>
          <a:p>
            <a:pPr algn="l">
              <a:lnSpc>
                <a:spcPct val="16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 1971</a:t>
            </a:r>
          </a:p>
        </p:txBody>
      </p:sp>
      <p:pic>
        <p:nvPicPr>
          <p:cNvPr id="83972" name="Picture 20" descr="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2800" y="2286000"/>
            <a:ext cx="41148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Text Box 21"/>
          <p:cNvSpPr txBox="1">
            <a:spLocks noChangeArrowheads="1"/>
          </p:cNvSpPr>
          <p:nvPr/>
        </p:nvSpPr>
        <p:spPr bwMode="auto">
          <a:xfrm>
            <a:off x="990600" y="2057400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3974" name="Text Box 22"/>
          <p:cNvSpPr txBox="1">
            <a:spLocks noChangeArrowheads="1"/>
          </p:cNvSpPr>
          <p:nvPr/>
        </p:nvSpPr>
        <p:spPr bwMode="auto">
          <a:xfrm>
            <a:off x="990600" y="28194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3975" name="Text Box 23"/>
          <p:cNvSpPr txBox="1">
            <a:spLocks noChangeArrowheads="1"/>
          </p:cNvSpPr>
          <p:nvPr/>
        </p:nvSpPr>
        <p:spPr bwMode="auto">
          <a:xfrm>
            <a:off x="990600" y="3657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3976" name="Text Box 24"/>
          <p:cNvSpPr txBox="1">
            <a:spLocks noChangeArrowheads="1"/>
          </p:cNvSpPr>
          <p:nvPr/>
        </p:nvSpPr>
        <p:spPr bwMode="auto">
          <a:xfrm>
            <a:off x="1066800" y="4419600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ChangeArrowheads="1"/>
          </p:cNvSpPr>
          <p:nvPr/>
        </p:nvSpPr>
        <p:spPr bwMode="auto">
          <a:xfrm>
            <a:off x="381000" y="765175"/>
            <a:ext cx="8305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1c Student B, cover the dates. Student A,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ask Student B when the things in the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picture in 1b were invented. Then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change roles and practice again.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990600" y="3886200"/>
            <a:ext cx="68580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When was the telephone invented?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I think it was invented in 1876.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6934200" y="4267200"/>
            <a:ext cx="38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81400"/>
            <a:ext cx="1957388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019" name="Picture 7" descr="u=4156604380,1889450557&amp;fm=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AutoShape 8"/>
          <p:cNvSpPr>
            <a:spLocks noChangeArrowheads="1"/>
          </p:cNvSpPr>
          <p:nvPr/>
        </p:nvSpPr>
        <p:spPr bwMode="auto">
          <a:xfrm>
            <a:off x="2514600" y="608013"/>
            <a:ext cx="5486400" cy="1601787"/>
          </a:xfrm>
          <a:prstGeom prst="cloudCallout">
            <a:avLst>
              <a:gd name="adj1" fmla="val -44269"/>
              <a:gd name="adj2" fmla="val 7001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When was the computer invented?</a:t>
            </a:r>
          </a:p>
        </p:txBody>
      </p:sp>
      <p:sp>
        <p:nvSpPr>
          <p:cNvPr id="86021" name="AutoShape 9"/>
          <p:cNvSpPr>
            <a:spLocks noChangeArrowheads="1"/>
          </p:cNvSpPr>
          <p:nvPr/>
        </p:nvSpPr>
        <p:spPr bwMode="auto">
          <a:xfrm>
            <a:off x="2819400" y="2667000"/>
            <a:ext cx="4419600" cy="1219200"/>
          </a:xfrm>
          <a:prstGeom prst="cloudCallout">
            <a:avLst>
              <a:gd name="adj1" fmla="val -74426"/>
              <a:gd name="adj2" fmla="val 15976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Let me see…</a:t>
            </a:r>
          </a:p>
        </p:txBody>
      </p:sp>
      <p:pic>
        <p:nvPicPr>
          <p:cNvPr id="86022" name="Picture 11" descr="U_2831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4191000"/>
            <a:ext cx="214312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6513" y="2466975"/>
            <a:ext cx="13335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466975"/>
            <a:ext cx="10763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圆角矩形标注 10"/>
          <p:cNvSpPr>
            <a:spLocks noChangeArrowheads="1"/>
          </p:cNvSpPr>
          <p:nvPr/>
        </p:nvSpPr>
        <p:spPr bwMode="auto">
          <a:xfrm>
            <a:off x="914400" y="666750"/>
            <a:ext cx="3409950" cy="1368425"/>
          </a:xfrm>
          <a:prstGeom prst="wedgeRoundRectCallout">
            <a:avLst>
              <a:gd name="adj1" fmla="val 17227"/>
              <a:gd name="adj2" fmla="val 7587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car invented?</a:t>
            </a:r>
          </a:p>
        </p:txBody>
      </p:sp>
      <p:sp>
        <p:nvSpPr>
          <p:cNvPr id="87045" name="圆角矩形标注 13"/>
          <p:cNvSpPr>
            <a:spLocks noChangeArrowheads="1"/>
          </p:cNvSpPr>
          <p:nvPr/>
        </p:nvSpPr>
        <p:spPr bwMode="auto">
          <a:xfrm>
            <a:off x="4540250" y="595313"/>
            <a:ext cx="3308350" cy="1295400"/>
          </a:xfrm>
          <a:prstGeom prst="wedgeRoundRectCallout">
            <a:avLst>
              <a:gd name="adj1" fmla="val -3069"/>
              <a:gd name="adj2" fmla="val 9571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invented in 1885.</a:t>
            </a:r>
          </a:p>
        </p:txBody>
      </p:sp>
      <p:sp>
        <p:nvSpPr>
          <p:cNvPr id="87046" name="圆角矩形标注 5"/>
          <p:cNvSpPr>
            <a:spLocks noChangeArrowheads="1"/>
          </p:cNvSpPr>
          <p:nvPr/>
        </p:nvSpPr>
        <p:spPr bwMode="auto">
          <a:xfrm>
            <a:off x="609600" y="4953000"/>
            <a:ext cx="3744913" cy="1295400"/>
          </a:xfrm>
          <a:prstGeom prst="wedgeRoundRectCallout">
            <a:avLst>
              <a:gd name="adj1" fmla="val 21852"/>
              <a:gd name="adj2" fmla="val -15759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TV invented?</a:t>
            </a:r>
          </a:p>
        </p:txBody>
      </p:sp>
      <p:sp>
        <p:nvSpPr>
          <p:cNvPr id="87047" name="圆角矩形标注 6"/>
          <p:cNvSpPr>
            <a:spLocks noChangeArrowheads="1"/>
          </p:cNvSpPr>
          <p:nvPr/>
        </p:nvSpPr>
        <p:spPr bwMode="auto">
          <a:xfrm>
            <a:off x="4495800" y="4953000"/>
            <a:ext cx="4178300" cy="1223963"/>
          </a:xfrm>
          <a:prstGeom prst="wedgeRoundRectCallout">
            <a:avLst>
              <a:gd name="adj1" fmla="val -14440"/>
              <a:gd name="adj2" fmla="val -16893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invented in 1927.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圆角矩形标注 9"/>
          <p:cNvSpPr>
            <a:spLocks noChangeArrowheads="1"/>
          </p:cNvSpPr>
          <p:nvPr/>
        </p:nvSpPr>
        <p:spPr bwMode="auto">
          <a:xfrm>
            <a:off x="609600" y="1108075"/>
            <a:ext cx="3886200" cy="1366838"/>
          </a:xfrm>
          <a:prstGeom prst="wedgeRoundRectCallout">
            <a:avLst>
              <a:gd name="adj1" fmla="val 26796"/>
              <a:gd name="adj2" fmla="val 7810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computer invented?</a:t>
            </a:r>
          </a:p>
        </p:txBody>
      </p:sp>
      <p:sp>
        <p:nvSpPr>
          <p:cNvPr id="88067" name="圆角矩形标注 11"/>
          <p:cNvSpPr>
            <a:spLocks noChangeArrowheads="1"/>
          </p:cNvSpPr>
          <p:nvPr/>
        </p:nvSpPr>
        <p:spPr bwMode="auto">
          <a:xfrm>
            <a:off x="4648200" y="1066800"/>
            <a:ext cx="3925888" cy="1368425"/>
          </a:xfrm>
          <a:prstGeom prst="wedgeRoundRectCallout">
            <a:avLst>
              <a:gd name="adj1" fmla="val -7014"/>
              <a:gd name="adj2" fmla="val 9245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was invented in 1971. </a:t>
            </a:r>
          </a:p>
        </p:txBody>
      </p:sp>
      <p:pic>
        <p:nvPicPr>
          <p:cNvPr id="8806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3048000"/>
            <a:ext cx="13335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3063" y="3124200"/>
            <a:ext cx="10763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3238"/>
            <a:ext cx="8229600" cy="1143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</a:rPr>
              <a:t>Exercise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单词拼写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1.I wasn’t ________  (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邀请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to the party, so I was angry with him.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2.To everyone’s _________    (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惊奇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), the laziest boy won the competition.  </a:t>
            </a:r>
          </a:p>
        </p:txBody>
      </p:sp>
      <p:sp>
        <p:nvSpPr>
          <p:cNvPr id="89092" name="Rectangle 5"/>
          <p:cNvSpPr>
            <a:spLocks noChangeArrowheads="1"/>
          </p:cNvSpPr>
          <p:nvPr/>
        </p:nvSpPr>
        <p:spPr bwMode="auto">
          <a:xfrm>
            <a:off x="2438400" y="2667000"/>
            <a:ext cx="1376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invited</a:t>
            </a:r>
          </a:p>
        </p:txBody>
      </p:sp>
      <p:sp>
        <p:nvSpPr>
          <p:cNvPr id="89093" name="Rectangle 7"/>
          <p:cNvSpPr>
            <a:spLocks noChangeArrowheads="1"/>
          </p:cNvSpPr>
          <p:nvPr/>
        </p:nvSpPr>
        <p:spPr bwMode="auto">
          <a:xfrm>
            <a:off x="3505200" y="3962400"/>
            <a:ext cx="1604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surprise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ChangeArrowheads="1"/>
          </p:cNvSpPr>
          <p:nvPr/>
        </p:nvSpPr>
        <p:spPr bwMode="auto">
          <a:xfrm>
            <a:off x="914400" y="1447800"/>
            <a:ext cx="7620000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3.He teaches 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English. </a:t>
            </a:r>
          </a:p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4.Lesson Five is the _______(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容易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of Book </a:t>
            </a:r>
          </a:p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III. </a:t>
            </a:r>
          </a:p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 The machine was ________(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发明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in the </a:t>
            </a:r>
          </a:p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1980s.   </a:t>
            </a:r>
          </a:p>
          <a:p>
            <a:pPr algn="l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6.He look forward to 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成为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a ___________(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科学家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0115" name="Rectangle 6"/>
          <p:cNvSpPr>
            <a:spLocks noChangeArrowheads="1"/>
          </p:cNvSpPr>
          <p:nvPr/>
        </p:nvSpPr>
        <p:spPr bwMode="auto">
          <a:xfrm>
            <a:off x="3657600" y="1524000"/>
            <a:ext cx="700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</a:t>
            </a:r>
          </a:p>
        </p:txBody>
      </p:sp>
      <p:sp>
        <p:nvSpPr>
          <p:cNvPr id="90116" name="Rectangle 7"/>
          <p:cNvSpPr>
            <a:spLocks noChangeArrowheads="1"/>
          </p:cNvSpPr>
          <p:nvPr/>
        </p:nvSpPr>
        <p:spPr bwMode="auto">
          <a:xfrm>
            <a:off x="4419600" y="2286000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easiest</a:t>
            </a:r>
          </a:p>
        </p:txBody>
      </p:sp>
      <p:sp>
        <p:nvSpPr>
          <p:cNvPr id="90117" name="Rectangle 8"/>
          <p:cNvSpPr>
            <a:spLocks noChangeArrowheads="1"/>
          </p:cNvSpPr>
          <p:nvPr/>
        </p:nvSpPr>
        <p:spPr bwMode="auto">
          <a:xfrm>
            <a:off x="4419600" y="3581400"/>
            <a:ext cx="167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invented</a:t>
            </a:r>
          </a:p>
        </p:txBody>
      </p:sp>
      <p:sp>
        <p:nvSpPr>
          <p:cNvPr id="90118" name="Rectangle 9"/>
          <p:cNvSpPr>
            <a:spLocks noChangeArrowheads="1"/>
          </p:cNvSpPr>
          <p:nvPr/>
        </p:nvSpPr>
        <p:spPr bwMode="auto">
          <a:xfrm>
            <a:off x="4648200" y="4983162"/>
            <a:ext cx="1851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becoming</a:t>
            </a:r>
          </a:p>
        </p:txBody>
      </p:sp>
      <p:sp>
        <p:nvSpPr>
          <p:cNvPr id="90119" name="Rectangle 10"/>
          <p:cNvSpPr>
            <a:spLocks noChangeArrowheads="1"/>
          </p:cNvSpPr>
          <p:nvPr/>
        </p:nvSpPr>
        <p:spPr bwMode="auto">
          <a:xfrm>
            <a:off x="1447800" y="5486400"/>
            <a:ext cx="1581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scientist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7" grpId="0"/>
      <p:bldP spid="90118" grpId="0"/>
      <p:bldP spid="901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960438"/>
            <a:ext cx="8229600" cy="1143000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</a:rPr>
              <a:t>Homework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438400"/>
            <a:ext cx="70104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Make dialogues with your partner. Ask 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each other about these inventions in 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the textbook. Find out more 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information about them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 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AutoShape 2"/>
          <p:cNvSpPr>
            <a:spLocks noChangeArrowheads="1"/>
          </p:cNvSpPr>
          <p:nvPr/>
        </p:nvSpPr>
        <p:spPr bwMode="auto">
          <a:xfrm>
            <a:off x="609600" y="4343400"/>
            <a:ext cx="287338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/>
          </a:p>
        </p:txBody>
      </p:sp>
      <p:sp>
        <p:nvSpPr>
          <p:cNvPr id="215043" name="AutoShape 3"/>
          <p:cNvSpPr>
            <a:spLocks noChangeArrowheads="1"/>
          </p:cNvSpPr>
          <p:nvPr/>
        </p:nvSpPr>
        <p:spPr bwMode="auto">
          <a:xfrm>
            <a:off x="609600" y="3124200"/>
            <a:ext cx="287338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/>
          </a:p>
        </p:txBody>
      </p:sp>
      <p:sp>
        <p:nvSpPr>
          <p:cNvPr id="215044" name="AutoShape 4"/>
          <p:cNvSpPr>
            <a:spLocks noChangeArrowheads="1"/>
          </p:cNvSpPr>
          <p:nvPr/>
        </p:nvSpPr>
        <p:spPr bwMode="auto">
          <a:xfrm>
            <a:off x="533400" y="1905000"/>
            <a:ext cx="287338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endParaRPr lang="zh-CN" altLang="en-US"/>
          </a:p>
        </p:txBody>
      </p:sp>
      <p:sp>
        <p:nvSpPr>
          <p:cNvPr id="73733" name="WordArt 5" descr="白色大理石"/>
          <p:cNvSpPr>
            <a:spLocks noChangeArrowheads="1" noChangeShapeType="1" noTextEdit="1"/>
          </p:cNvSpPr>
          <p:nvPr/>
        </p:nvSpPr>
        <p:spPr bwMode="auto">
          <a:xfrm>
            <a:off x="2971800" y="609600"/>
            <a:ext cx="291465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en-US" altLang="zh-CN" sz="5400" b="1" kern="1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/>
                <a:cs typeface="Times New Roman" panose="02020603050405020304"/>
              </a:rPr>
              <a:t>Objectives</a:t>
            </a:r>
            <a:endParaRPr lang="zh-CN" altLang="en-US" sz="5400" b="1" kern="10" dirty="0">
              <a:ln w="9525"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914400" y="1752600"/>
            <a:ext cx="7561263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To learn to understand and use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 the passive voice. 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To listen and speak about the history of inventions using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passive voice.</a:t>
            </a:r>
          </a:p>
          <a:p>
            <a:pPr>
              <a:spcBef>
                <a:spcPct val="2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To listen and speak about what inventions were used using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passive voice.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5.imgtn.bdimg.com/it/u=4117871965,4047293684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3097213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2"/>
          <p:cNvSpPr txBox="1">
            <a:spLocks noChangeArrowheads="1"/>
          </p:cNvSpPr>
          <p:nvPr/>
        </p:nvSpPr>
        <p:spPr bwMode="auto">
          <a:xfrm>
            <a:off x="323850" y="1268413"/>
            <a:ext cx="84963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Do you know what these inventions are? </a:t>
            </a:r>
          </a:p>
        </p:txBody>
      </p:sp>
      <p:pic>
        <p:nvPicPr>
          <p:cNvPr id="4103" name="Picture 7" descr="卡尔奔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0" y="2209800"/>
            <a:ext cx="33131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机械电视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3962400"/>
            <a:ext cx="33131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6" descr="warming up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14400" y="228600"/>
            <a:ext cx="40957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4" descr="http://img4.imgtn.bdimg.com/it/u=4054873108,3865690396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176463"/>
            <a:ext cx="1905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Picture 6" descr="http://img2.imgtn.bdimg.com/it/u=1337858935,3645454229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975" y="2349500"/>
            <a:ext cx="208280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11188" y="4791075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Karl Benz</a:t>
            </a:r>
          </a:p>
        </p:txBody>
      </p:sp>
      <p:pic>
        <p:nvPicPr>
          <p:cNvPr id="75781" name="Picture 8" descr="http://img0.imgtn.bdimg.com/it/u=3474534145,1622120025&amp;fm=23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1773238"/>
            <a:ext cx="2524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Rectangle 2"/>
          <p:cNvSpPr txBox="1">
            <a:spLocks noChangeArrowheads="1"/>
          </p:cNvSpPr>
          <p:nvPr/>
        </p:nvSpPr>
        <p:spPr bwMode="auto">
          <a:xfrm>
            <a:off x="504825" y="981075"/>
            <a:ext cx="82438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Do you know who these inventors are? </a:t>
            </a:r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987675" y="4791075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Alexander Bell</a:t>
            </a:r>
          </a:p>
        </p:txBody>
      </p:sp>
      <p:sp>
        <p:nvSpPr>
          <p:cNvPr id="75784" name="Text Box 4"/>
          <p:cNvSpPr txBox="1">
            <a:spLocks noChangeArrowheads="1"/>
          </p:cNvSpPr>
          <p:nvPr/>
        </p:nvSpPr>
        <p:spPr bwMode="auto">
          <a:xfrm>
            <a:off x="6227763" y="479742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J. L. Baird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3" grpId="0" autoUpdateAnimBg="0"/>
      <p:bldP spid="757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ChangeArrowheads="1"/>
          </p:cNvSpPr>
          <p:nvPr/>
        </p:nvSpPr>
        <p:spPr bwMode="auto">
          <a:xfrm>
            <a:off x="1295400" y="381000"/>
            <a:ext cx="64008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Can you match the inventions with the right inventors? </a:t>
            </a:r>
          </a:p>
        </p:txBody>
      </p:sp>
      <p:pic>
        <p:nvPicPr>
          <p:cNvPr id="76803" name="Picture 2" descr="http://img5.imgtn.bdimg.com/it/u=4117871965,4047293684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828800"/>
            <a:ext cx="25701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4" name="Picture 4" descr="http://img4.imgtn.bdimg.com/it/u=4054873108,3865690396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4419600"/>
            <a:ext cx="156845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6" descr="http://img2.imgtn.bdimg.com/it/u=1337858935,3645454229&amp;fm=23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3000" y="4343400"/>
            <a:ext cx="1939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8" descr="http://img0.imgtn.bdimg.com/it/u=3474534145,1622120025&amp;fm=23&amp;gp=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86400" y="4267200"/>
            <a:ext cx="194786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箭头连接符 11"/>
          <p:cNvCxnSpPr/>
          <p:nvPr/>
        </p:nvCxnSpPr>
        <p:spPr>
          <a:xfrm flipH="1" flipV="1">
            <a:off x="1835150" y="3644900"/>
            <a:ext cx="2447925" cy="6477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1331913" y="3644900"/>
            <a:ext cx="2592387" cy="7191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cxnSpLocks noChangeShapeType="1"/>
          </p:cNvCxnSpPr>
          <p:nvPr/>
        </p:nvCxnSpPr>
        <p:spPr bwMode="auto">
          <a:xfrm flipH="1" flipV="1">
            <a:off x="6172200" y="3581400"/>
            <a:ext cx="257175" cy="63976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6810" name="Picture 13" descr="卡尔奔驰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2800" y="2057400"/>
            <a:ext cx="24987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1" name="Picture 14" descr="机械电视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943600" y="1676400"/>
            <a:ext cx="26289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 txBox="1">
            <a:spLocks noChangeArrowheads="1"/>
          </p:cNvSpPr>
          <p:nvPr/>
        </p:nvSpPr>
        <p:spPr bwMode="auto">
          <a:xfrm>
            <a:off x="503238" y="3675063"/>
            <a:ext cx="81724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Karl Benz invented the first car in 1885.</a:t>
            </a: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539750" y="4292600"/>
            <a:ext cx="72723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 first car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 invented </a:t>
            </a:r>
            <a:r>
              <a:rPr lang="en-US" altLang="zh-CN" sz="3600" b="1">
                <a:latin typeface="Times New Roman" panose="02020603050405020304" pitchFamily="18" charset="0"/>
              </a:rPr>
              <a:t>(by Karl Benz) in 1885. </a:t>
            </a:r>
          </a:p>
        </p:txBody>
      </p:sp>
      <p:pic>
        <p:nvPicPr>
          <p:cNvPr id="77828" name="Picture 6" descr="http://img2.imgtn.bdimg.com/it/u=1337858935,3645454229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196975"/>
            <a:ext cx="20701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7" descr="卡尔奔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1196975"/>
            <a:ext cx="360045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矩形 2"/>
          <p:cNvSpPr>
            <a:spLocks noChangeArrowheads="1"/>
          </p:cNvSpPr>
          <p:nvPr/>
        </p:nvSpPr>
        <p:spPr bwMode="auto">
          <a:xfrm>
            <a:off x="611188" y="4284663"/>
            <a:ext cx="7812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 first telephone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was invented</a:t>
            </a: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(by Bell) in 1876. </a:t>
            </a:r>
          </a:p>
        </p:txBody>
      </p:sp>
      <p:pic>
        <p:nvPicPr>
          <p:cNvPr id="78851" name="Picture 2" descr="http://img5.imgtn.bdimg.com/it/u=4117871965,4047293684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896938"/>
            <a:ext cx="3744912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Picture 4" descr="http://img4.imgtn.bdimg.com/it/u=4054873108,3865690396&amp;fm=23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903288"/>
            <a:ext cx="19431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Rectangle 2"/>
          <p:cNvSpPr txBox="1">
            <a:spLocks noChangeArrowheads="1"/>
          </p:cNvSpPr>
          <p:nvPr/>
        </p:nvSpPr>
        <p:spPr bwMode="auto">
          <a:xfrm>
            <a:off x="611188" y="3646488"/>
            <a:ext cx="81375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Bell invented the first telephone in 1876.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2"/>
          <p:cNvSpPr>
            <a:spLocks noChangeArrowheads="1"/>
          </p:cNvSpPr>
          <p:nvPr/>
        </p:nvSpPr>
        <p:spPr bwMode="auto">
          <a:xfrm>
            <a:off x="574675" y="4652963"/>
            <a:ext cx="80295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 first television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was invented</a:t>
            </a: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(by </a:t>
            </a:r>
            <a:r>
              <a:rPr lang="en-US" altLang="zh-CN" sz="3200" b="1">
                <a:latin typeface="Times New Roman" panose="02020603050405020304" pitchFamily="18" charset="0"/>
              </a:rPr>
              <a:t>J. L. Baird</a:t>
            </a:r>
            <a:r>
              <a:rPr lang="en-US" altLang="zh-CN" sz="3600" b="1">
                <a:latin typeface="Times New Roman" panose="02020603050405020304" pitchFamily="18" charset="0"/>
              </a:rPr>
              <a:t>) in 1927. </a:t>
            </a:r>
          </a:p>
        </p:txBody>
      </p:sp>
      <p:sp>
        <p:nvSpPr>
          <p:cNvPr id="79875" name="Rectangle 2"/>
          <p:cNvSpPr txBox="1">
            <a:spLocks noChangeArrowheads="1"/>
          </p:cNvSpPr>
          <p:nvPr/>
        </p:nvSpPr>
        <p:spPr bwMode="auto">
          <a:xfrm>
            <a:off x="611188" y="3284538"/>
            <a:ext cx="81010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J. L. Baird </a:t>
            </a:r>
            <a:r>
              <a:rPr lang="en-US" altLang="zh-CN" sz="3600" b="1" dirty="0">
                <a:latin typeface="Times New Roman" panose="02020603050405020304" pitchFamily="18" charset="0"/>
              </a:rPr>
              <a:t>invented the first television in 1927.</a:t>
            </a:r>
          </a:p>
        </p:txBody>
      </p:sp>
      <p:pic>
        <p:nvPicPr>
          <p:cNvPr id="79876" name="Picture 8" descr="http://img0.imgtn.bdimg.com/it/u=3474534145,1622120025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9363" y="692150"/>
            <a:ext cx="20986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8" descr="机械电视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4513" y="836613"/>
            <a:ext cx="3097212" cy="22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3" descr="1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9600" y="2819400"/>
            <a:ext cx="396240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8229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1a Look at the things below. In what order do you think they were invented? Discuss them with your group. Then number them [1–4] (1 = first, 4 = last).</a:t>
            </a:r>
          </a:p>
        </p:txBody>
      </p:sp>
      <p:sp>
        <p:nvSpPr>
          <p:cNvPr id="80900" name="Rectangle 22"/>
          <p:cNvSpPr>
            <a:spLocks noChangeArrowheads="1"/>
          </p:cNvSpPr>
          <p:nvPr/>
        </p:nvSpPr>
        <p:spPr bwMode="auto">
          <a:xfrm>
            <a:off x="457200" y="2819400"/>
            <a:ext cx="4343400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I think the TV was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invented before the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car.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Well, I think the TV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was invented after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the car.</a:t>
            </a:r>
          </a:p>
        </p:txBody>
      </p:sp>
      <p:sp>
        <p:nvSpPr>
          <p:cNvPr id="80901" name="Text Box 24"/>
          <p:cNvSpPr txBox="1">
            <a:spLocks noChangeArrowheads="1"/>
          </p:cNvSpPr>
          <p:nvPr/>
        </p:nvSpPr>
        <p:spPr bwMode="auto">
          <a:xfrm>
            <a:off x="57912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0902" name="Text Box 25"/>
          <p:cNvSpPr txBox="1">
            <a:spLocks noChangeArrowheads="1"/>
          </p:cNvSpPr>
          <p:nvPr/>
        </p:nvSpPr>
        <p:spPr bwMode="auto">
          <a:xfrm>
            <a:off x="80010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903" name="Text Box 26"/>
          <p:cNvSpPr txBox="1">
            <a:spLocks noChangeArrowheads="1"/>
          </p:cNvSpPr>
          <p:nvPr/>
        </p:nvSpPr>
        <p:spPr bwMode="auto">
          <a:xfrm>
            <a:off x="5791200" y="5410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904" name="Text Box 27"/>
          <p:cNvSpPr txBox="1">
            <a:spLocks noChangeArrowheads="1"/>
          </p:cNvSpPr>
          <p:nvPr/>
        </p:nvSpPr>
        <p:spPr bwMode="auto">
          <a:xfrm>
            <a:off x="7924800" y="5410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全屏显示(4:3)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6B26EAFD124B4A9180BFC6A2F59E892B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