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80" r:id="rId3"/>
    <p:sldId id="270" r:id="rId4"/>
    <p:sldId id="271" r:id="rId5"/>
    <p:sldId id="256" r:id="rId6"/>
    <p:sldId id="259" r:id="rId7"/>
    <p:sldId id="265" r:id="rId8"/>
    <p:sldId id="263" r:id="rId9"/>
    <p:sldId id="257" r:id="rId10"/>
    <p:sldId id="258" r:id="rId11"/>
    <p:sldId id="261" r:id="rId12"/>
    <p:sldId id="274" r:id="rId13"/>
    <p:sldId id="269" r:id="rId14"/>
    <p:sldId id="273" r:id="rId15"/>
    <p:sldId id="275" r:id="rId16"/>
    <p:sldId id="277" r:id="rId17"/>
    <p:sldId id="278" r:id="rId18"/>
    <p:sldId id="260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888" autoAdjust="0"/>
  </p:normalViewPr>
  <p:slideViewPr>
    <p:cSldViewPr>
      <p:cViewPr varScale="1">
        <p:scale>
          <a:sx n="113" d="100"/>
          <a:sy n="113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1D3A73F-08B0-4AE7-8274-E139D9D3886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47EE2B4-5600-4C63-8ADA-4F6CC8C119F8}" type="slidenum">
              <a:rPr lang="en-US" altLang="zh-CN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BD225C4-2BD4-4E75-8C39-2F0BF2C878F6}" type="slidenum">
              <a:rPr lang="en-US" altLang="zh-CN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6F58701-1B38-43D0-9420-21F41C2AACB0}" type="slidenum">
              <a:rPr lang="en-US" altLang="zh-CN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8C9EFC-4A41-40E4-A293-6CAFABD7DB0E}" type="slidenum">
              <a:rPr lang="en-US" altLang="zh-CN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09CB405-A6AD-4608-AA71-4ADA7590AEBB}" type="slidenum">
              <a:rPr lang="en-US" altLang="zh-CN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91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915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9CFBBFD-A4FB-4BAD-99FB-07DCDC043030}" type="slidenum">
              <a:rPr lang="en-US" altLang="zh-CN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120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81A6ED-0840-46FF-8CEA-8F1ED6E38BC8}" type="slidenum">
              <a:rPr lang="en-US" altLang="zh-CN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32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325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C2EF6B6-A037-4D75-BDFF-219ECA946D65}" type="slidenum">
              <a:rPr lang="en-US" altLang="zh-CN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E60E4A6-CDBD-453A-ADD6-37B98DCDE676}" type="slidenum">
              <a:rPr lang="en-US" altLang="zh-CN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73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734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AC284B7-ACAE-4DFC-B690-FD77B7085E4A}" type="slidenum">
              <a:rPr lang="en-US" altLang="zh-CN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A8BC20D9-78BD-4A23-8C0B-55F4D4B99B4C}" type="slidenum">
              <a:rPr lang="zh-CN" altLang="en-US" sz="1200" b="1">
                <a:latin typeface="Calibri" panose="020F0502020204030204" pitchFamily="34" charset="0"/>
                <a:ea typeface="黑体" panose="02010609060101010101" pitchFamily="49" charset="-122"/>
              </a:rPr>
              <a:t>2</a:t>
            </a:fld>
            <a:endParaRPr lang="zh-CN" altLang="en-US" sz="1200" b="1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A18DC57-07F6-42D0-B977-33994A91AA1A}" type="slidenum">
              <a:rPr lang="en-US" altLang="zh-CN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B1A4904-AAB6-4990-81C0-8511D341D274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D746C3B-8E3C-4208-A823-E4807FA2A283}" type="slidenum">
              <a:rPr lang="en-US" altLang="zh-CN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0E3BAFC-4565-4E29-A041-9BB8FA6DD8AA}" type="slidenum">
              <a:rPr lang="en-US" altLang="zh-CN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BC7112B-B4D6-49B9-8807-8D1DCC8336E0}" type="slidenum">
              <a:rPr lang="en-US" altLang="zh-CN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CB715E-190D-4215-A153-4DC9A3440643}" type="slidenum">
              <a:rPr lang="en-US" altLang="zh-CN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713E4C8-0348-4AC7-A041-A07B70FDCEAE}" type="slidenum">
              <a:rPr lang="en-US" altLang="zh-CN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AFB43-F3FC-4342-8C64-D0C46A6559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E6066-787C-470C-9B62-4996B2F7F4F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AE84E-145B-4229-AC74-82A128ABC1F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06EB0-4CFE-49F4-9941-B9284DC48A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27809-5250-4CA8-9C7D-F5CE8CED6D7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B97CD-8356-4581-8782-03834E8D9F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A77DD-2F16-4E92-8A2F-EB411621C04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FD029-BD8C-4815-B7C0-6543AA12855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BBC30-D485-42CF-9CB5-D4BE3C0E80B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C24AE-F254-42CC-BE55-2D1EFDC8AA3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913D2-5C53-4A4C-84EB-CCB0AADE5CE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首页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85A57-214B-41A4-A6F7-1694F29E2E0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学习目标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45435-568F-4477-8C0F-364200EA79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新课导入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2BA3E-1770-4B11-98CD-A29219DD505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典例探究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CF757-95BE-41D9-8030-3B562EA313A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跟踪练习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CBE5F-36A8-4C7F-ADA6-42C3DE396C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当堂检测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69F6-029F-480A-80D1-99A96B236B6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课堂小结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F57C5-CFA6-4341-A381-4EC58DDF04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1514B-4F73-4167-9CA1-C307C01B7F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1200">
                <a:solidFill>
                  <a:srgbClr val="898989"/>
                </a:solidFill>
                <a:ea typeface="黑体" panose="02010609060101010101" pitchFamily="49" charset="-122"/>
              </a:defRPr>
            </a:lvl1pPr>
          </a:lstStyle>
          <a:p>
            <a:fld id="{3A8F7CE2-A68B-407C-B132-72F8F2E4402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黑体" panose="02010609060101010101" pitchFamily="49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3"/>
          <p:cNvSpPr txBox="1">
            <a:spLocks noChangeArrowheads="1"/>
          </p:cNvSpPr>
          <p:nvPr/>
        </p:nvSpPr>
        <p:spPr bwMode="auto">
          <a:xfrm>
            <a:off x="0" y="914466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章 事件的概率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6.5 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事件的概</a:t>
            </a:r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率</a:t>
            </a:r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课时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79113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ChangeArrowheads="1"/>
          </p:cNvSpPr>
          <p:nvPr/>
        </p:nvSpPr>
        <p:spPr bwMode="auto">
          <a:xfrm>
            <a:off x="295275" y="123825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）使用寿命≥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10 000 h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的灯泡为合格产品，计算各批灯泡的合格频率；</a:t>
            </a:r>
            <a:b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）根据频率的稳定性估计灯泡的合格概率．（精确到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0.1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447675" y="3835400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ea typeface="黑体" panose="02010609060101010101" pitchFamily="49" charset="-122"/>
              </a:rPr>
              <a:t>解：</a:t>
            </a:r>
          </a:p>
        </p:txBody>
      </p:sp>
      <p:sp>
        <p:nvSpPr>
          <p:cNvPr id="7217" name="Rectangle 49"/>
          <p:cNvSpPr>
            <a:spLocks noChangeArrowheads="1"/>
          </p:cNvSpPr>
          <p:nvPr/>
        </p:nvSpPr>
        <p:spPr bwMode="auto">
          <a:xfrm>
            <a:off x="981075" y="3962400"/>
            <a:ext cx="62579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19÷20=0.95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37÷40=0.925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</a:p>
          <a:p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93÷100=0.93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179÷200=0.895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b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361÷400=0.903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902÷1000=0.902.</a:t>
            </a:r>
            <a:endParaRPr lang="en-US" altLang="zh-CN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7218" name="Rectangle 50"/>
          <p:cNvSpPr>
            <a:spLocks noChangeArrowheads="1"/>
          </p:cNvSpPr>
          <p:nvPr/>
        </p:nvSpPr>
        <p:spPr bwMode="auto">
          <a:xfrm>
            <a:off x="371475" y="2535238"/>
            <a:ext cx="76422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6979" tIns="179331" rIns="99981" bIns="36501" anchor="ctr">
            <a:spAutoFit/>
          </a:bodyPr>
          <a:lstStyle/>
          <a:p>
            <a:pPr fontAlgn="ctr"/>
            <a:r>
              <a:rPr lang="zh-CN" altLang="en-US" sz="2400">
                <a:ea typeface="黑体" panose="02010609060101010101" pitchFamily="49" charset="-122"/>
              </a:rPr>
              <a:t>分析：（</a:t>
            </a:r>
            <a:r>
              <a:rPr lang="en-US" altLang="zh-CN" sz="2400">
                <a:ea typeface="黑体" panose="02010609060101010101" pitchFamily="49" charset="-122"/>
              </a:rPr>
              <a:t>1</a:t>
            </a:r>
            <a:r>
              <a:rPr lang="zh-CN" altLang="en-US" sz="2400">
                <a:ea typeface="黑体" panose="02010609060101010101" pitchFamily="49" charset="-122"/>
              </a:rPr>
              <a:t>）直接用频率的计算公式计算后填表；</a:t>
            </a:r>
            <a:br>
              <a:rPr lang="zh-CN" altLang="en-US" sz="2400">
                <a:ea typeface="黑体" panose="02010609060101010101" pitchFamily="49" charset="-122"/>
              </a:rPr>
            </a:br>
            <a:r>
              <a:rPr lang="zh-CN" altLang="en-US" sz="2400">
                <a:ea typeface="黑体" panose="02010609060101010101" pitchFamily="49" charset="-122"/>
              </a:rPr>
              <a:t>           （</a:t>
            </a:r>
            <a:r>
              <a:rPr lang="en-US" altLang="zh-CN" sz="2400">
                <a:ea typeface="黑体" panose="02010609060101010101" pitchFamily="49" charset="-122"/>
              </a:rPr>
              <a:t>2</a:t>
            </a:r>
            <a:r>
              <a:rPr lang="zh-CN" altLang="en-US" sz="2400">
                <a:ea typeface="黑体" panose="02010609060101010101" pitchFamily="49" charset="-122"/>
              </a:rPr>
              <a:t>）根据各样品中灯泡的合格频率求其平均值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en-US" altLang="zh-CN">
                <a:ea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5" grpId="0"/>
      <p:bldP spid="7217" grpId="0"/>
      <p:bldP spid="7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33400" y="48768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）从上面的数据可以看出合格频率稳定在（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0.95+0.925+0.93+0.895+0.903+0.902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÷6≈0.9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附近，估计第一批灯泡的合格率为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0.9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en-US">
                <a:ea typeface="黑体" panose="02010609060101010101" pitchFamily="49" charset="-122"/>
              </a:rPr>
              <a:t> </a:t>
            </a:r>
          </a:p>
        </p:txBody>
      </p:sp>
      <p:graphicFrame>
        <p:nvGraphicFramePr>
          <p:cNvPr id="10246" name="Group 6"/>
          <p:cNvGraphicFramePr>
            <a:graphicFrameLocks noGrp="1"/>
          </p:cNvGraphicFramePr>
          <p:nvPr/>
        </p:nvGraphicFramePr>
        <p:xfrm>
          <a:off x="457200" y="1149350"/>
          <a:ext cx="8077200" cy="3282951"/>
        </p:xfrm>
        <a:graphic>
          <a:graphicData uri="http://schemas.openxmlformats.org/drawingml/2006/table">
            <a:tbl>
              <a:tblPr/>
              <a:tblGrid>
                <a:gridCol w="168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625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灯泡个数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使用寿命≥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10000h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的灯泡的个数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179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361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902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97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合格率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Group 40"/>
          <p:cNvGrpSpPr/>
          <p:nvPr/>
        </p:nvGrpSpPr>
        <p:grpSpPr bwMode="auto">
          <a:xfrm>
            <a:off x="2209800" y="3740150"/>
            <a:ext cx="6400800" cy="473075"/>
            <a:chOff x="1536" y="3254"/>
            <a:chExt cx="4032" cy="298"/>
          </a:xfrm>
        </p:grpSpPr>
        <p:sp>
          <p:nvSpPr>
            <p:cNvPr id="42021" name="Text Box 41"/>
            <p:cNvSpPr txBox="1">
              <a:spLocks noChangeArrowheads="1"/>
            </p:cNvSpPr>
            <p:nvPr/>
          </p:nvSpPr>
          <p:spPr bwMode="auto">
            <a:xfrm>
              <a:off x="1536" y="326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0.95</a:t>
              </a:r>
            </a:p>
          </p:txBody>
        </p:sp>
        <p:sp>
          <p:nvSpPr>
            <p:cNvPr id="42022" name="Text Box 42"/>
            <p:cNvSpPr txBox="1">
              <a:spLocks noChangeArrowheads="1"/>
            </p:cNvSpPr>
            <p:nvPr/>
          </p:nvSpPr>
          <p:spPr bwMode="auto">
            <a:xfrm>
              <a:off x="2256" y="326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0.925</a:t>
              </a:r>
            </a:p>
          </p:txBody>
        </p:sp>
        <p:sp>
          <p:nvSpPr>
            <p:cNvPr id="42023" name="Text Box 43"/>
            <p:cNvSpPr txBox="1">
              <a:spLocks noChangeArrowheads="1"/>
            </p:cNvSpPr>
            <p:nvPr/>
          </p:nvSpPr>
          <p:spPr bwMode="auto">
            <a:xfrm>
              <a:off x="3072" y="3264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0.93</a:t>
              </a:r>
            </a:p>
          </p:txBody>
        </p:sp>
        <p:sp>
          <p:nvSpPr>
            <p:cNvPr id="42024" name="Text Box 44"/>
            <p:cNvSpPr txBox="1">
              <a:spLocks noChangeArrowheads="1"/>
            </p:cNvSpPr>
            <p:nvPr/>
          </p:nvSpPr>
          <p:spPr bwMode="auto">
            <a:xfrm>
              <a:off x="3696" y="326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0.895</a:t>
              </a:r>
            </a:p>
          </p:txBody>
        </p:sp>
        <p:sp>
          <p:nvSpPr>
            <p:cNvPr id="42025" name="Text Box 45"/>
            <p:cNvSpPr txBox="1">
              <a:spLocks noChangeArrowheads="1"/>
            </p:cNvSpPr>
            <p:nvPr/>
          </p:nvSpPr>
          <p:spPr bwMode="auto">
            <a:xfrm>
              <a:off x="4944" y="326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0.902</a:t>
              </a:r>
            </a:p>
          </p:txBody>
        </p:sp>
        <p:sp>
          <p:nvSpPr>
            <p:cNvPr id="42026" name="Rectangle 46"/>
            <p:cNvSpPr>
              <a:spLocks noChangeArrowheads="1"/>
            </p:cNvSpPr>
            <p:nvPr/>
          </p:nvSpPr>
          <p:spPr bwMode="auto">
            <a:xfrm>
              <a:off x="4320" y="3254"/>
              <a:ext cx="6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0.903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3"/>
          <p:cNvSpPr txBox="1">
            <a:spLocks noChangeArrowheads="1"/>
          </p:cNvSpPr>
          <p:nvPr/>
        </p:nvSpPr>
        <p:spPr bwMode="auto">
          <a:xfrm>
            <a:off x="250825" y="1676400"/>
            <a:ext cx="8893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有一箱规格相同的红、黄两种颜色的小塑料球共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1000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为了</a:t>
            </a:r>
          </a:p>
          <a:p>
            <a:pPr eaLnBrk="1" hangingPunct="1"/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估计这两种颜色的球各有多少个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小明将箱子里面的球搅匀后从</a:t>
            </a:r>
          </a:p>
          <a:p>
            <a:pPr eaLnBrk="1" hangingPunct="1"/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中随机摸出一个球记下颜色，再把它放回箱子中，多次重复上述</a:t>
            </a:r>
          </a:p>
          <a:p>
            <a:pPr eaLnBrk="1" hangingPunct="1"/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过程后，发现摸到红球的频率约为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0.6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，据此可以估计红球的个</a:t>
            </a:r>
          </a:p>
          <a:p>
            <a:pPr eaLnBrk="1" hangingPunct="1"/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数约为</a:t>
            </a:r>
            <a:r>
              <a:rPr lang="zh-CN" altLang="en-US" sz="24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447800" y="449580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838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在同样条件下对某种小麦种子进行发芽实验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统计发芽种子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数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获得如下频数分布表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graphicFrame>
        <p:nvGraphicFramePr>
          <p:cNvPr id="18492" name="Group 60"/>
          <p:cNvGraphicFramePr>
            <a:graphicFrameLocks noGrp="1"/>
          </p:cNvGraphicFramePr>
          <p:nvPr/>
        </p:nvGraphicFramePr>
        <p:xfrm>
          <a:off x="468313" y="2276475"/>
          <a:ext cx="8424862" cy="2601914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25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实验种子</a:t>
                      </a: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n(</a:t>
                      </a: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粒</a:t>
                      </a: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发芽频数</a:t>
                      </a: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m(</a:t>
                      </a: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粒</a:t>
                      </a: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2850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发芽频数</a:t>
                      </a: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m/n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533400" y="5232400"/>
            <a:ext cx="777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ea typeface="黑体" panose="02010609060101010101" pitchFamily="49" charset="-122"/>
              </a:rPr>
              <a:t>(1)</a:t>
            </a:r>
            <a:r>
              <a:rPr lang="zh-CN" altLang="en-US" sz="2400">
                <a:ea typeface="黑体" panose="02010609060101010101" pitchFamily="49" charset="-122"/>
              </a:rPr>
              <a:t>计算表中各个频数</a:t>
            </a:r>
            <a:r>
              <a:rPr lang="en-US" altLang="zh-CN" sz="2400">
                <a:ea typeface="黑体" panose="02010609060101010101" pitchFamily="49" charset="-12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>
                <a:ea typeface="黑体" panose="02010609060101010101" pitchFamily="49" charset="-122"/>
              </a:rPr>
              <a:t>(2)</a:t>
            </a:r>
            <a:r>
              <a:rPr lang="zh-CN" altLang="en-US" sz="2400">
                <a:ea typeface="黑体" panose="02010609060101010101" pitchFamily="49" charset="-122"/>
              </a:rPr>
              <a:t>估计该麦种的发芽概率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2514600" y="43434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0.8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4262438" y="5734050"/>
            <a:ext cx="1173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0.95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8153400" y="43434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0.95</a:t>
            </a: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7467600" y="43434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0.95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6477000" y="4343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0.951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5715000" y="43434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0.952</a:t>
            </a: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4953000" y="43434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0.94</a:t>
            </a:r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4114800" y="43434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0.92</a:t>
            </a: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3352800" y="43434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1" grpId="0"/>
      <p:bldP spid="18482" grpId="0"/>
      <p:bldP spid="18483" grpId="0"/>
      <p:bldP spid="18484" grpId="0"/>
      <p:bldP spid="18485" grpId="0"/>
      <p:bldP spid="18486" grpId="0"/>
      <p:bldP spid="18487" grpId="0"/>
      <p:bldP spid="18488" grpId="0"/>
      <p:bldP spid="18489" grpId="0"/>
      <p:bldP spid="18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2879725" y="5280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26"/>
          <p:cNvGrpSpPr/>
          <p:nvPr/>
        </p:nvGrpSpPr>
        <p:grpSpPr bwMode="auto">
          <a:xfrm>
            <a:off x="990600" y="3200400"/>
            <a:ext cx="6653213" cy="2971800"/>
            <a:chOff x="576" y="2016"/>
            <a:chExt cx="4191" cy="1872"/>
          </a:xfrm>
        </p:grpSpPr>
        <p:sp>
          <p:nvSpPr>
            <p:cNvPr id="48131" name="Text Box 3"/>
            <p:cNvSpPr txBox="1">
              <a:spLocks noChangeArrowheads="1"/>
            </p:cNvSpPr>
            <p:nvPr/>
          </p:nvSpPr>
          <p:spPr bwMode="auto">
            <a:xfrm>
              <a:off x="576" y="2016"/>
              <a:ext cx="25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解：设估计鱼塘里有</a:t>
              </a:r>
              <a:r>
                <a:rPr lang="en-US" altLang="zh-CN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x</a:t>
              </a:r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条鱼，</a:t>
              </a:r>
            </a:p>
          </p:txBody>
        </p:sp>
        <p:grpSp>
          <p:nvGrpSpPr>
            <p:cNvPr id="48132" name="Group 25"/>
            <p:cNvGrpSpPr/>
            <p:nvPr/>
          </p:nvGrpSpPr>
          <p:grpSpPr bwMode="auto">
            <a:xfrm>
              <a:off x="576" y="2352"/>
              <a:ext cx="4191" cy="714"/>
              <a:chOff x="576" y="2544"/>
              <a:chExt cx="4191" cy="714"/>
            </a:xfrm>
          </p:grpSpPr>
          <p:sp>
            <p:nvSpPr>
              <p:cNvPr id="48133" name="Text Box 6"/>
              <p:cNvSpPr txBox="1">
                <a:spLocks noChangeArrowheads="1"/>
              </p:cNvSpPr>
              <p:nvPr/>
            </p:nvSpPr>
            <p:spPr bwMode="auto">
              <a:xfrm>
                <a:off x="576" y="2730"/>
                <a:ext cx="5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则：</a:t>
                </a:r>
              </a:p>
            </p:txBody>
          </p:sp>
          <p:sp>
            <p:nvSpPr>
              <p:cNvPr id="48134" name="Text Box 8"/>
              <p:cNvSpPr txBox="1">
                <a:spLocks noChangeArrowheads="1"/>
              </p:cNvSpPr>
              <p:nvPr/>
            </p:nvSpPr>
            <p:spPr bwMode="auto">
              <a:xfrm>
                <a:off x="1152" y="2544"/>
                <a:ext cx="34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10</a:t>
                </a:r>
              </a:p>
            </p:txBody>
          </p:sp>
          <p:sp>
            <p:nvSpPr>
              <p:cNvPr id="48135" name="Text Box 9"/>
              <p:cNvSpPr txBox="1">
                <a:spLocks noChangeArrowheads="1"/>
              </p:cNvSpPr>
              <p:nvPr/>
            </p:nvSpPr>
            <p:spPr bwMode="auto">
              <a:xfrm>
                <a:off x="1104" y="2736"/>
                <a:ext cx="6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——=</a:t>
                </a:r>
              </a:p>
            </p:txBody>
          </p:sp>
          <p:sp>
            <p:nvSpPr>
              <p:cNvPr id="48136" name="Text Box 10"/>
              <p:cNvSpPr txBox="1">
                <a:spLocks noChangeArrowheads="1"/>
              </p:cNvSpPr>
              <p:nvPr/>
            </p:nvSpPr>
            <p:spPr bwMode="auto">
              <a:xfrm>
                <a:off x="1104" y="2928"/>
                <a:ext cx="40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100</a:t>
                </a:r>
              </a:p>
            </p:txBody>
          </p:sp>
          <p:sp>
            <p:nvSpPr>
              <p:cNvPr id="48137" name="Text Box 12"/>
              <p:cNvSpPr txBox="1">
                <a:spLocks noChangeArrowheads="1"/>
              </p:cNvSpPr>
              <p:nvPr/>
            </p:nvSpPr>
            <p:spPr bwMode="auto">
              <a:xfrm>
                <a:off x="1872" y="2544"/>
                <a:ext cx="3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50</a:t>
                </a:r>
              </a:p>
            </p:txBody>
          </p:sp>
          <p:sp>
            <p:nvSpPr>
              <p:cNvPr id="48138" name="Text Box 13"/>
              <p:cNvSpPr txBox="1">
                <a:spLocks noChangeArrowheads="1"/>
              </p:cNvSpPr>
              <p:nvPr/>
            </p:nvSpPr>
            <p:spPr bwMode="auto">
              <a:xfrm>
                <a:off x="1728" y="2736"/>
                <a:ext cx="56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——</a:t>
                </a:r>
              </a:p>
            </p:txBody>
          </p:sp>
          <p:sp>
            <p:nvSpPr>
              <p:cNvPr id="48139" name="Text Box 14"/>
              <p:cNvSpPr txBox="1">
                <a:spLocks noChangeArrowheads="1"/>
              </p:cNvSpPr>
              <p:nvPr/>
            </p:nvSpPr>
            <p:spPr bwMode="auto">
              <a:xfrm>
                <a:off x="1872" y="2928"/>
                <a:ext cx="34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x</a:t>
                </a:r>
              </a:p>
            </p:txBody>
          </p:sp>
          <p:sp>
            <p:nvSpPr>
              <p:cNvPr id="48140" name="Text Box 15"/>
              <p:cNvSpPr txBox="1">
                <a:spLocks noChangeArrowheads="1"/>
              </p:cNvSpPr>
              <p:nvPr/>
            </p:nvSpPr>
            <p:spPr bwMode="auto">
              <a:xfrm>
                <a:off x="2602" y="2736"/>
                <a:ext cx="21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∴x=500</a:t>
                </a:r>
                <a:r>
                  <a:rPr lang="zh-CN" altLang="en-US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（条）（检验）</a:t>
                </a:r>
              </a:p>
            </p:txBody>
          </p:sp>
        </p:grpSp>
        <p:sp>
          <p:nvSpPr>
            <p:cNvPr id="48141" name="Text Box 17"/>
            <p:cNvSpPr txBox="1">
              <a:spLocks noChangeArrowheads="1"/>
            </p:cNvSpPr>
            <p:nvPr/>
          </p:nvSpPr>
          <p:spPr bwMode="auto">
            <a:xfrm>
              <a:off x="624" y="3600"/>
              <a:ext cx="36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答：池塘中总共有约</a:t>
              </a:r>
              <a:r>
                <a:rPr lang="en-US" altLang="zh-CN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500</a:t>
              </a:r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条</a:t>
              </a:r>
              <a:r>
                <a:rPr lang="en-US" altLang="zh-CN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,</a:t>
              </a:r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共重</a:t>
              </a:r>
              <a:r>
                <a:rPr lang="en-US" altLang="zh-CN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1080</a:t>
              </a:r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千克</a:t>
              </a:r>
              <a:r>
                <a:rPr lang="en-US" altLang="zh-CN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</a:p>
          </p:txBody>
        </p:sp>
        <p:grpSp>
          <p:nvGrpSpPr>
            <p:cNvPr id="48142" name="Group 24"/>
            <p:cNvGrpSpPr/>
            <p:nvPr/>
          </p:nvGrpSpPr>
          <p:grpSpPr bwMode="auto">
            <a:xfrm>
              <a:off x="1008" y="2928"/>
              <a:ext cx="2061" cy="624"/>
              <a:chOff x="3072" y="3360"/>
              <a:chExt cx="2061" cy="624"/>
            </a:xfrm>
          </p:grpSpPr>
          <p:sp>
            <p:nvSpPr>
              <p:cNvPr id="48143" name="Text Box 19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40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216</a:t>
                </a:r>
              </a:p>
            </p:txBody>
          </p:sp>
          <p:sp>
            <p:nvSpPr>
              <p:cNvPr id="48144" name="Text Box 20"/>
              <p:cNvSpPr txBox="1">
                <a:spLocks noChangeArrowheads="1"/>
              </p:cNvSpPr>
              <p:nvPr/>
            </p:nvSpPr>
            <p:spPr bwMode="auto">
              <a:xfrm>
                <a:off x="3072" y="3504"/>
                <a:ext cx="76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——</a:t>
                </a:r>
              </a:p>
            </p:txBody>
          </p:sp>
          <p:sp>
            <p:nvSpPr>
              <p:cNvPr id="48145" name="Text Box 21"/>
              <p:cNvSpPr txBox="1">
                <a:spLocks noChangeArrowheads="1"/>
              </p:cNvSpPr>
              <p:nvPr/>
            </p:nvSpPr>
            <p:spPr bwMode="auto">
              <a:xfrm>
                <a:off x="3120" y="3696"/>
                <a:ext cx="50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100</a:t>
                </a:r>
              </a:p>
            </p:txBody>
          </p:sp>
          <p:sp>
            <p:nvSpPr>
              <p:cNvPr id="48146" name="Text Box 22"/>
              <p:cNvSpPr txBox="1">
                <a:spLocks noChangeArrowheads="1"/>
              </p:cNvSpPr>
              <p:nvPr/>
            </p:nvSpPr>
            <p:spPr bwMode="auto">
              <a:xfrm>
                <a:off x="3744" y="3504"/>
                <a:ext cx="138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=</a:t>
                </a:r>
                <a:r>
                  <a:rPr lang="en-US" altLang="zh-CN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1080</a:t>
                </a:r>
                <a:r>
                  <a:rPr lang="zh-CN" altLang="en-US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（千克）</a:t>
                </a:r>
              </a:p>
            </p:txBody>
          </p:sp>
        </p:grpSp>
      </p:grpSp>
      <p:sp>
        <p:nvSpPr>
          <p:cNvPr id="48147" name="Text Box 23"/>
          <p:cNvSpPr txBox="1">
            <a:spLocks noChangeArrowheads="1"/>
          </p:cNvSpPr>
          <p:nvPr/>
        </p:nvSpPr>
        <p:spPr bwMode="auto">
          <a:xfrm>
            <a:off x="-142875" y="838200"/>
            <a:ext cx="9286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hangingPunct="1"/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3.“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养鱼大王”老张为了与销售商签订购销合同，需要对自己鱼塘中鱼的总重量进行估计。为此，他先从鱼池中捞出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条鱼，将每条鱼做上记号放入水中；当它们完全混合于鱼群后，又捞出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条，称得重量为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216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千克，且带有记号的鱼为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条。问：老张的鱼塘中估计有多少条鱼？共重多少千克？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984250" y="4876800"/>
            <a:ext cx="1073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500×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609600" y="838200"/>
            <a:ext cx="82296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/>
            <a:r>
              <a:rPr lang="en-US" altLang="zh-CN" sz="2200">
                <a:ea typeface="黑体" panose="02010609060101010101" pitchFamily="49" charset="-122"/>
              </a:rPr>
              <a:t>4.</a:t>
            </a:r>
            <a:r>
              <a:rPr lang="zh-CN" altLang="en-US" sz="2200">
                <a:ea typeface="黑体" panose="02010609060101010101" pitchFamily="49" charset="-122"/>
              </a:rPr>
              <a:t>张小明承包了一片荒山，他想把这片荒山改造成一个苹果园，现在有两批幼苗可以选择，它们的成活率如下两个表格所示：</a:t>
            </a:r>
            <a:br>
              <a:rPr lang="zh-CN" altLang="en-US" sz="2200">
                <a:ea typeface="黑体" panose="02010609060101010101" pitchFamily="49" charset="-122"/>
              </a:rPr>
            </a:br>
            <a:r>
              <a:rPr lang="zh-CN" altLang="en-US" sz="2200">
                <a:ea typeface="黑体" panose="02010609060101010101" pitchFamily="49" charset="-122"/>
              </a:rPr>
              <a:t>             </a:t>
            </a:r>
            <a:r>
              <a:rPr lang="zh-CN" altLang="en-US" sz="2200">
                <a:latin typeface="Times New Roman" panose="02020603050405020304" pitchFamily="18" charset="0"/>
                <a:ea typeface="黑体" panose="02010609060101010101" pitchFamily="49" charset="-122"/>
              </a:rPr>
              <a:t>Ａ</a:t>
            </a:r>
            <a:r>
              <a:rPr lang="zh-CN" altLang="en-US" sz="2200">
                <a:ea typeface="黑体" panose="02010609060101010101" pitchFamily="49" charset="-122"/>
              </a:rPr>
              <a:t>类树苗：                                  </a:t>
            </a:r>
            <a:r>
              <a:rPr lang="en-US" altLang="zh-CN" sz="22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200">
                <a:ea typeface="黑体" panose="02010609060101010101" pitchFamily="49" charset="-122"/>
              </a:rPr>
              <a:t>类树苗：</a:t>
            </a:r>
          </a:p>
          <a:p>
            <a:pPr fontAlgn="ctr"/>
            <a:endParaRPr lang="en-US" altLang="zh-CN" sz="2200">
              <a:ea typeface="黑体" panose="02010609060101010101" pitchFamily="49" charset="-122"/>
            </a:endParaRPr>
          </a:p>
        </p:txBody>
      </p:sp>
      <p:graphicFrame>
        <p:nvGraphicFramePr>
          <p:cNvPr id="27772" name="Group 124"/>
          <p:cNvGraphicFramePr>
            <a:graphicFrameLocks noGrp="1"/>
          </p:cNvGraphicFramePr>
          <p:nvPr>
            <p:ph sz="half" idx="4294967295"/>
          </p:nvPr>
        </p:nvGraphicFramePr>
        <p:xfrm>
          <a:off x="622300" y="2073275"/>
          <a:ext cx="3200400" cy="45720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移植总数（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成活数（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成活的频率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(m/n)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270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400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369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750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662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3500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3203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7000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6335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14000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12628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2" name="Group 58"/>
          <p:cNvGrpSpPr/>
          <p:nvPr/>
        </p:nvGrpSpPr>
        <p:grpSpPr bwMode="auto">
          <a:xfrm>
            <a:off x="2895600" y="3108325"/>
            <a:ext cx="819150" cy="3597275"/>
            <a:chOff x="2352" y="1680"/>
            <a:chExt cx="516" cy="2266"/>
          </a:xfrm>
        </p:grpSpPr>
        <p:sp>
          <p:nvSpPr>
            <p:cNvPr id="50225" name="Text Box 101"/>
            <p:cNvSpPr txBox="1">
              <a:spLocks noChangeArrowheads="1"/>
            </p:cNvSpPr>
            <p:nvPr/>
          </p:nvSpPr>
          <p:spPr bwMode="auto">
            <a:xfrm>
              <a:off x="2352" y="1680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0.8</a:t>
              </a:r>
            </a:p>
          </p:txBody>
        </p:sp>
        <p:sp>
          <p:nvSpPr>
            <p:cNvPr id="50226" name="Text Box 102"/>
            <p:cNvSpPr txBox="1">
              <a:spLocks noChangeArrowheads="1"/>
            </p:cNvSpPr>
            <p:nvPr/>
          </p:nvSpPr>
          <p:spPr bwMode="auto">
            <a:xfrm>
              <a:off x="2352" y="1872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0.94</a:t>
              </a:r>
            </a:p>
          </p:txBody>
        </p:sp>
        <p:sp>
          <p:nvSpPr>
            <p:cNvPr id="50227" name="Text Box 103"/>
            <p:cNvSpPr txBox="1">
              <a:spLocks noChangeArrowheads="1"/>
            </p:cNvSpPr>
            <p:nvPr/>
          </p:nvSpPr>
          <p:spPr bwMode="auto">
            <a:xfrm>
              <a:off x="2352" y="2448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0.923</a:t>
              </a:r>
            </a:p>
          </p:txBody>
        </p:sp>
        <p:sp>
          <p:nvSpPr>
            <p:cNvPr id="50228" name="Text Box 104"/>
            <p:cNvSpPr txBox="1">
              <a:spLocks noChangeArrowheads="1"/>
            </p:cNvSpPr>
            <p:nvPr/>
          </p:nvSpPr>
          <p:spPr bwMode="auto">
            <a:xfrm>
              <a:off x="2352" y="2160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0.870</a:t>
              </a:r>
            </a:p>
          </p:txBody>
        </p:sp>
        <p:sp>
          <p:nvSpPr>
            <p:cNvPr id="50229" name="Text Box 105"/>
            <p:cNvSpPr txBox="1">
              <a:spLocks noChangeArrowheads="1"/>
            </p:cNvSpPr>
            <p:nvPr/>
          </p:nvSpPr>
          <p:spPr bwMode="auto">
            <a:xfrm>
              <a:off x="2352" y="2688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0.883</a:t>
              </a:r>
            </a:p>
          </p:txBody>
        </p:sp>
        <p:sp>
          <p:nvSpPr>
            <p:cNvPr id="50230" name="Text Box 106"/>
            <p:cNvSpPr txBox="1">
              <a:spLocks noChangeArrowheads="1"/>
            </p:cNvSpPr>
            <p:nvPr/>
          </p:nvSpPr>
          <p:spPr bwMode="auto">
            <a:xfrm>
              <a:off x="2352" y="2928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0.890</a:t>
              </a:r>
            </a:p>
          </p:txBody>
        </p:sp>
        <p:sp>
          <p:nvSpPr>
            <p:cNvPr id="50231" name="Text Box 107"/>
            <p:cNvSpPr txBox="1">
              <a:spLocks noChangeArrowheads="1"/>
            </p:cNvSpPr>
            <p:nvPr/>
          </p:nvSpPr>
          <p:spPr bwMode="auto">
            <a:xfrm>
              <a:off x="2352" y="3168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0.915</a:t>
              </a:r>
            </a:p>
          </p:txBody>
        </p:sp>
        <p:sp>
          <p:nvSpPr>
            <p:cNvPr id="50232" name="Text Box 108"/>
            <p:cNvSpPr txBox="1">
              <a:spLocks noChangeArrowheads="1"/>
            </p:cNvSpPr>
            <p:nvPr/>
          </p:nvSpPr>
          <p:spPr bwMode="auto">
            <a:xfrm>
              <a:off x="2352" y="3456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0.905</a:t>
              </a:r>
            </a:p>
          </p:txBody>
        </p:sp>
        <p:sp>
          <p:nvSpPr>
            <p:cNvPr id="50233" name="Text Box 109"/>
            <p:cNvSpPr txBox="1">
              <a:spLocks noChangeArrowheads="1"/>
            </p:cNvSpPr>
            <p:nvPr/>
          </p:nvSpPr>
          <p:spPr bwMode="auto">
            <a:xfrm>
              <a:off x="2352" y="3696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0.902</a:t>
              </a:r>
            </a:p>
          </p:txBody>
        </p:sp>
      </p:grpSp>
      <p:graphicFrame>
        <p:nvGraphicFramePr>
          <p:cNvPr id="27774" name="Group 126"/>
          <p:cNvGraphicFramePr>
            <a:graphicFrameLocks noGrp="1"/>
          </p:cNvGraphicFramePr>
          <p:nvPr/>
        </p:nvGraphicFramePr>
        <p:xfrm>
          <a:off x="4800600" y="2057400"/>
          <a:ext cx="3048000" cy="4583367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移植总数（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成活数（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成活的频率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(m/n)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10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50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49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270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230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400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360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750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641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1500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1275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3500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2996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7000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5985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14000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11914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" name="Group 128"/>
          <p:cNvGrpSpPr/>
          <p:nvPr/>
        </p:nvGrpSpPr>
        <p:grpSpPr bwMode="auto">
          <a:xfrm>
            <a:off x="6858000" y="3124200"/>
            <a:ext cx="819150" cy="3521075"/>
            <a:chOff x="1920" y="1680"/>
            <a:chExt cx="516" cy="2218"/>
          </a:xfrm>
        </p:grpSpPr>
        <p:sp>
          <p:nvSpPr>
            <p:cNvPr id="50281" name="Text Box 100"/>
            <p:cNvSpPr txBox="1">
              <a:spLocks noChangeArrowheads="1"/>
            </p:cNvSpPr>
            <p:nvPr/>
          </p:nvSpPr>
          <p:spPr bwMode="auto">
            <a:xfrm>
              <a:off x="1920" y="1680"/>
              <a:ext cx="3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0.9</a:t>
              </a:r>
            </a:p>
          </p:txBody>
        </p:sp>
        <p:sp>
          <p:nvSpPr>
            <p:cNvPr id="50282" name="Text Box 101"/>
            <p:cNvSpPr txBox="1">
              <a:spLocks noChangeArrowheads="1"/>
            </p:cNvSpPr>
            <p:nvPr/>
          </p:nvSpPr>
          <p:spPr bwMode="auto">
            <a:xfrm>
              <a:off x="1920" y="1872"/>
              <a:ext cx="4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0.98</a:t>
              </a:r>
            </a:p>
          </p:txBody>
        </p:sp>
        <p:sp>
          <p:nvSpPr>
            <p:cNvPr id="50283" name="Text Box 102"/>
            <p:cNvSpPr txBox="1">
              <a:spLocks noChangeArrowheads="1"/>
            </p:cNvSpPr>
            <p:nvPr/>
          </p:nvSpPr>
          <p:spPr bwMode="auto">
            <a:xfrm>
              <a:off x="1920" y="2112"/>
              <a:ext cx="4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0.85</a:t>
              </a:r>
            </a:p>
          </p:txBody>
        </p:sp>
        <p:sp>
          <p:nvSpPr>
            <p:cNvPr id="50284" name="Text Box 103"/>
            <p:cNvSpPr txBox="1">
              <a:spLocks noChangeArrowheads="1"/>
            </p:cNvSpPr>
            <p:nvPr/>
          </p:nvSpPr>
          <p:spPr bwMode="auto">
            <a:xfrm>
              <a:off x="1920" y="2352"/>
              <a:ext cx="3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0.9</a:t>
              </a:r>
            </a:p>
          </p:txBody>
        </p:sp>
        <p:sp>
          <p:nvSpPr>
            <p:cNvPr id="50285" name="Text Box 104"/>
            <p:cNvSpPr txBox="1">
              <a:spLocks noChangeArrowheads="1"/>
            </p:cNvSpPr>
            <p:nvPr/>
          </p:nvSpPr>
          <p:spPr bwMode="auto">
            <a:xfrm>
              <a:off x="1920" y="2592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0.855</a:t>
              </a:r>
            </a:p>
          </p:txBody>
        </p:sp>
        <p:sp>
          <p:nvSpPr>
            <p:cNvPr id="50286" name="Text Box 105"/>
            <p:cNvSpPr txBox="1">
              <a:spLocks noChangeArrowheads="1"/>
            </p:cNvSpPr>
            <p:nvPr/>
          </p:nvSpPr>
          <p:spPr bwMode="auto">
            <a:xfrm>
              <a:off x="1920" y="2880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0.850</a:t>
              </a:r>
            </a:p>
          </p:txBody>
        </p:sp>
        <p:sp>
          <p:nvSpPr>
            <p:cNvPr id="50287" name="Text Box 106"/>
            <p:cNvSpPr txBox="1">
              <a:spLocks noChangeArrowheads="1"/>
            </p:cNvSpPr>
            <p:nvPr/>
          </p:nvSpPr>
          <p:spPr bwMode="auto">
            <a:xfrm>
              <a:off x="1920" y="3120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0.856</a:t>
              </a:r>
            </a:p>
          </p:txBody>
        </p:sp>
        <p:sp>
          <p:nvSpPr>
            <p:cNvPr id="50288" name="Text Box 107"/>
            <p:cNvSpPr txBox="1">
              <a:spLocks noChangeArrowheads="1"/>
            </p:cNvSpPr>
            <p:nvPr/>
          </p:nvSpPr>
          <p:spPr bwMode="auto">
            <a:xfrm>
              <a:off x="1920" y="3408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0.855</a:t>
              </a:r>
            </a:p>
          </p:txBody>
        </p:sp>
        <p:sp>
          <p:nvSpPr>
            <p:cNvPr id="50289" name="Text Box 108"/>
            <p:cNvSpPr txBox="1">
              <a:spLocks noChangeArrowheads="1"/>
            </p:cNvSpPr>
            <p:nvPr/>
          </p:nvSpPr>
          <p:spPr bwMode="auto">
            <a:xfrm>
              <a:off x="1920" y="3648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0000FF"/>
                  </a:solidFill>
                  <a:ea typeface="黑体" panose="02010609060101010101" pitchFamily="49" charset="-122"/>
                </a:rPr>
                <a:t>0.851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ChangeArrowheads="1"/>
          </p:cNvSpPr>
          <p:nvPr/>
        </p:nvSpPr>
        <p:spPr bwMode="auto">
          <a:xfrm>
            <a:off x="533400" y="1524000"/>
            <a:ext cx="8153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ctr"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>
                <a:ea typeface="黑体" panose="02010609060101010101" pitchFamily="49" charset="-122"/>
              </a:rPr>
              <a:t>从表中可以发现，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>
                <a:ea typeface="黑体" panose="02010609060101010101" pitchFamily="49" charset="-122"/>
              </a:rPr>
              <a:t>类幼树移植成活的频率在</a:t>
            </a:r>
            <a:r>
              <a:rPr lang="en-US" altLang="zh-CN" sz="2400">
                <a:ea typeface="黑体" panose="02010609060101010101" pitchFamily="49" charset="-122"/>
              </a:rPr>
              <a:t>_____</a:t>
            </a:r>
            <a:r>
              <a:rPr lang="zh-CN" altLang="en-US" sz="2400">
                <a:ea typeface="黑体" panose="02010609060101010101" pitchFamily="49" charset="-122"/>
              </a:rPr>
              <a:t>左右摆动，并且随着统计数据的增加，这种规律愈加明显，估计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>
                <a:ea typeface="黑体" panose="02010609060101010101" pitchFamily="49" charset="-122"/>
              </a:rPr>
              <a:t>类幼树移植成活的概率为</a:t>
            </a:r>
            <a:r>
              <a:rPr lang="en-US" altLang="zh-CN" sz="2400">
                <a:ea typeface="黑体" panose="02010609060101010101" pitchFamily="49" charset="-122"/>
              </a:rPr>
              <a:t>____</a:t>
            </a:r>
            <a:r>
              <a:rPr lang="zh-CN" altLang="en-US" sz="2400">
                <a:ea typeface="黑体" panose="02010609060101010101" pitchFamily="49" charset="-122"/>
              </a:rPr>
              <a:t>，估计</a:t>
            </a:r>
            <a:r>
              <a:rPr lang="en-US" altLang="zh-CN" sz="2400">
                <a:ea typeface="黑体" panose="02010609060101010101" pitchFamily="49" charset="-122"/>
              </a:rPr>
              <a:t>B</a:t>
            </a:r>
            <a:r>
              <a:rPr lang="zh-CN" altLang="en-US" sz="2400">
                <a:ea typeface="黑体" panose="02010609060101010101" pitchFamily="49" charset="-122"/>
              </a:rPr>
              <a:t>类幼树移  植成活的概率为</a:t>
            </a:r>
            <a:r>
              <a:rPr lang="en-US" altLang="zh-CN" sz="2400">
                <a:ea typeface="黑体" panose="02010609060101010101" pitchFamily="49" charset="-122"/>
              </a:rPr>
              <a:t>___</a:t>
            </a:r>
            <a:r>
              <a:rPr lang="zh-CN" altLang="en-US" sz="2400">
                <a:ea typeface="黑体" panose="02010609060101010101" pitchFamily="49" charset="-122"/>
              </a:rPr>
              <a:t>． </a:t>
            </a:r>
            <a:br>
              <a:rPr lang="zh-CN" altLang="en-US" sz="2400">
                <a:ea typeface="黑体" panose="02010609060101010101" pitchFamily="49" charset="-122"/>
              </a:rPr>
            </a:b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>
                <a:ea typeface="黑体" panose="02010609060101010101" pitchFamily="49" charset="-122"/>
              </a:rPr>
              <a:t>张小明选择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>
                <a:ea typeface="黑体" panose="02010609060101010101" pitchFamily="49" charset="-122"/>
              </a:rPr>
              <a:t>类树苗，还是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>
                <a:ea typeface="黑体" panose="02010609060101010101" pitchFamily="49" charset="-122"/>
              </a:rPr>
              <a:t>类树苗呢？</a:t>
            </a:r>
            <a:r>
              <a:rPr lang="en-US" altLang="zh-CN" sz="2400">
                <a:ea typeface="黑体" panose="02010609060101010101" pitchFamily="49" charset="-122"/>
              </a:rPr>
              <a:t>_____,</a:t>
            </a:r>
            <a:r>
              <a:rPr lang="zh-CN" altLang="en-US" sz="2400">
                <a:ea typeface="黑体" panose="02010609060101010101" pitchFamily="49" charset="-122"/>
              </a:rPr>
              <a:t>若他的荒山需要</a:t>
            </a:r>
            <a:r>
              <a:rPr lang="en-US" altLang="zh-CN" sz="2400">
                <a:ea typeface="黑体" panose="02010609060101010101" pitchFamily="49" charset="-122"/>
              </a:rPr>
              <a:t>10 000</a:t>
            </a:r>
            <a:r>
              <a:rPr lang="zh-CN" altLang="en-US" sz="2400">
                <a:ea typeface="黑体" panose="02010609060101010101" pitchFamily="49" charset="-122"/>
              </a:rPr>
              <a:t>株树苗，则他实际需要进树苗</a:t>
            </a:r>
            <a:r>
              <a:rPr lang="en-US" altLang="zh-CN" sz="2400">
                <a:ea typeface="黑体" panose="02010609060101010101" pitchFamily="49" charset="-122"/>
              </a:rPr>
              <a:t>_______</a:t>
            </a:r>
            <a:r>
              <a:rPr lang="zh-CN" altLang="en-US" sz="2400">
                <a:ea typeface="黑体" panose="02010609060101010101" pitchFamily="49" charset="-122"/>
              </a:rPr>
              <a:t>株？</a:t>
            </a:r>
            <a:br>
              <a:rPr lang="zh-CN" altLang="en-US" sz="2400">
                <a:ea typeface="黑体" panose="02010609060101010101" pitchFamily="49" charset="-122"/>
              </a:rPr>
            </a:b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>
                <a:ea typeface="黑体" panose="02010609060101010101" pitchFamily="49" charset="-122"/>
              </a:rPr>
              <a:t>如果每株树苗</a:t>
            </a:r>
            <a:r>
              <a:rPr lang="en-US" altLang="zh-CN" sz="2400">
                <a:ea typeface="黑体" panose="02010609060101010101" pitchFamily="49" charset="-122"/>
              </a:rPr>
              <a:t>9</a:t>
            </a:r>
            <a:r>
              <a:rPr lang="zh-CN" altLang="en-US" sz="2400">
                <a:ea typeface="黑体" panose="02010609060101010101" pitchFamily="49" charset="-122"/>
              </a:rPr>
              <a:t>元，则小明买树苗共需</a:t>
            </a:r>
            <a:r>
              <a:rPr lang="en-US" altLang="zh-CN" sz="2400">
                <a:ea typeface="黑体" panose="02010609060101010101" pitchFamily="49" charset="-122"/>
              </a:rPr>
              <a:t>________</a:t>
            </a:r>
            <a:r>
              <a:rPr lang="zh-CN" altLang="en-US" sz="2400">
                <a:ea typeface="黑体" panose="02010609060101010101" pitchFamily="49" charset="-122"/>
              </a:rPr>
              <a:t>元．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473950" y="1676400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0.9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495800" y="2590800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0.9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752600" y="31083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0.85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705600" y="3505200"/>
            <a:ext cx="623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A</a:t>
            </a:r>
            <a:r>
              <a:rPr lang="zh-CN" altLang="en-US" sz="2000">
                <a:solidFill>
                  <a:srgbClr val="0000FF"/>
                </a:solidFill>
                <a:ea typeface="黑体" panose="02010609060101010101" pitchFamily="49" charset="-122"/>
              </a:rPr>
              <a:t>类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781800" y="4038600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11 112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553200" y="4495800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FF"/>
                </a:solidFill>
                <a:ea typeface="黑体" panose="02010609060101010101" pitchFamily="49" charset="-122"/>
              </a:rPr>
              <a:t>100 008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6"/>
          <p:cNvSpPr txBox="1">
            <a:spLocks noChangeArrowheads="1"/>
          </p:cNvSpPr>
          <p:nvPr/>
        </p:nvSpPr>
        <p:spPr bwMode="auto">
          <a:xfrm>
            <a:off x="407988" y="1181100"/>
            <a:ext cx="8418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5.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如图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长方形内有一不规则区域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现在玩投掷游戏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如果随机掷中长方形的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次中，有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次是落在不规则图形内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54274" name="Rectangle 7" descr="深色上对角线"/>
          <p:cNvSpPr>
            <a:spLocks noChangeArrowheads="1"/>
          </p:cNvSpPr>
          <p:nvPr/>
        </p:nvSpPr>
        <p:spPr bwMode="auto">
          <a:xfrm>
            <a:off x="4805363" y="3403600"/>
            <a:ext cx="2998787" cy="2049463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zh-CN">
              <a:ea typeface="黑体" panose="02010609060101010101" pitchFamily="49" charset="-122"/>
            </a:endParaRPr>
          </a:p>
        </p:txBody>
      </p:sp>
      <p:sp>
        <p:nvSpPr>
          <p:cNvPr id="54275" name="Freeform 8"/>
          <p:cNvSpPr>
            <a:spLocks noChangeArrowheads="1"/>
          </p:cNvSpPr>
          <p:nvPr/>
        </p:nvSpPr>
        <p:spPr bwMode="auto">
          <a:xfrm>
            <a:off x="5105400" y="3581400"/>
            <a:ext cx="2193925" cy="1536700"/>
          </a:xfrm>
          <a:custGeom>
            <a:avLst/>
            <a:gdLst>
              <a:gd name="T0" fmla="*/ 642 w 1960"/>
              <a:gd name="T1" fmla="*/ 430 h 1444"/>
              <a:gd name="T2" fmla="*/ 706 w 1960"/>
              <a:gd name="T3" fmla="*/ 393 h 1444"/>
              <a:gd name="T4" fmla="*/ 825 w 1960"/>
              <a:gd name="T5" fmla="*/ 238 h 1444"/>
              <a:gd name="T6" fmla="*/ 935 w 1960"/>
              <a:gd name="T7" fmla="*/ 210 h 1444"/>
              <a:gd name="T8" fmla="*/ 971 w 1960"/>
              <a:gd name="T9" fmla="*/ 146 h 1444"/>
              <a:gd name="T10" fmla="*/ 1063 w 1960"/>
              <a:gd name="T11" fmla="*/ 320 h 1444"/>
              <a:gd name="T12" fmla="*/ 1291 w 1960"/>
              <a:gd name="T13" fmla="*/ 174 h 1444"/>
              <a:gd name="T14" fmla="*/ 1383 w 1960"/>
              <a:gd name="T15" fmla="*/ 0 h 1444"/>
              <a:gd name="T16" fmla="*/ 1437 w 1960"/>
              <a:gd name="T17" fmla="*/ 27 h 1444"/>
              <a:gd name="T18" fmla="*/ 1593 w 1960"/>
              <a:gd name="T19" fmla="*/ 100 h 1444"/>
              <a:gd name="T20" fmla="*/ 1721 w 1960"/>
              <a:gd name="T21" fmla="*/ 183 h 1444"/>
              <a:gd name="T22" fmla="*/ 1721 w 1960"/>
              <a:gd name="T23" fmla="*/ 238 h 1444"/>
              <a:gd name="T24" fmla="*/ 1803 w 1960"/>
              <a:gd name="T25" fmla="*/ 338 h 1444"/>
              <a:gd name="T26" fmla="*/ 1849 w 1960"/>
              <a:gd name="T27" fmla="*/ 393 h 1444"/>
              <a:gd name="T28" fmla="*/ 1885 w 1960"/>
              <a:gd name="T29" fmla="*/ 494 h 1444"/>
              <a:gd name="T30" fmla="*/ 1949 w 1960"/>
              <a:gd name="T31" fmla="*/ 695 h 1444"/>
              <a:gd name="T32" fmla="*/ 1849 w 1960"/>
              <a:gd name="T33" fmla="*/ 759 h 1444"/>
              <a:gd name="T34" fmla="*/ 1904 w 1960"/>
              <a:gd name="T35" fmla="*/ 942 h 1444"/>
              <a:gd name="T36" fmla="*/ 1840 w 1960"/>
              <a:gd name="T37" fmla="*/ 1024 h 1444"/>
              <a:gd name="T38" fmla="*/ 1803 w 1960"/>
              <a:gd name="T39" fmla="*/ 1079 h 1444"/>
              <a:gd name="T40" fmla="*/ 1712 w 1960"/>
              <a:gd name="T41" fmla="*/ 1097 h 1444"/>
              <a:gd name="T42" fmla="*/ 1611 w 1960"/>
              <a:gd name="T43" fmla="*/ 1124 h 1444"/>
              <a:gd name="T44" fmla="*/ 1511 w 1960"/>
              <a:gd name="T45" fmla="*/ 1198 h 1444"/>
              <a:gd name="T46" fmla="*/ 1410 w 1960"/>
              <a:gd name="T47" fmla="*/ 1262 h 1444"/>
              <a:gd name="T48" fmla="*/ 1373 w 1960"/>
              <a:gd name="T49" fmla="*/ 1444 h 1444"/>
              <a:gd name="T50" fmla="*/ 1264 w 1960"/>
              <a:gd name="T51" fmla="*/ 1399 h 1444"/>
              <a:gd name="T52" fmla="*/ 1017 w 1960"/>
              <a:gd name="T53" fmla="*/ 1289 h 1444"/>
              <a:gd name="T54" fmla="*/ 953 w 1960"/>
              <a:gd name="T55" fmla="*/ 1362 h 1444"/>
              <a:gd name="T56" fmla="*/ 816 w 1960"/>
              <a:gd name="T57" fmla="*/ 1371 h 1444"/>
              <a:gd name="T58" fmla="*/ 679 w 1960"/>
              <a:gd name="T59" fmla="*/ 1399 h 1444"/>
              <a:gd name="T60" fmla="*/ 404 w 1960"/>
              <a:gd name="T61" fmla="*/ 1298 h 1444"/>
              <a:gd name="T62" fmla="*/ 231 w 1960"/>
              <a:gd name="T63" fmla="*/ 1316 h 1444"/>
              <a:gd name="T64" fmla="*/ 139 w 1960"/>
              <a:gd name="T65" fmla="*/ 1188 h 1444"/>
              <a:gd name="T66" fmla="*/ 20 w 1960"/>
              <a:gd name="T67" fmla="*/ 1015 h 1444"/>
              <a:gd name="T68" fmla="*/ 103 w 1960"/>
              <a:gd name="T69" fmla="*/ 896 h 1444"/>
              <a:gd name="T70" fmla="*/ 121 w 1960"/>
              <a:gd name="T71" fmla="*/ 795 h 1444"/>
              <a:gd name="T72" fmla="*/ 75 w 1960"/>
              <a:gd name="T73" fmla="*/ 686 h 1444"/>
              <a:gd name="T74" fmla="*/ 194 w 1960"/>
              <a:gd name="T75" fmla="*/ 585 h 1444"/>
              <a:gd name="T76" fmla="*/ 331 w 1960"/>
              <a:gd name="T77" fmla="*/ 548 h 1444"/>
              <a:gd name="T78" fmla="*/ 432 w 1960"/>
              <a:gd name="T79" fmla="*/ 375 h 1444"/>
              <a:gd name="T80" fmla="*/ 605 w 1960"/>
              <a:gd name="T81" fmla="*/ 366 h 1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60" h="1444">
                <a:moveTo>
                  <a:pt x="587" y="356"/>
                </a:moveTo>
                <a:cubicBezTo>
                  <a:pt x="621" y="392"/>
                  <a:pt x="592" y="412"/>
                  <a:pt x="642" y="430"/>
                </a:cubicBezTo>
                <a:cubicBezTo>
                  <a:pt x="669" y="427"/>
                  <a:pt x="700" y="434"/>
                  <a:pt x="724" y="420"/>
                </a:cubicBezTo>
                <a:cubicBezTo>
                  <a:pt x="733" y="415"/>
                  <a:pt x="704" y="404"/>
                  <a:pt x="706" y="393"/>
                </a:cubicBezTo>
                <a:cubicBezTo>
                  <a:pt x="710" y="372"/>
                  <a:pt x="784" y="350"/>
                  <a:pt x="797" y="347"/>
                </a:cubicBezTo>
                <a:cubicBezTo>
                  <a:pt x="811" y="309"/>
                  <a:pt x="818" y="278"/>
                  <a:pt x="825" y="238"/>
                </a:cubicBezTo>
                <a:cubicBezTo>
                  <a:pt x="867" y="266"/>
                  <a:pt x="880" y="253"/>
                  <a:pt x="925" y="238"/>
                </a:cubicBezTo>
                <a:cubicBezTo>
                  <a:pt x="928" y="229"/>
                  <a:pt x="935" y="220"/>
                  <a:pt x="935" y="210"/>
                </a:cubicBezTo>
                <a:cubicBezTo>
                  <a:pt x="935" y="200"/>
                  <a:pt x="923" y="192"/>
                  <a:pt x="925" y="183"/>
                </a:cubicBezTo>
                <a:cubicBezTo>
                  <a:pt x="927" y="173"/>
                  <a:pt x="966" y="149"/>
                  <a:pt x="971" y="146"/>
                </a:cubicBezTo>
                <a:cubicBezTo>
                  <a:pt x="1035" y="189"/>
                  <a:pt x="1014" y="165"/>
                  <a:pt x="1044" y="210"/>
                </a:cubicBezTo>
                <a:cubicBezTo>
                  <a:pt x="1029" y="256"/>
                  <a:pt x="1002" y="300"/>
                  <a:pt x="1063" y="320"/>
                </a:cubicBezTo>
                <a:cubicBezTo>
                  <a:pt x="1177" y="312"/>
                  <a:pt x="1189" y="327"/>
                  <a:pt x="1255" y="265"/>
                </a:cubicBezTo>
                <a:cubicBezTo>
                  <a:pt x="1266" y="232"/>
                  <a:pt x="1271" y="204"/>
                  <a:pt x="1291" y="174"/>
                </a:cubicBezTo>
                <a:cubicBezTo>
                  <a:pt x="1294" y="128"/>
                  <a:pt x="1289" y="81"/>
                  <a:pt x="1300" y="36"/>
                </a:cubicBezTo>
                <a:cubicBezTo>
                  <a:pt x="1307" y="7"/>
                  <a:pt x="1383" y="0"/>
                  <a:pt x="1383" y="0"/>
                </a:cubicBezTo>
                <a:cubicBezTo>
                  <a:pt x="1392" y="6"/>
                  <a:pt x="1400" y="13"/>
                  <a:pt x="1410" y="18"/>
                </a:cubicBezTo>
                <a:cubicBezTo>
                  <a:pt x="1418" y="22"/>
                  <a:pt x="1430" y="20"/>
                  <a:pt x="1437" y="27"/>
                </a:cubicBezTo>
                <a:cubicBezTo>
                  <a:pt x="1481" y="71"/>
                  <a:pt x="1405" y="43"/>
                  <a:pt x="1474" y="73"/>
                </a:cubicBezTo>
                <a:cubicBezTo>
                  <a:pt x="1521" y="94"/>
                  <a:pt x="1541" y="93"/>
                  <a:pt x="1593" y="100"/>
                </a:cubicBezTo>
                <a:cubicBezTo>
                  <a:pt x="1634" y="73"/>
                  <a:pt x="1623" y="53"/>
                  <a:pt x="1666" y="82"/>
                </a:cubicBezTo>
                <a:cubicBezTo>
                  <a:pt x="1677" y="117"/>
                  <a:pt x="1696" y="156"/>
                  <a:pt x="1721" y="183"/>
                </a:cubicBezTo>
                <a:cubicBezTo>
                  <a:pt x="1749" y="268"/>
                  <a:pt x="1723" y="158"/>
                  <a:pt x="1703" y="219"/>
                </a:cubicBezTo>
                <a:cubicBezTo>
                  <a:pt x="1700" y="227"/>
                  <a:pt x="1716" y="231"/>
                  <a:pt x="1721" y="238"/>
                </a:cubicBezTo>
                <a:cubicBezTo>
                  <a:pt x="1734" y="255"/>
                  <a:pt x="1745" y="274"/>
                  <a:pt x="1757" y="292"/>
                </a:cubicBezTo>
                <a:cubicBezTo>
                  <a:pt x="1769" y="310"/>
                  <a:pt x="1788" y="323"/>
                  <a:pt x="1803" y="338"/>
                </a:cubicBezTo>
                <a:cubicBezTo>
                  <a:pt x="1817" y="352"/>
                  <a:pt x="1858" y="356"/>
                  <a:pt x="1858" y="356"/>
                </a:cubicBezTo>
                <a:cubicBezTo>
                  <a:pt x="1890" y="390"/>
                  <a:pt x="1875" y="361"/>
                  <a:pt x="1849" y="393"/>
                </a:cubicBezTo>
                <a:cubicBezTo>
                  <a:pt x="1843" y="400"/>
                  <a:pt x="1843" y="411"/>
                  <a:pt x="1840" y="420"/>
                </a:cubicBezTo>
                <a:cubicBezTo>
                  <a:pt x="1850" y="451"/>
                  <a:pt x="1863" y="470"/>
                  <a:pt x="1885" y="494"/>
                </a:cubicBezTo>
                <a:cubicBezTo>
                  <a:pt x="1900" y="533"/>
                  <a:pt x="1929" y="557"/>
                  <a:pt x="1959" y="585"/>
                </a:cubicBezTo>
                <a:cubicBezTo>
                  <a:pt x="1920" y="622"/>
                  <a:pt x="1937" y="648"/>
                  <a:pt x="1949" y="695"/>
                </a:cubicBezTo>
                <a:cubicBezTo>
                  <a:pt x="1928" y="759"/>
                  <a:pt x="1960" y="690"/>
                  <a:pt x="1858" y="731"/>
                </a:cubicBezTo>
                <a:cubicBezTo>
                  <a:pt x="1849" y="735"/>
                  <a:pt x="1852" y="750"/>
                  <a:pt x="1849" y="759"/>
                </a:cubicBezTo>
                <a:cubicBezTo>
                  <a:pt x="1868" y="818"/>
                  <a:pt x="1903" y="865"/>
                  <a:pt x="1922" y="923"/>
                </a:cubicBezTo>
                <a:cubicBezTo>
                  <a:pt x="1916" y="929"/>
                  <a:pt x="1912" y="939"/>
                  <a:pt x="1904" y="942"/>
                </a:cubicBezTo>
                <a:cubicBezTo>
                  <a:pt x="1845" y="960"/>
                  <a:pt x="1799" y="940"/>
                  <a:pt x="1858" y="960"/>
                </a:cubicBezTo>
                <a:cubicBezTo>
                  <a:pt x="1884" y="999"/>
                  <a:pt x="1887" y="1008"/>
                  <a:pt x="1840" y="1024"/>
                </a:cubicBezTo>
                <a:cubicBezTo>
                  <a:pt x="1834" y="1030"/>
                  <a:pt x="1823" y="1033"/>
                  <a:pt x="1821" y="1042"/>
                </a:cubicBezTo>
                <a:cubicBezTo>
                  <a:pt x="1812" y="1086"/>
                  <a:pt x="1862" y="1060"/>
                  <a:pt x="1803" y="1079"/>
                </a:cubicBezTo>
                <a:cubicBezTo>
                  <a:pt x="1796" y="1100"/>
                  <a:pt x="1798" y="1118"/>
                  <a:pt x="1767" y="1115"/>
                </a:cubicBezTo>
                <a:cubicBezTo>
                  <a:pt x="1748" y="1113"/>
                  <a:pt x="1730" y="1103"/>
                  <a:pt x="1712" y="1097"/>
                </a:cubicBezTo>
                <a:cubicBezTo>
                  <a:pt x="1703" y="1094"/>
                  <a:pt x="1684" y="1088"/>
                  <a:pt x="1684" y="1088"/>
                </a:cubicBezTo>
                <a:cubicBezTo>
                  <a:pt x="1568" y="1107"/>
                  <a:pt x="1668" y="1077"/>
                  <a:pt x="1611" y="1124"/>
                </a:cubicBezTo>
                <a:cubicBezTo>
                  <a:pt x="1583" y="1147"/>
                  <a:pt x="1519" y="1159"/>
                  <a:pt x="1483" y="1170"/>
                </a:cubicBezTo>
                <a:cubicBezTo>
                  <a:pt x="1492" y="1179"/>
                  <a:pt x="1508" y="1185"/>
                  <a:pt x="1511" y="1198"/>
                </a:cubicBezTo>
                <a:cubicBezTo>
                  <a:pt x="1513" y="1207"/>
                  <a:pt x="1499" y="1211"/>
                  <a:pt x="1492" y="1216"/>
                </a:cubicBezTo>
                <a:cubicBezTo>
                  <a:pt x="1467" y="1233"/>
                  <a:pt x="1438" y="1251"/>
                  <a:pt x="1410" y="1262"/>
                </a:cubicBezTo>
                <a:cubicBezTo>
                  <a:pt x="1398" y="1297"/>
                  <a:pt x="1408" y="1319"/>
                  <a:pt x="1419" y="1353"/>
                </a:cubicBezTo>
                <a:cubicBezTo>
                  <a:pt x="1397" y="1385"/>
                  <a:pt x="1401" y="1417"/>
                  <a:pt x="1373" y="1444"/>
                </a:cubicBezTo>
                <a:cubicBezTo>
                  <a:pt x="1330" y="1415"/>
                  <a:pt x="1357" y="1430"/>
                  <a:pt x="1291" y="1408"/>
                </a:cubicBezTo>
                <a:cubicBezTo>
                  <a:pt x="1282" y="1405"/>
                  <a:pt x="1264" y="1399"/>
                  <a:pt x="1264" y="1399"/>
                </a:cubicBezTo>
                <a:cubicBezTo>
                  <a:pt x="1224" y="1359"/>
                  <a:pt x="1188" y="1368"/>
                  <a:pt x="1127" y="1362"/>
                </a:cubicBezTo>
                <a:cubicBezTo>
                  <a:pt x="1040" y="1308"/>
                  <a:pt x="1076" y="1333"/>
                  <a:pt x="1017" y="1289"/>
                </a:cubicBezTo>
                <a:cubicBezTo>
                  <a:pt x="1014" y="1307"/>
                  <a:pt x="1020" y="1330"/>
                  <a:pt x="1008" y="1344"/>
                </a:cubicBezTo>
                <a:cubicBezTo>
                  <a:pt x="995" y="1359"/>
                  <a:pt x="971" y="1356"/>
                  <a:pt x="953" y="1362"/>
                </a:cubicBezTo>
                <a:cubicBezTo>
                  <a:pt x="925" y="1371"/>
                  <a:pt x="898" y="1380"/>
                  <a:pt x="871" y="1390"/>
                </a:cubicBezTo>
                <a:cubicBezTo>
                  <a:pt x="853" y="1384"/>
                  <a:pt x="834" y="1377"/>
                  <a:pt x="816" y="1371"/>
                </a:cubicBezTo>
                <a:cubicBezTo>
                  <a:pt x="807" y="1368"/>
                  <a:pt x="788" y="1362"/>
                  <a:pt x="788" y="1362"/>
                </a:cubicBezTo>
                <a:cubicBezTo>
                  <a:pt x="740" y="1370"/>
                  <a:pt x="717" y="1372"/>
                  <a:pt x="679" y="1399"/>
                </a:cubicBezTo>
                <a:cubicBezTo>
                  <a:pt x="607" y="1376"/>
                  <a:pt x="554" y="1361"/>
                  <a:pt x="477" y="1353"/>
                </a:cubicBezTo>
                <a:cubicBezTo>
                  <a:pt x="452" y="1336"/>
                  <a:pt x="432" y="1310"/>
                  <a:pt x="404" y="1298"/>
                </a:cubicBezTo>
                <a:cubicBezTo>
                  <a:pt x="386" y="1290"/>
                  <a:pt x="349" y="1280"/>
                  <a:pt x="349" y="1280"/>
                </a:cubicBezTo>
                <a:cubicBezTo>
                  <a:pt x="275" y="1290"/>
                  <a:pt x="289" y="1297"/>
                  <a:pt x="231" y="1316"/>
                </a:cubicBezTo>
                <a:cubicBezTo>
                  <a:pt x="187" y="1302"/>
                  <a:pt x="156" y="1268"/>
                  <a:pt x="112" y="1252"/>
                </a:cubicBezTo>
                <a:cubicBezTo>
                  <a:pt x="98" y="1211"/>
                  <a:pt x="97" y="1204"/>
                  <a:pt x="139" y="1188"/>
                </a:cubicBezTo>
                <a:cubicBezTo>
                  <a:pt x="171" y="1140"/>
                  <a:pt x="159" y="1070"/>
                  <a:pt x="112" y="1033"/>
                </a:cubicBezTo>
                <a:cubicBezTo>
                  <a:pt x="87" y="1014"/>
                  <a:pt x="51" y="1019"/>
                  <a:pt x="20" y="1015"/>
                </a:cubicBezTo>
                <a:cubicBezTo>
                  <a:pt x="0" y="953"/>
                  <a:pt x="25" y="911"/>
                  <a:pt x="75" y="878"/>
                </a:cubicBezTo>
                <a:cubicBezTo>
                  <a:pt x="84" y="884"/>
                  <a:pt x="94" y="903"/>
                  <a:pt x="103" y="896"/>
                </a:cubicBezTo>
                <a:cubicBezTo>
                  <a:pt x="115" y="887"/>
                  <a:pt x="109" y="865"/>
                  <a:pt x="112" y="850"/>
                </a:cubicBezTo>
                <a:cubicBezTo>
                  <a:pt x="115" y="832"/>
                  <a:pt x="118" y="813"/>
                  <a:pt x="121" y="795"/>
                </a:cubicBezTo>
                <a:cubicBezTo>
                  <a:pt x="93" y="752"/>
                  <a:pt x="106" y="777"/>
                  <a:pt x="84" y="713"/>
                </a:cubicBezTo>
                <a:cubicBezTo>
                  <a:pt x="81" y="704"/>
                  <a:pt x="75" y="686"/>
                  <a:pt x="75" y="686"/>
                </a:cubicBezTo>
                <a:cubicBezTo>
                  <a:pt x="105" y="654"/>
                  <a:pt x="123" y="649"/>
                  <a:pt x="167" y="640"/>
                </a:cubicBezTo>
                <a:cubicBezTo>
                  <a:pt x="178" y="623"/>
                  <a:pt x="181" y="601"/>
                  <a:pt x="194" y="585"/>
                </a:cubicBezTo>
                <a:cubicBezTo>
                  <a:pt x="212" y="563"/>
                  <a:pt x="251" y="557"/>
                  <a:pt x="276" y="548"/>
                </a:cubicBezTo>
                <a:cubicBezTo>
                  <a:pt x="295" y="555"/>
                  <a:pt x="312" y="568"/>
                  <a:pt x="331" y="548"/>
                </a:cubicBezTo>
                <a:cubicBezTo>
                  <a:pt x="336" y="543"/>
                  <a:pt x="349" y="484"/>
                  <a:pt x="349" y="484"/>
                </a:cubicBezTo>
                <a:cubicBezTo>
                  <a:pt x="363" y="437"/>
                  <a:pt x="384" y="390"/>
                  <a:pt x="432" y="375"/>
                </a:cubicBezTo>
                <a:cubicBezTo>
                  <a:pt x="453" y="353"/>
                  <a:pt x="505" y="320"/>
                  <a:pt x="505" y="320"/>
                </a:cubicBezTo>
                <a:cubicBezTo>
                  <a:pt x="538" y="331"/>
                  <a:pt x="568" y="366"/>
                  <a:pt x="605" y="366"/>
                </a:cubicBezTo>
                <a:cubicBezTo>
                  <a:pt x="612" y="366"/>
                  <a:pt x="593" y="359"/>
                  <a:pt x="587" y="356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4276" name="Text Box 13"/>
          <p:cNvSpPr txBox="1">
            <a:spLocks noChangeArrowheads="1"/>
          </p:cNvSpPr>
          <p:nvPr/>
        </p:nvSpPr>
        <p:spPr bwMode="auto">
          <a:xfrm>
            <a:off x="520700" y="2247900"/>
            <a:ext cx="661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你能估计出掷中不规则图形的概率吗？</a:t>
            </a:r>
          </a:p>
        </p:txBody>
      </p:sp>
      <p:sp>
        <p:nvSpPr>
          <p:cNvPr id="54277" name="Text Box 14"/>
          <p:cNvSpPr txBox="1">
            <a:spLocks noChangeArrowheads="1"/>
          </p:cNvSpPr>
          <p:nvPr/>
        </p:nvSpPr>
        <p:spPr bwMode="auto">
          <a:xfrm>
            <a:off x="444500" y="2820988"/>
            <a:ext cx="764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若该长方形的面积为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150,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试估计不规则图形的面积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6769100" y="2019300"/>
          <a:ext cx="3127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r:id="rId4" imgW="203200" imgH="647700" progId="Equation.3">
                  <p:embed/>
                </p:oleObj>
              </mc:Choice>
              <mc:Fallback>
                <p:oleObj r:id="rId4" imgW="203200" imgH="647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100" y="2019300"/>
                        <a:ext cx="3127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273300" y="3451225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ChangeArrowheads="1"/>
          </p:cNvSpPr>
          <p:nvPr/>
        </p:nvSpPr>
        <p:spPr bwMode="auto">
          <a:xfrm>
            <a:off x="1219200" y="1371600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利用概率解决生活中的实际问题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3106738"/>
            <a:ext cx="1828800" cy="519112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200" kern="0" dirty="0" smtClean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挑战自我</a:t>
            </a:r>
            <a:endParaRPr lang="zh-CN" altLang="en-US" sz="3200" kern="0" dirty="0">
              <a:solidFill>
                <a:srgbClr val="FF0000"/>
              </a:solidFill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6800" y="3733800"/>
            <a:ext cx="7467600" cy="15065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zh-CN" altLang="en-US" sz="2800" kern="0" dirty="0" smtClean="0">
                <a:ea typeface="黑体" panose="02010609060101010101" pitchFamily="49" charset="-122"/>
                <a:sym typeface="+mn-ea"/>
              </a:rPr>
              <a:t>某种子站需要根据不合格种子所占比例，对新进的一批稻米种子进行定级，你能用频率估计概率的方法帮助种子站设计一个方案吗</a:t>
            </a:r>
            <a:r>
              <a:rPr lang="en-US" altLang="zh-CN" sz="2800" kern="0" dirty="0" smtClean="0">
                <a:ea typeface="黑体" panose="02010609060101010101" pitchFamily="49" charset="-122"/>
                <a:sym typeface="+mn-ea"/>
              </a:rPr>
              <a:t>?</a:t>
            </a:r>
            <a:endParaRPr lang="en-US" altLang="zh-CN" sz="2800" kern="0" dirty="0"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任意多边形 17"/>
          <p:cNvSpPr>
            <a:spLocks noChangeArrowheads="1"/>
          </p:cNvSpPr>
          <p:nvPr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991 w 5437991"/>
              <a:gd name="T3" fmla="*/ 0 h 6858000"/>
              <a:gd name="T4" fmla="*/ 163312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3554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24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Contents</a:t>
            </a:r>
          </a:p>
        </p:txBody>
      </p:sp>
      <p:sp>
        <p:nvSpPr>
          <p:cNvPr id="23555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目录</a:t>
            </a:r>
          </a:p>
        </p:txBody>
      </p:sp>
      <p:cxnSp>
        <p:nvCxnSpPr>
          <p:cNvPr id="23556" name="直接连接符 22"/>
          <p:cNvCxnSpPr>
            <a:cxnSpLocks noChangeShapeType="1"/>
          </p:cNvCxnSpPr>
          <p:nvPr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直接连接符 24"/>
          <p:cNvCxnSpPr>
            <a:cxnSpLocks noChangeShapeType="1"/>
          </p:cNvCxnSpPr>
          <p:nvPr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8" name="椭圆 25"/>
          <p:cNvSpPr>
            <a:spLocks noChangeArrowheads="1"/>
          </p:cNvSpPr>
          <p:nvPr/>
        </p:nvSpPr>
        <p:spPr bwMode="auto">
          <a:xfrm>
            <a:off x="4352925" y="920750"/>
            <a:ext cx="736600" cy="7350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3559" name="椭圆 28"/>
          <p:cNvSpPr>
            <a:spLocks noChangeArrowheads="1"/>
          </p:cNvSpPr>
          <p:nvPr/>
        </p:nvSpPr>
        <p:spPr bwMode="auto">
          <a:xfrm>
            <a:off x="3870325" y="1778000"/>
            <a:ext cx="736600" cy="736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3560" name="椭圆 31"/>
          <p:cNvSpPr>
            <a:spLocks noChangeArrowheads="1"/>
          </p:cNvSpPr>
          <p:nvPr/>
        </p:nvSpPr>
        <p:spPr bwMode="auto">
          <a:xfrm>
            <a:off x="4406900" y="973138"/>
            <a:ext cx="628650" cy="630237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0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01</a:t>
            </a:r>
          </a:p>
        </p:txBody>
      </p:sp>
      <p:sp>
        <p:nvSpPr>
          <p:cNvPr id="23561" name="椭圆 32"/>
          <p:cNvSpPr>
            <a:spLocks noChangeArrowheads="1"/>
          </p:cNvSpPr>
          <p:nvPr/>
        </p:nvSpPr>
        <p:spPr bwMode="auto">
          <a:xfrm>
            <a:off x="3922713" y="1831975"/>
            <a:ext cx="630237" cy="62865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0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23562" name="组合 23"/>
          <p:cNvGrpSpPr/>
          <p:nvPr/>
        </p:nvGrpSpPr>
        <p:grpSpPr bwMode="auto">
          <a:xfrm>
            <a:off x="3406775" y="2630488"/>
            <a:ext cx="735013" cy="736600"/>
            <a:chOff x="2986088" y="3314700"/>
            <a:chExt cx="735012" cy="736600"/>
          </a:xfrm>
        </p:grpSpPr>
        <p:sp>
          <p:nvSpPr>
            <p:cNvPr id="23563" name="椭圆 29"/>
            <p:cNvSpPr>
              <a:spLocks noChangeArrowheads="1"/>
            </p:cNvSpPr>
            <p:nvPr/>
          </p:nvSpPr>
          <p:spPr bwMode="auto"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564" name="椭圆 33"/>
            <p:cNvSpPr>
              <a:spLocks noChangeArrowheads="1"/>
            </p:cNvSpPr>
            <p:nvPr/>
          </p:nvSpPr>
          <p:spPr bwMode="auto"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03</a:t>
              </a:r>
            </a:p>
          </p:txBody>
        </p:sp>
      </p:grpSp>
      <p:grpSp>
        <p:nvGrpSpPr>
          <p:cNvPr id="23565" name="组合 18"/>
          <p:cNvGrpSpPr/>
          <p:nvPr/>
        </p:nvGrpSpPr>
        <p:grpSpPr bwMode="auto">
          <a:xfrm>
            <a:off x="2933700" y="3524250"/>
            <a:ext cx="735013" cy="735013"/>
            <a:chOff x="2513013" y="4183063"/>
            <a:chExt cx="735012" cy="735012"/>
          </a:xfrm>
        </p:grpSpPr>
        <p:sp>
          <p:nvSpPr>
            <p:cNvPr id="23566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567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04</a:t>
              </a:r>
            </a:p>
          </p:txBody>
        </p:sp>
      </p:grpSp>
      <p:sp>
        <p:nvSpPr>
          <p:cNvPr id="23568" name="文本框 36"/>
          <p:cNvSpPr txBox="1">
            <a:spLocks noChangeArrowheads="1"/>
          </p:cNvSpPr>
          <p:nvPr/>
        </p:nvSpPr>
        <p:spPr bwMode="auto">
          <a:xfrm>
            <a:off x="5019675" y="1057275"/>
            <a:ext cx="3074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学习目标</a:t>
            </a:r>
          </a:p>
        </p:txBody>
      </p:sp>
      <p:sp>
        <p:nvSpPr>
          <p:cNvPr id="23569" name="文本框 37"/>
          <p:cNvSpPr txBox="1">
            <a:spLocks noChangeArrowheads="1"/>
          </p:cNvSpPr>
          <p:nvPr/>
        </p:nvSpPr>
        <p:spPr bwMode="auto">
          <a:xfrm>
            <a:off x="4552950" y="197326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新课导入</a:t>
            </a:r>
          </a:p>
        </p:txBody>
      </p:sp>
      <p:sp>
        <p:nvSpPr>
          <p:cNvPr id="23570" name="文本框 38"/>
          <p:cNvSpPr txBox="1">
            <a:spLocks noChangeArrowheads="1"/>
          </p:cNvSpPr>
          <p:nvPr/>
        </p:nvSpPr>
        <p:spPr bwMode="auto">
          <a:xfrm>
            <a:off x="3021013" y="459898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当堂检测</a:t>
            </a:r>
          </a:p>
        </p:txBody>
      </p:sp>
      <p:sp>
        <p:nvSpPr>
          <p:cNvPr id="23571" name="文本框 38"/>
          <p:cNvSpPr txBox="1">
            <a:spLocks noChangeArrowheads="1"/>
          </p:cNvSpPr>
          <p:nvPr/>
        </p:nvSpPr>
        <p:spPr bwMode="auto">
          <a:xfrm>
            <a:off x="2552700" y="556736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课堂小结</a:t>
            </a:r>
          </a:p>
        </p:txBody>
      </p:sp>
      <p:sp>
        <p:nvSpPr>
          <p:cNvPr id="23572" name="文本框 37"/>
          <p:cNvSpPr txBox="1">
            <a:spLocks noChangeArrowheads="1"/>
          </p:cNvSpPr>
          <p:nvPr/>
        </p:nvSpPr>
        <p:spPr bwMode="auto">
          <a:xfrm>
            <a:off x="4089400" y="278288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典例探究</a:t>
            </a:r>
          </a:p>
        </p:txBody>
      </p:sp>
      <p:sp>
        <p:nvSpPr>
          <p:cNvPr id="23573" name="文本框 37"/>
          <p:cNvSpPr txBox="1">
            <a:spLocks noChangeArrowheads="1"/>
          </p:cNvSpPr>
          <p:nvPr/>
        </p:nvSpPr>
        <p:spPr bwMode="auto">
          <a:xfrm>
            <a:off x="3594100" y="366553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跟踪练习</a:t>
            </a:r>
          </a:p>
        </p:txBody>
      </p:sp>
      <p:grpSp>
        <p:nvGrpSpPr>
          <p:cNvPr id="23574" name="组合 18"/>
          <p:cNvGrpSpPr/>
          <p:nvPr/>
        </p:nvGrpSpPr>
        <p:grpSpPr bwMode="auto">
          <a:xfrm>
            <a:off x="2382838" y="4456113"/>
            <a:ext cx="735012" cy="735012"/>
            <a:chOff x="2513013" y="4183063"/>
            <a:chExt cx="735012" cy="735012"/>
          </a:xfrm>
        </p:grpSpPr>
        <p:sp>
          <p:nvSpPr>
            <p:cNvPr id="23575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576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05</a:t>
              </a:r>
            </a:p>
          </p:txBody>
        </p:sp>
      </p:grpSp>
      <p:grpSp>
        <p:nvGrpSpPr>
          <p:cNvPr id="23577" name="组合 18"/>
          <p:cNvGrpSpPr/>
          <p:nvPr/>
        </p:nvGrpSpPr>
        <p:grpSpPr bwMode="auto">
          <a:xfrm>
            <a:off x="1906588" y="5386388"/>
            <a:ext cx="735012" cy="735012"/>
            <a:chOff x="2513013" y="4183063"/>
            <a:chExt cx="735012" cy="735012"/>
          </a:xfrm>
        </p:grpSpPr>
        <p:sp>
          <p:nvSpPr>
            <p:cNvPr id="23578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579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06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609600" y="1981200"/>
            <a:ext cx="80772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．了解随机事件发生的不确定性和概率的稳定性；</a:t>
            </a:r>
          </a:p>
          <a:p>
            <a:pPr>
              <a:spcBef>
                <a:spcPts val="1800"/>
              </a:spcBef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．正确理解概率的含义，理解频率与概率的区别与联系；</a:t>
            </a:r>
          </a:p>
          <a:p>
            <a:pPr>
              <a:spcBef>
                <a:spcPts val="1800"/>
              </a:spcBef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．利用概率解决生活中的实际问题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2903538" y="1103313"/>
            <a:ext cx="3294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频率与概率的关系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85988" y="2089150"/>
            <a:ext cx="62801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随着试验次数的增加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 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频率会在概率的附近摆动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并趋于稳定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.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在实际问题中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若事件的概率未知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常用频率作为它的估计值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85988" y="4037013"/>
            <a:ext cx="645953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频率本身是随机的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在试验前不能确定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做同样次数或不同次数的重复试验得到的事件的频率都可能不同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.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而概率是一个确定数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是客观存在的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与每次试验无关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8650" y="2089150"/>
            <a:ext cx="205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(1)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联系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63588" y="4037013"/>
            <a:ext cx="1422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区别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304800" y="914400"/>
            <a:ext cx="8686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某林场，要考察一种树苗移植后的成活率，对这种树苗移植后成活情况进行跟踪调查，并将结果经过整理后，根据选取不同容量样本，得出相应的成活频率，绘制成统计图，根据</a:t>
            </a:r>
            <a:r>
              <a:rPr lang="zh-CN" altLang="en-US" sz="2400" dirty="0">
                <a:ea typeface="黑体" panose="02010609060101010101" pitchFamily="49" charset="-122"/>
              </a:rPr>
              <a:t>统计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图，回答下面的问题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）这种树苗成活的频率在什么数值附近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成活率估计为多少？</a:t>
            </a: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）该林场已经移植这种树苗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万株，估计能成活多少万株？</a:t>
            </a: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）如果计划成活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万这种树苗，那么还需要移植多少万株？</a:t>
            </a:r>
          </a:p>
        </p:txBody>
      </p:sp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962400"/>
            <a:ext cx="35814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458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分析：（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）由图可知，成活概率在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0.9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上下波动，故可估计这种树苗成活的频率稳定在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0.9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，成活的概率估计值为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0.9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b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5×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成活率即为所求的成活的树苗棵树；</a:t>
            </a:r>
            <a:b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）利用成活率求得需要树苗棵数，减去已移植树苗数即为所求的树苗的棵数．</a:t>
            </a:r>
            <a:r>
              <a:rPr lang="zh-CN" altLang="en-US" dirty="0"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33400" y="3886200"/>
            <a:ext cx="70024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解：（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）这种树苗成活的频率稳定在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0.9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</a:p>
          <a:p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成活的概率估计值为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0.9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b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（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）估计这种树苗成活在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5×0.9=4.5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万棵；</a:t>
            </a:r>
            <a:b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（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18÷0.9-5=15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b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答：该地区还需移植这种树苗约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万棵．</a:t>
            </a:r>
            <a:r>
              <a:rPr lang="zh-CN" altLang="en-US" dirty="0">
                <a:ea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347663" y="9906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2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为了估计小鱼塘里的鱼的总数，小王向鱼塘里投放了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条作了标记的鱼，然后用渔网随意捕捞，每次捕捞后，记录下有记号的鱼的条数，记录完后将捕到的鱼放回，这样重复了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次，得到下面的数据：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671513" y="54102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请你估算鱼塘里有鱼多少条？</a:t>
            </a:r>
            <a:endParaRPr lang="zh-CN" altLang="en-US" sz="4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4397" name="Group 61"/>
          <p:cNvGraphicFramePr>
            <a:graphicFrameLocks noGrp="1"/>
          </p:cNvGraphicFramePr>
          <p:nvPr/>
        </p:nvGraphicFramePr>
        <p:xfrm>
          <a:off x="347663" y="2819400"/>
          <a:ext cx="8408988" cy="2303463"/>
        </p:xfrm>
        <a:graphic>
          <a:graphicData uri="http://schemas.openxmlformats.org/drawingml/2006/table">
            <a:tbl>
              <a:tblPr/>
              <a:tblGrid>
                <a:gridCol w="193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00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网鱼第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N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有记号的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没有记号的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1752600" y="1676400"/>
            <a:ext cx="492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zh-CN" altLang="en-US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设估计鱼塘里有</a:t>
            </a:r>
            <a:r>
              <a:rPr lang="en-US" altLang="zh-CN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条鱼</a:t>
            </a: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3276600" y="4191000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∴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≈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618</a:t>
            </a:r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1524000" y="4953000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答：鱼塘里大约有鱼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618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grpSp>
        <p:nvGrpSpPr>
          <p:cNvPr id="2" name="Group 17"/>
          <p:cNvGrpSpPr/>
          <p:nvPr/>
        </p:nvGrpSpPr>
        <p:grpSpPr bwMode="auto">
          <a:xfrm>
            <a:off x="3048000" y="2514600"/>
            <a:ext cx="2211388" cy="1295400"/>
            <a:chOff x="1536" y="1392"/>
            <a:chExt cx="1393" cy="816"/>
          </a:xfrm>
        </p:grpSpPr>
        <p:sp>
          <p:nvSpPr>
            <p:cNvPr id="35845" name="AutoShape 8"/>
            <p:cNvSpPr>
              <a:spLocks noChangeAspect="1" noChangeArrowheads="1" noTextEdit="1"/>
            </p:cNvSpPr>
            <p:nvPr/>
          </p:nvSpPr>
          <p:spPr bwMode="auto">
            <a:xfrm>
              <a:off x="1536" y="1392"/>
              <a:ext cx="139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46" name="Line 10"/>
            <p:cNvSpPr>
              <a:spLocks noChangeShapeType="1"/>
            </p:cNvSpPr>
            <p:nvPr/>
          </p:nvSpPr>
          <p:spPr bwMode="auto">
            <a:xfrm>
              <a:off x="1584" y="1824"/>
              <a:ext cx="471" cy="0"/>
            </a:xfrm>
            <a:prstGeom prst="line">
              <a:avLst/>
            </a:prstGeom>
            <a:noFill/>
            <a:ln w="2070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7" name="Line 11"/>
            <p:cNvSpPr>
              <a:spLocks noChangeShapeType="1"/>
            </p:cNvSpPr>
            <p:nvPr/>
          </p:nvSpPr>
          <p:spPr bwMode="auto">
            <a:xfrm>
              <a:off x="2395" y="1813"/>
              <a:ext cx="472" cy="0"/>
            </a:xfrm>
            <a:prstGeom prst="line">
              <a:avLst/>
            </a:prstGeom>
            <a:noFill/>
            <a:ln w="20701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8" name="Rectangle 12"/>
            <p:cNvSpPr>
              <a:spLocks noChangeArrowheads="1"/>
            </p:cNvSpPr>
            <p:nvPr/>
          </p:nvSpPr>
          <p:spPr bwMode="auto">
            <a:xfrm>
              <a:off x="2544" y="1776"/>
              <a:ext cx="14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000" i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endParaRPr lang="en-US" altLang="zh-CN">
                <a:solidFill>
                  <a:srgbClr val="0000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5849" name="Rectangle 13"/>
            <p:cNvSpPr>
              <a:spLocks noChangeArrowheads="1"/>
            </p:cNvSpPr>
            <p:nvPr/>
          </p:nvSpPr>
          <p:spPr bwMode="auto">
            <a:xfrm>
              <a:off x="2400" y="1440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36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100</a:t>
              </a:r>
              <a:endParaRPr lang="en-US" altLang="zh-CN" sz="3600">
                <a:solidFill>
                  <a:srgbClr val="0000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5850" name="Rectangle 14"/>
            <p:cNvSpPr>
              <a:spLocks noChangeArrowheads="1"/>
            </p:cNvSpPr>
            <p:nvPr/>
          </p:nvSpPr>
          <p:spPr bwMode="auto">
            <a:xfrm>
              <a:off x="1575" y="1858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36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136</a:t>
              </a:r>
              <a:endParaRPr lang="en-US" altLang="zh-CN" sz="3600">
                <a:solidFill>
                  <a:srgbClr val="0000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5851" name="Rectangle 15"/>
            <p:cNvSpPr>
              <a:spLocks noChangeArrowheads="1"/>
            </p:cNvSpPr>
            <p:nvPr/>
          </p:nvSpPr>
          <p:spPr bwMode="auto">
            <a:xfrm>
              <a:off x="1672" y="1412"/>
              <a:ext cx="2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36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22</a:t>
              </a:r>
              <a:endParaRPr lang="en-US" altLang="zh-CN" sz="3600">
                <a:solidFill>
                  <a:srgbClr val="0000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5852" name="Rectangle 16"/>
            <p:cNvSpPr>
              <a:spLocks noChangeArrowheads="1"/>
            </p:cNvSpPr>
            <p:nvPr/>
          </p:nvSpPr>
          <p:spPr bwMode="auto">
            <a:xfrm>
              <a:off x="2144" y="1574"/>
              <a:ext cx="17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4000">
                  <a:solidFill>
                    <a:srgbClr val="0000FF"/>
                  </a:solidFill>
                  <a:latin typeface="Symbol" panose="05050102010706020507" pitchFamily="18" charset="2"/>
                  <a:ea typeface="黑体" panose="02010609060101010101" pitchFamily="49" charset="-122"/>
                </a:rPr>
                <a:t>=</a:t>
              </a:r>
              <a:endParaRPr lang="en-US" altLang="zh-CN">
                <a:solidFill>
                  <a:srgbClr val="0000FF"/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7" grpId="0"/>
      <p:bldP spid="18488" grpId="0"/>
      <p:bldP spid="12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97" name="Group 153"/>
          <p:cNvGraphicFramePr>
            <a:graphicFrameLocks noGrp="1"/>
          </p:cNvGraphicFramePr>
          <p:nvPr/>
        </p:nvGraphicFramePr>
        <p:xfrm>
          <a:off x="533400" y="2514600"/>
          <a:ext cx="8077200" cy="3282951"/>
        </p:xfrm>
        <a:graphic>
          <a:graphicData uri="http://schemas.openxmlformats.org/drawingml/2006/table">
            <a:tbl>
              <a:tblPr/>
              <a:tblGrid>
                <a:gridCol w="168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625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灯泡个数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使用寿命≥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10000h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的灯泡个数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179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361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902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97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合格率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23" name="Rectangle 148"/>
          <p:cNvSpPr>
            <a:spLocks noChangeArrowheads="1"/>
          </p:cNvSpPr>
          <p:nvPr/>
        </p:nvSpPr>
        <p:spPr bwMode="auto">
          <a:xfrm>
            <a:off x="304800" y="106045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某工厂新生产一种节能灯泡，设计使用寿命为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10 000 h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，现从第一批的大量产品中抽取若干个，在同等条件下进行使用寿命检验，有关数据如下：</a:t>
            </a:r>
            <a:r>
              <a:rPr lang="zh-CN" altLang="en-US" dirty="0">
                <a:ea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|1.0|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0|1.0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Microsoft Office PowerPoint</Application>
  <PresentationFormat>全屏显示(4:3)</PresentationFormat>
  <Paragraphs>275</Paragraphs>
  <Slides>18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黑体</vt:lpstr>
      <vt:lpstr>宋体</vt:lpstr>
      <vt:lpstr>微软雅黑</vt:lpstr>
      <vt:lpstr>Arial</vt:lpstr>
      <vt:lpstr>Calibri</vt:lpstr>
      <vt:lpstr>Symbol</vt:lpstr>
      <vt:lpstr>Times New Roman</vt:lpstr>
      <vt:lpstr>Wingdings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2015-01-21T09:48:00Z</dcterms:created>
  <dcterms:modified xsi:type="dcterms:W3CDTF">2023-01-16T15:52:13Z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8DD80BCA2A4C4E51A67B0B95C3D9C694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