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>
        <p:scale>
          <a:sx n="100" d="100"/>
          <a:sy n="100" d="100"/>
        </p:scale>
        <p:origin x="-1182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4D9B538-8A1F-42A8-A32F-CF723705095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8AE577A-0305-4672-B2D9-3065A210D32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D03A-F0FB-4519-B42C-6AC850A49755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5986-815C-4BFB-9A9A-E962165486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A9CC-DA13-455A-81BC-66D427433882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0E58-2EFE-44D3-AA0C-B81D159CB8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743FF-9ED3-44AB-890D-339AC3A6429D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69DAE-8EF5-44FE-B8B1-04FE7E4CA8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5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DEB5-18DA-4E13-A06A-097F92444418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DB9FD-33C8-4CE2-A76B-30C8D6B30C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259A-E9FC-4F62-B6CB-25A26333719E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9F639-18C8-409E-8315-EAABAFA920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2CAA3-931D-4D7A-82F7-D926E02FAC62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3EB15-08E1-4EC9-8CDF-7541AD440F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3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83825-2A1E-41DA-8D2F-3F993A710BCC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11CBE-3937-41BA-84C5-C4AEAC18BA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B9328-1ACA-4B88-8FC9-A97650448C4A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6055-4AAB-492C-B77D-73092247BE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713675"/>
            <a:ext cx="4681655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5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15A79-B4C7-400D-B128-B02246888FCC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514CE-AA83-4C1C-942C-A9FB714E8D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9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5CB8-5A5B-4DAA-B994-38A15564FD28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4BB0D-EEB9-4A70-8849-6DC1BF236B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DFDD53E7-4DB0-40F0-BEFD-F6DD94D1F94B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0CB77CF1-4DB0-4556-856B-1B45FAAC5DD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95813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数学一年级 </a:t>
            </a:r>
            <a:endParaRPr lang="zh-CN" altLang="en-US" sz="3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经典粗圆简" panose="02010609000101010101" charset="-122"/>
              <a:ea typeface="经典粗圆简" panose="02010609000101010101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73977" y="1108075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2093119" y="1920877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679221" y="2320051"/>
            <a:ext cx="5125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4F80BD"/>
                </a:solidFill>
                <a:latin typeface="+mn-ea"/>
                <a:ea typeface="+mn-ea"/>
              </a:rPr>
              <a:t>第八单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</a:rPr>
              <a:t>元  </a:t>
            </a:r>
            <a:r>
              <a:rPr lang="en-US" altLang="zh-CN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10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以内的加法与减法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315165" y="4188139"/>
            <a:ext cx="3840163" cy="36512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642476" y="3922714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4666548" y="3305673"/>
            <a:ext cx="31373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zh-CN" sz="4400" b="1" dirty="0" smtClean="0">
                <a:solidFill>
                  <a:srgbClr val="4F80BD"/>
                </a:solidFill>
                <a:latin typeface="微软雅黑" panose="020B0503020204020204" pitchFamily="34" charset="-122"/>
              </a:rPr>
              <a:t>10</a:t>
            </a:r>
            <a:r>
              <a:rPr lang="zh-CN" sz="4400" b="1" dirty="0">
                <a:solidFill>
                  <a:srgbClr val="4F80BD"/>
                </a:solidFill>
                <a:latin typeface="微软雅黑" panose="020B0503020204020204" pitchFamily="34" charset="-122"/>
              </a:rPr>
              <a:t>的加减法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586864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2838451" y="1555750"/>
            <a:ext cx="434340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凑十</a:t>
            </a:r>
            <a:r>
              <a:rPr 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歌</a:t>
            </a:r>
          </a:p>
          <a:p>
            <a:pPr eaLnBrk="1" hangingPunct="1">
              <a:lnSpc>
                <a:spcPct val="150000"/>
              </a:lnSpc>
            </a:pP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一九一九好朋友，</a:t>
            </a:r>
          </a:p>
          <a:p>
            <a:pPr eaLnBrk="1" hangingPunct="1">
              <a:lnSpc>
                <a:spcPct val="150000"/>
              </a:lnSpc>
            </a:pP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二八二八手拉手，</a:t>
            </a:r>
          </a:p>
          <a:p>
            <a:pPr eaLnBrk="1" hangingPunct="1">
              <a:lnSpc>
                <a:spcPct val="150000"/>
              </a:lnSpc>
            </a:pP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三七三七真亲密，</a:t>
            </a:r>
          </a:p>
          <a:p>
            <a:pPr eaLnBrk="1" hangingPunct="1">
              <a:lnSpc>
                <a:spcPct val="150000"/>
              </a:lnSpc>
            </a:pP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四六四六一起走，</a:t>
            </a:r>
          </a:p>
          <a:p>
            <a:pPr eaLnBrk="1" hangingPunct="1">
              <a:lnSpc>
                <a:spcPct val="150000"/>
              </a:lnSpc>
            </a:pP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五五凑成一双手。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67" name="文本框 3"/>
          <p:cNvSpPr txBox="1">
            <a:spLocks noChangeArrowheads="1"/>
          </p:cNvSpPr>
          <p:nvPr/>
        </p:nvSpPr>
        <p:spPr bwMode="auto">
          <a:xfrm>
            <a:off x="387351" y="736601"/>
            <a:ext cx="2236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“</a:t>
            </a:r>
            <a:r>
              <a:rPr lang="zh-CN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凑十</a:t>
            </a:r>
            <a:r>
              <a:rPr lang="en-US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”</a:t>
            </a:r>
            <a:r>
              <a:rPr lang="zh-CN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歌</a:t>
            </a:r>
            <a:endParaRPr lang="zh-CN" altLang="en-US" sz="32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四、巩固深化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17577" y="1600201"/>
            <a:ext cx="64299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3200" dirty="0">
                <a:ea typeface="楷体" panose="02010609060101010101" pitchFamily="49" charset="-122"/>
                <a:sym typeface="+mn-ea"/>
              </a:rPr>
              <a:t>1</a:t>
            </a:r>
            <a:r>
              <a:rPr lang="zh-CN" sz="3200" dirty="0">
                <a:ea typeface="楷体" panose="02010609060101010101" pitchFamily="49" charset="-122"/>
                <a:sym typeface="+mn-ea"/>
              </a:rPr>
              <a:t>．哪两张卡片上的数相加等于</a:t>
            </a:r>
            <a:r>
              <a:rPr lang="zh-CN" altLang="zh-CN" sz="3200" dirty="0">
                <a:ea typeface="楷体" panose="02010609060101010101" pitchFamily="49" charset="-122"/>
                <a:sym typeface="+mn-ea"/>
              </a:rPr>
              <a:t>10?</a:t>
            </a:r>
          </a:p>
        </p:txBody>
      </p:sp>
      <p:pic>
        <p:nvPicPr>
          <p:cNvPr id="3" name="图片 2" descr="XCM@2MQTFAB%2WAFH]ZMC8B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7576" y="2336802"/>
            <a:ext cx="9478963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92200" y="4518027"/>
            <a:ext cx="9128125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例如：小老鼠说：</a:t>
            </a:r>
            <a:r>
              <a:rPr 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我拿</a:t>
            </a:r>
            <a:r>
              <a:rPr 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‘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’”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，大象说</a:t>
            </a:r>
            <a:r>
              <a:rPr 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我拿</a:t>
            </a:r>
            <a:r>
              <a:rPr 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‘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2’”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。小老鼠说</a:t>
            </a:r>
            <a:r>
              <a:rPr 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等于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，大象说</a:t>
            </a:r>
            <a:r>
              <a:rPr 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等于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10”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。同桌互练。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704851" y="701675"/>
            <a:ext cx="992981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．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10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减几</a:t>
            </a:r>
          </a:p>
          <a:p>
            <a:pPr eaLnBrk="1" hangingPunct="1">
              <a:lnSpc>
                <a:spcPct val="150000"/>
              </a:lnSpc>
            </a:pP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小兔子见小朋友们这么聪明，也来考考大家。小兔子用手中的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10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减去伞面上的任意一个数，请你说出得数。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(1)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出示图片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(2)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学生自由说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(3)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集体说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五、课堂小结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12814" y="2555876"/>
            <a:ext cx="79816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今天我们一起学习了什么？你有哪些收获？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379414" y="1402556"/>
            <a:ext cx="107775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607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endParaRPr 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79413" y="1585913"/>
            <a:ext cx="557371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  <a:sym typeface="+mn-ea"/>
              </a:rPr>
              <a:t>算一算。</a:t>
            </a:r>
            <a:endParaRPr lang="zh-CN" altLang="en-US" sz="3200">
              <a:latin typeface="黑体" panose="02010609060101010101" pitchFamily="49" charset="-122"/>
              <a:ea typeface="黑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36663" y="4173538"/>
            <a:ext cx="8888412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5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280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同桌互算，并说说你是怎样想的。</a:t>
            </a:r>
          </a:p>
          <a:p>
            <a:pPr eaLnBrk="1" hangingPunct="1">
              <a:lnSpc>
                <a:spcPct val="150000"/>
              </a:lnSpc>
            </a:pPr>
            <a:endParaRPr lang="zh-CN" altLang="en-US" sz="280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309813" y="2295525"/>
            <a:ext cx="6715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367213" y="2306638"/>
            <a:ext cx="6715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367213" y="3081338"/>
            <a:ext cx="6715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392863" y="3070225"/>
            <a:ext cx="6715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664577" y="3055938"/>
            <a:ext cx="6715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392863" y="2295525"/>
            <a:ext cx="6715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8678863" y="2363788"/>
            <a:ext cx="6715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425701" y="3070225"/>
            <a:ext cx="6715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</a:p>
        </p:txBody>
      </p:sp>
      <p:sp>
        <p:nvSpPr>
          <p:cNvPr id="12" name="剪去单角的矩形 11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二、创设情境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046163" y="1762126"/>
            <a:ext cx="98599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同学们，中国足球队齐心协力、顽强拼搏，已冲出亚洲，进入“世界杯”。今后的足球事业将会更蓬勃向上，看我们的小将正在加紧训练呢！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三、自主探究</a:t>
            </a:r>
          </a:p>
        </p:txBody>
      </p:sp>
      <p:pic>
        <p:nvPicPr>
          <p:cNvPr id="3" name="图片 2" descr="X%N8P%X~SE_T(R~T9JN(G2Y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8775" y="1979613"/>
            <a:ext cx="8934451" cy="424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99"/>
          <p:cNvSpPr txBox="1">
            <a:spLocks noChangeArrowheads="1"/>
          </p:cNvSpPr>
          <p:nvPr/>
        </p:nvSpPr>
        <p:spPr bwMode="auto">
          <a:xfrm>
            <a:off x="-34924" y="736600"/>
            <a:ext cx="114839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5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球场一角，小朋友们正在踢足球呢！仔细看一看，这些小朋友可以分成哪两部分？分别有几个？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635626" y="2273300"/>
            <a:ext cx="60309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(1)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分成左边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个和右边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个。</a:t>
            </a:r>
            <a:endParaRPr 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148" name="图片 3" descr="X%N8P%X~SE_T(R~T9JN(G2Y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1" y="2482852"/>
            <a:ext cx="5197475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635626" y="4356101"/>
            <a:ext cx="63992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(3)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分成戴帽子的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个和不戴帽子的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7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个。</a:t>
            </a:r>
            <a:endParaRPr lang="zh-CN" altLang="en-US" sz="2800" dirty="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635625" y="3043238"/>
            <a:ext cx="5068888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(2)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分成穿蓝衣服的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6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个和穿黄衣服的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</a:t>
            </a: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个。</a:t>
            </a:r>
            <a:endParaRPr 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eaLnBrk="1" hangingPunct="1"/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99"/>
          <p:cNvSpPr txBox="1">
            <a:spLocks noChangeArrowheads="1"/>
          </p:cNvSpPr>
          <p:nvPr/>
        </p:nvSpPr>
        <p:spPr bwMode="auto">
          <a:xfrm>
            <a:off x="477840" y="779463"/>
            <a:ext cx="104473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你能根据穿蓝衣服的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个和穿黄衣服的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个说出哪些算式？同桌互说：比一比谁说得多。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28676" y="2644775"/>
            <a:ext cx="66103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         </a:t>
            </a:r>
            <a:r>
              <a:rPr 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          </a:t>
            </a:r>
            <a:r>
              <a:rPr lang="en-US" altLang="zh-CN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</a:t>
            </a:r>
            <a:r>
              <a:rPr lang="en-US" altLang="zh-CN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2"/>
          <p:cNvSpPr txBox="1">
            <a:spLocks noChangeArrowheads="1"/>
          </p:cNvSpPr>
          <p:nvPr/>
        </p:nvSpPr>
        <p:spPr bwMode="auto">
          <a:xfrm>
            <a:off x="923925" y="2644775"/>
            <a:ext cx="6696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 6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＝         </a:t>
            </a:r>
            <a:r>
              <a:rPr 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＝          </a:t>
            </a:r>
            <a:r>
              <a:rPr 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            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195" name="文本框 4"/>
          <p:cNvSpPr txBox="1">
            <a:spLocks noChangeArrowheads="1"/>
          </p:cNvSpPr>
          <p:nvPr/>
        </p:nvSpPr>
        <p:spPr bwMode="auto">
          <a:xfrm>
            <a:off x="660402" y="614365"/>
            <a:ext cx="98472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你们想自己算出来吗？打开教材第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66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页，试着填一填，集体评定。并任选一题，指名说说自己的算法。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555875" y="2849563"/>
            <a:ext cx="1365251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10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56389" y="3600450"/>
            <a:ext cx="1363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55875" y="3589338"/>
            <a:ext cx="1365251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357937" y="2860675"/>
            <a:ext cx="1365251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4"/>
          <p:cNvSpPr txBox="1">
            <a:spLocks noChangeArrowheads="1"/>
          </p:cNvSpPr>
          <p:nvPr/>
        </p:nvSpPr>
        <p:spPr bwMode="auto">
          <a:xfrm>
            <a:off x="428625" y="555626"/>
            <a:ext cx="999648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玩玩想想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sz="2800" dirty="0">
                <a:latin typeface="楷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(</a:t>
            </a:r>
            <a:r>
              <a:rPr lang="zh-CN" sz="2800" dirty="0">
                <a:latin typeface="楷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每人准备好</a:t>
            </a:r>
            <a:r>
              <a:rPr lang="zh-CN" altLang="zh-CN" sz="2800" dirty="0">
                <a:latin typeface="楷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lang="zh-CN" sz="2800" dirty="0">
                <a:latin typeface="楷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个花片</a:t>
            </a:r>
            <a:r>
              <a:rPr lang="zh-CN" altLang="zh-CN" sz="2800" dirty="0">
                <a:latin typeface="楷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) </a:t>
            </a:r>
            <a:r>
              <a:rPr lang="zh-CN" sz="2800" dirty="0">
                <a:latin typeface="楷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学生根据正、反面情况写出算式：</a:t>
            </a:r>
          </a:p>
        </p:txBody>
      </p:sp>
      <p:pic>
        <p:nvPicPr>
          <p:cNvPr id="9219" name="图片 1" descr="D@NQ2AAZOTGXD4C(P7W`XVM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838" y="2578102"/>
            <a:ext cx="5035551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6770688" y="2359025"/>
            <a:ext cx="4083051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endParaRPr lang="en-US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55651" y="1808164"/>
            <a:ext cx="10742613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10    9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10   10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9   10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10    8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10   10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2   10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10    7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10   10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7   10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10    6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10   10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6   10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10    10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3" name="文本框 5"/>
          <p:cNvSpPr txBox="1">
            <a:spLocks noChangeArrowheads="1"/>
          </p:cNvSpPr>
          <p:nvPr/>
        </p:nvSpPr>
        <p:spPr bwMode="auto">
          <a:xfrm>
            <a:off x="180977" y="936626"/>
            <a:ext cx="8443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全班交流，展示成果。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把结果写在花片上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)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宽屏</PresentationFormat>
  <Paragraphs>64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黑体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2023-01-16T15:52:17Z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26673C9F1661458187DDFF3071DD8F0E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