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65" r:id="rId5"/>
    <p:sldId id="276" r:id="rId6"/>
    <p:sldId id="277" r:id="rId7"/>
    <p:sldId id="261" r:id="rId8"/>
    <p:sldId id="278" r:id="rId9"/>
    <p:sldId id="279" r:id="rId10"/>
    <p:sldId id="283" r:id="rId11"/>
    <p:sldId id="280" r:id="rId12"/>
    <p:sldId id="262" r:id="rId13"/>
    <p:sldId id="281" r:id="rId14"/>
    <p:sldId id="282" r:id="rId15"/>
    <p:sldId id="266" r:id="rId16"/>
    <p:sldId id="263" r:id="rId17"/>
    <p:sldId id="267" r:id="rId18"/>
    <p:sldId id="271" r:id="rId19"/>
    <p:sldId id="270" r:id="rId20"/>
    <p:sldId id="272" r:id="rId21"/>
    <p:sldId id="264" r:id="rId22"/>
    <p:sldId id="273" r:id="rId23"/>
    <p:sldId id="274" r:id="rId24"/>
    <p:sldId id="275" r:id="rId25"/>
    <p:sldId id="26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C6C6C6"/>
    <a:srgbClr val="3B3838"/>
    <a:srgbClr val="EE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C6C6C6"/>
            </a:solidFill>
            <a:effectLst>
              <a:outerShdw blurRad="50800" dist="38100" dir="2700000" algn="tl" rotWithShape="0">
                <a:prstClr val="black">
                  <a:alpha val="40000"/>
                </a:prstClr>
              </a:outerShdw>
            </a:effectLst>
          </c:spPr>
          <c:dPt>
            <c:idx val="0"/>
            <c:bubble3D val="0"/>
            <c:explosion val="9"/>
            <c:spPr>
              <a:solidFill>
                <a:srgbClr val="C6C6C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C96-4F54-A870-BB6EB444A7E5}"/>
              </c:ext>
            </c:extLst>
          </c:dPt>
          <c:dPt>
            <c:idx val="1"/>
            <c:bubble3D val="0"/>
            <c:explosion val="9"/>
            <c:spPr>
              <a:solidFill>
                <a:srgbClr val="C6C6C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C96-4F54-A870-BB6EB444A7E5}"/>
              </c:ext>
            </c:extLst>
          </c:dPt>
          <c:dPt>
            <c:idx val="2"/>
            <c:bubble3D val="0"/>
            <c:explosion val="19"/>
            <c:spPr>
              <a:solidFill>
                <a:srgbClr val="C6C6C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C96-4F54-A870-BB6EB444A7E5}"/>
              </c:ext>
            </c:extLst>
          </c:dPt>
          <c:dPt>
            <c:idx val="3"/>
            <c:bubble3D val="0"/>
            <c:explosion val="8"/>
            <c:spPr>
              <a:solidFill>
                <a:srgbClr val="C6C6C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C96-4F54-A870-BB6EB444A7E5}"/>
              </c:ext>
            </c:extLst>
          </c:dPt>
          <c:cat>
            <c:strRef>
              <c:f>Sheet1!$A$2:$A$5</c:f>
              <c:strCache>
                <c:ptCount val="4"/>
                <c:pt idx="0">
                  <c:v>Price 1</c:v>
                </c:pt>
                <c:pt idx="1">
                  <c:v>Price 2</c:v>
                </c:pt>
                <c:pt idx="2">
                  <c:v>Price 3</c:v>
                </c:pt>
                <c:pt idx="3">
                  <c:v>Price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C96-4F54-A870-BB6EB444A7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B34331E3-BB6A-4129-8B4C-AA4D9ABC3A4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60CBAB4A-AE92-49D2-B57C-1D01B2825EF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024C4F-9A2D-408D-AFA4-3914E828C07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2E8E8-DD99-4539-8B4D-B3E8E6ED64F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2E8E8-DD99-4539-8B4D-B3E8E6ED64F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2E8E8-DD99-4539-8B4D-B3E8E6ED64F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2E8E8-DD99-4539-8B4D-B3E8E6ED64F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25</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BAB4A-AE92-49D2-B57C-1D01B2825EF7}"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p:cNvSpPr/>
          <p:nvPr userDrawn="1"/>
        </p:nvSpPr>
        <p:spPr>
          <a:xfrm>
            <a:off x="1257300" y="2551837"/>
            <a:ext cx="8483600" cy="1338828"/>
          </a:xfrm>
          <a:prstGeom prst="rect">
            <a:avLst/>
          </a:prstGeom>
        </p:spPr>
        <p:txBody>
          <a:bodyPr wrap="square">
            <a:spAutoFit/>
          </a:bodyPr>
          <a:lstStyle/>
          <a:p>
            <a:pPr algn="just">
              <a:lnSpc>
                <a:spcPct val="150000"/>
              </a:lnSpc>
            </a:pP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感谢您下</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载第一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平</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台上提供的</a:t>
            </a:r>
            <a:r>
              <a:rPr lang="en-US" altLang="zh-CN" sz="1800" dirty="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作品，为了您</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和第一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以</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及原创作者的利益，请勿复制、传播、销售，否则将承担法律责任</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将</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对作品进行维权，按照传播下载次数进行十倍的索取赔偿！</a:t>
            </a:r>
            <a:endParaRPr lang="en-US" altLang="zh-CN" sz="1800" dirty="0">
              <a:solidFill>
                <a:schemeClr val="accent6">
                  <a:alpha val="0"/>
                </a:schemeClr>
              </a:solidFill>
              <a:latin typeface="字魂59号-创粗黑" panose="00000500000000000000" pitchFamily="2" charset="-122"/>
              <a:ea typeface="字魂59号-创粗黑" panose="00000500000000000000"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257300" y="2551837"/>
            <a:ext cx="8483600" cy="1338828"/>
          </a:xfrm>
          <a:prstGeom prst="rect">
            <a:avLst/>
          </a:prstGeom>
        </p:spPr>
        <p:txBody>
          <a:bodyPr wrap="square">
            <a:spAutoFit/>
          </a:bodyPr>
          <a:lstStyle/>
          <a:p>
            <a:pPr algn="just">
              <a:lnSpc>
                <a:spcPct val="150000"/>
              </a:lnSpc>
            </a:pP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感谢您下</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载第一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平</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台上提供的</a:t>
            </a:r>
            <a:r>
              <a:rPr lang="en-US" altLang="zh-CN" sz="1800" dirty="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作品，为了您</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和第一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以</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及原创作者的利益，请勿复制、传播、销售，否则将承担法律责任</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将</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对作品进行维权，按照传播下载次数进行十倍的索取赔偿！</a:t>
            </a:r>
            <a:endParaRPr lang="en-US" altLang="zh-CN" sz="1800" dirty="0">
              <a:solidFill>
                <a:schemeClr val="accent6">
                  <a:alpha val="0"/>
                </a:schemeClr>
              </a:solidFill>
              <a:latin typeface="字魂59号-创粗黑" panose="00000500000000000000" pitchFamily="2" charset="-122"/>
              <a:ea typeface="字魂59号-创粗黑" panose="00000500000000000000"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1257300" y="2551837"/>
            <a:ext cx="8483600" cy="1338828"/>
          </a:xfrm>
          <a:prstGeom prst="rect">
            <a:avLst/>
          </a:prstGeom>
        </p:spPr>
        <p:txBody>
          <a:bodyPr wrap="square">
            <a:spAutoFit/>
          </a:bodyPr>
          <a:lstStyle/>
          <a:p>
            <a:pPr algn="just">
              <a:lnSpc>
                <a:spcPct val="150000"/>
              </a:lnSpc>
            </a:pP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感谢您下</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载第一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平</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台上提供的</a:t>
            </a:r>
            <a:r>
              <a:rPr lang="en-US" altLang="zh-CN" sz="1800" dirty="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作品，为了您</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和第一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以</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及原创作者的利益，请勿复制、传播、销售，否则将承担法律责任</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！第一</a:t>
            </a:r>
            <a:r>
              <a:rPr lang="en-US" altLang="zh-CN" sz="1800" dirty="0" smtClean="0">
                <a:solidFill>
                  <a:schemeClr val="accent6">
                    <a:alpha val="0"/>
                  </a:schemeClr>
                </a:solidFill>
                <a:latin typeface="字魂59号-创粗黑" panose="00000500000000000000" pitchFamily="2" charset="-122"/>
                <a:ea typeface="字魂59号-创粗黑" panose="00000500000000000000" pitchFamily="2" charset="-122"/>
              </a:rPr>
              <a:t>PPT</a:t>
            </a:r>
            <a:r>
              <a:rPr lang="zh-CN" altLang="en-US" sz="1800" dirty="0" smtClean="0">
                <a:solidFill>
                  <a:schemeClr val="accent6">
                    <a:alpha val="0"/>
                  </a:schemeClr>
                </a:solidFill>
                <a:latin typeface="字魂59号-创粗黑" panose="00000500000000000000" pitchFamily="2" charset="-122"/>
                <a:ea typeface="字魂59号-创粗黑" panose="00000500000000000000" pitchFamily="2" charset="-122"/>
              </a:rPr>
              <a:t>将</a:t>
            </a:r>
            <a:r>
              <a:rPr lang="zh-CN" altLang="en-US" sz="1800" dirty="0">
                <a:solidFill>
                  <a:schemeClr val="accent6">
                    <a:alpha val="0"/>
                  </a:schemeClr>
                </a:solidFill>
                <a:latin typeface="字魂59号-创粗黑" panose="00000500000000000000" pitchFamily="2" charset="-122"/>
                <a:ea typeface="字魂59号-创粗黑" panose="00000500000000000000" pitchFamily="2" charset="-122"/>
              </a:rPr>
              <a:t>对作品进行维权，按照传播下载次数进行十倍的索取赔偿！</a:t>
            </a:r>
            <a:endParaRPr lang="en-US" altLang="zh-CN" sz="1800" dirty="0">
              <a:solidFill>
                <a:schemeClr val="accent6">
                  <a:alpha val="0"/>
                </a:schemeClr>
              </a:solidFill>
              <a:latin typeface="字魂59号-创粗黑" panose="00000500000000000000" pitchFamily="2" charset="-122"/>
              <a:ea typeface="字魂59号-创粗黑" panose="00000500000000000000"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EA60BD-1651-450C-842E-6C8D0B5CB50E}" type="slidenum">
              <a:rPr lang="zh-CN" altLang="en-US" smtClean="0"/>
              <a:t>‹#›</a:t>
            </a:fld>
            <a:endParaRPr lang="zh-CN" altLang="en-US"/>
          </a:p>
        </p:txBody>
      </p:sp>
      <p:sp>
        <p:nvSpPr>
          <p:cNvPr id="11" name="矩形 10"/>
          <p:cNvSpPr/>
          <p:nvPr userDrawn="1"/>
        </p:nvSpPr>
        <p:spPr>
          <a:xfrm>
            <a:off x="6572628" y="6412075"/>
            <a:ext cx="775136" cy="229870"/>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 www.2ppt.com/moban/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www.2ppt.com/jieri/          PPT</a:t>
            </a:r>
            <a:r>
              <a:rPr lang="zh-CN" altLang="en-US" sz="100" dirty="0">
                <a:solidFill>
                  <a:schemeClr val="bg1">
                    <a:lumMod val="95000"/>
                  </a:schemeClr>
                </a:solidFill>
                <a:latin typeface="Calibri" panose="020F0502020204030204"/>
                <a:ea typeface="宋体" panose="02010600030101010101" pitchFamily="2" charset="-122"/>
              </a:rPr>
              <a:t>素材：</a:t>
            </a:r>
            <a:r>
              <a:rPr lang="en-US" altLang="zh-CN" sz="100" dirty="0">
                <a:solidFill>
                  <a:schemeClr val="bg1">
                    <a:lumMod val="95000"/>
                  </a:schemeClr>
                </a:solidFill>
                <a:latin typeface="Calibri" panose="020F0502020204030204"/>
                <a:ea typeface="宋体" panose="02010600030101010101" pitchFamily="2" charset="-122"/>
              </a:rPr>
              <a:t> www.2ppt.com/sucai/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 www.2ppt.com/beijing/        PPT</a:t>
            </a:r>
            <a:r>
              <a:rPr lang="zh-CN" altLang="en-US" sz="100" dirty="0">
                <a:solidFill>
                  <a:schemeClr val="bg1">
                    <a:lumMod val="95000"/>
                  </a:schemeClr>
                </a:solidFill>
                <a:latin typeface="Calibri" panose="020F0502020204030204"/>
                <a:ea typeface="宋体" panose="02010600030101010101" pitchFamily="2" charset="-122"/>
              </a:rPr>
              <a:t>图表：</a:t>
            </a:r>
            <a:r>
              <a:rPr lang="en-US" altLang="zh-CN" sz="100" dirty="0">
                <a:solidFill>
                  <a:schemeClr val="bg1">
                    <a:lumMod val="95000"/>
                  </a:schemeClr>
                </a:solidFill>
                <a:latin typeface="Calibri" panose="020F0502020204030204"/>
                <a:ea typeface="宋体" panose="02010600030101010101" pitchFamily="2" charset="-122"/>
              </a:rPr>
              <a:t> www.2ppt.com/tubiao/      </a:t>
            </a:r>
          </a:p>
          <a:p>
            <a:r>
              <a:rPr lang="zh-CN" altLang="en-US" sz="100" dirty="0">
                <a:solidFill>
                  <a:schemeClr val="bg1">
                    <a:lumMod val="95000"/>
                  </a:schemeClr>
                </a:solidFill>
                <a:latin typeface="Calibri" panose="020F0502020204030204"/>
                <a:ea typeface="宋体" panose="02010600030101010101" pitchFamily="2" charset="-122"/>
              </a:rPr>
              <a:t>精美</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 www.2ppt.com/xiazai/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 www.2ppt.com/powerpoint/      </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课件：</a:t>
            </a:r>
            <a:r>
              <a:rPr lang="en-US" altLang="zh-CN" sz="100" dirty="0">
                <a:solidFill>
                  <a:schemeClr val="bg1">
                    <a:lumMod val="95000"/>
                  </a:schemeClr>
                </a:solidFill>
                <a:latin typeface="Calibri" panose="020F0502020204030204"/>
                <a:ea typeface="宋体" panose="02010600030101010101" pitchFamily="2" charset="-122"/>
              </a:rPr>
              <a:t> www.2ppt.com/kejian/             </a:t>
            </a:r>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 www.2ppt.com/ziti/</a:t>
            </a:r>
          </a:p>
          <a:p>
            <a:r>
              <a:rPr lang="zh-CN" altLang="en-US" sz="100" dirty="0">
                <a:solidFill>
                  <a:schemeClr val="bg1">
                    <a:lumMod val="95000"/>
                  </a:schemeClr>
                </a:solidFill>
                <a:latin typeface="Calibri" panose="020F0502020204030204"/>
                <a:ea typeface="宋体" panose="02010600030101010101" pitchFamily="2" charset="-122"/>
              </a:rPr>
              <a:t>工作总结</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 www.2ppt.com/xiazai/zongjie/ </a:t>
            </a:r>
            <a:r>
              <a:rPr lang="zh-CN" altLang="en-US" sz="100" dirty="0">
                <a:solidFill>
                  <a:schemeClr val="bg1">
                    <a:lumMod val="95000"/>
                  </a:schemeClr>
                </a:solidFill>
                <a:latin typeface="Calibri" panose="020F0502020204030204"/>
                <a:ea typeface="宋体" panose="02010600030101010101" pitchFamily="2" charset="-122"/>
              </a:rPr>
              <a:t>工作计划：</a:t>
            </a:r>
            <a:r>
              <a:rPr lang="en-US" altLang="zh-CN" sz="100" dirty="0">
                <a:solidFill>
                  <a:schemeClr val="bg1">
                    <a:lumMod val="95000"/>
                  </a:schemeClr>
                </a:solidFill>
                <a:latin typeface="Calibri" panose="020F0502020204030204"/>
                <a:ea typeface="宋体" panose="02010600030101010101" pitchFamily="2" charset="-122"/>
              </a:rPr>
              <a:t> www.2ppt.com/xiazai/jihua/</a:t>
            </a:r>
          </a:p>
          <a:p>
            <a:r>
              <a:rPr lang="zh-CN" altLang="en-US" sz="100" dirty="0">
                <a:solidFill>
                  <a:schemeClr val="bg1">
                    <a:lumMod val="95000"/>
                  </a:schemeClr>
                </a:solidFill>
                <a:latin typeface="Calibri" panose="020F0502020204030204"/>
                <a:ea typeface="宋体" panose="02010600030101010101" pitchFamily="2" charset="-122"/>
              </a:rPr>
              <a:t>商务</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 www.2ppt.com/moban/shangwu/  </a:t>
            </a:r>
            <a:r>
              <a:rPr lang="zh-CN" altLang="en-US" sz="100" dirty="0">
                <a:solidFill>
                  <a:schemeClr val="bg1">
                    <a:lumMod val="95000"/>
                  </a:schemeClr>
                </a:solidFill>
                <a:latin typeface="Calibri" panose="020F0502020204030204"/>
                <a:ea typeface="宋体" panose="02010600030101010101" pitchFamily="2" charset="-122"/>
              </a:rPr>
              <a:t>个人简历</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 www.2ppt.com/xiazai/jianli/  </a:t>
            </a:r>
          </a:p>
          <a:p>
            <a:r>
              <a:rPr lang="zh-CN" altLang="en-US" sz="100" dirty="0">
                <a:solidFill>
                  <a:schemeClr val="bg1">
                    <a:lumMod val="95000"/>
                  </a:schemeClr>
                </a:solidFill>
                <a:latin typeface="Calibri" panose="020F0502020204030204"/>
                <a:ea typeface="宋体" panose="02010600030101010101" pitchFamily="2" charset="-122"/>
              </a:rPr>
              <a:t>毕业答辩</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 www.2ppt.com/xiazai/dabian/  </a:t>
            </a:r>
            <a:r>
              <a:rPr lang="zh-CN" altLang="en-US" sz="100" dirty="0">
                <a:solidFill>
                  <a:schemeClr val="bg1">
                    <a:lumMod val="95000"/>
                  </a:schemeClr>
                </a:solidFill>
                <a:latin typeface="Calibri" panose="020F0502020204030204"/>
                <a:ea typeface="宋体" panose="02010600030101010101" pitchFamily="2" charset="-122"/>
              </a:rPr>
              <a:t>工作汇报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 www.2ppt.com/xiazai/huibao/    </a:t>
            </a:r>
          </a:p>
          <a:p>
            <a:r>
              <a:rPr lang="en-US" altLang="zh-CN" sz="100" dirty="0">
                <a:solidFill>
                  <a:schemeClr val="bg1">
                    <a:lumMod val="95000"/>
                  </a:schemeClr>
                </a:solidFill>
                <a:latin typeface="Calibri" panose="020F0502020204030204"/>
                <a:ea typeface="宋体" panose="02010600030101010101" pitchFamily="2"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EFF69B-BE57-412D-B25E-668481AB537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EA60BD-1651-450C-842E-6C8D0B5CB50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alpha val="28000"/>
              </a:schemeClr>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61EFF69B-BE57-412D-B25E-668481AB537A}"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B1EA60BD-1651-450C-842E-6C8D0B5CB50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6096000" y="0"/>
            <a:ext cx="6096000" cy="6858000"/>
          </a:xfrm>
          <a:prstGeom prst="rect">
            <a:avLst/>
          </a:prstGeom>
          <a:gradFill flip="none" rotWithShape="1">
            <a:gsLst>
              <a:gs pos="100000">
                <a:srgbClr val="EEEEEF"/>
              </a:gs>
              <a:gs pos="0">
                <a:srgbClr val="C6C6C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181600" y="2827735"/>
            <a:ext cx="6672943" cy="923330"/>
          </a:xfrm>
          <a:prstGeom prst="rect">
            <a:avLst/>
          </a:prstGeom>
          <a:noFill/>
        </p:spPr>
        <p:txBody>
          <a:bodyPr wrap="square" rtlCol="0">
            <a:spAutoFit/>
          </a:bodyPr>
          <a:lstStyle/>
          <a:p>
            <a:pPr algn="r"/>
            <a:r>
              <a:rPr lang="zh-CN" altLang="en-US" sz="5400" dirty="0" smtClean="0">
                <a:solidFill>
                  <a:schemeClr val="tx1">
                    <a:lumMod val="75000"/>
                    <a:lumOff val="25000"/>
                  </a:schemeClr>
                </a:solidFill>
                <a:cs typeface="+mn-ea"/>
                <a:sym typeface="+mn-lt"/>
              </a:rPr>
              <a:t>灰色点线科</a:t>
            </a:r>
            <a:r>
              <a:rPr lang="zh-CN" altLang="en-US" sz="5400" dirty="0">
                <a:solidFill>
                  <a:schemeClr val="tx1">
                    <a:lumMod val="75000"/>
                    <a:lumOff val="25000"/>
                  </a:schemeClr>
                </a:solidFill>
                <a:cs typeface="+mn-ea"/>
                <a:sym typeface="+mn-lt"/>
              </a:rPr>
              <a:t>技</a:t>
            </a:r>
            <a:r>
              <a:rPr lang="zh-CN" altLang="en-US" sz="5400" dirty="0" smtClean="0">
                <a:solidFill>
                  <a:schemeClr val="tx1">
                    <a:lumMod val="75000"/>
                    <a:lumOff val="25000"/>
                  </a:schemeClr>
                </a:solidFill>
                <a:cs typeface="+mn-ea"/>
                <a:sym typeface="+mn-lt"/>
              </a:rPr>
              <a:t>风模</a:t>
            </a:r>
            <a:r>
              <a:rPr lang="zh-CN" altLang="en-US" sz="5400" dirty="0">
                <a:solidFill>
                  <a:schemeClr val="tx1">
                    <a:lumMod val="75000"/>
                    <a:lumOff val="25000"/>
                  </a:schemeClr>
                </a:solidFill>
                <a:cs typeface="+mn-ea"/>
                <a:sym typeface="+mn-lt"/>
              </a:rPr>
              <a:t>版</a:t>
            </a:r>
          </a:p>
        </p:txBody>
      </p:sp>
      <p:sp>
        <p:nvSpPr>
          <p:cNvPr id="8" name="文本框 7"/>
          <p:cNvSpPr txBox="1"/>
          <p:nvPr/>
        </p:nvSpPr>
        <p:spPr>
          <a:xfrm>
            <a:off x="9144000" y="1639194"/>
            <a:ext cx="2569029" cy="1200329"/>
          </a:xfrm>
          <a:prstGeom prst="rect">
            <a:avLst/>
          </a:prstGeom>
          <a:noFill/>
        </p:spPr>
        <p:txBody>
          <a:bodyPr wrap="square" rtlCol="0">
            <a:spAutoFit/>
          </a:bodyPr>
          <a:lstStyle/>
          <a:p>
            <a:pPr algn="r"/>
            <a:r>
              <a:rPr lang="en-US" altLang="zh-CN" sz="7200" dirty="0" smtClean="0">
                <a:solidFill>
                  <a:schemeClr val="tx1">
                    <a:lumMod val="65000"/>
                    <a:lumOff val="35000"/>
                  </a:schemeClr>
                </a:solidFill>
                <a:latin typeface="Agency FB" panose="020B0503020202020204" pitchFamily="34" charset="0"/>
                <a:cs typeface="+mn-ea"/>
                <a:sym typeface="+mn-lt"/>
              </a:rPr>
              <a:t>2030</a:t>
            </a:r>
            <a:endParaRPr lang="zh-CN" altLang="en-US" sz="7200" dirty="0">
              <a:solidFill>
                <a:schemeClr val="tx1">
                  <a:lumMod val="65000"/>
                  <a:lumOff val="35000"/>
                </a:schemeClr>
              </a:solidFill>
              <a:latin typeface="Agency FB" panose="020B0503020202020204" pitchFamily="34" charset="0"/>
              <a:cs typeface="+mn-ea"/>
              <a:sym typeface="+mn-lt"/>
            </a:endParaRPr>
          </a:p>
        </p:txBody>
      </p:sp>
      <p:sp>
        <p:nvSpPr>
          <p:cNvPr id="9" name="矩形 8"/>
          <p:cNvSpPr/>
          <p:nvPr/>
        </p:nvSpPr>
        <p:spPr>
          <a:xfrm>
            <a:off x="5467349" y="3707510"/>
            <a:ext cx="6596743" cy="698717"/>
          </a:xfrm>
          <a:prstGeom prst="rect">
            <a:avLst/>
          </a:prstGeom>
        </p:spPr>
        <p:txBody>
          <a:bodyPr wrap="square">
            <a:spAutoFit/>
          </a:bodyPr>
          <a:lstStyle/>
          <a:p>
            <a:pPr>
              <a:lnSpc>
                <a:spcPct val="150000"/>
              </a:lnSpc>
              <a:buClr>
                <a:srgbClr val="E7E6E6">
                  <a:lumMod val="10000"/>
                </a:srgbClr>
              </a:buClr>
            </a:pPr>
            <a:r>
              <a:rPr lang="en-US" altLang="zh-CN" sz="1400" dirty="0">
                <a:solidFill>
                  <a:schemeClr val="tx1">
                    <a:lumMod val="65000"/>
                    <a:lumOff val="35000"/>
                  </a:schemeClr>
                </a:solidFill>
                <a:cs typeface="+mn-ea"/>
                <a:sym typeface="+mn-lt"/>
              </a:rPr>
              <a:t>By faith I mean a vision of good one cherishes and the enthusiasm that pushes one to seek its fulfillment regardless of obstacles. </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2299"/>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
          <p:cNvSpPr/>
          <p:nvPr/>
        </p:nvSpPr>
        <p:spPr>
          <a:xfrm>
            <a:off x="495467" y="1311097"/>
            <a:ext cx="11785433" cy="861774"/>
          </a:xfrm>
          <a:prstGeom prst="rect">
            <a:avLst/>
          </a:prstGeom>
        </p:spPr>
        <p:txBody>
          <a:bodyPr wrap="square">
            <a:spAutoFit/>
          </a:bodyPr>
          <a:lstStyle/>
          <a:p>
            <a:pPr>
              <a:lnSpc>
                <a:spcPts val="2000"/>
              </a:lnSpc>
            </a:pPr>
            <a:r>
              <a:rPr lang="en-GB" sz="1200" b="1" dirty="0">
                <a:solidFill>
                  <a:srgbClr val="767171"/>
                </a:solidFill>
                <a:cs typeface="+mn-ea"/>
                <a:sym typeface="+mn-lt"/>
              </a:rPr>
              <a:t>Create Simple &amp; Creative Slide Presentation With Us. </a:t>
            </a:r>
            <a:r>
              <a:rPr lang="en-GB" sz="1200" b="1" spc="50" dirty="0">
                <a:solidFill>
                  <a:srgbClr val="767171"/>
                </a:solidFill>
                <a:cs typeface="+mn-ea"/>
                <a:sym typeface="+mn-lt"/>
              </a:rPr>
              <a:t>Don't let your ego get too close to your position, so that if your position gets shot down, your ego doesn't go with it. </a:t>
            </a:r>
            <a:r>
              <a:rPr lang="en-GB" altLang="zh-CN" sz="1200" b="1" dirty="0">
                <a:solidFill>
                  <a:srgbClr val="767171"/>
                </a:solidFill>
                <a:cs typeface="+mn-ea"/>
                <a:sym typeface="+mn-lt"/>
              </a:rPr>
              <a:t>Create Simple &amp; Creative Slide Presentation With Us. </a:t>
            </a:r>
            <a:r>
              <a:rPr lang="en-GB" altLang="zh-CN" sz="1200" b="1" spc="50" dirty="0">
                <a:solidFill>
                  <a:srgbClr val="767171"/>
                </a:solidFill>
                <a:cs typeface="+mn-ea"/>
                <a:sym typeface="+mn-lt"/>
              </a:rPr>
              <a:t>Don't let your ego get too close to your position, so that if your position gets shot down, your ego doesn't go with it.</a:t>
            </a:r>
            <a:endParaRPr lang="en-GB" altLang="zh-CN" sz="1200" b="1" dirty="0">
              <a:solidFill>
                <a:srgbClr val="767171"/>
              </a:solidFill>
              <a:cs typeface="+mn-ea"/>
              <a:sym typeface="+mn-lt"/>
            </a:endParaRPr>
          </a:p>
        </p:txBody>
      </p:sp>
      <p:sp>
        <p:nvSpPr>
          <p:cNvPr id="10" name="矩形 9"/>
          <p:cNvSpPr/>
          <p:nvPr/>
        </p:nvSpPr>
        <p:spPr>
          <a:xfrm>
            <a:off x="622300" y="2374900"/>
            <a:ext cx="3424278" cy="3924300"/>
          </a:xfrm>
          <a:prstGeom prst="rect">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8" name="矩形 27"/>
          <p:cNvSpPr/>
          <p:nvPr/>
        </p:nvSpPr>
        <p:spPr>
          <a:xfrm>
            <a:off x="4462716" y="2374900"/>
            <a:ext cx="3424278" cy="3924300"/>
          </a:xfrm>
          <a:prstGeom prst="rect">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9" name="矩形 28"/>
          <p:cNvSpPr/>
          <p:nvPr/>
        </p:nvSpPr>
        <p:spPr>
          <a:xfrm>
            <a:off x="8247022" y="2374900"/>
            <a:ext cx="3424278" cy="3924300"/>
          </a:xfrm>
          <a:prstGeom prst="rect">
            <a:avLst/>
          </a:prstGeom>
          <a:solidFill>
            <a:srgbClr val="76717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13" name="组合 12"/>
          <p:cNvGrpSpPr/>
          <p:nvPr/>
        </p:nvGrpSpPr>
        <p:grpSpPr>
          <a:xfrm>
            <a:off x="889000" y="2654300"/>
            <a:ext cx="2863850" cy="508000"/>
            <a:chOff x="889000" y="2705100"/>
            <a:chExt cx="2863850" cy="508000"/>
          </a:xfrm>
        </p:grpSpPr>
        <p:sp>
          <p:nvSpPr>
            <p:cNvPr id="12" name="矩形 11"/>
            <p:cNvSpPr/>
            <p:nvPr/>
          </p:nvSpPr>
          <p:spPr>
            <a:xfrm>
              <a:off x="889000" y="2705100"/>
              <a:ext cx="2863850"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p:cNvSpPr/>
            <p:nvPr/>
          </p:nvSpPr>
          <p:spPr>
            <a:xfrm>
              <a:off x="1936509" y="2769272"/>
              <a:ext cx="646331" cy="369332"/>
            </a:xfrm>
            <a:prstGeom prst="rect">
              <a:avLst/>
            </a:prstGeom>
          </p:spPr>
          <p:txBody>
            <a:bodyPr wrap="none">
              <a:spAutoFit/>
            </a:bodyPr>
            <a:lstStyle/>
            <a:p>
              <a:pPr algn="ctr"/>
              <a:r>
                <a:rPr lang="zh-CN" altLang="en-US" b="1" dirty="0">
                  <a:solidFill>
                    <a:schemeClr val="tx1">
                      <a:lumMod val="65000"/>
                      <a:lumOff val="35000"/>
                    </a:schemeClr>
                  </a:solidFill>
                  <a:cs typeface="+mn-ea"/>
                  <a:sym typeface="+mn-lt"/>
                </a:rPr>
                <a:t>工作</a:t>
              </a:r>
            </a:p>
          </p:txBody>
        </p:sp>
      </p:grpSp>
      <p:sp>
        <p:nvSpPr>
          <p:cNvPr id="15" name="矩形 14"/>
          <p:cNvSpPr/>
          <p:nvPr/>
        </p:nvSpPr>
        <p:spPr>
          <a:xfrm>
            <a:off x="802005" y="5511690"/>
            <a:ext cx="3064867" cy="790922"/>
          </a:xfrm>
          <a:prstGeom prst="rect">
            <a:avLst/>
          </a:prstGeom>
        </p:spPr>
        <p:txBody>
          <a:bodyPr wrap="square">
            <a:spAutoFit/>
          </a:bodyPr>
          <a:lstStyle/>
          <a:p>
            <a:pPr algn="ctr">
              <a:lnSpc>
                <a:spcPct val="150000"/>
              </a:lnSpc>
            </a:pPr>
            <a:r>
              <a:rPr lang="en-GB" altLang="zh-CN" sz="1050" b="1" dirty="0">
                <a:solidFill>
                  <a:schemeClr val="bg1"/>
                </a:solidFill>
                <a:cs typeface="+mn-ea"/>
                <a:sym typeface="+mn-lt"/>
              </a:rPr>
              <a:t>Create Simple &amp; Creative Slide Presentation With Us. </a:t>
            </a:r>
            <a:r>
              <a:rPr lang="en-GB" altLang="zh-CN" sz="1050" b="1" spc="50" dirty="0">
                <a:solidFill>
                  <a:schemeClr val="bg1"/>
                </a:solidFill>
                <a:cs typeface="+mn-ea"/>
                <a:sym typeface="+mn-lt"/>
              </a:rPr>
              <a:t>Don't let your ego get too close to your position, </a:t>
            </a:r>
            <a:endParaRPr lang="zh-CN" altLang="en-US" sz="1050" dirty="0">
              <a:cs typeface="+mn-ea"/>
              <a:sym typeface="+mn-lt"/>
            </a:endParaRPr>
          </a:p>
        </p:txBody>
      </p:sp>
      <p:grpSp>
        <p:nvGrpSpPr>
          <p:cNvPr id="38" name="组合 37"/>
          <p:cNvGrpSpPr/>
          <p:nvPr/>
        </p:nvGrpSpPr>
        <p:grpSpPr>
          <a:xfrm>
            <a:off x="4729416" y="2654300"/>
            <a:ext cx="2863850" cy="508000"/>
            <a:chOff x="889000" y="2705100"/>
            <a:chExt cx="2863850" cy="508000"/>
          </a:xfrm>
        </p:grpSpPr>
        <p:sp>
          <p:nvSpPr>
            <p:cNvPr id="41" name="矩形 40"/>
            <p:cNvSpPr/>
            <p:nvPr/>
          </p:nvSpPr>
          <p:spPr>
            <a:xfrm>
              <a:off x="889000" y="2705100"/>
              <a:ext cx="2863850"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矩形 41"/>
            <p:cNvSpPr/>
            <p:nvPr/>
          </p:nvSpPr>
          <p:spPr>
            <a:xfrm>
              <a:off x="1936509" y="2769272"/>
              <a:ext cx="646331" cy="369332"/>
            </a:xfrm>
            <a:prstGeom prst="rect">
              <a:avLst/>
            </a:prstGeom>
          </p:spPr>
          <p:txBody>
            <a:bodyPr wrap="none">
              <a:spAutoFit/>
            </a:bodyPr>
            <a:lstStyle/>
            <a:p>
              <a:pPr algn="ctr"/>
              <a:r>
                <a:rPr lang="zh-CN" altLang="en-US" b="1" dirty="0">
                  <a:solidFill>
                    <a:schemeClr val="tx1">
                      <a:lumMod val="65000"/>
                      <a:lumOff val="35000"/>
                    </a:schemeClr>
                  </a:solidFill>
                  <a:cs typeface="+mn-ea"/>
                  <a:sym typeface="+mn-lt"/>
                </a:rPr>
                <a:t>工作</a:t>
              </a:r>
            </a:p>
          </p:txBody>
        </p:sp>
      </p:grpSp>
      <p:sp>
        <p:nvSpPr>
          <p:cNvPr id="40" name="矩形 39"/>
          <p:cNvSpPr/>
          <p:nvPr/>
        </p:nvSpPr>
        <p:spPr>
          <a:xfrm>
            <a:off x="4642421" y="5511690"/>
            <a:ext cx="3064867" cy="790922"/>
          </a:xfrm>
          <a:prstGeom prst="rect">
            <a:avLst/>
          </a:prstGeom>
        </p:spPr>
        <p:txBody>
          <a:bodyPr wrap="square">
            <a:spAutoFit/>
          </a:bodyPr>
          <a:lstStyle/>
          <a:p>
            <a:pPr algn="ctr">
              <a:lnSpc>
                <a:spcPct val="150000"/>
              </a:lnSpc>
            </a:pPr>
            <a:r>
              <a:rPr lang="en-GB" altLang="zh-CN" sz="1050" b="1" dirty="0">
                <a:solidFill>
                  <a:schemeClr val="bg1"/>
                </a:solidFill>
                <a:cs typeface="+mn-ea"/>
                <a:sym typeface="+mn-lt"/>
              </a:rPr>
              <a:t>Create Simple &amp; Creative Slide Presentation With Us. </a:t>
            </a:r>
            <a:r>
              <a:rPr lang="en-GB" altLang="zh-CN" sz="1050" b="1" spc="50" dirty="0">
                <a:solidFill>
                  <a:schemeClr val="bg1"/>
                </a:solidFill>
                <a:cs typeface="+mn-ea"/>
                <a:sym typeface="+mn-lt"/>
              </a:rPr>
              <a:t>Don't let your ego get too close to your position, </a:t>
            </a:r>
            <a:endParaRPr lang="zh-CN" altLang="en-US" sz="1050" dirty="0">
              <a:cs typeface="+mn-ea"/>
              <a:sym typeface="+mn-lt"/>
            </a:endParaRPr>
          </a:p>
        </p:txBody>
      </p:sp>
      <p:grpSp>
        <p:nvGrpSpPr>
          <p:cNvPr id="44" name="组合 43"/>
          <p:cNvGrpSpPr/>
          <p:nvPr/>
        </p:nvGrpSpPr>
        <p:grpSpPr>
          <a:xfrm>
            <a:off x="8564816" y="2654300"/>
            <a:ext cx="2863850" cy="508000"/>
            <a:chOff x="889000" y="2705100"/>
            <a:chExt cx="2863850" cy="508000"/>
          </a:xfrm>
        </p:grpSpPr>
        <p:sp>
          <p:nvSpPr>
            <p:cNvPr id="47" name="矩形 46"/>
            <p:cNvSpPr/>
            <p:nvPr/>
          </p:nvSpPr>
          <p:spPr>
            <a:xfrm>
              <a:off x="889000" y="2705100"/>
              <a:ext cx="2863850"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矩形 47"/>
            <p:cNvSpPr/>
            <p:nvPr/>
          </p:nvSpPr>
          <p:spPr>
            <a:xfrm>
              <a:off x="1936508" y="2769272"/>
              <a:ext cx="646331" cy="369332"/>
            </a:xfrm>
            <a:prstGeom prst="rect">
              <a:avLst/>
            </a:prstGeom>
          </p:spPr>
          <p:txBody>
            <a:bodyPr wrap="none">
              <a:spAutoFit/>
            </a:bodyPr>
            <a:lstStyle/>
            <a:p>
              <a:pPr algn="ctr"/>
              <a:r>
                <a:rPr lang="zh-CN" altLang="en-US" b="1" dirty="0">
                  <a:solidFill>
                    <a:schemeClr val="tx1">
                      <a:lumMod val="65000"/>
                      <a:lumOff val="35000"/>
                    </a:schemeClr>
                  </a:solidFill>
                  <a:cs typeface="+mn-ea"/>
                  <a:sym typeface="+mn-lt"/>
                </a:rPr>
                <a:t>工作</a:t>
              </a:r>
            </a:p>
          </p:txBody>
        </p:sp>
      </p:grpSp>
      <p:sp>
        <p:nvSpPr>
          <p:cNvPr id="46" name="矩形 45"/>
          <p:cNvSpPr/>
          <p:nvPr/>
        </p:nvSpPr>
        <p:spPr>
          <a:xfrm>
            <a:off x="8477821" y="5511690"/>
            <a:ext cx="3064867" cy="790922"/>
          </a:xfrm>
          <a:prstGeom prst="rect">
            <a:avLst/>
          </a:prstGeom>
        </p:spPr>
        <p:txBody>
          <a:bodyPr wrap="square">
            <a:spAutoFit/>
          </a:bodyPr>
          <a:lstStyle/>
          <a:p>
            <a:pPr algn="ctr">
              <a:lnSpc>
                <a:spcPct val="150000"/>
              </a:lnSpc>
            </a:pPr>
            <a:r>
              <a:rPr lang="en-GB" altLang="zh-CN" sz="1050" b="1" dirty="0">
                <a:solidFill>
                  <a:schemeClr val="bg1"/>
                </a:solidFill>
                <a:cs typeface="+mn-ea"/>
                <a:sym typeface="+mn-lt"/>
              </a:rPr>
              <a:t>Create Simple &amp; Creative Slide Presentation With Us. </a:t>
            </a:r>
            <a:r>
              <a:rPr lang="en-GB" altLang="zh-CN" sz="1050" b="1" spc="50" dirty="0">
                <a:solidFill>
                  <a:schemeClr val="bg1"/>
                </a:solidFill>
                <a:cs typeface="+mn-ea"/>
                <a:sym typeface="+mn-lt"/>
              </a:rPr>
              <a:t>Don't let your ego get too close to your position, </a:t>
            </a:r>
            <a:endParaRPr lang="zh-CN" altLang="en-US" sz="1050" dirty="0">
              <a:cs typeface="+mn-ea"/>
              <a:sym typeface="+mn-lt"/>
            </a:endParaRPr>
          </a:p>
        </p:txBody>
      </p:sp>
      <p:pic>
        <p:nvPicPr>
          <p:cNvPr id="54" name="图片 53"/>
          <p:cNvPicPr>
            <a:picLocks noChangeAspect="1"/>
          </p:cNvPicPr>
          <p:nvPr/>
        </p:nvPicPr>
        <p:blipFill>
          <a:blip r:embed="rId3" cstate="screen"/>
          <a:stretch>
            <a:fillRect/>
          </a:stretch>
        </p:blipFill>
        <p:spPr>
          <a:xfrm>
            <a:off x="8566371" y="3433233"/>
            <a:ext cx="2860740" cy="1909233"/>
          </a:xfrm>
          <a:custGeom>
            <a:avLst/>
            <a:gdLst>
              <a:gd name="connsiteX0" fmla="*/ 0 w 2863850"/>
              <a:gd name="connsiteY0" fmla="*/ 0 h 2095500"/>
              <a:gd name="connsiteX1" fmla="*/ 2863850 w 2863850"/>
              <a:gd name="connsiteY1" fmla="*/ 0 h 2095500"/>
              <a:gd name="connsiteX2" fmla="*/ 2863850 w 2863850"/>
              <a:gd name="connsiteY2" fmla="*/ 2095500 h 2095500"/>
              <a:gd name="connsiteX3" fmla="*/ 0 w 286385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2863850" h="2095500">
                <a:moveTo>
                  <a:pt x="0" y="0"/>
                </a:moveTo>
                <a:lnTo>
                  <a:pt x="2863850" y="0"/>
                </a:lnTo>
                <a:lnTo>
                  <a:pt x="2863850" y="2095500"/>
                </a:lnTo>
                <a:lnTo>
                  <a:pt x="0" y="2095500"/>
                </a:lnTo>
                <a:close/>
              </a:path>
            </a:pathLst>
          </a:custGeom>
        </p:spPr>
      </p:pic>
      <p:pic>
        <p:nvPicPr>
          <p:cNvPr id="53" name="图片 52"/>
          <p:cNvPicPr>
            <a:picLocks noChangeAspect="1"/>
          </p:cNvPicPr>
          <p:nvPr/>
        </p:nvPicPr>
        <p:blipFill>
          <a:blip r:embed="rId4" cstate="screen"/>
          <a:stretch>
            <a:fillRect/>
          </a:stretch>
        </p:blipFill>
        <p:spPr>
          <a:xfrm>
            <a:off x="4742929" y="3472599"/>
            <a:ext cx="2863849" cy="1909233"/>
          </a:xfrm>
          <a:custGeom>
            <a:avLst/>
            <a:gdLst>
              <a:gd name="connsiteX0" fmla="*/ 0 w 2863850"/>
              <a:gd name="connsiteY0" fmla="*/ 0 h 2095500"/>
              <a:gd name="connsiteX1" fmla="*/ 2863850 w 2863850"/>
              <a:gd name="connsiteY1" fmla="*/ 0 h 2095500"/>
              <a:gd name="connsiteX2" fmla="*/ 2863850 w 2863850"/>
              <a:gd name="connsiteY2" fmla="*/ 2095500 h 2095500"/>
              <a:gd name="connsiteX3" fmla="*/ 0 w 286385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2863850" h="2095500">
                <a:moveTo>
                  <a:pt x="0" y="0"/>
                </a:moveTo>
                <a:lnTo>
                  <a:pt x="2863850" y="0"/>
                </a:lnTo>
                <a:lnTo>
                  <a:pt x="2863850" y="2095500"/>
                </a:lnTo>
                <a:lnTo>
                  <a:pt x="0" y="2095500"/>
                </a:lnTo>
                <a:close/>
              </a:path>
            </a:pathLst>
          </a:custGeom>
        </p:spPr>
      </p:pic>
      <p:pic>
        <p:nvPicPr>
          <p:cNvPr id="52" name="图片 51"/>
          <p:cNvPicPr>
            <a:picLocks noChangeAspect="1"/>
          </p:cNvPicPr>
          <p:nvPr/>
        </p:nvPicPr>
        <p:blipFill>
          <a:blip r:embed="rId5" cstate="screen"/>
          <a:stretch>
            <a:fillRect/>
          </a:stretch>
        </p:blipFill>
        <p:spPr>
          <a:xfrm>
            <a:off x="890902" y="3433233"/>
            <a:ext cx="2860046" cy="1909233"/>
          </a:xfrm>
          <a:custGeom>
            <a:avLst/>
            <a:gdLst>
              <a:gd name="connsiteX0" fmla="*/ 0 w 2863850"/>
              <a:gd name="connsiteY0" fmla="*/ 0 h 2095500"/>
              <a:gd name="connsiteX1" fmla="*/ 2863850 w 2863850"/>
              <a:gd name="connsiteY1" fmla="*/ 0 h 2095500"/>
              <a:gd name="connsiteX2" fmla="*/ 2863850 w 2863850"/>
              <a:gd name="connsiteY2" fmla="*/ 2095500 h 2095500"/>
              <a:gd name="connsiteX3" fmla="*/ 0 w 286385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2863850" h="2095500">
                <a:moveTo>
                  <a:pt x="0" y="0"/>
                </a:moveTo>
                <a:lnTo>
                  <a:pt x="2863850" y="0"/>
                </a:lnTo>
                <a:lnTo>
                  <a:pt x="2863850" y="2095500"/>
                </a:lnTo>
                <a:lnTo>
                  <a:pt x="0" y="2095500"/>
                </a:lnTo>
                <a:close/>
              </a:path>
            </a:pathLst>
          </a:custGeom>
        </p:spPr>
      </p:pic>
      <p:grpSp>
        <p:nvGrpSpPr>
          <p:cNvPr id="25" name="组合 24"/>
          <p:cNvGrpSpPr/>
          <p:nvPr/>
        </p:nvGrpSpPr>
        <p:grpSpPr>
          <a:xfrm>
            <a:off x="3048000" y="255529"/>
            <a:ext cx="6096000" cy="688162"/>
            <a:chOff x="3103755" y="255529"/>
            <a:chExt cx="6096000" cy="688162"/>
          </a:xfrm>
        </p:grpSpPr>
        <p:sp>
          <p:nvSpPr>
            <p:cNvPr id="27"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负责工作</a:t>
              </a:r>
            </a:p>
          </p:txBody>
        </p:sp>
        <p:grpSp>
          <p:nvGrpSpPr>
            <p:cNvPr id="30" name="组合 29"/>
            <p:cNvGrpSpPr/>
            <p:nvPr/>
          </p:nvGrpSpPr>
          <p:grpSpPr>
            <a:xfrm>
              <a:off x="5964124" y="850567"/>
              <a:ext cx="426498" cy="93124"/>
              <a:chOff x="5851936" y="762206"/>
              <a:chExt cx="426498" cy="93124"/>
            </a:xfrm>
            <a:solidFill>
              <a:schemeClr val="tx1">
                <a:lumMod val="50000"/>
                <a:lumOff val="50000"/>
                <a:alpha val="26000"/>
              </a:schemeClr>
            </a:solidFill>
          </p:grpSpPr>
          <p:sp>
            <p:nvSpPr>
              <p:cNvPr id="33" name="椭圆 32"/>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4" name="椭圆 33"/>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5" name="椭圆 34"/>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31" name="矩形 30"/>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8000">
        <p15:prstTrans prst="wind"/>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500"/>
                                        <p:tgtEl>
                                          <p:spTgt spid="40"/>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up)">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28" grpId="0" animBg="1"/>
      <p:bldP spid="29" grpId="0" animBg="1"/>
      <p:bldP spid="15" grpId="0"/>
      <p:bldP spid="40"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942538" y="4542239"/>
            <a:ext cx="5022850" cy="0"/>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6604126" y="1851896"/>
            <a:ext cx="4854773" cy="1039517"/>
            <a:chOff x="6680329" y="1382814"/>
            <a:chExt cx="4854773" cy="1039517"/>
          </a:xfrm>
        </p:grpSpPr>
        <p:sp>
          <p:nvSpPr>
            <p:cNvPr id="42" name="矩形 41"/>
            <p:cNvSpPr/>
            <p:nvPr/>
          </p:nvSpPr>
          <p:spPr>
            <a:xfrm>
              <a:off x="6680329" y="1447345"/>
              <a:ext cx="333829" cy="333829"/>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cs typeface="+mn-ea"/>
                  <a:sym typeface="+mn-lt"/>
                </a:rPr>
                <a:t>+</a:t>
              </a:r>
              <a:endParaRPr lang="zh-CN" altLang="en-US" b="1" dirty="0">
                <a:solidFill>
                  <a:prstClr val="white"/>
                </a:solidFill>
                <a:cs typeface="+mn-ea"/>
                <a:sym typeface="+mn-lt"/>
              </a:endParaRPr>
            </a:p>
          </p:txBody>
        </p:sp>
        <p:grpSp>
          <p:nvGrpSpPr>
            <p:cNvPr id="43" name="组合 42"/>
            <p:cNvGrpSpPr/>
            <p:nvPr/>
          </p:nvGrpSpPr>
          <p:grpSpPr>
            <a:xfrm>
              <a:off x="6999644" y="1382814"/>
              <a:ext cx="4535458" cy="1039517"/>
              <a:chOff x="7014158" y="1382814"/>
              <a:chExt cx="4535458" cy="1039517"/>
            </a:xfrm>
          </p:grpSpPr>
          <p:sp>
            <p:nvSpPr>
              <p:cNvPr id="44" name="文本框 43"/>
              <p:cNvSpPr txBox="1"/>
              <p:nvPr/>
            </p:nvSpPr>
            <p:spPr>
              <a:xfrm>
                <a:off x="7014158" y="1382814"/>
                <a:ext cx="1107996" cy="369332"/>
              </a:xfrm>
              <a:prstGeom prst="rect">
                <a:avLst/>
              </a:prstGeom>
              <a:noFill/>
            </p:spPr>
            <p:txBody>
              <a:bodyPr wrap="none" rtlCol="0">
                <a:spAutoFit/>
              </a:bodyPr>
              <a:lstStyle/>
              <a:p>
                <a:r>
                  <a:rPr lang="zh-CN" altLang="en-US" b="1" dirty="0">
                    <a:solidFill>
                      <a:srgbClr val="3B3838"/>
                    </a:solidFill>
                    <a:cs typeface="+mn-ea"/>
                    <a:sym typeface="+mn-lt"/>
                  </a:rPr>
                  <a:t>工作比例</a:t>
                </a:r>
              </a:p>
            </p:txBody>
          </p:sp>
          <p:sp>
            <p:nvSpPr>
              <p:cNvPr id="45" name="矩形 44"/>
              <p:cNvSpPr>
                <a:spLocks noChangeArrowheads="1"/>
              </p:cNvSpPr>
              <p:nvPr/>
            </p:nvSpPr>
            <p:spPr bwMode="auto">
              <a:xfrm>
                <a:off x="7030487" y="1714445"/>
                <a:ext cx="45191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grpSp>
      </p:grpSp>
      <p:grpSp>
        <p:nvGrpSpPr>
          <p:cNvPr id="46" name="组合 45"/>
          <p:cNvGrpSpPr/>
          <p:nvPr/>
        </p:nvGrpSpPr>
        <p:grpSpPr>
          <a:xfrm>
            <a:off x="6604126" y="3501974"/>
            <a:ext cx="4854773" cy="1039517"/>
            <a:chOff x="6680329" y="2910506"/>
            <a:chExt cx="4854773" cy="1039517"/>
          </a:xfrm>
        </p:grpSpPr>
        <p:sp>
          <p:nvSpPr>
            <p:cNvPr id="47" name="矩形 46"/>
            <p:cNvSpPr/>
            <p:nvPr/>
          </p:nvSpPr>
          <p:spPr>
            <a:xfrm>
              <a:off x="6680329" y="2997567"/>
              <a:ext cx="333829" cy="333829"/>
            </a:xfrm>
            <a:prstGeom prst="rect">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cs typeface="+mn-ea"/>
                  <a:sym typeface="+mn-lt"/>
                </a:rPr>
                <a:t>+</a:t>
              </a:r>
              <a:endParaRPr lang="zh-CN" altLang="en-US" b="1" dirty="0">
                <a:solidFill>
                  <a:prstClr val="white"/>
                </a:solidFill>
                <a:cs typeface="+mn-ea"/>
                <a:sym typeface="+mn-lt"/>
              </a:endParaRPr>
            </a:p>
          </p:txBody>
        </p:sp>
        <p:grpSp>
          <p:nvGrpSpPr>
            <p:cNvPr id="48" name="组合 47"/>
            <p:cNvGrpSpPr/>
            <p:nvPr/>
          </p:nvGrpSpPr>
          <p:grpSpPr>
            <a:xfrm>
              <a:off x="6999644" y="2910506"/>
              <a:ext cx="4535458" cy="1039517"/>
              <a:chOff x="6999644" y="2910506"/>
              <a:chExt cx="4535458" cy="1039517"/>
            </a:xfrm>
          </p:grpSpPr>
          <p:sp>
            <p:nvSpPr>
              <p:cNvPr id="49" name="文本框 48"/>
              <p:cNvSpPr txBox="1"/>
              <p:nvPr/>
            </p:nvSpPr>
            <p:spPr>
              <a:xfrm>
                <a:off x="6999644" y="2910506"/>
                <a:ext cx="1107996" cy="369332"/>
              </a:xfrm>
              <a:prstGeom prst="rect">
                <a:avLst/>
              </a:prstGeom>
              <a:noFill/>
            </p:spPr>
            <p:txBody>
              <a:bodyPr wrap="none" rtlCol="0">
                <a:spAutoFit/>
              </a:bodyPr>
              <a:lstStyle/>
              <a:p>
                <a:r>
                  <a:rPr lang="zh-CN" altLang="en-US" b="1" dirty="0">
                    <a:solidFill>
                      <a:srgbClr val="3B3838"/>
                    </a:solidFill>
                    <a:cs typeface="+mn-ea"/>
                    <a:sym typeface="+mn-lt"/>
                  </a:rPr>
                  <a:t>工作比例</a:t>
                </a:r>
              </a:p>
            </p:txBody>
          </p:sp>
          <p:sp>
            <p:nvSpPr>
              <p:cNvPr id="50" name="矩形 49"/>
              <p:cNvSpPr>
                <a:spLocks noChangeArrowheads="1"/>
              </p:cNvSpPr>
              <p:nvPr/>
            </p:nvSpPr>
            <p:spPr bwMode="auto">
              <a:xfrm>
                <a:off x="7015973" y="3242137"/>
                <a:ext cx="45191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grpSp>
      </p:grpSp>
      <p:grpSp>
        <p:nvGrpSpPr>
          <p:cNvPr id="51" name="组合 50"/>
          <p:cNvGrpSpPr/>
          <p:nvPr/>
        </p:nvGrpSpPr>
        <p:grpSpPr>
          <a:xfrm>
            <a:off x="6604126" y="5152051"/>
            <a:ext cx="4854773" cy="1039517"/>
            <a:chOff x="6680329" y="4682969"/>
            <a:chExt cx="4854773" cy="1039517"/>
          </a:xfrm>
        </p:grpSpPr>
        <p:sp>
          <p:nvSpPr>
            <p:cNvPr id="76" name="矩形 75"/>
            <p:cNvSpPr/>
            <p:nvPr/>
          </p:nvSpPr>
          <p:spPr>
            <a:xfrm>
              <a:off x="6680329" y="4776389"/>
              <a:ext cx="333829" cy="333829"/>
            </a:xfrm>
            <a:prstGeom prst="rect">
              <a:avLst/>
            </a:prstGeom>
            <a:solidFill>
              <a:srgbClr val="C6C6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cs typeface="+mn-ea"/>
                  <a:sym typeface="+mn-lt"/>
                </a:rPr>
                <a:t>-</a:t>
              </a:r>
              <a:endParaRPr lang="zh-CN" altLang="en-US" b="1" dirty="0">
                <a:solidFill>
                  <a:prstClr val="white"/>
                </a:solidFill>
                <a:cs typeface="+mn-ea"/>
                <a:sym typeface="+mn-lt"/>
              </a:endParaRPr>
            </a:p>
          </p:txBody>
        </p:sp>
        <p:grpSp>
          <p:nvGrpSpPr>
            <p:cNvPr id="77" name="组合 76"/>
            <p:cNvGrpSpPr/>
            <p:nvPr/>
          </p:nvGrpSpPr>
          <p:grpSpPr>
            <a:xfrm>
              <a:off x="6999644" y="4682969"/>
              <a:ext cx="4535458" cy="1039517"/>
              <a:chOff x="6999644" y="4473419"/>
              <a:chExt cx="4535458" cy="1039517"/>
            </a:xfrm>
          </p:grpSpPr>
          <p:sp>
            <p:nvSpPr>
              <p:cNvPr id="78" name="文本框 77"/>
              <p:cNvSpPr txBox="1"/>
              <p:nvPr/>
            </p:nvSpPr>
            <p:spPr>
              <a:xfrm>
                <a:off x="6999644" y="4473419"/>
                <a:ext cx="1107996" cy="369332"/>
              </a:xfrm>
              <a:prstGeom prst="rect">
                <a:avLst/>
              </a:prstGeom>
              <a:noFill/>
            </p:spPr>
            <p:txBody>
              <a:bodyPr wrap="none" rtlCol="0">
                <a:spAutoFit/>
              </a:bodyPr>
              <a:lstStyle/>
              <a:p>
                <a:r>
                  <a:rPr lang="zh-CN" altLang="en-US" b="1" dirty="0">
                    <a:solidFill>
                      <a:srgbClr val="3B3838"/>
                    </a:solidFill>
                    <a:cs typeface="+mn-ea"/>
                    <a:sym typeface="+mn-lt"/>
                  </a:rPr>
                  <a:t>工作比例</a:t>
                </a:r>
              </a:p>
            </p:txBody>
          </p:sp>
          <p:sp>
            <p:nvSpPr>
              <p:cNvPr id="79" name="矩形 78"/>
              <p:cNvSpPr>
                <a:spLocks noChangeArrowheads="1"/>
              </p:cNvSpPr>
              <p:nvPr/>
            </p:nvSpPr>
            <p:spPr bwMode="auto">
              <a:xfrm>
                <a:off x="7015973" y="4805050"/>
                <a:ext cx="45191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grpSp>
      </p:grpSp>
      <p:grpSp>
        <p:nvGrpSpPr>
          <p:cNvPr id="80" name="组合 79"/>
          <p:cNvGrpSpPr/>
          <p:nvPr/>
        </p:nvGrpSpPr>
        <p:grpSpPr>
          <a:xfrm>
            <a:off x="972454" y="2009710"/>
            <a:ext cx="490840" cy="2477673"/>
            <a:chOff x="1048657" y="1540628"/>
            <a:chExt cx="490840" cy="2477673"/>
          </a:xfrm>
        </p:grpSpPr>
        <p:sp>
          <p:nvSpPr>
            <p:cNvPr id="81" name="矩形 80"/>
            <p:cNvSpPr/>
            <p:nvPr/>
          </p:nvSpPr>
          <p:spPr>
            <a:xfrm>
              <a:off x="1168077" y="1819274"/>
              <a:ext cx="252000" cy="2199027"/>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82" name="文本框 81"/>
            <p:cNvSpPr txBox="1"/>
            <p:nvPr/>
          </p:nvSpPr>
          <p:spPr>
            <a:xfrm>
              <a:off x="1048657" y="1540628"/>
              <a:ext cx="490840" cy="276999"/>
            </a:xfrm>
            <a:prstGeom prst="rect">
              <a:avLst/>
            </a:prstGeom>
            <a:noFill/>
          </p:spPr>
          <p:txBody>
            <a:bodyPr wrap="none" rtlCol="0">
              <a:spAutoFit/>
            </a:bodyPr>
            <a:lstStyle/>
            <a:p>
              <a:r>
                <a:rPr lang="en-US" altLang="zh-CN" sz="1200" b="1" dirty="0">
                  <a:solidFill>
                    <a:srgbClr val="3B3838"/>
                  </a:solidFill>
                  <a:cs typeface="+mn-ea"/>
                  <a:sym typeface="+mn-lt"/>
                </a:rPr>
                <a:t>76%</a:t>
              </a:r>
              <a:endParaRPr lang="zh-CN" altLang="en-US" sz="1200" b="1" dirty="0">
                <a:solidFill>
                  <a:srgbClr val="3B3838"/>
                </a:solidFill>
                <a:cs typeface="+mn-ea"/>
                <a:sym typeface="+mn-lt"/>
              </a:endParaRPr>
            </a:p>
          </p:txBody>
        </p:sp>
      </p:grpSp>
      <p:grpSp>
        <p:nvGrpSpPr>
          <p:cNvPr id="83" name="组合 82"/>
          <p:cNvGrpSpPr/>
          <p:nvPr/>
        </p:nvGrpSpPr>
        <p:grpSpPr>
          <a:xfrm>
            <a:off x="1382789" y="3049583"/>
            <a:ext cx="490840" cy="1437801"/>
            <a:chOff x="1458992" y="2580501"/>
            <a:chExt cx="490840" cy="1437801"/>
          </a:xfrm>
        </p:grpSpPr>
        <p:sp>
          <p:nvSpPr>
            <p:cNvPr id="84" name="矩形 83"/>
            <p:cNvSpPr/>
            <p:nvPr/>
          </p:nvSpPr>
          <p:spPr>
            <a:xfrm>
              <a:off x="1577606" y="2857500"/>
              <a:ext cx="252000" cy="1160802"/>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85" name="文本框 84"/>
            <p:cNvSpPr txBox="1"/>
            <p:nvPr/>
          </p:nvSpPr>
          <p:spPr>
            <a:xfrm>
              <a:off x="1458992" y="2580501"/>
              <a:ext cx="490840" cy="276999"/>
            </a:xfrm>
            <a:prstGeom prst="rect">
              <a:avLst/>
            </a:prstGeom>
            <a:noFill/>
          </p:spPr>
          <p:txBody>
            <a:bodyPr wrap="none" rtlCol="0">
              <a:spAutoFit/>
            </a:bodyPr>
            <a:lstStyle/>
            <a:p>
              <a:r>
                <a:rPr lang="en-US" altLang="zh-CN" sz="1200" b="1" dirty="0">
                  <a:solidFill>
                    <a:srgbClr val="3B3838"/>
                  </a:solidFill>
                  <a:cs typeface="+mn-ea"/>
                  <a:sym typeface="+mn-lt"/>
                </a:rPr>
                <a:t>57%</a:t>
              </a:r>
              <a:endParaRPr lang="zh-CN" altLang="en-US" sz="1200" b="1" dirty="0">
                <a:solidFill>
                  <a:srgbClr val="3B3838"/>
                </a:solidFill>
                <a:cs typeface="+mn-ea"/>
                <a:sym typeface="+mn-lt"/>
              </a:endParaRPr>
            </a:p>
          </p:txBody>
        </p:sp>
      </p:grpSp>
      <p:grpSp>
        <p:nvGrpSpPr>
          <p:cNvPr id="86" name="组合 85"/>
          <p:cNvGrpSpPr/>
          <p:nvPr/>
        </p:nvGrpSpPr>
        <p:grpSpPr>
          <a:xfrm>
            <a:off x="1791512" y="2401883"/>
            <a:ext cx="490840" cy="2085501"/>
            <a:chOff x="1867715" y="1932801"/>
            <a:chExt cx="490840" cy="2085501"/>
          </a:xfrm>
        </p:grpSpPr>
        <p:sp>
          <p:nvSpPr>
            <p:cNvPr id="87" name="矩形 86"/>
            <p:cNvSpPr/>
            <p:nvPr/>
          </p:nvSpPr>
          <p:spPr>
            <a:xfrm>
              <a:off x="1987135" y="2209800"/>
              <a:ext cx="252000" cy="1808502"/>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88" name="文本框 87"/>
            <p:cNvSpPr txBox="1"/>
            <p:nvPr/>
          </p:nvSpPr>
          <p:spPr>
            <a:xfrm>
              <a:off x="1867715" y="1932801"/>
              <a:ext cx="490840" cy="276999"/>
            </a:xfrm>
            <a:prstGeom prst="rect">
              <a:avLst/>
            </a:prstGeom>
            <a:noFill/>
          </p:spPr>
          <p:txBody>
            <a:bodyPr wrap="none" rtlCol="0">
              <a:spAutoFit/>
            </a:bodyPr>
            <a:lstStyle/>
            <a:p>
              <a:r>
                <a:rPr lang="en-US" altLang="zh-CN" sz="1200" b="1" dirty="0">
                  <a:solidFill>
                    <a:srgbClr val="3B3838"/>
                  </a:solidFill>
                  <a:cs typeface="+mn-ea"/>
                  <a:sym typeface="+mn-lt"/>
                </a:rPr>
                <a:t>68%</a:t>
              </a:r>
              <a:endParaRPr lang="zh-CN" altLang="en-US" sz="1200" b="1" dirty="0">
                <a:solidFill>
                  <a:srgbClr val="3B3838"/>
                </a:solidFill>
                <a:cs typeface="+mn-ea"/>
                <a:sym typeface="+mn-lt"/>
              </a:endParaRPr>
            </a:p>
          </p:txBody>
        </p:sp>
      </p:grpSp>
      <p:grpSp>
        <p:nvGrpSpPr>
          <p:cNvPr id="89" name="组合 88"/>
          <p:cNvGrpSpPr/>
          <p:nvPr/>
        </p:nvGrpSpPr>
        <p:grpSpPr>
          <a:xfrm>
            <a:off x="2203413" y="2666468"/>
            <a:ext cx="490840" cy="1820915"/>
            <a:chOff x="2279616" y="2197386"/>
            <a:chExt cx="490840" cy="1820915"/>
          </a:xfrm>
        </p:grpSpPr>
        <p:sp>
          <p:nvSpPr>
            <p:cNvPr id="90" name="矩形 89"/>
            <p:cNvSpPr/>
            <p:nvPr/>
          </p:nvSpPr>
          <p:spPr>
            <a:xfrm>
              <a:off x="2396664" y="2486024"/>
              <a:ext cx="252000" cy="1532277"/>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1" name="文本框 90"/>
            <p:cNvSpPr txBox="1"/>
            <p:nvPr/>
          </p:nvSpPr>
          <p:spPr>
            <a:xfrm>
              <a:off x="2279616" y="2197386"/>
              <a:ext cx="490840" cy="276999"/>
            </a:xfrm>
            <a:prstGeom prst="rect">
              <a:avLst/>
            </a:prstGeom>
            <a:noFill/>
          </p:spPr>
          <p:txBody>
            <a:bodyPr wrap="none" rtlCol="0">
              <a:spAutoFit/>
            </a:bodyPr>
            <a:lstStyle/>
            <a:p>
              <a:r>
                <a:rPr lang="en-US" altLang="zh-CN" sz="1200" b="1" dirty="0">
                  <a:solidFill>
                    <a:srgbClr val="3B3838"/>
                  </a:solidFill>
                  <a:cs typeface="+mn-ea"/>
                  <a:sym typeface="+mn-lt"/>
                </a:rPr>
                <a:t>60%</a:t>
              </a:r>
              <a:endParaRPr lang="zh-CN" altLang="en-US" sz="1200" b="1" dirty="0">
                <a:solidFill>
                  <a:srgbClr val="3B3838"/>
                </a:solidFill>
                <a:cs typeface="+mn-ea"/>
                <a:sym typeface="+mn-lt"/>
              </a:endParaRPr>
            </a:p>
          </p:txBody>
        </p:sp>
      </p:grpSp>
      <p:grpSp>
        <p:nvGrpSpPr>
          <p:cNvPr id="92" name="组合 91"/>
          <p:cNvGrpSpPr/>
          <p:nvPr/>
        </p:nvGrpSpPr>
        <p:grpSpPr>
          <a:xfrm>
            <a:off x="2610570" y="4607657"/>
            <a:ext cx="490840" cy="1385587"/>
            <a:chOff x="2686773" y="4123077"/>
            <a:chExt cx="490840" cy="1385587"/>
          </a:xfrm>
        </p:grpSpPr>
        <p:sp>
          <p:nvSpPr>
            <p:cNvPr id="93" name="矩形 92"/>
            <p:cNvSpPr/>
            <p:nvPr/>
          </p:nvSpPr>
          <p:spPr>
            <a:xfrm flipV="1">
              <a:off x="2806193" y="4123077"/>
              <a:ext cx="252000" cy="1106148"/>
            </a:xfrm>
            <a:prstGeom prst="rect">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4" name="文本框 93"/>
            <p:cNvSpPr txBox="1"/>
            <p:nvPr/>
          </p:nvSpPr>
          <p:spPr>
            <a:xfrm>
              <a:off x="2686773" y="5231665"/>
              <a:ext cx="490840" cy="276999"/>
            </a:xfrm>
            <a:prstGeom prst="rect">
              <a:avLst/>
            </a:prstGeom>
            <a:noFill/>
          </p:spPr>
          <p:txBody>
            <a:bodyPr wrap="none" rtlCol="0">
              <a:spAutoFit/>
            </a:bodyPr>
            <a:lstStyle/>
            <a:p>
              <a:r>
                <a:rPr lang="en-US" altLang="zh-CN" sz="1200" b="1" dirty="0">
                  <a:solidFill>
                    <a:srgbClr val="3B3838"/>
                  </a:solidFill>
                  <a:cs typeface="+mn-ea"/>
                  <a:sym typeface="+mn-lt"/>
                </a:rPr>
                <a:t>34%</a:t>
              </a:r>
              <a:endParaRPr lang="zh-CN" altLang="en-US" sz="1200" b="1" dirty="0">
                <a:solidFill>
                  <a:srgbClr val="3B3838"/>
                </a:solidFill>
                <a:cs typeface="+mn-ea"/>
                <a:sym typeface="+mn-lt"/>
              </a:endParaRPr>
            </a:p>
          </p:txBody>
        </p:sp>
      </p:grpSp>
      <p:grpSp>
        <p:nvGrpSpPr>
          <p:cNvPr id="95" name="组合 94"/>
          <p:cNvGrpSpPr/>
          <p:nvPr/>
        </p:nvGrpSpPr>
        <p:grpSpPr>
          <a:xfrm>
            <a:off x="3020099" y="4607657"/>
            <a:ext cx="490840" cy="876707"/>
            <a:chOff x="3096302" y="4123077"/>
            <a:chExt cx="490840" cy="876707"/>
          </a:xfrm>
        </p:grpSpPr>
        <p:sp>
          <p:nvSpPr>
            <p:cNvPr id="96" name="矩形 95"/>
            <p:cNvSpPr/>
            <p:nvPr/>
          </p:nvSpPr>
          <p:spPr>
            <a:xfrm flipV="1">
              <a:off x="3215722" y="4123077"/>
              <a:ext cx="252000" cy="591798"/>
            </a:xfrm>
            <a:prstGeom prst="rect">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7" name="文本框 96"/>
            <p:cNvSpPr txBox="1"/>
            <p:nvPr/>
          </p:nvSpPr>
          <p:spPr>
            <a:xfrm>
              <a:off x="3096302" y="4722785"/>
              <a:ext cx="490840" cy="276999"/>
            </a:xfrm>
            <a:prstGeom prst="rect">
              <a:avLst/>
            </a:prstGeom>
            <a:noFill/>
          </p:spPr>
          <p:txBody>
            <a:bodyPr wrap="none" rtlCol="0">
              <a:spAutoFit/>
            </a:bodyPr>
            <a:lstStyle/>
            <a:p>
              <a:r>
                <a:rPr lang="en-US" altLang="zh-CN" sz="1200" b="1" dirty="0">
                  <a:solidFill>
                    <a:srgbClr val="767171"/>
                  </a:solidFill>
                  <a:cs typeface="+mn-ea"/>
                  <a:sym typeface="+mn-lt"/>
                </a:rPr>
                <a:t>23%</a:t>
              </a:r>
              <a:endParaRPr lang="zh-CN" altLang="en-US" sz="1200" b="1" dirty="0">
                <a:solidFill>
                  <a:srgbClr val="767171"/>
                </a:solidFill>
                <a:cs typeface="+mn-ea"/>
                <a:sym typeface="+mn-lt"/>
              </a:endParaRPr>
            </a:p>
          </p:txBody>
        </p:sp>
      </p:grpSp>
      <p:grpSp>
        <p:nvGrpSpPr>
          <p:cNvPr id="98" name="组合 97"/>
          <p:cNvGrpSpPr/>
          <p:nvPr/>
        </p:nvGrpSpPr>
        <p:grpSpPr>
          <a:xfrm>
            <a:off x="3425279" y="3888684"/>
            <a:ext cx="490840" cy="598700"/>
            <a:chOff x="3501482" y="3419602"/>
            <a:chExt cx="490840" cy="598700"/>
          </a:xfrm>
        </p:grpSpPr>
        <p:sp>
          <p:nvSpPr>
            <p:cNvPr id="99" name="矩形 98"/>
            <p:cNvSpPr/>
            <p:nvPr/>
          </p:nvSpPr>
          <p:spPr>
            <a:xfrm>
              <a:off x="3625251" y="3695700"/>
              <a:ext cx="252000" cy="322602"/>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0" name="文本框 99"/>
            <p:cNvSpPr txBox="1"/>
            <p:nvPr/>
          </p:nvSpPr>
          <p:spPr>
            <a:xfrm>
              <a:off x="3501482" y="3419602"/>
              <a:ext cx="490840" cy="276999"/>
            </a:xfrm>
            <a:prstGeom prst="rect">
              <a:avLst/>
            </a:prstGeom>
            <a:noFill/>
          </p:spPr>
          <p:txBody>
            <a:bodyPr wrap="none" rtlCol="0">
              <a:spAutoFit/>
            </a:bodyPr>
            <a:lstStyle/>
            <a:p>
              <a:r>
                <a:rPr lang="en-US" altLang="zh-CN" sz="1200" b="1" dirty="0">
                  <a:solidFill>
                    <a:srgbClr val="3B3838"/>
                  </a:solidFill>
                  <a:cs typeface="+mn-ea"/>
                  <a:sym typeface="+mn-lt"/>
                </a:rPr>
                <a:t>18%</a:t>
              </a:r>
              <a:endParaRPr lang="zh-CN" altLang="en-US" sz="1200" b="1" dirty="0">
                <a:solidFill>
                  <a:srgbClr val="3B3838"/>
                </a:solidFill>
                <a:cs typeface="+mn-ea"/>
                <a:sym typeface="+mn-lt"/>
              </a:endParaRPr>
            </a:p>
          </p:txBody>
        </p:sp>
      </p:grpSp>
      <p:grpSp>
        <p:nvGrpSpPr>
          <p:cNvPr id="101" name="组合 100"/>
          <p:cNvGrpSpPr/>
          <p:nvPr/>
        </p:nvGrpSpPr>
        <p:grpSpPr>
          <a:xfrm>
            <a:off x="3839157" y="3561766"/>
            <a:ext cx="490840" cy="925618"/>
            <a:chOff x="3915360" y="3092684"/>
            <a:chExt cx="490840" cy="925618"/>
          </a:xfrm>
        </p:grpSpPr>
        <p:sp>
          <p:nvSpPr>
            <p:cNvPr id="102" name="矩形 101"/>
            <p:cNvSpPr/>
            <p:nvPr/>
          </p:nvSpPr>
          <p:spPr>
            <a:xfrm>
              <a:off x="4034780" y="3371850"/>
              <a:ext cx="252000" cy="646452"/>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3" name="文本框 102"/>
            <p:cNvSpPr txBox="1"/>
            <p:nvPr/>
          </p:nvSpPr>
          <p:spPr>
            <a:xfrm>
              <a:off x="3915360" y="3092684"/>
              <a:ext cx="490840" cy="276999"/>
            </a:xfrm>
            <a:prstGeom prst="rect">
              <a:avLst/>
            </a:prstGeom>
            <a:noFill/>
          </p:spPr>
          <p:txBody>
            <a:bodyPr wrap="none" rtlCol="0">
              <a:spAutoFit/>
            </a:bodyPr>
            <a:lstStyle/>
            <a:p>
              <a:r>
                <a:rPr lang="en-US" altLang="zh-CN" sz="1200" b="1" dirty="0">
                  <a:solidFill>
                    <a:srgbClr val="3B3838"/>
                  </a:solidFill>
                  <a:cs typeface="+mn-ea"/>
                  <a:sym typeface="+mn-lt"/>
                </a:rPr>
                <a:t>20%</a:t>
              </a:r>
              <a:endParaRPr lang="zh-CN" altLang="en-US" sz="1200" b="1" dirty="0">
                <a:solidFill>
                  <a:srgbClr val="3B3838"/>
                </a:solidFill>
                <a:cs typeface="+mn-ea"/>
                <a:sym typeface="+mn-lt"/>
              </a:endParaRPr>
            </a:p>
          </p:txBody>
        </p:sp>
      </p:grpSp>
      <p:grpSp>
        <p:nvGrpSpPr>
          <p:cNvPr id="104" name="组合 103"/>
          <p:cNvGrpSpPr/>
          <p:nvPr/>
        </p:nvGrpSpPr>
        <p:grpSpPr>
          <a:xfrm>
            <a:off x="4248686" y="3116046"/>
            <a:ext cx="490840" cy="1371337"/>
            <a:chOff x="4324889" y="2646964"/>
            <a:chExt cx="490840" cy="1371337"/>
          </a:xfrm>
        </p:grpSpPr>
        <p:sp>
          <p:nvSpPr>
            <p:cNvPr id="105" name="矩形 104"/>
            <p:cNvSpPr/>
            <p:nvPr/>
          </p:nvSpPr>
          <p:spPr>
            <a:xfrm>
              <a:off x="4444309" y="2924174"/>
              <a:ext cx="252000" cy="1094127"/>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6" name="文本框 105"/>
            <p:cNvSpPr txBox="1"/>
            <p:nvPr/>
          </p:nvSpPr>
          <p:spPr>
            <a:xfrm>
              <a:off x="4324889" y="2646964"/>
              <a:ext cx="490840" cy="276999"/>
            </a:xfrm>
            <a:prstGeom prst="rect">
              <a:avLst/>
            </a:prstGeom>
            <a:noFill/>
          </p:spPr>
          <p:txBody>
            <a:bodyPr wrap="none" rtlCol="0">
              <a:spAutoFit/>
            </a:bodyPr>
            <a:lstStyle/>
            <a:p>
              <a:r>
                <a:rPr lang="en-US" altLang="zh-CN" sz="1200" b="1" dirty="0">
                  <a:solidFill>
                    <a:srgbClr val="3B3838"/>
                  </a:solidFill>
                  <a:cs typeface="+mn-ea"/>
                  <a:sym typeface="+mn-lt"/>
                </a:rPr>
                <a:t>56%</a:t>
              </a:r>
              <a:endParaRPr lang="zh-CN" altLang="en-US" sz="1200" b="1" dirty="0">
                <a:solidFill>
                  <a:srgbClr val="3B3838"/>
                </a:solidFill>
                <a:cs typeface="+mn-ea"/>
                <a:sym typeface="+mn-lt"/>
              </a:endParaRPr>
            </a:p>
          </p:txBody>
        </p:sp>
      </p:grpSp>
      <p:grpSp>
        <p:nvGrpSpPr>
          <p:cNvPr id="107" name="组合 106"/>
          <p:cNvGrpSpPr/>
          <p:nvPr/>
        </p:nvGrpSpPr>
        <p:grpSpPr>
          <a:xfrm>
            <a:off x="4658215" y="4607657"/>
            <a:ext cx="490840" cy="639247"/>
            <a:chOff x="4734418" y="4123077"/>
            <a:chExt cx="490840" cy="639247"/>
          </a:xfrm>
        </p:grpSpPr>
        <p:sp>
          <p:nvSpPr>
            <p:cNvPr id="108" name="矩形 107"/>
            <p:cNvSpPr/>
            <p:nvPr/>
          </p:nvSpPr>
          <p:spPr>
            <a:xfrm flipV="1">
              <a:off x="4853838" y="4123077"/>
              <a:ext cx="252000" cy="363198"/>
            </a:xfrm>
            <a:prstGeom prst="rect">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9" name="文本框 108"/>
            <p:cNvSpPr txBox="1"/>
            <p:nvPr/>
          </p:nvSpPr>
          <p:spPr>
            <a:xfrm>
              <a:off x="4734418" y="4485325"/>
              <a:ext cx="490840" cy="276999"/>
            </a:xfrm>
            <a:prstGeom prst="rect">
              <a:avLst/>
            </a:prstGeom>
            <a:noFill/>
          </p:spPr>
          <p:txBody>
            <a:bodyPr wrap="none" rtlCol="0">
              <a:spAutoFit/>
            </a:bodyPr>
            <a:lstStyle/>
            <a:p>
              <a:r>
                <a:rPr lang="en-US" altLang="zh-CN" sz="1200" b="1" dirty="0">
                  <a:solidFill>
                    <a:srgbClr val="767171"/>
                  </a:solidFill>
                  <a:cs typeface="+mn-ea"/>
                  <a:sym typeface="+mn-lt"/>
                </a:rPr>
                <a:t>12%</a:t>
              </a:r>
              <a:endParaRPr lang="zh-CN" altLang="en-US" sz="1200" b="1" dirty="0">
                <a:solidFill>
                  <a:srgbClr val="767171"/>
                </a:solidFill>
                <a:cs typeface="+mn-ea"/>
                <a:sym typeface="+mn-lt"/>
              </a:endParaRPr>
            </a:p>
          </p:txBody>
        </p:sp>
      </p:grpSp>
      <p:grpSp>
        <p:nvGrpSpPr>
          <p:cNvPr id="110" name="组合 109"/>
          <p:cNvGrpSpPr/>
          <p:nvPr/>
        </p:nvGrpSpPr>
        <p:grpSpPr>
          <a:xfrm>
            <a:off x="5067744" y="4607656"/>
            <a:ext cx="490840" cy="477647"/>
            <a:chOff x="5143947" y="4123076"/>
            <a:chExt cx="490840" cy="477647"/>
          </a:xfrm>
        </p:grpSpPr>
        <p:sp>
          <p:nvSpPr>
            <p:cNvPr id="111" name="矩形 110"/>
            <p:cNvSpPr/>
            <p:nvPr/>
          </p:nvSpPr>
          <p:spPr>
            <a:xfrm flipV="1">
              <a:off x="5263367" y="4123076"/>
              <a:ext cx="252000" cy="201273"/>
            </a:xfrm>
            <a:prstGeom prst="rect">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12" name="文本框 111"/>
            <p:cNvSpPr txBox="1"/>
            <p:nvPr/>
          </p:nvSpPr>
          <p:spPr>
            <a:xfrm>
              <a:off x="5143947" y="4323724"/>
              <a:ext cx="490840" cy="276999"/>
            </a:xfrm>
            <a:prstGeom prst="rect">
              <a:avLst/>
            </a:prstGeom>
            <a:noFill/>
          </p:spPr>
          <p:txBody>
            <a:bodyPr wrap="none" rtlCol="0">
              <a:spAutoFit/>
            </a:bodyPr>
            <a:lstStyle/>
            <a:p>
              <a:r>
                <a:rPr lang="en-US" altLang="zh-CN" sz="1200" b="1" dirty="0">
                  <a:solidFill>
                    <a:srgbClr val="767171"/>
                  </a:solidFill>
                  <a:cs typeface="+mn-ea"/>
                  <a:sym typeface="+mn-lt"/>
                </a:rPr>
                <a:t>09%</a:t>
              </a:r>
              <a:endParaRPr lang="zh-CN" altLang="en-US" sz="1200" b="1" dirty="0">
                <a:solidFill>
                  <a:srgbClr val="767171"/>
                </a:solidFill>
                <a:cs typeface="+mn-ea"/>
                <a:sym typeface="+mn-lt"/>
              </a:endParaRPr>
            </a:p>
          </p:txBody>
        </p:sp>
      </p:grpSp>
      <p:grpSp>
        <p:nvGrpSpPr>
          <p:cNvPr id="113" name="组合 112"/>
          <p:cNvGrpSpPr/>
          <p:nvPr/>
        </p:nvGrpSpPr>
        <p:grpSpPr>
          <a:xfrm>
            <a:off x="5481424" y="3418466"/>
            <a:ext cx="490840" cy="1068917"/>
            <a:chOff x="5557627" y="2949384"/>
            <a:chExt cx="490840" cy="1068917"/>
          </a:xfrm>
        </p:grpSpPr>
        <p:sp>
          <p:nvSpPr>
            <p:cNvPr id="114" name="矩形 113"/>
            <p:cNvSpPr/>
            <p:nvPr/>
          </p:nvSpPr>
          <p:spPr>
            <a:xfrm>
              <a:off x="5672901" y="3228974"/>
              <a:ext cx="252000" cy="789327"/>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15" name="文本框 114"/>
            <p:cNvSpPr txBox="1"/>
            <p:nvPr/>
          </p:nvSpPr>
          <p:spPr>
            <a:xfrm>
              <a:off x="5557627" y="2949384"/>
              <a:ext cx="490840" cy="276999"/>
            </a:xfrm>
            <a:prstGeom prst="rect">
              <a:avLst/>
            </a:prstGeom>
            <a:noFill/>
          </p:spPr>
          <p:txBody>
            <a:bodyPr wrap="none" rtlCol="0">
              <a:spAutoFit/>
            </a:bodyPr>
            <a:lstStyle/>
            <a:p>
              <a:r>
                <a:rPr lang="en-US" altLang="zh-CN" sz="1200" b="1" dirty="0">
                  <a:solidFill>
                    <a:srgbClr val="3B3838"/>
                  </a:solidFill>
                  <a:cs typeface="+mn-ea"/>
                  <a:sym typeface="+mn-lt"/>
                </a:rPr>
                <a:t>45%</a:t>
              </a:r>
              <a:endParaRPr lang="zh-CN" altLang="en-US" sz="1200" b="1" dirty="0">
                <a:solidFill>
                  <a:srgbClr val="3B3838"/>
                </a:solidFill>
                <a:cs typeface="+mn-ea"/>
                <a:sym typeface="+mn-lt"/>
              </a:endParaRPr>
            </a:p>
          </p:txBody>
        </p:sp>
      </p:grpSp>
      <p:grpSp>
        <p:nvGrpSpPr>
          <p:cNvPr id="58" name="组合 57"/>
          <p:cNvGrpSpPr/>
          <p:nvPr/>
        </p:nvGrpSpPr>
        <p:grpSpPr>
          <a:xfrm>
            <a:off x="3048000" y="255529"/>
            <a:ext cx="6096000" cy="688162"/>
            <a:chOff x="3103755" y="255529"/>
            <a:chExt cx="6096000" cy="688162"/>
          </a:xfrm>
        </p:grpSpPr>
        <p:sp>
          <p:nvSpPr>
            <p:cNvPr id="59"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业绩比例</a:t>
              </a:r>
            </a:p>
          </p:txBody>
        </p:sp>
        <p:grpSp>
          <p:nvGrpSpPr>
            <p:cNvPr id="60" name="组合 59"/>
            <p:cNvGrpSpPr/>
            <p:nvPr/>
          </p:nvGrpSpPr>
          <p:grpSpPr>
            <a:xfrm>
              <a:off x="5964124" y="850567"/>
              <a:ext cx="426498" cy="93124"/>
              <a:chOff x="5851936" y="762206"/>
              <a:chExt cx="426498" cy="93124"/>
            </a:xfrm>
            <a:solidFill>
              <a:schemeClr val="tx1">
                <a:lumMod val="50000"/>
                <a:lumOff val="50000"/>
                <a:alpha val="26000"/>
              </a:schemeClr>
            </a:solidFill>
          </p:grpSpPr>
          <p:sp>
            <p:nvSpPr>
              <p:cNvPr id="62" name="椭圆 61"/>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63" name="椭圆 62"/>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64" name="椭圆 63"/>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61" name="矩形 60"/>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wind"/>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500"/>
                                        <p:tgtEl>
                                          <p:spTgt spid="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down)">
                                      <p:cBhvr>
                                        <p:cTn id="11" dur="500"/>
                                        <p:tgtEl>
                                          <p:spTgt spid="80"/>
                                        </p:tgtEl>
                                      </p:cBhvr>
                                    </p:animEffect>
                                  </p:childTnLst>
                                </p:cTn>
                              </p:par>
                              <p:par>
                                <p:cTn id="12" presetID="22" presetClass="entr" presetSubtype="4" fill="hold"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down)">
                                      <p:cBhvr>
                                        <p:cTn id="14" dur="500"/>
                                        <p:tgtEl>
                                          <p:spTgt spid="83"/>
                                        </p:tgtEl>
                                      </p:cBhvr>
                                    </p:animEffect>
                                  </p:childTnLst>
                                </p:cTn>
                              </p:par>
                              <p:par>
                                <p:cTn id="15" presetID="22" presetClass="entr" presetSubtype="4"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500"/>
                                        <p:tgtEl>
                                          <p:spTgt spid="86"/>
                                        </p:tgtEl>
                                      </p:cBhvr>
                                    </p:animEffect>
                                  </p:childTnLst>
                                </p:cTn>
                              </p:par>
                              <p:par>
                                <p:cTn id="18" presetID="22" presetClass="entr" presetSubtype="4"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par>
                                <p:cTn id="21" presetID="22" presetClass="entr" presetSubtype="4"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down)">
                                      <p:cBhvr>
                                        <p:cTn id="23" dur="500"/>
                                        <p:tgtEl>
                                          <p:spTgt spid="98"/>
                                        </p:tgtEl>
                                      </p:cBhvr>
                                    </p:animEffect>
                                  </p:childTnLst>
                                </p:cTn>
                              </p:par>
                              <p:par>
                                <p:cTn id="24" presetID="22" presetClass="entr" presetSubtype="4" fill="hold"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down)">
                                      <p:cBhvr>
                                        <p:cTn id="26" dur="500"/>
                                        <p:tgtEl>
                                          <p:spTgt spid="101"/>
                                        </p:tgtEl>
                                      </p:cBhvr>
                                    </p:animEffect>
                                  </p:childTnLst>
                                </p:cTn>
                              </p:par>
                              <p:par>
                                <p:cTn id="27" presetID="22" presetClass="entr" presetSubtype="4"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down)">
                                      <p:cBhvr>
                                        <p:cTn id="29" dur="500"/>
                                        <p:tgtEl>
                                          <p:spTgt spid="104"/>
                                        </p:tgtEl>
                                      </p:cBhvr>
                                    </p:animEffect>
                                  </p:childTnLst>
                                </p:cTn>
                              </p:par>
                              <p:par>
                                <p:cTn id="30" presetID="22" presetClass="entr" presetSubtype="4"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wipe(down)">
                                      <p:cBhvr>
                                        <p:cTn id="32" dur="500"/>
                                        <p:tgtEl>
                                          <p:spTgt spid="113"/>
                                        </p:tgtEl>
                                      </p:cBhvr>
                                    </p:animEffect>
                                  </p:childTnLst>
                                </p:cTn>
                              </p:par>
                              <p:par>
                                <p:cTn id="33" presetID="22" presetClass="entr" presetSubtype="1"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par>
                                <p:cTn id="36" presetID="22" presetClass="entr" presetSubtype="1" fill="hold"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wipe(up)">
                                      <p:cBhvr>
                                        <p:cTn id="38" dur="500"/>
                                        <p:tgtEl>
                                          <p:spTgt spid="95"/>
                                        </p:tgtEl>
                                      </p:cBhvr>
                                    </p:animEffect>
                                  </p:childTnLst>
                                </p:cTn>
                              </p:par>
                              <p:par>
                                <p:cTn id="39" presetID="22" presetClass="entr" presetSubtype="1" fill="hold"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up)">
                                      <p:cBhvr>
                                        <p:cTn id="41" dur="500"/>
                                        <p:tgtEl>
                                          <p:spTgt spid="107"/>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par>
                          <p:cTn id="45" fill="hold">
                            <p:stCondLst>
                              <p:cond delay="1000"/>
                            </p:stCondLst>
                            <p:childTnLst>
                              <p:par>
                                <p:cTn id="46" presetID="12" presetClass="entr" presetSubtype="4"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750"/>
                                        <p:tgtEl>
                                          <p:spTgt spid="41"/>
                                        </p:tgtEl>
                                        <p:attrNameLst>
                                          <p:attrName>ppt_y</p:attrName>
                                        </p:attrNameLst>
                                      </p:cBhvr>
                                      <p:tavLst>
                                        <p:tav tm="0">
                                          <p:val>
                                            <p:strVal val="#ppt_y+#ppt_h*1.125000"/>
                                          </p:val>
                                        </p:tav>
                                        <p:tav tm="100000">
                                          <p:val>
                                            <p:strVal val="#ppt_y"/>
                                          </p:val>
                                        </p:tav>
                                      </p:tavLst>
                                    </p:anim>
                                    <p:animEffect transition="in" filter="wipe(up)">
                                      <p:cBhvr>
                                        <p:cTn id="49" dur="750"/>
                                        <p:tgtEl>
                                          <p:spTgt spid="41"/>
                                        </p:tgtEl>
                                      </p:cBhvr>
                                    </p:animEffect>
                                  </p:childTnLst>
                                </p:cTn>
                              </p:par>
                            </p:childTnLst>
                          </p:cTn>
                        </p:par>
                        <p:par>
                          <p:cTn id="50" fill="hold">
                            <p:stCondLst>
                              <p:cond delay="2000"/>
                            </p:stCondLst>
                            <p:childTnLst>
                              <p:par>
                                <p:cTn id="51" presetID="12" presetClass="entr" presetSubtype="4"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750"/>
                                        <p:tgtEl>
                                          <p:spTgt spid="46"/>
                                        </p:tgtEl>
                                        <p:attrNameLst>
                                          <p:attrName>ppt_y</p:attrName>
                                        </p:attrNameLst>
                                      </p:cBhvr>
                                      <p:tavLst>
                                        <p:tav tm="0">
                                          <p:val>
                                            <p:strVal val="#ppt_y+#ppt_h*1.125000"/>
                                          </p:val>
                                        </p:tav>
                                        <p:tav tm="100000">
                                          <p:val>
                                            <p:strVal val="#ppt_y"/>
                                          </p:val>
                                        </p:tav>
                                      </p:tavLst>
                                    </p:anim>
                                    <p:animEffect transition="in" filter="wipe(up)">
                                      <p:cBhvr>
                                        <p:cTn id="54" dur="750"/>
                                        <p:tgtEl>
                                          <p:spTgt spid="46"/>
                                        </p:tgtEl>
                                      </p:cBhvr>
                                    </p:animEffect>
                                  </p:childTnLst>
                                </p:cTn>
                              </p:par>
                            </p:childTnLst>
                          </p:cTn>
                        </p:par>
                        <p:par>
                          <p:cTn id="55" fill="hold">
                            <p:stCondLst>
                              <p:cond delay="3000"/>
                            </p:stCondLst>
                            <p:childTnLst>
                              <p:par>
                                <p:cTn id="56" presetID="12" presetClass="entr" presetSubtype="4"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750"/>
                                        <p:tgtEl>
                                          <p:spTgt spid="51"/>
                                        </p:tgtEl>
                                        <p:attrNameLst>
                                          <p:attrName>ppt_y</p:attrName>
                                        </p:attrNameLst>
                                      </p:cBhvr>
                                      <p:tavLst>
                                        <p:tav tm="0">
                                          <p:val>
                                            <p:strVal val="#ppt_y+#ppt_h*1.125000"/>
                                          </p:val>
                                        </p:tav>
                                        <p:tav tm="100000">
                                          <p:val>
                                            <p:strVal val="#ppt_y"/>
                                          </p:val>
                                        </p:tav>
                                      </p:tavLst>
                                    </p:anim>
                                    <p:animEffect transition="in" filter="wipe(up)">
                                      <p:cBhvr>
                                        <p:cTn id="59"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sp>
        <p:nvSpPr>
          <p:cNvPr id="5" name="文本框 4"/>
          <p:cNvSpPr txBox="1"/>
          <p:nvPr/>
        </p:nvSpPr>
        <p:spPr>
          <a:xfrm>
            <a:off x="4638177" y="3044279"/>
            <a:ext cx="2915645" cy="769441"/>
          </a:xfrm>
          <a:prstGeom prst="rect">
            <a:avLst/>
          </a:prstGeom>
          <a:noFill/>
        </p:spPr>
        <p:txBody>
          <a:bodyPr wrap="square" rtlCol="0">
            <a:spAutoFit/>
          </a:bodyPr>
          <a:lstStyle/>
          <a:p>
            <a:pPr algn="ctr"/>
            <a:r>
              <a:rPr lang="zh-CN" altLang="en-US" sz="4400" b="1" dirty="0">
                <a:solidFill>
                  <a:schemeClr val="bg2">
                    <a:lumMod val="25000"/>
                  </a:schemeClr>
                </a:solidFill>
                <a:cs typeface="+mn-ea"/>
                <a:sym typeface="+mn-lt"/>
              </a:rPr>
              <a:t>致力</a:t>
            </a:r>
          </a:p>
        </p:txBody>
      </p:sp>
      <p:grpSp>
        <p:nvGrpSpPr>
          <p:cNvPr id="6" name="组合 5"/>
          <p:cNvGrpSpPr/>
          <p:nvPr/>
        </p:nvGrpSpPr>
        <p:grpSpPr>
          <a:xfrm>
            <a:off x="3031372" y="3869235"/>
            <a:ext cx="7158775" cy="1009650"/>
            <a:chOff x="2958192" y="3025943"/>
            <a:chExt cx="7158775" cy="1009650"/>
          </a:xfrm>
        </p:grpSpPr>
        <p:sp>
          <p:nvSpPr>
            <p:cNvPr id="7" name="矩形 6"/>
            <p:cNvSpPr/>
            <p:nvPr/>
          </p:nvSpPr>
          <p:spPr>
            <a:xfrm>
              <a:off x="2958192" y="3025943"/>
              <a:ext cx="5956300" cy="10096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cs typeface="+mn-ea"/>
                <a:sym typeface="+mn-lt"/>
              </a:endParaRPr>
            </a:p>
          </p:txBody>
        </p:sp>
        <p:sp>
          <p:nvSpPr>
            <p:cNvPr id="8" name="文本框 7"/>
            <p:cNvSpPr txBox="1"/>
            <p:nvPr/>
          </p:nvSpPr>
          <p:spPr>
            <a:xfrm>
              <a:off x="4373205" y="3069103"/>
              <a:ext cx="5743762" cy="923330"/>
            </a:xfrm>
            <a:prstGeom prst="rect">
              <a:avLst/>
            </a:prstGeom>
            <a:noFill/>
          </p:spPr>
          <p:txBody>
            <a:bodyPr wrap="square" rtlCol="0">
              <a:spAutoFit/>
            </a:bodyPr>
            <a:lstStyle/>
            <a:p>
              <a:r>
                <a:rPr lang="zh-CN" altLang="en-US" sz="5400" b="1" dirty="0">
                  <a:solidFill>
                    <a:schemeClr val="bg1">
                      <a:lumMod val="95000"/>
                    </a:schemeClr>
                  </a:solidFill>
                  <a:cs typeface="+mn-ea"/>
                  <a:sym typeface="+mn-lt"/>
                </a:rPr>
                <a:t>市场规划</a:t>
              </a:r>
              <a:endParaRPr lang="en-US" altLang="zh-CN" sz="5400" b="1" dirty="0">
                <a:solidFill>
                  <a:schemeClr val="bg1">
                    <a:lumMod val="95000"/>
                  </a:schemeClr>
                </a:solidFill>
                <a:cs typeface="+mn-ea"/>
                <a:sym typeface="+mn-lt"/>
              </a:endParaRPr>
            </a:p>
          </p:txBody>
        </p:sp>
      </p:grpSp>
      <p:grpSp>
        <p:nvGrpSpPr>
          <p:cNvPr id="9" name="组合 8"/>
          <p:cNvGrpSpPr/>
          <p:nvPr/>
        </p:nvGrpSpPr>
        <p:grpSpPr>
          <a:xfrm>
            <a:off x="2218576" y="5440207"/>
            <a:ext cx="7578006" cy="400110"/>
            <a:chOff x="2133600" y="4662231"/>
            <a:chExt cx="7578006" cy="400110"/>
          </a:xfrm>
        </p:grpSpPr>
        <p:grpSp>
          <p:nvGrpSpPr>
            <p:cNvPr id="10" name="组合 9"/>
            <p:cNvGrpSpPr/>
            <p:nvPr/>
          </p:nvGrpSpPr>
          <p:grpSpPr>
            <a:xfrm>
              <a:off x="2133600" y="4862286"/>
              <a:ext cx="7578006" cy="0"/>
              <a:chOff x="2133600" y="4862286"/>
              <a:chExt cx="7578006" cy="0"/>
            </a:xfrm>
          </p:grpSpPr>
          <p:cxnSp>
            <p:nvCxnSpPr>
              <p:cNvPr id="12" name="直接连接符 11"/>
              <p:cNvCxnSpPr/>
              <p:nvPr/>
            </p:nvCxnSpPr>
            <p:spPr>
              <a:xfrm>
                <a:off x="2133600"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9263"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662209" y="4662231"/>
              <a:ext cx="697627" cy="400110"/>
            </a:xfrm>
            <a:prstGeom prst="rect">
              <a:avLst/>
            </a:prstGeom>
            <a:noFill/>
          </p:spPr>
          <p:txBody>
            <a:bodyPr wrap="none" rtlCol="0">
              <a:spAutoFit/>
            </a:bodyPr>
            <a:lstStyle/>
            <a:p>
              <a:r>
                <a:rPr lang="zh-CN" altLang="en-US" sz="2000" dirty="0">
                  <a:solidFill>
                    <a:schemeClr val="bg2">
                      <a:lumMod val="25000"/>
                    </a:schemeClr>
                  </a:solidFill>
                  <a:cs typeface="+mn-ea"/>
                  <a:sym typeface="+mn-lt"/>
                </a:rPr>
                <a:t>成就</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占位符 2"/>
          <p:cNvPicPr>
            <a:picLocks noChangeAspect="1"/>
          </p:cNvPicPr>
          <p:nvPr/>
        </p:nvPicPr>
        <p:blipFill rotWithShape="1">
          <a:blip r:embed="rId3" cstate="screen"/>
          <a:srcRect b="-293"/>
          <a:stretch>
            <a:fillRect/>
          </a:stretch>
        </p:blipFill>
        <p:spPr>
          <a:xfrm>
            <a:off x="5908368" y="1661089"/>
            <a:ext cx="4114773" cy="4988094"/>
          </a:xfrm>
          <a:prstGeom prst="rect">
            <a:avLst/>
          </a:prstGeom>
        </p:spPr>
      </p:pic>
      <p:sp>
        <p:nvSpPr>
          <p:cNvPr id="63" name="TextBox 35"/>
          <p:cNvSpPr txBox="1"/>
          <p:nvPr/>
        </p:nvSpPr>
        <p:spPr>
          <a:xfrm>
            <a:off x="946800" y="2543906"/>
            <a:ext cx="3578295" cy="768737"/>
          </a:xfrm>
          <a:prstGeom prst="rect">
            <a:avLst/>
          </a:prstGeom>
          <a:noFill/>
        </p:spPr>
        <p:txBody>
          <a:bodyPr wrap="square" rtlCol="0">
            <a:spAutoFit/>
          </a:bodyPr>
          <a:lstStyle/>
          <a:p>
            <a:pPr>
              <a:lnSpc>
                <a:spcPct val="150000"/>
              </a:lnSpc>
            </a:pPr>
            <a:r>
              <a:rPr lang="zh-CN" altLang="en-US" sz="3200" b="1" spc="300" dirty="0">
                <a:solidFill>
                  <a:srgbClr val="3B3838"/>
                </a:solidFill>
                <a:cs typeface="+mn-ea"/>
                <a:sym typeface="+mn-lt"/>
              </a:rPr>
              <a:t>市场规划</a:t>
            </a:r>
            <a:endParaRPr lang="en-US" sz="3200" b="1" spc="300" dirty="0">
              <a:solidFill>
                <a:srgbClr val="3B3838"/>
              </a:solidFill>
              <a:cs typeface="+mn-ea"/>
              <a:sym typeface="+mn-lt"/>
            </a:endParaRPr>
          </a:p>
        </p:txBody>
      </p:sp>
      <p:sp>
        <p:nvSpPr>
          <p:cNvPr id="64" name="TextBox 36"/>
          <p:cNvSpPr txBox="1"/>
          <p:nvPr/>
        </p:nvSpPr>
        <p:spPr>
          <a:xfrm>
            <a:off x="896375" y="4483299"/>
            <a:ext cx="3939319" cy="669414"/>
          </a:xfrm>
          <a:prstGeom prst="rect">
            <a:avLst/>
          </a:prstGeom>
          <a:noFill/>
        </p:spPr>
        <p:txBody>
          <a:bodyPr wrap="square" rtlCol="0">
            <a:spAutoFit/>
          </a:bodyPr>
          <a:lstStyle/>
          <a:p>
            <a:pPr algn="just"/>
            <a:r>
              <a:rPr lang="en-US" sz="1250" dirty="0">
                <a:solidFill>
                  <a:srgbClr val="767171"/>
                </a:solidFill>
                <a:cs typeface="+mn-ea"/>
                <a:sym typeface="+mn-lt"/>
              </a:rPr>
              <a:t>Entrepreneurial activities differ substantially depending on the type of organization and creativity involved. </a:t>
            </a:r>
          </a:p>
        </p:txBody>
      </p:sp>
      <p:sp>
        <p:nvSpPr>
          <p:cNvPr id="65" name="Rectangle 37"/>
          <p:cNvSpPr/>
          <p:nvPr/>
        </p:nvSpPr>
        <p:spPr>
          <a:xfrm>
            <a:off x="896375" y="4148094"/>
            <a:ext cx="569387" cy="276999"/>
          </a:xfrm>
          <a:prstGeom prst="rect">
            <a:avLst/>
          </a:prstGeom>
        </p:spPr>
        <p:txBody>
          <a:bodyPr wrap="none">
            <a:spAutoFit/>
          </a:bodyPr>
          <a:lstStyle/>
          <a:p>
            <a:r>
              <a:rPr lang="zh-CN" altLang="en-US" sz="1200" b="1" spc="300" dirty="0">
                <a:solidFill>
                  <a:srgbClr val="3B3838"/>
                </a:solidFill>
                <a:cs typeface="+mn-ea"/>
                <a:sym typeface="+mn-lt"/>
              </a:rPr>
              <a:t>项目</a:t>
            </a:r>
            <a:endParaRPr lang="en-US" sz="1200" b="1" spc="300" dirty="0">
              <a:solidFill>
                <a:srgbClr val="3B3838"/>
              </a:solidFill>
              <a:cs typeface="+mn-ea"/>
              <a:sym typeface="+mn-lt"/>
            </a:endParaRPr>
          </a:p>
        </p:txBody>
      </p:sp>
      <p:grpSp>
        <p:nvGrpSpPr>
          <p:cNvPr id="66" name="Group 38"/>
          <p:cNvGrpSpPr/>
          <p:nvPr/>
        </p:nvGrpSpPr>
        <p:grpSpPr>
          <a:xfrm>
            <a:off x="880741" y="4939112"/>
            <a:ext cx="4120019" cy="317376"/>
            <a:chOff x="13840374" y="5700607"/>
            <a:chExt cx="8240038" cy="634751"/>
          </a:xfrm>
        </p:grpSpPr>
        <p:sp>
          <p:nvSpPr>
            <p:cNvPr id="67" name="TextBox 39"/>
            <p:cNvSpPr txBox="1"/>
            <p:nvPr/>
          </p:nvSpPr>
          <p:spPr>
            <a:xfrm>
              <a:off x="20542322" y="5700607"/>
              <a:ext cx="1538090" cy="634751"/>
            </a:xfrm>
            <a:prstGeom prst="rect">
              <a:avLst/>
            </a:prstGeom>
            <a:noFill/>
          </p:spPr>
          <p:txBody>
            <a:bodyPr wrap="square" lIns="91422" tIns="45711" rIns="91422" bIns="45711" rtlCol="0">
              <a:spAutoFit/>
            </a:bodyPr>
            <a:lstStyle/>
            <a:p>
              <a:pPr algn="r">
                <a:lnSpc>
                  <a:spcPts val="1700"/>
                </a:lnSpc>
              </a:pPr>
              <a:r>
                <a:rPr lang="en-US" sz="1600" dirty="0">
                  <a:solidFill>
                    <a:schemeClr val="bg1"/>
                  </a:solidFill>
                  <a:cs typeface="+mn-ea"/>
                  <a:sym typeface="+mn-lt"/>
                </a:rPr>
                <a:t>95%</a:t>
              </a:r>
            </a:p>
          </p:txBody>
        </p:sp>
        <p:grpSp>
          <p:nvGrpSpPr>
            <p:cNvPr id="68" name="Group 40"/>
            <p:cNvGrpSpPr/>
            <p:nvPr/>
          </p:nvGrpSpPr>
          <p:grpSpPr>
            <a:xfrm>
              <a:off x="13840374" y="5945702"/>
              <a:ext cx="6856716" cy="216944"/>
              <a:chOff x="1948686" y="5692386"/>
              <a:chExt cx="9219525" cy="182881"/>
            </a:xfrm>
          </p:grpSpPr>
          <p:sp>
            <p:nvSpPr>
              <p:cNvPr id="70" name="Rectangle 42"/>
              <p:cNvSpPr/>
              <p:nvPr/>
            </p:nvSpPr>
            <p:spPr>
              <a:xfrm>
                <a:off x="1948686" y="5753322"/>
                <a:ext cx="9219525" cy="64008"/>
              </a:xfrm>
              <a:prstGeom prst="rect">
                <a:avLst/>
              </a:prstGeom>
              <a:solidFill>
                <a:schemeClr val="bg1">
                  <a:lumMod val="6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b="1" dirty="0">
                  <a:solidFill>
                    <a:schemeClr val="bg1"/>
                  </a:solidFill>
                  <a:cs typeface="+mn-ea"/>
                  <a:sym typeface="+mn-lt"/>
                </a:endParaRPr>
              </a:p>
            </p:txBody>
          </p:sp>
          <p:sp>
            <p:nvSpPr>
              <p:cNvPr id="69" name="Rectangle 41"/>
              <p:cNvSpPr/>
              <p:nvPr/>
            </p:nvSpPr>
            <p:spPr>
              <a:xfrm>
                <a:off x="1948686" y="5745735"/>
                <a:ext cx="8575038" cy="71485"/>
              </a:xfrm>
              <a:prstGeom prst="rect">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125" name="Oval 43"/>
              <p:cNvSpPr/>
              <p:nvPr/>
            </p:nvSpPr>
            <p:spPr>
              <a:xfrm>
                <a:off x="10408164" y="5692386"/>
                <a:ext cx="295080" cy="182881"/>
              </a:xfrm>
              <a:prstGeom prst="ellipse">
                <a:avLst/>
              </a:prstGeom>
              <a:solidFill>
                <a:schemeClr val="bg2"/>
              </a:solid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grpSp>
      </p:grpSp>
      <p:sp>
        <p:nvSpPr>
          <p:cNvPr id="126" name="TextBox 44"/>
          <p:cNvSpPr txBox="1"/>
          <p:nvPr/>
        </p:nvSpPr>
        <p:spPr>
          <a:xfrm>
            <a:off x="896375" y="5614207"/>
            <a:ext cx="3939319" cy="669414"/>
          </a:xfrm>
          <a:prstGeom prst="rect">
            <a:avLst/>
          </a:prstGeom>
          <a:noFill/>
        </p:spPr>
        <p:txBody>
          <a:bodyPr wrap="square" rtlCol="0">
            <a:spAutoFit/>
          </a:bodyPr>
          <a:lstStyle/>
          <a:p>
            <a:pPr algn="just"/>
            <a:r>
              <a:rPr lang="en-US" sz="1250" dirty="0">
                <a:solidFill>
                  <a:srgbClr val="767171"/>
                </a:solidFill>
                <a:cs typeface="+mn-ea"/>
                <a:sym typeface="+mn-lt"/>
              </a:rPr>
              <a:t>Entrepreneurial activities differ substantially depending on the type of organization and creativity involved. </a:t>
            </a:r>
          </a:p>
        </p:txBody>
      </p:sp>
      <p:sp>
        <p:nvSpPr>
          <p:cNvPr id="127" name="Rectangle 45"/>
          <p:cNvSpPr/>
          <p:nvPr/>
        </p:nvSpPr>
        <p:spPr>
          <a:xfrm>
            <a:off x="896375" y="5279002"/>
            <a:ext cx="569387" cy="276999"/>
          </a:xfrm>
          <a:prstGeom prst="rect">
            <a:avLst/>
          </a:prstGeom>
        </p:spPr>
        <p:txBody>
          <a:bodyPr wrap="none">
            <a:spAutoFit/>
          </a:bodyPr>
          <a:lstStyle/>
          <a:p>
            <a:r>
              <a:rPr lang="zh-CN" altLang="en-US" sz="1200" b="1" spc="300" dirty="0">
                <a:solidFill>
                  <a:srgbClr val="3B3838"/>
                </a:solidFill>
                <a:cs typeface="+mn-ea"/>
                <a:sym typeface="+mn-lt"/>
              </a:rPr>
              <a:t>项目</a:t>
            </a:r>
            <a:endParaRPr lang="en-US" sz="1200" b="1" spc="300" dirty="0">
              <a:solidFill>
                <a:srgbClr val="3B3838"/>
              </a:solidFill>
              <a:cs typeface="+mn-ea"/>
              <a:sym typeface="+mn-lt"/>
            </a:endParaRPr>
          </a:p>
        </p:txBody>
      </p:sp>
      <p:grpSp>
        <p:nvGrpSpPr>
          <p:cNvPr id="128" name="Group 46"/>
          <p:cNvGrpSpPr/>
          <p:nvPr/>
        </p:nvGrpSpPr>
        <p:grpSpPr>
          <a:xfrm>
            <a:off x="880741" y="6070020"/>
            <a:ext cx="4120019" cy="317376"/>
            <a:chOff x="13840374" y="5700607"/>
            <a:chExt cx="8240038" cy="634751"/>
          </a:xfrm>
        </p:grpSpPr>
        <p:sp>
          <p:nvSpPr>
            <p:cNvPr id="129" name="TextBox 47"/>
            <p:cNvSpPr txBox="1"/>
            <p:nvPr/>
          </p:nvSpPr>
          <p:spPr>
            <a:xfrm>
              <a:off x="20542322" y="5700607"/>
              <a:ext cx="1538090" cy="634751"/>
            </a:xfrm>
            <a:prstGeom prst="rect">
              <a:avLst/>
            </a:prstGeom>
            <a:noFill/>
          </p:spPr>
          <p:txBody>
            <a:bodyPr wrap="square" lIns="91422" tIns="45711" rIns="91422" bIns="45711" rtlCol="0">
              <a:spAutoFit/>
            </a:bodyPr>
            <a:lstStyle/>
            <a:p>
              <a:pPr algn="r">
                <a:lnSpc>
                  <a:spcPts val="1700"/>
                </a:lnSpc>
              </a:pPr>
              <a:r>
                <a:rPr lang="en-US" sz="1600" dirty="0">
                  <a:solidFill>
                    <a:schemeClr val="bg1"/>
                  </a:solidFill>
                  <a:cs typeface="+mn-ea"/>
                  <a:sym typeface="+mn-lt"/>
                </a:rPr>
                <a:t>95%</a:t>
              </a:r>
            </a:p>
          </p:txBody>
        </p:sp>
        <p:grpSp>
          <p:nvGrpSpPr>
            <p:cNvPr id="130" name="Group 48"/>
            <p:cNvGrpSpPr/>
            <p:nvPr/>
          </p:nvGrpSpPr>
          <p:grpSpPr>
            <a:xfrm>
              <a:off x="13840374" y="5945703"/>
              <a:ext cx="6856718" cy="216943"/>
              <a:chOff x="1948686" y="5692382"/>
              <a:chExt cx="9219528" cy="182880"/>
            </a:xfrm>
          </p:grpSpPr>
          <p:sp>
            <p:nvSpPr>
              <p:cNvPr id="131" name="Rectangle 50"/>
              <p:cNvSpPr/>
              <p:nvPr/>
            </p:nvSpPr>
            <p:spPr>
              <a:xfrm>
                <a:off x="1948690" y="5742968"/>
                <a:ext cx="9219524" cy="64008"/>
              </a:xfrm>
              <a:prstGeom prst="rect">
                <a:avLst/>
              </a:prstGeom>
              <a:solidFill>
                <a:schemeClr val="bg1">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b="1" dirty="0">
                  <a:solidFill>
                    <a:schemeClr val="bg1"/>
                  </a:solidFill>
                  <a:cs typeface="+mn-ea"/>
                  <a:sym typeface="+mn-lt"/>
                </a:endParaRPr>
              </a:p>
            </p:txBody>
          </p:sp>
          <p:sp>
            <p:nvSpPr>
              <p:cNvPr id="132" name="Rectangle 49"/>
              <p:cNvSpPr/>
              <p:nvPr/>
            </p:nvSpPr>
            <p:spPr>
              <a:xfrm>
                <a:off x="1948686" y="5745735"/>
                <a:ext cx="8575038" cy="71485"/>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b="1" dirty="0">
                  <a:solidFill>
                    <a:schemeClr val="bg1"/>
                  </a:solidFill>
                  <a:cs typeface="+mn-ea"/>
                  <a:sym typeface="+mn-lt"/>
                </a:endParaRPr>
              </a:p>
            </p:txBody>
          </p:sp>
          <p:sp>
            <p:nvSpPr>
              <p:cNvPr id="133" name="Oval 51"/>
              <p:cNvSpPr/>
              <p:nvPr/>
            </p:nvSpPr>
            <p:spPr>
              <a:xfrm>
                <a:off x="10408163" y="5692382"/>
                <a:ext cx="295080" cy="182880"/>
              </a:xfrm>
              <a:prstGeom prst="ellipse">
                <a:avLst/>
              </a:prstGeom>
              <a:solidFill>
                <a:schemeClr val="bg2"/>
              </a:solid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cs typeface="+mn-ea"/>
                  <a:sym typeface="+mn-lt"/>
                </a:endParaRPr>
              </a:p>
            </p:txBody>
          </p:sp>
        </p:grpSp>
      </p:grpSp>
      <p:grpSp>
        <p:nvGrpSpPr>
          <p:cNvPr id="134" name="组合 133"/>
          <p:cNvGrpSpPr/>
          <p:nvPr/>
        </p:nvGrpSpPr>
        <p:grpSpPr>
          <a:xfrm>
            <a:off x="7595591" y="1661090"/>
            <a:ext cx="3700947" cy="4974007"/>
            <a:chOff x="7793627" y="1371404"/>
            <a:chExt cx="3977195" cy="5345280"/>
          </a:xfrm>
        </p:grpSpPr>
        <p:sp>
          <p:nvSpPr>
            <p:cNvPr id="135" name="Freeform 24"/>
            <p:cNvSpPr/>
            <p:nvPr/>
          </p:nvSpPr>
          <p:spPr>
            <a:xfrm rot="16200000">
              <a:off x="7109585" y="2055446"/>
              <a:ext cx="5345280" cy="3977195"/>
            </a:xfrm>
            <a:custGeom>
              <a:avLst/>
              <a:gdLst>
                <a:gd name="connsiteX0" fmla="*/ 5545143 w 5545143"/>
                <a:gd name="connsiteY0" fmla="*/ 649085 h 4174329"/>
                <a:gd name="connsiteX1" fmla="*/ 5545143 w 5545143"/>
                <a:gd name="connsiteY1" fmla="*/ 4174329 h 4174329"/>
                <a:gd name="connsiteX2" fmla="*/ 0 w 5545143"/>
                <a:gd name="connsiteY2" fmla="*/ 4174329 h 4174329"/>
                <a:gd name="connsiteX3" fmla="*/ 0 w 5545143"/>
                <a:gd name="connsiteY3" fmla="*/ 649085 h 4174329"/>
                <a:gd name="connsiteX4" fmla="*/ 4328863 w 5545143"/>
                <a:gd name="connsiteY4" fmla="*/ 649085 h 4174329"/>
                <a:gd name="connsiteX5" fmla="*/ 4705333 w 5545143"/>
                <a:gd name="connsiteY5" fmla="*/ 0 h 4174329"/>
                <a:gd name="connsiteX6" fmla="*/ 5081802 w 5545143"/>
                <a:gd name="connsiteY6" fmla="*/ 649085 h 41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5143" h="4174329">
                  <a:moveTo>
                    <a:pt x="5545143" y="649085"/>
                  </a:moveTo>
                  <a:lnTo>
                    <a:pt x="5545143" y="4174329"/>
                  </a:lnTo>
                  <a:lnTo>
                    <a:pt x="0" y="4174329"/>
                  </a:lnTo>
                  <a:lnTo>
                    <a:pt x="0" y="649085"/>
                  </a:lnTo>
                  <a:lnTo>
                    <a:pt x="4328863" y="649085"/>
                  </a:lnTo>
                  <a:lnTo>
                    <a:pt x="4705333" y="0"/>
                  </a:lnTo>
                  <a:lnTo>
                    <a:pt x="5081802" y="649085"/>
                  </a:lnTo>
                  <a:close/>
                </a:path>
              </a:pathLst>
            </a:cu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136" name="Group 3"/>
            <p:cNvGrpSpPr/>
            <p:nvPr/>
          </p:nvGrpSpPr>
          <p:grpSpPr>
            <a:xfrm>
              <a:off x="8875606" y="2771487"/>
              <a:ext cx="2794836" cy="3351352"/>
              <a:chOff x="9199803" y="2291124"/>
              <a:chExt cx="2794836" cy="3351352"/>
            </a:xfrm>
          </p:grpSpPr>
          <p:sp>
            <p:nvSpPr>
              <p:cNvPr id="137" name="TextBox 22"/>
              <p:cNvSpPr txBox="1"/>
              <p:nvPr/>
            </p:nvSpPr>
            <p:spPr>
              <a:xfrm>
                <a:off x="9199803" y="2291124"/>
                <a:ext cx="2794836" cy="496125"/>
              </a:xfrm>
              <a:prstGeom prst="rect">
                <a:avLst/>
              </a:prstGeom>
              <a:noFill/>
            </p:spPr>
            <p:txBody>
              <a:bodyPr wrap="square" rtlCol="0">
                <a:spAutoFit/>
              </a:bodyPr>
              <a:lstStyle/>
              <a:p>
                <a:r>
                  <a:rPr lang="zh-CN" altLang="en-US" sz="2400" b="1" spc="300" dirty="0">
                    <a:solidFill>
                      <a:schemeClr val="bg1"/>
                    </a:solidFill>
                    <a:cs typeface="+mn-ea"/>
                    <a:sym typeface="+mn-lt"/>
                  </a:rPr>
                  <a:t>市场发展</a:t>
                </a:r>
                <a:endParaRPr lang="en-US" sz="2400" b="1" spc="300" dirty="0">
                  <a:solidFill>
                    <a:schemeClr val="bg1"/>
                  </a:solidFill>
                  <a:cs typeface="+mn-ea"/>
                  <a:sym typeface="+mn-lt"/>
                </a:endParaRPr>
              </a:p>
            </p:txBody>
          </p:sp>
          <p:sp>
            <p:nvSpPr>
              <p:cNvPr id="138" name="Freeform 51"/>
              <p:cNvSpPr>
                <a:spLocks noChangeArrowheads="1"/>
              </p:cNvSpPr>
              <p:nvPr/>
            </p:nvSpPr>
            <p:spPr bwMode="auto">
              <a:xfrm>
                <a:off x="9233090" y="2994773"/>
                <a:ext cx="359797" cy="396127"/>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solidFill>
                  <a:schemeClr val="bg1"/>
                </a:solidFill>
              </a:ln>
              <a:effectLst/>
            </p:spPr>
            <p:txBody>
              <a:bodyPr wrap="none" lIns="91424" tIns="45712" rIns="91424" bIns="45712" anchor="ctr"/>
              <a:lstStyle/>
              <a:p>
                <a:pPr defTabSz="1219200" fontAlgn="auto">
                  <a:spcBef>
                    <a:spcPts val="0"/>
                  </a:spcBef>
                  <a:spcAft>
                    <a:spcPts val="0"/>
                  </a:spcAft>
                  <a:defRPr/>
                </a:pPr>
                <a:endParaRPr lang="en-US" dirty="0">
                  <a:solidFill>
                    <a:schemeClr val="bg1"/>
                  </a:solidFill>
                  <a:cs typeface="+mn-ea"/>
                  <a:sym typeface="+mn-lt"/>
                </a:endParaRPr>
              </a:p>
            </p:txBody>
          </p:sp>
          <p:sp>
            <p:nvSpPr>
              <p:cNvPr id="139" name="Freeform 69"/>
              <p:cNvSpPr>
                <a:spLocks noChangeArrowheads="1"/>
              </p:cNvSpPr>
              <p:nvPr/>
            </p:nvSpPr>
            <p:spPr bwMode="auto">
              <a:xfrm>
                <a:off x="9224459" y="4035572"/>
                <a:ext cx="385054" cy="305802"/>
              </a:xfrm>
              <a:custGeom>
                <a:avLst/>
                <a:gdLst>
                  <a:gd name="T0" fmla="*/ 203 w 514"/>
                  <a:gd name="T1" fmla="*/ 142 h 338"/>
                  <a:gd name="T2" fmla="*/ 203 w 514"/>
                  <a:gd name="T3" fmla="*/ 142 h 338"/>
                  <a:gd name="T4" fmla="*/ 247 w 514"/>
                  <a:gd name="T5" fmla="*/ 89 h 338"/>
                  <a:gd name="T6" fmla="*/ 159 w 514"/>
                  <a:gd name="T7" fmla="*/ 0 h 338"/>
                  <a:gd name="T8" fmla="*/ 0 w 514"/>
                  <a:gd name="T9" fmla="*/ 0 h 338"/>
                  <a:gd name="T10" fmla="*/ 0 w 514"/>
                  <a:gd name="T11" fmla="*/ 319 h 338"/>
                  <a:gd name="T12" fmla="*/ 159 w 514"/>
                  <a:gd name="T13" fmla="*/ 319 h 338"/>
                  <a:gd name="T14" fmla="*/ 256 w 514"/>
                  <a:gd name="T15" fmla="*/ 222 h 338"/>
                  <a:gd name="T16" fmla="*/ 203 w 514"/>
                  <a:gd name="T17" fmla="*/ 142 h 338"/>
                  <a:gd name="T18" fmla="*/ 71 w 514"/>
                  <a:gd name="T19" fmla="*/ 53 h 338"/>
                  <a:gd name="T20" fmla="*/ 71 w 514"/>
                  <a:gd name="T21" fmla="*/ 53 h 338"/>
                  <a:gd name="T22" fmla="*/ 159 w 514"/>
                  <a:gd name="T23" fmla="*/ 53 h 338"/>
                  <a:gd name="T24" fmla="*/ 186 w 514"/>
                  <a:gd name="T25" fmla="*/ 89 h 338"/>
                  <a:gd name="T26" fmla="*/ 150 w 514"/>
                  <a:gd name="T27" fmla="*/ 125 h 338"/>
                  <a:gd name="T28" fmla="*/ 71 w 514"/>
                  <a:gd name="T29" fmla="*/ 125 h 338"/>
                  <a:gd name="T30" fmla="*/ 71 w 514"/>
                  <a:gd name="T31" fmla="*/ 53 h 338"/>
                  <a:gd name="T32" fmla="*/ 159 w 514"/>
                  <a:gd name="T33" fmla="*/ 266 h 338"/>
                  <a:gd name="T34" fmla="*/ 159 w 514"/>
                  <a:gd name="T35" fmla="*/ 266 h 338"/>
                  <a:gd name="T36" fmla="*/ 71 w 514"/>
                  <a:gd name="T37" fmla="*/ 266 h 338"/>
                  <a:gd name="T38" fmla="*/ 71 w 514"/>
                  <a:gd name="T39" fmla="*/ 178 h 338"/>
                  <a:gd name="T40" fmla="*/ 159 w 514"/>
                  <a:gd name="T41" fmla="*/ 178 h 338"/>
                  <a:gd name="T42" fmla="*/ 194 w 514"/>
                  <a:gd name="T43" fmla="*/ 222 h 338"/>
                  <a:gd name="T44" fmla="*/ 159 w 514"/>
                  <a:gd name="T45" fmla="*/ 266 h 338"/>
                  <a:gd name="T46" fmla="*/ 390 w 514"/>
                  <a:gd name="T47" fmla="*/ 80 h 338"/>
                  <a:gd name="T48" fmla="*/ 390 w 514"/>
                  <a:gd name="T49" fmla="*/ 80 h 338"/>
                  <a:gd name="T50" fmla="*/ 265 w 514"/>
                  <a:gd name="T51" fmla="*/ 204 h 338"/>
                  <a:gd name="T52" fmla="*/ 390 w 514"/>
                  <a:gd name="T53" fmla="*/ 328 h 338"/>
                  <a:gd name="T54" fmla="*/ 496 w 514"/>
                  <a:gd name="T55" fmla="*/ 240 h 338"/>
                  <a:gd name="T56" fmla="*/ 443 w 514"/>
                  <a:gd name="T57" fmla="*/ 240 h 338"/>
                  <a:gd name="T58" fmla="*/ 390 w 514"/>
                  <a:gd name="T59" fmla="*/ 275 h 338"/>
                  <a:gd name="T60" fmla="*/ 337 w 514"/>
                  <a:gd name="T61" fmla="*/ 222 h 338"/>
                  <a:gd name="T62" fmla="*/ 496 w 514"/>
                  <a:gd name="T63" fmla="*/ 222 h 338"/>
                  <a:gd name="T64" fmla="*/ 390 w 514"/>
                  <a:gd name="T65" fmla="*/ 80 h 338"/>
                  <a:gd name="T66" fmla="*/ 434 w 514"/>
                  <a:gd name="T67" fmla="*/ 178 h 338"/>
                  <a:gd name="T68" fmla="*/ 434 w 514"/>
                  <a:gd name="T69" fmla="*/ 178 h 338"/>
                  <a:gd name="T70" fmla="*/ 337 w 514"/>
                  <a:gd name="T71" fmla="*/ 178 h 338"/>
                  <a:gd name="T72" fmla="*/ 390 w 514"/>
                  <a:gd name="T73" fmla="*/ 125 h 338"/>
                  <a:gd name="T74" fmla="*/ 434 w 514"/>
                  <a:gd name="T75" fmla="*/ 178 h 338"/>
                  <a:gd name="T76" fmla="*/ 452 w 514"/>
                  <a:gd name="T77" fmla="*/ 18 h 338"/>
                  <a:gd name="T78" fmla="*/ 452 w 514"/>
                  <a:gd name="T79" fmla="*/ 18 h 338"/>
                  <a:gd name="T80" fmla="*/ 319 w 514"/>
                  <a:gd name="T81" fmla="*/ 18 h 338"/>
                  <a:gd name="T82" fmla="*/ 319 w 514"/>
                  <a:gd name="T83" fmla="*/ 62 h 338"/>
                  <a:gd name="T84" fmla="*/ 452 w 514"/>
                  <a:gd name="T85" fmla="*/ 62 h 338"/>
                  <a:gd name="T86" fmla="*/ 452 w 514"/>
                  <a:gd name="T87" fmla="*/ 1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solidFill>
                  <a:schemeClr val="bg1"/>
                </a:solidFill>
              </a:ln>
              <a:effectLst/>
            </p:spPr>
            <p:txBody>
              <a:bodyPr wrap="none" lIns="91424" tIns="45712" rIns="91424" bIns="45712" anchor="ctr"/>
              <a:lstStyle/>
              <a:p>
                <a:pPr defTabSz="1219200" fontAlgn="auto">
                  <a:spcBef>
                    <a:spcPts val="0"/>
                  </a:spcBef>
                  <a:spcAft>
                    <a:spcPts val="0"/>
                  </a:spcAft>
                  <a:defRPr/>
                </a:pPr>
                <a:endParaRPr lang="en-US" dirty="0">
                  <a:solidFill>
                    <a:schemeClr val="bg1"/>
                  </a:solidFill>
                  <a:cs typeface="+mn-ea"/>
                  <a:sym typeface="+mn-lt"/>
                </a:endParaRPr>
              </a:p>
            </p:txBody>
          </p:sp>
          <p:sp>
            <p:nvSpPr>
              <p:cNvPr id="140" name="Freeform 74"/>
              <p:cNvSpPr>
                <a:spLocks noChangeArrowheads="1"/>
              </p:cNvSpPr>
              <p:nvPr/>
            </p:nvSpPr>
            <p:spPr bwMode="auto">
              <a:xfrm>
                <a:off x="9276562" y="4888803"/>
                <a:ext cx="332950" cy="453763"/>
              </a:xfrm>
              <a:custGeom>
                <a:avLst/>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solidFill>
              <a:ln>
                <a:solidFill>
                  <a:schemeClr val="bg1"/>
                </a:solidFill>
              </a:ln>
              <a:effectLst/>
            </p:spPr>
            <p:txBody>
              <a:bodyPr wrap="none" lIns="91424" tIns="45712" rIns="91424" bIns="45712" anchor="ctr"/>
              <a:lstStyle/>
              <a:p>
                <a:pPr defTabSz="1219200" fontAlgn="auto">
                  <a:spcBef>
                    <a:spcPts val="0"/>
                  </a:spcBef>
                  <a:spcAft>
                    <a:spcPts val="0"/>
                  </a:spcAft>
                  <a:defRPr/>
                </a:pPr>
                <a:endParaRPr lang="en-US" dirty="0">
                  <a:solidFill>
                    <a:schemeClr val="bg1"/>
                  </a:solidFill>
                  <a:cs typeface="+mn-ea"/>
                  <a:sym typeface="+mn-lt"/>
                </a:endParaRPr>
              </a:p>
            </p:txBody>
          </p:sp>
          <p:sp>
            <p:nvSpPr>
              <p:cNvPr id="141" name="Rectangle 28"/>
              <p:cNvSpPr/>
              <p:nvPr/>
            </p:nvSpPr>
            <p:spPr>
              <a:xfrm>
                <a:off x="9730745" y="2861522"/>
                <a:ext cx="1732954" cy="826874"/>
              </a:xfrm>
              <a:prstGeom prst="rect">
                <a:avLst/>
              </a:prstGeom>
            </p:spPr>
            <p:txBody>
              <a:bodyPr wrap="square">
                <a:spAutoFit/>
              </a:bodyPr>
              <a:lstStyle/>
              <a:p>
                <a:r>
                  <a:rPr lang="en-US" sz="1100" dirty="0">
                    <a:solidFill>
                      <a:schemeClr val="bg1"/>
                    </a:solidFill>
                    <a:cs typeface="+mn-ea"/>
                    <a:sym typeface="+mn-lt"/>
                  </a:rPr>
                  <a:t>Entrepreneurial activities differ substantially depending on the.</a:t>
                </a:r>
              </a:p>
            </p:txBody>
          </p:sp>
          <p:sp>
            <p:nvSpPr>
              <p:cNvPr id="142" name="Rectangle 29"/>
              <p:cNvSpPr/>
              <p:nvPr/>
            </p:nvSpPr>
            <p:spPr>
              <a:xfrm>
                <a:off x="9730745" y="3888391"/>
                <a:ext cx="1732954" cy="826874"/>
              </a:xfrm>
              <a:prstGeom prst="rect">
                <a:avLst/>
              </a:prstGeom>
            </p:spPr>
            <p:txBody>
              <a:bodyPr wrap="square">
                <a:spAutoFit/>
              </a:bodyPr>
              <a:lstStyle/>
              <a:p>
                <a:r>
                  <a:rPr lang="en-US" sz="1100" dirty="0">
                    <a:solidFill>
                      <a:schemeClr val="bg1"/>
                    </a:solidFill>
                    <a:cs typeface="+mn-ea"/>
                    <a:sym typeface="+mn-lt"/>
                  </a:rPr>
                  <a:t>Entrepreneurial activities differ substantially depending on the.</a:t>
                </a:r>
              </a:p>
            </p:txBody>
          </p:sp>
          <p:sp>
            <p:nvSpPr>
              <p:cNvPr id="143" name="Rectangle 30"/>
              <p:cNvSpPr/>
              <p:nvPr/>
            </p:nvSpPr>
            <p:spPr>
              <a:xfrm>
                <a:off x="9790842" y="4815602"/>
                <a:ext cx="1732954" cy="826874"/>
              </a:xfrm>
              <a:prstGeom prst="rect">
                <a:avLst/>
              </a:prstGeom>
            </p:spPr>
            <p:txBody>
              <a:bodyPr wrap="square">
                <a:spAutoFit/>
              </a:bodyPr>
              <a:lstStyle/>
              <a:p>
                <a:r>
                  <a:rPr lang="en-US" sz="1100" dirty="0">
                    <a:solidFill>
                      <a:schemeClr val="bg1"/>
                    </a:solidFill>
                    <a:cs typeface="+mn-ea"/>
                    <a:sym typeface="+mn-lt"/>
                  </a:rPr>
                  <a:t>Entrepreneurial activities differ substantially depending on the.</a:t>
                </a:r>
              </a:p>
            </p:txBody>
          </p:sp>
        </p:grpSp>
      </p:grpSp>
      <p:grpSp>
        <p:nvGrpSpPr>
          <p:cNvPr id="34" name="组合 33"/>
          <p:cNvGrpSpPr/>
          <p:nvPr/>
        </p:nvGrpSpPr>
        <p:grpSpPr>
          <a:xfrm>
            <a:off x="3048000" y="255529"/>
            <a:ext cx="6096000" cy="688162"/>
            <a:chOff x="3103755" y="255529"/>
            <a:chExt cx="6096000" cy="688162"/>
          </a:xfrm>
        </p:grpSpPr>
        <p:sp>
          <p:nvSpPr>
            <p:cNvPr id="35"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市场调查</a:t>
              </a:r>
            </a:p>
          </p:txBody>
        </p:sp>
        <p:grpSp>
          <p:nvGrpSpPr>
            <p:cNvPr id="36" name="组合 35"/>
            <p:cNvGrpSpPr/>
            <p:nvPr/>
          </p:nvGrpSpPr>
          <p:grpSpPr>
            <a:xfrm>
              <a:off x="5964124" y="850567"/>
              <a:ext cx="426498" cy="93124"/>
              <a:chOff x="5851936" y="762206"/>
              <a:chExt cx="426498" cy="93124"/>
            </a:xfrm>
            <a:solidFill>
              <a:schemeClr val="tx1">
                <a:lumMod val="50000"/>
                <a:lumOff val="50000"/>
                <a:alpha val="26000"/>
              </a:schemeClr>
            </a:solidFill>
          </p:grpSpPr>
          <p:sp>
            <p:nvSpPr>
              <p:cNvPr id="38" name="椭圆 37"/>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9" name="椭圆 38"/>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40" name="椭圆 39"/>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37" name="矩形 36"/>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strVal val="#ppt_w+.3"/>
                                              </p:val>
                                            </p:tav>
                                            <p:tav tm="100000">
                                              <p:val>
                                                <p:strVal val="#ppt_w"/>
                                              </p:val>
                                            </p:tav>
                                          </p:tavLst>
                                        </p:anim>
                                        <p:anim calcmode="lin" valueType="num">
                                          <p:cBhvr>
                                            <p:cTn id="8" dur="1000" fill="hold"/>
                                            <p:tgtEl>
                                              <p:spTgt spid="63"/>
                                            </p:tgtEl>
                                            <p:attrNameLst>
                                              <p:attrName>ppt_h</p:attrName>
                                            </p:attrNameLst>
                                          </p:cBhvr>
                                          <p:tavLst>
                                            <p:tav tm="0">
                                              <p:val>
                                                <p:strVal val="#ppt_h"/>
                                              </p:val>
                                            </p:tav>
                                            <p:tav tm="100000">
                                              <p:val>
                                                <p:strVal val="#ppt_h"/>
                                              </p:val>
                                            </p:tav>
                                          </p:tavLst>
                                        </p:anim>
                                        <p:animEffect transition="in" filter="fade">
                                          <p:cBhvr>
                                            <p:cTn id="9" dur="1000"/>
                                            <p:tgtEl>
                                              <p:spTgt spid="63"/>
                                            </p:tgtEl>
                                          </p:cBhvr>
                                        </p:animEffect>
                                      </p:childTnLst>
                                    </p:cTn>
                                  </p:par>
                                </p:childTnLst>
                              </p:cTn>
                            </p:par>
                            <p:par>
                              <p:cTn id="10" fill="hold">
                                <p:stCondLst>
                                  <p:cond delay="1299"/>
                                </p:stCondLst>
                                <p:childTnLst>
                                  <p:par>
                                    <p:cTn id="11" presetID="22" presetClass="entr" presetSubtype="1"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childTnLst>
                              </p:cTn>
                            </p:par>
                            <p:par>
                              <p:cTn id="14" fill="hold">
                                <p:stCondLst>
                                  <p:cond delay="1799"/>
                                </p:stCondLst>
                                <p:childTnLst>
                                  <p:par>
                                    <p:cTn id="15" presetID="22" presetClass="entr" presetSubtype="1"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par>
                              <p:cTn id="18" fill="hold">
                                <p:stCondLst>
                                  <p:cond delay="2299"/>
                                </p:stCondLst>
                                <p:childTnLst>
                                  <p:par>
                                    <p:cTn id="19" presetID="22" presetClass="entr" presetSubtype="8"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childTnLst>
                              </p:cTn>
                            </p:par>
                            <p:par>
                              <p:cTn id="22" fill="hold">
                                <p:stCondLst>
                                  <p:cond delay="2799"/>
                                </p:stCondLst>
                                <p:childTnLst>
                                  <p:par>
                                    <p:cTn id="23" presetID="22" presetClass="entr" presetSubtype="1" fill="hold" grpId="0" nodeType="after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500"/>
                                            <p:tgtEl>
                                              <p:spTgt spid="127"/>
                                            </p:tgtEl>
                                          </p:cBhvr>
                                        </p:animEffect>
                                      </p:childTnLst>
                                    </p:cTn>
                                  </p:par>
                                </p:childTnLst>
                              </p:cTn>
                            </p:par>
                            <p:par>
                              <p:cTn id="26" fill="hold">
                                <p:stCondLst>
                                  <p:cond delay="3299"/>
                                </p:stCondLst>
                                <p:childTnLst>
                                  <p:par>
                                    <p:cTn id="27" presetID="22" presetClass="entr" presetSubtype="1" fill="hold" grpId="0" nodeType="after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wipe(up)">
                                          <p:cBhvr>
                                            <p:cTn id="29" dur="500"/>
                                            <p:tgtEl>
                                              <p:spTgt spid="126"/>
                                            </p:tgtEl>
                                          </p:cBhvr>
                                        </p:animEffect>
                                      </p:childTnLst>
                                    </p:cTn>
                                  </p:par>
                                </p:childTnLst>
                              </p:cTn>
                            </p:par>
                            <p:par>
                              <p:cTn id="30" fill="hold">
                                <p:stCondLst>
                                  <p:cond delay="3799"/>
                                </p:stCondLst>
                                <p:childTnLst>
                                  <p:par>
                                    <p:cTn id="31" presetID="22" presetClass="entr" presetSubtype="8" fill="hold" nodeType="after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wipe(left)">
                                          <p:cBhvr>
                                            <p:cTn id="33" dur="500"/>
                                            <p:tgtEl>
                                              <p:spTgt spid="128"/>
                                            </p:tgtEl>
                                          </p:cBhvr>
                                        </p:animEffect>
                                      </p:childTnLst>
                                    </p:cTn>
                                  </p:par>
                                </p:childTnLst>
                              </p:cTn>
                            </p:par>
                            <p:par>
                              <p:cTn id="34" fill="hold">
                                <p:stCondLst>
                                  <p:cond delay="4299"/>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par>
                              <p:cTn id="40" fill="hold">
                                <p:stCondLst>
                                  <p:cond delay="4799"/>
                                </p:stCondLst>
                                <p:childTnLst>
                                  <p:par>
                                    <p:cTn id="41" presetID="2" presetClass="entr" presetSubtype="2" fill="hold" nodeType="afterEffect" p14:presetBounceEnd="66000">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14:bounceEnd="66000">
                                          <p:cBhvr additive="base">
                                            <p:cTn id="43" dur="2250" fill="hold"/>
                                            <p:tgtEl>
                                              <p:spTgt spid="134"/>
                                            </p:tgtEl>
                                            <p:attrNameLst>
                                              <p:attrName>ppt_x</p:attrName>
                                            </p:attrNameLst>
                                          </p:cBhvr>
                                          <p:tavLst>
                                            <p:tav tm="0">
                                              <p:val>
                                                <p:strVal val="1+#ppt_w/2"/>
                                              </p:val>
                                            </p:tav>
                                            <p:tav tm="100000">
                                              <p:val>
                                                <p:strVal val="#ppt_x"/>
                                              </p:val>
                                            </p:tav>
                                          </p:tavLst>
                                        </p:anim>
                                        <p:anim calcmode="lin" valueType="num" p14:bounceEnd="66000">
                                          <p:cBhvr additive="base">
                                            <p:cTn id="44" dur="225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126"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strVal val="#ppt_w+.3"/>
                                              </p:val>
                                            </p:tav>
                                            <p:tav tm="100000">
                                              <p:val>
                                                <p:strVal val="#ppt_w"/>
                                              </p:val>
                                            </p:tav>
                                          </p:tavLst>
                                        </p:anim>
                                        <p:anim calcmode="lin" valueType="num">
                                          <p:cBhvr>
                                            <p:cTn id="8" dur="1000" fill="hold"/>
                                            <p:tgtEl>
                                              <p:spTgt spid="63"/>
                                            </p:tgtEl>
                                            <p:attrNameLst>
                                              <p:attrName>ppt_h</p:attrName>
                                            </p:attrNameLst>
                                          </p:cBhvr>
                                          <p:tavLst>
                                            <p:tav tm="0">
                                              <p:val>
                                                <p:strVal val="#ppt_h"/>
                                              </p:val>
                                            </p:tav>
                                            <p:tav tm="100000">
                                              <p:val>
                                                <p:strVal val="#ppt_h"/>
                                              </p:val>
                                            </p:tav>
                                          </p:tavLst>
                                        </p:anim>
                                        <p:animEffect transition="in" filter="fade">
                                          <p:cBhvr>
                                            <p:cTn id="9" dur="1000"/>
                                            <p:tgtEl>
                                              <p:spTgt spid="63"/>
                                            </p:tgtEl>
                                          </p:cBhvr>
                                        </p:animEffect>
                                      </p:childTnLst>
                                    </p:cTn>
                                  </p:par>
                                </p:childTnLst>
                              </p:cTn>
                            </p:par>
                            <p:par>
                              <p:cTn id="10" fill="hold">
                                <p:stCondLst>
                                  <p:cond delay="1299"/>
                                </p:stCondLst>
                                <p:childTnLst>
                                  <p:par>
                                    <p:cTn id="11" presetID="22" presetClass="entr" presetSubtype="1"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childTnLst>
                              </p:cTn>
                            </p:par>
                            <p:par>
                              <p:cTn id="14" fill="hold">
                                <p:stCondLst>
                                  <p:cond delay="1799"/>
                                </p:stCondLst>
                                <p:childTnLst>
                                  <p:par>
                                    <p:cTn id="15" presetID="22" presetClass="entr" presetSubtype="1"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par>
                              <p:cTn id="18" fill="hold">
                                <p:stCondLst>
                                  <p:cond delay="2299"/>
                                </p:stCondLst>
                                <p:childTnLst>
                                  <p:par>
                                    <p:cTn id="19" presetID="22" presetClass="entr" presetSubtype="8"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childTnLst>
                              </p:cTn>
                            </p:par>
                            <p:par>
                              <p:cTn id="22" fill="hold">
                                <p:stCondLst>
                                  <p:cond delay="2799"/>
                                </p:stCondLst>
                                <p:childTnLst>
                                  <p:par>
                                    <p:cTn id="23" presetID="22" presetClass="entr" presetSubtype="1" fill="hold" grpId="0" nodeType="after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500"/>
                                            <p:tgtEl>
                                              <p:spTgt spid="127"/>
                                            </p:tgtEl>
                                          </p:cBhvr>
                                        </p:animEffect>
                                      </p:childTnLst>
                                    </p:cTn>
                                  </p:par>
                                </p:childTnLst>
                              </p:cTn>
                            </p:par>
                            <p:par>
                              <p:cTn id="26" fill="hold">
                                <p:stCondLst>
                                  <p:cond delay="3299"/>
                                </p:stCondLst>
                                <p:childTnLst>
                                  <p:par>
                                    <p:cTn id="27" presetID="22" presetClass="entr" presetSubtype="1" fill="hold" grpId="0" nodeType="after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wipe(up)">
                                          <p:cBhvr>
                                            <p:cTn id="29" dur="500"/>
                                            <p:tgtEl>
                                              <p:spTgt spid="126"/>
                                            </p:tgtEl>
                                          </p:cBhvr>
                                        </p:animEffect>
                                      </p:childTnLst>
                                    </p:cTn>
                                  </p:par>
                                </p:childTnLst>
                              </p:cTn>
                            </p:par>
                            <p:par>
                              <p:cTn id="30" fill="hold">
                                <p:stCondLst>
                                  <p:cond delay="3799"/>
                                </p:stCondLst>
                                <p:childTnLst>
                                  <p:par>
                                    <p:cTn id="31" presetID="22" presetClass="entr" presetSubtype="8" fill="hold" nodeType="after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wipe(left)">
                                          <p:cBhvr>
                                            <p:cTn id="33" dur="500"/>
                                            <p:tgtEl>
                                              <p:spTgt spid="128"/>
                                            </p:tgtEl>
                                          </p:cBhvr>
                                        </p:animEffect>
                                      </p:childTnLst>
                                    </p:cTn>
                                  </p:par>
                                </p:childTnLst>
                              </p:cTn>
                            </p:par>
                            <p:par>
                              <p:cTn id="34" fill="hold">
                                <p:stCondLst>
                                  <p:cond delay="4299"/>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par>
                              <p:cTn id="40" fill="hold">
                                <p:stCondLst>
                                  <p:cond delay="4799"/>
                                </p:stCondLst>
                                <p:childTnLst>
                                  <p:par>
                                    <p:cTn id="41" presetID="2" presetClass="entr" presetSubtype="2"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2250" fill="hold"/>
                                            <p:tgtEl>
                                              <p:spTgt spid="134"/>
                                            </p:tgtEl>
                                            <p:attrNameLst>
                                              <p:attrName>ppt_x</p:attrName>
                                            </p:attrNameLst>
                                          </p:cBhvr>
                                          <p:tavLst>
                                            <p:tav tm="0">
                                              <p:val>
                                                <p:strVal val="1+#ppt_w/2"/>
                                              </p:val>
                                            </p:tav>
                                            <p:tav tm="100000">
                                              <p:val>
                                                <p:strVal val="#ppt_x"/>
                                              </p:val>
                                            </p:tav>
                                          </p:tavLst>
                                        </p:anim>
                                        <p:anim calcmode="lin" valueType="num">
                                          <p:cBhvr additive="base">
                                            <p:cTn id="44" dur="225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126" grpId="0"/>
          <p:bldP spid="1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3"/>
          <p:cNvGrpSpPr/>
          <p:nvPr/>
        </p:nvGrpSpPr>
        <p:grpSpPr bwMode="auto">
          <a:xfrm>
            <a:off x="7086440" y="2457673"/>
            <a:ext cx="4053230" cy="3300721"/>
            <a:chOff x="4517221" y="2682505"/>
            <a:chExt cx="7028976" cy="5802508"/>
          </a:xfrm>
        </p:grpSpPr>
        <p:sp>
          <p:nvSpPr>
            <p:cNvPr id="27" name="Freeform 18"/>
            <p:cNvSpPr/>
            <p:nvPr/>
          </p:nvSpPr>
          <p:spPr bwMode="auto">
            <a:xfrm>
              <a:off x="4607493" y="2795680"/>
              <a:ext cx="6938704"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6">
                <a:lumMod val="50000"/>
              </a:schemeClr>
            </a:solid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28" name="Freeform 19"/>
            <p:cNvSpPr/>
            <p:nvPr/>
          </p:nvSpPr>
          <p:spPr bwMode="auto">
            <a:xfrm>
              <a:off x="4517221" y="2682505"/>
              <a:ext cx="6938705" cy="5689333"/>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cs typeface="+mn-ea"/>
                <a:sym typeface="+mn-lt"/>
              </a:endParaRPr>
            </a:p>
          </p:txBody>
        </p:sp>
        <p:sp>
          <p:nvSpPr>
            <p:cNvPr id="29" name="Freeform 20"/>
            <p:cNvSpPr/>
            <p:nvPr/>
          </p:nvSpPr>
          <p:spPr bwMode="auto">
            <a:xfrm>
              <a:off x="5175136" y="3222379"/>
              <a:ext cx="5624405" cy="461111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cs typeface="+mn-ea"/>
                <a:sym typeface="+mn-lt"/>
              </a:endParaRPr>
            </a:p>
          </p:txBody>
        </p:sp>
        <p:sp>
          <p:nvSpPr>
            <p:cNvPr id="30" name="Freeform 21"/>
            <p:cNvSpPr/>
            <p:nvPr/>
          </p:nvSpPr>
          <p:spPr bwMode="auto">
            <a:xfrm>
              <a:off x="5542344" y="3523670"/>
              <a:ext cx="4888459" cy="4005473"/>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cs typeface="+mn-ea"/>
                <a:sym typeface="+mn-lt"/>
              </a:endParaRPr>
            </a:p>
          </p:txBody>
        </p:sp>
        <p:sp>
          <p:nvSpPr>
            <p:cNvPr id="31" name="Freeform 22"/>
            <p:cNvSpPr/>
            <p:nvPr/>
          </p:nvSpPr>
          <p:spPr bwMode="auto">
            <a:xfrm>
              <a:off x="6048785" y="3933546"/>
              <a:ext cx="3874046" cy="3185720"/>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cs typeface="+mn-ea"/>
                <a:sym typeface="+mn-lt"/>
              </a:endParaRPr>
            </a:p>
          </p:txBody>
        </p:sp>
        <p:sp>
          <p:nvSpPr>
            <p:cNvPr id="32" name="Freeform 23"/>
            <p:cNvSpPr/>
            <p:nvPr/>
          </p:nvSpPr>
          <p:spPr bwMode="auto">
            <a:xfrm>
              <a:off x="6466671" y="4268417"/>
              <a:ext cx="3040063" cy="2517775"/>
            </a:xfrm>
            <a:custGeom>
              <a:avLst/>
              <a:gdLst>
                <a:gd name="T0" fmla="*/ 2147483647 w 809"/>
                <a:gd name="T1" fmla="*/ 2147483647 h 670"/>
                <a:gd name="T2" fmla="*/ 2147483647 w 809"/>
                <a:gd name="T3" fmla="*/ 2147483647 h 670"/>
                <a:gd name="T4" fmla="*/ 706053692 w 809"/>
                <a:gd name="T5" fmla="*/ 2147483647 h 670"/>
                <a:gd name="T6" fmla="*/ 2147483647 w 809"/>
                <a:gd name="T7" fmla="*/ 0 h 670"/>
                <a:gd name="T8" fmla="*/ 2147483647 w 809"/>
                <a:gd name="T9" fmla="*/ 2147483647 h 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C6C6C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3" name="Freeform 24"/>
            <p:cNvSpPr/>
            <p:nvPr/>
          </p:nvSpPr>
          <p:spPr bwMode="auto">
            <a:xfrm>
              <a:off x="6876533" y="4595772"/>
              <a:ext cx="2220080" cy="1862798"/>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prstClr val="white"/>
                </a:solidFill>
                <a:cs typeface="+mn-ea"/>
                <a:sym typeface="+mn-lt"/>
              </a:endParaRPr>
            </a:p>
          </p:txBody>
        </p:sp>
        <p:sp>
          <p:nvSpPr>
            <p:cNvPr id="54" name="Freeform 25"/>
            <p:cNvSpPr/>
            <p:nvPr/>
          </p:nvSpPr>
          <p:spPr bwMode="auto">
            <a:xfrm>
              <a:off x="7454096" y="5090742"/>
              <a:ext cx="1068388" cy="876300"/>
            </a:xfrm>
            <a:custGeom>
              <a:avLst/>
              <a:gdLst>
                <a:gd name="T0" fmla="*/ 2147483647 w 284"/>
                <a:gd name="T1" fmla="*/ 1640787129 h 233"/>
                <a:gd name="T2" fmla="*/ 1556731602 w 284"/>
                <a:gd name="T3" fmla="*/ 2147483647 h 233"/>
                <a:gd name="T4" fmla="*/ 240586682 w 284"/>
                <a:gd name="T5" fmla="*/ 1640787129 h 233"/>
                <a:gd name="T6" fmla="*/ 2147483647 w 284"/>
                <a:gd name="T7" fmla="*/ 0 h 233"/>
                <a:gd name="T8" fmla="*/ 2147483647 w 284"/>
                <a:gd name="T9" fmla="*/ 1640787129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EEEEEF"/>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grpSp>
        <p:nvGrpSpPr>
          <p:cNvPr id="55" name="Group 42"/>
          <p:cNvGrpSpPr/>
          <p:nvPr/>
        </p:nvGrpSpPr>
        <p:grpSpPr>
          <a:xfrm>
            <a:off x="6848209" y="2094628"/>
            <a:ext cx="2175548" cy="1959208"/>
            <a:chOff x="6076950" y="2566001"/>
            <a:chExt cx="3076576" cy="3133124"/>
          </a:xfrm>
          <a:solidFill>
            <a:srgbClr val="3B3838"/>
          </a:solidFill>
          <a:effectLst>
            <a:outerShdw blurRad="177800" dir="18900000" sy="23000" kx="-1200000" algn="bl" rotWithShape="0">
              <a:prstClr val="black">
                <a:alpha val="29000"/>
              </a:prstClr>
            </a:outerShdw>
          </a:effectLst>
        </p:grpSpPr>
        <p:sp>
          <p:nvSpPr>
            <p:cNvPr id="56"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57" name="Freeform 22"/>
            <p:cNvSpPr/>
            <p:nvPr/>
          </p:nvSpPr>
          <p:spPr bwMode="auto">
            <a:xfrm>
              <a:off x="8129589"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58"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59"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grp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60"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grp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61" name="Freeform 26"/>
            <p:cNvSpPr/>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grp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62" name="Freeform 27"/>
            <p:cNvSpPr/>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grp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sp>
          <p:nvSpPr>
            <p:cNvPr id="63"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grpFill/>
            <a:ln>
              <a:noFill/>
            </a:ln>
          </p:spPr>
          <p:txBody>
            <a:bodyPr/>
            <a:lstStyle/>
            <a:p>
              <a:pPr defTabSz="1828165" fontAlgn="auto">
                <a:spcBef>
                  <a:spcPts val="0"/>
                </a:spcBef>
                <a:spcAft>
                  <a:spcPts val="0"/>
                </a:spcAft>
                <a:defRPr/>
              </a:pPr>
              <a:endParaRPr lang="id-ID" dirty="0">
                <a:solidFill>
                  <a:schemeClr val="bg1"/>
                </a:solidFill>
                <a:cs typeface="+mn-ea"/>
                <a:sym typeface="+mn-lt"/>
              </a:endParaRPr>
            </a:p>
          </p:txBody>
        </p:sp>
      </p:grpSp>
      <p:grpSp>
        <p:nvGrpSpPr>
          <p:cNvPr id="64" name="Group 51"/>
          <p:cNvGrpSpPr/>
          <p:nvPr/>
        </p:nvGrpSpPr>
        <p:grpSpPr>
          <a:xfrm>
            <a:off x="742429" y="1983053"/>
            <a:ext cx="764860" cy="765060"/>
            <a:chOff x="6120388" y="2293624"/>
            <a:chExt cx="764860" cy="765060"/>
          </a:xfrm>
        </p:grpSpPr>
        <p:sp>
          <p:nvSpPr>
            <p:cNvPr id="65" name="Oval 52"/>
            <p:cNvSpPr/>
            <p:nvPr/>
          </p:nvSpPr>
          <p:spPr bwMode="auto">
            <a:xfrm>
              <a:off x="6120388" y="2293624"/>
              <a:ext cx="764860" cy="765060"/>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66" name="Freeform 127"/>
            <p:cNvSpPr>
              <a:spLocks noEditPoints="1"/>
            </p:cNvSpPr>
            <p:nvPr/>
          </p:nvSpPr>
          <p:spPr bwMode="auto">
            <a:xfrm>
              <a:off x="6344584" y="248609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grpSp>
      <p:grpSp>
        <p:nvGrpSpPr>
          <p:cNvPr id="67" name="Group 54"/>
          <p:cNvGrpSpPr/>
          <p:nvPr/>
        </p:nvGrpSpPr>
        <p:grpSpPr>
          <a:xfrm>
            <a:off x="749193" y="2974541"/>
            <a:ext cx="764860" cy="765060"/>
            <a:chOff x="6127152" y="3285112"/>
            <a:chExt cx="764860" cy="765060"/>
          </a:xfrm>
        </p:grpSpPr>
        <p:sp>
          <p:nvSpPr>
            <p:cNvPr id="68" name="Oval 55"/>
            <p:cNvSpPr/>
            <p:nvPr/>
          </p:nvSpPr>
          <p:spPr bwMode="auto">
            <a:xfrm>
              <a:off x="6127152" y="3285112"/>
              <a:ext cx="764860" cy="765060"/>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69" name="Group 56"/>
            <p:cNvGrpSpPr/>
            <p:nvPr/>
          </p:nvGrpSpPr>
          <p:grpSpPr>
            <a:xfrm>
              <a:off x="6309551" y="3510984"/>
              <a:ext cx="386534" cy="314469"/>
              <a:chOff x="6369689" y="2031259"/>
              <a:chExt cx="386534" cy="314469"/>
            </a:xfrm>
            <a:solidFill>
              <a:schemeClr val="bg1"/>
            </a:solidFill>
          </p:grpSpPr>
          <p:sp>
            <p:nvSpPr>
              <p:cNvPr id="7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7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grpSp>
      </p:grpSp>
      <p:grpSp>
        <p:nvGrpSpPr>
          <p:cNvPr id="72" name="Group 59"/>
          <p:cNvGrpSpPr/>
          <p:nvPr/>
        </p:nvGrpSpPr>
        <p:grpSpPr>
          <a:xfrm>
            <a:off x="744642" y="3978912"/>
            <a:ext cx="764860" cy="765060"/>
            <a:chOff x="6122601" y="4289483"/>
            <a:chExt cx="764860" cy="765060"/>
          </a:xfrm>
        </p:grpSpPr>
        <p:sp>
          <p:nvSpPr>
            <p:cNvPr id="73" name="Oval 60"/>
            <p:cNvSpPr/>
            <p:nvPr/>
          </p:nvSpPr>
          <p:spPr bwMode="auto">
            <a:xfrm>
              <a:off x="6122601" y="4289483"/>
              <a:ext cx="764860" cy="765060"/>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74" name="Group 61"/>
            <p:cNvGrpSpPr/>
            <p:nvPr/>
          </p:nvGrpSpPr>
          <p:grpSpPr>
            <a:xfrm>
              <a:off x="6296103" y="4502331"/>
              <a:ext cx="386534" cy="339364"/>
              <a:chOff x="6369689" y="1149437"/>
              <a:chExt cx="386534" cy="339364"/>
            </a:xfrm>
            <a:solidFill>
              <a:schemeClr val="bg1"/>
            </a:solidFill>
          </p:grpSpPr>
          <p:sp>
            <p:nvSpPr>
              <p:cNvPr id="75"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76"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77"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78"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79"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80"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81"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grpSp>
      </p:grpSp>
      <p:grpSp>
        <p:nvGrpSpPr>
          <p:cNvPr id="82" name="Group 69"/>
          <p:cNvGrpSpPr/>
          <p:nvPr/>
        </p:nvGrpSpPr>
        <p:grpSpPr>
          <a:xfrm>
            <a:off x="752711" y="4952599"/>
            <a:ext cx="764860" cy="765060"/>
            <a:chOff x="6130670" y="5263170"/>
            <a:chExt cx="764860" cy="765060"/>
          </a:xfrm>
        </p:grpSpPr>
        <p:sp>
          <p:nvSpPr>
            <p:cNvPr id="83" name="Oval 70"/>
            <p:cNvSpPr/>
            <p:nvPr/>
          </p:nvSpPr>
          <p:spPr bwMode="auto">
            <a:xfrm>
              <a:off x="6130670" y="5263170"/>
              <a:ext cx="764860" cy="765060"/>
            </a:xfrm>
            <a:prstGeom prst="ellipse">
              <a:avLst/>
            </a:prstGeom>
            <a:solidFill>
              <a:srgbClr val="76717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84" name="Group 71"/>
            <p:cNvGrpSpPr/>
            <p:nvPr/>
          </p:nvGrpSpPr>
          <p:grpSpPr>
            <a:xfrm>
              <a:off x="6316315" y="5452433"/>
              <a:ext cx="386534" cy="386534"/>
              <a:chOff x="5494418" y="5479932"/>
              <a:chExt cx="386534" cy="386534"/>
            </a:xfrm>
            <a:solidFill>
              <a:schemeClr val="bg1"/>
            </a:solidFill>
          </p:grpSpPr>
          <p:sp>
            <p:nvSpPr>
              <p:cNvPr id="85"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86"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87"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88"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cs typeface="+mn-ea"/>
                  <a:sym typeface="+mn-lt"/>
                </a:endParaRPr>
              </a:p>
            </p:txBody>
          </p:sp>
        </p:grpSp>
      </p:grpSp>
      <p:grpSp>
        <p:nvGrpSpPr>
          <p:cNvPr id="89" name="Group 76"/>
          <p:cNvGrpSpPr/>
          <p:nvPr/>
        </p:nvGrpSpPr>
        <p:grpSpPr>
          <a:xfrm>
            <a:off x="1731485" y="1973594"/>
            <a:ext cx="3221215" cy="857019"/>
            <a:chOff x="2143540" y="2132619"/>
            <a:chExt cx="3221215" cy="857019"/>
          </a:xfrm>
        </p:grpSpPr>
        <p:sp>
          <p:nvSpPr>
            <p:cNvPr id="90" name="TextBox 77"/>
            <p:cNvSpPr txBox="1"/>
            <p:nvPr/>
          </p:nvSpPr>
          <p:spPr>
            <a:xfrm>
              <a:off x="2143540" y="2334669"/>
              <a:ext cx="3221215" cy="654969"/>
            </a:xfrm>
            <a:prstGeom prst="rect">
              <a:avLst/>
            </a:prstGeom>
            <a:noFill/>
          </p:spPr>
          <p:txBody>
            <a:bodyPr wrap="square" lIns="109710" tIns="54855" rIns="109710" bIns="54855" rtlCol="0">
              <a:spAutoFit/>
            </a:bodyPr>
            <a:lstStyle/>
            <a:p>
              <a:pPr>
                <a:lnSpc>
                  <a:spcPct val="110000"/>
                </a:lnSpc>
              </a:pPr>
              <a:r>
                <a:rPr lang="en-US" sz="1100" dirty="0">
                  <a:solidFill>
                    <a:srgbClr val="767171"/>
                  </a:solidFill>
                  <a:cs typeface="+mn-ea"/>
                  <a:sym typeface="+mn-lt"/>
                </a:rPr>
                <a:t>Creativity is the key to success in the future, and primary education where our teachers can bring creativity.</a:t>
              </a:r>
            </a:p>
          </p:txBody>
        </p:sp>
        <p:sp>
          <p:nvSpPr>
            <p:cNvPr id="91" name="Rectangle 78"/>
            <p:cNvSpPr/>
            <p:nvPr/>
          </p:nvSpPr>
          <p:spPr>
            <a:xfrm>
              <a:off x="2170434" y="2132619"/>
              <a:ext cx="697627" cy="307777"/>
            </a:xfrm>
            <a:prstGeom prst="rect">
              <a:avLst/>
            </a:prstGeom>
          </p:spPr>
          <p:txBody>
            <a:bodyPr wrap="none">
              <a:spAutoFit/>
            </a:bodyPr>
            <a:lstStyle/>
            <a:p>
              <a:r>
                <a:rPr lang="zh-CN" altLang="en-US" sz="1400" b="1" spc="600" dirty="0">
                  <a:solidFill>
                    <a:srgbClr val="767171"/>
                  </a:solidFill>
                  <a:cs typeface="+mn-ea"/>
                  <a:sym typeface="+mn-lt"/>
                </a:rPr>
                <a:t>项目</a:t>
              </a:r>
              <a:endParaRPr lang="en-US" sz="1400" b="1" spc="600" dirty="0">
                <a:solidFill>
                  <a:srgbClr val="767171"/>
                </a:solidFill>
                <a:cs typeface="+mn-ea"/>
                <a:sym typeface="+mn-lt"/>
              </a:endParaRPr>
            </a:p>
          </p:txBody>
        </p:sp>
      </p:grpSp>
      <p:grpSp>
        <p:nvGrpSpPr>
          <p:cNvPr id="92" name="Group 79"/>
          <p:cNvGrpSpPr/>
          <p:nvPr/>
        </p:nvGrpSpPr>
        <p:grpSpPr>
          <a:xfrm>
            <a:off x="1758379" y="3067195"/>
            <a:ext cx="3221215" cy="857019"/>
            <a:chOff x="2143540" y="2132619"/>
            <a:chExt cx="3221215" cy="857019"/>
          </a:xfrm>
        </p:grpSpPr>
        <p:sp>
          <p:nvSpPr>
            <p:cNvPr id="93" name="TextBox 80"/>
            <p:cNvSpPr txBox="1"/>
            <p:nvPr/>
          </p:nvSpPr>
          <p:spPr>
            <a:xfrm>
              <a:off x="2143540" y="2334669"/>
              <a:ext cx="3221215" cy="654969"/>
            </a:xfrm>
            <a:prstGeom prst="rect">
              <a:avLst/>
            </a:prstGeom>
            <a:noFill/>
          </p:spPr>
          <p:txBody>
            <a:bodyPr wrap="square" lIns="109710" tIns="54855" rIns="109710" bIns="54855" rtlCol="0">
              <a:spAutoFit/>
            </a:bodyPr>
            <a:lstStyle/>
            <a:p>
              <a:pPr>
                <a:lnSpc>
                  <a:spcPct val="110000"/>
                </a:lnSpc>
              </a:pPr>
              <a:r>
                <a:rPr lang="en-US" sz="1100" dirty="0">
                  <a:solidFill>
                    <a:srgbClr val="767171"/>
                  </a:solidFill>
                  <a:cs typeface="+mn-ea"/>
                  <a:sym typeface="+mn-lt"/>
                </a:rPr>
                <a:t>Creativity is the key to success in the future, and primary education where our teachers can bring creativity.</a:t>
              </a:r>
            </a:p>
          </p:txBody>
        </p:sp>
        <p:sp>
          <p:nvSpPr>
            <p:cNvPr id="94" name="Rectangle 81"/>
            <p:cNvSpPr/>
            <p:nvPr/>
          </p:nvSpPr>
          <p:spPr>
            <a:xfrm>
              <a:off x="2170434" y="2132619"/>
              <a:ext cx="697627" cy="307777"/>
            </a:xfrm>
            <a:prstGeom prst="rect">
              <a:avLst/>
            </a:prstGeom>
          </p:spPr>
          <p:txBody>
            <a:bodyPr wrap="none">
              <a:spAutoFit/>
            </a:bodyPr>
            <a:lstStyle/>
            <a:p>
              <a:r>
                <a:rPr lang="zh-CN" altLang="en-US" sz="1400" b="1" spc="600" dirty="0">
                  <a:solidFill>
                    <a:srgbClr val="767171"/>
                  </a:solidFill>
                  <a:cs typeface="+mn-ea"/>
                  <a:sym typeface="+mn-lt"/>
                </a:rPr>
                <a:t>项目</a:t>
              </a:r>
              <a:endParaRPr lang="en-US" sz="1400" b="1" spc="600" dirty="0">
                <a:solidFill>
                  <a:srgbClr val="767171"/>
                </a:solidFill>
                <a:cs typeface="+mn-ea"/>
                <a:sym typeface="+mn-lt"/>
              </a:endParaRPr>
            </a:p>
          </p:txBody>
        </p:sp>
      </p:grpSp>
      <p:grpSp>
        <p:nvGrpSpPr>
          <p:cNvPr id="95" name="Group 82"/>
          <p:cNvGrpSpPr/>
          <p:nvPr/>
        </p:nvGrpSpPr>
        <p:grpSpPr>
          <a:xfrm>
            <a:off x="1731485" y="4036014"/>
            <a:ext cx="3221215" cy="857019"/>
            <a:chOff x="2143540" y="2132619"/>
            <a:chExt cx="3221215" cy="857019"/>
          </a:xfrm>
        </p:grpSpPr>
        <p:sp>
          <p:nvSpPr>
            <p:cNvPr id="96" name="TextBox 83"/>
            <p:cNvSpPr txBox="1"/>
            <p:nvPr/>
          </p:nvSpPr>
          <p:spPr>
            <a:xfrm>
              <a:off x="2143540" y="2334669"/>
              <a:ext cx="3221215" cy="654969"/>
            </a:xfrm>
            <a:prstGeom prst="rect">
              <a:avLst/>
            </a:prstGeom>
            <a:noFill/>
          </p:spPr>
          <p:txBody>
            <a:bodyPr wrap="square" lIns="109710" tIns="54855" rIns="109710" bIns="54855" rtlCol="0">
              <a:spAutoFit/>
            </a:bodyPr>
            <a:lstStyle/>
            <a:p>
              <a:pPr>
                <a:lnSpc>
                  <a:spcPct val="110000"/>
                </a:lnSpc>
              </a:pPr>
              <a:r>
                <a:rPr lang="en-US" sz="1100" dirty="0">
                  <a:solidFill>
                    <a:srgbClr val="767171"/>
                  </a:solidFill>
                  <a:cs typeface="+mn-ea"/>
                  <a:sym typeface="+mn-lt"/>
                </a:rPr>
                <a:t>Creativity is the key to success in the future, and primary education where our teachers can bring creativity.</a:t>
              </a:r>
            </a:p>
          </p:txBody>
        </p:sp>
        <p:sp>
          <p:nvSpPr>
            <p:cNvPr id="97" name="Rectangle 84"/>
            <p:cNvSpPr/>
            <p:nvPr/>
          </p:nvSpPr>
          <p:spPr>
            <a:xfrm>
              <a:off x="2170434" y="2132619"/>
              <a:ext cx="697627" cy="307777"/>
            </a:xfrm>
            <a:prstGeom prst="rect">
              <a:avLst/>
            </a:prstGeom>
          </p:spPr>
          <p:txBody>
            <a:bodyPr wrap="none">
              <a:spAutoFit/>
            </a:bodyPr>
            <a:lstStyle/>
            <a:p>
              <a:r>
                <a:rPr lang="zh-CN" altLang="en-US" sz="1400" b="1" spc="600" dirty="0">
                  <a:solidFill>
                    <a:srgbClr val="767171"/>
                  </a:solidFill>
                  <a:cs typeface="+mn-ea"/>
                  <a:sym typeface="+mn-lt"/>
                </a:rPr>
                <a:t>项目</a:t>
              </a:r>
              <a:endParaRPr lang="en-US" sz="1400" b="1" spc="600" dirty="0">
                <a:solidFill>
                  <a:srgbClr val="767171"/>
                </a:solidFill>
                <a:cs typeface="+mn-ea"/>
                <a:sym typeface="+mn-lt"/>
              </a:endParaRPr>
            </a:p>
          </p:txBody>
        </p:sp>
      </p:grpSp>
      <p:grpSp>
        <p:nvGrpSpPr>
          <p:cNvPr id="98" name="Group 85"/>
          <p:cNvGrpSpPr/>
          <p:nvPr/>
        </p:nvGrpSpPr>
        <p:grpSpPr>
          <a:xfrm>
            <a:off x="1758379" y="5042984"/>
            <a:ext cx="3221215" cy="857019"/>
            <a:chOff x="2143540" y="2132619"/>
            <a:chExt cx="3221215" cy="857019"/>
          </a:xfrm>
        </p:grpSpPr>
        <p:sp>
          <p:nvSpPr>
            <p:cNvPr id="99" name="TextBox 86"/>
            <p:cNvSpPr txBox="1"/>
            <p:nvPr/>
          </p:nvSpPr>
          <p:spPr>
            <a:xfrm>
              <a:off x="2143540" y="2334669"/>
              <a:ext cx="3221215" cy="654969"/>
            </a:xfrm>
            <a:prstGeom prst="rect">
              <a:avLst/>
            </a:prstGeom>
            <a:noFill/>
          </p:spPr>
          <p:txBody>
            <a:bodyPr wrap="square" lIns="109710" tIns="54855" rIns="109710" bIns="54855" rtlCol="0">
              <a:spAutoFit/>
            </a:bodyPr>
            <a:lstStyle/>
            <a:p>
              <a:pPr>
                <a:lnSpc>
                  <a:spcPct val="110000"/>
                </a:lnSpc>
              </a:pPr>
              <a:r>
                <a:rPr lang="en-US" sz="1100" dirty="0">
                  <a:solidFill>
                    <a:srgbClr val="767171"/>
                  </a:solidFill>
                  <a:cs typeface="+mn-ea"/>
                  <a:sym typeface="+mn-lt"/>
                </a:rPr>
                <a:t>Creativity is the key to success in the future, and primary education where our teachers can bring creativity.</a:t>
              </a:r>
            </a:p>
          </p:txBody>
        </p:sp>
        <p:sp>
          <p:nvSpPr>
            <p:cNvPr id="100" name="Rectangle 87"/>
            <p:cNvSpPr/>
            <p:nvPr/>
          </p:nvSpPr>
          <p:spPr>
            <a:xfrm>
              <a:off x="2170434" y="2132619"/>
              <a:ext cx="697627" cy="307777"/>
            </a:xfrm>
            <a:prstGeom prst="rect">
              <a:avLst/>
            </a:prstGeom>
          </p:spPr>
          <p:txBody>
            <a:bodyPr wrap="none">
              <a:spAutoFit/>
            </a:bodyPr>
            <a:lstStyle/>
            <a:p>
              <a:r>
                <a:rPr lang="zh-CN" altLang="en-US" sz="1400" b="1" spc="600" dirty="0">
                  <a:solidFill>
                    <a:srgbClr val="767171"/>
                  </a:solidFill>
                  <a:cs typeface="+mn-ea"/>
                  <a:sym typeface="+mn-lt"/>
                </a:rPr>
                <a:t>项目</a:t>
              </a:r>
              <a:endParaRPr lang="en-US" sz="1400" b="1" spc="600" dirty="0">
                <a:solidFill>
                  <a:srgbClr val="767171"/>
                </a:solidFill>
                <a:cs typeface="+mn-ea"/>
                <a:sym typeface="+mn-lt"/>
              </a:endParaRPr>
            </a:p>
          </p:txBody>
        </p:sp>
      </p:grpSp>
      <p:grpSp>
        <p:nvGrpSpPr>
          <p:cNvPr id="101" name="组合 100"/>
          <p:cNvGrpSpPr/>
          <p:nvPr/>
        </p:nvGrpSpPr>
        <p:grpSpPr>
          <a:xfrm>
            <a:off x="3048000" y="255529"/>
            <a:ext cx="6096000" cy="688162"/>
            <a:chOff x="3103755" y="255529"/>
            <a:chExt cx="6096000" cy="688162"/>
          </a:xfrm>
        </p:grpSpPr>
        <p:sp>
          <p:nvSpPr>
            <p:cNvPr id="102"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项目发展</a:t>
              </a:r>
            </a:p>
          </p:txBody>
        </p:sp>
        <p:grpSp>
          <p:nvGrpSpPr>
            <p:cNvPr id="103" name="组合 102"/>
            <p:cNvGrpSpPr/>
            <p:nvPr/>
          </p:nvGrpSpPr>
          <p:grpSpPr>
            <a:xfrm>
              <a:off x="5964124" y="850567"/>
              <a:ext cx="426498" cy="93124"/>
              <a:chOff x="5851936" y="762206"/>
              <a:chExt cx="426498" cy="93124"/>
            </a:xfrm>
            <a:solidFill>
              <a:schemeClr val="tx1">
                <a:lumMod val="50000"/>
                <a:lumOff val="50000"/>
                <a:alpha val="26000"/>
              </a:schemeClr>
            </a:solidFill>
          </p:grpSpPr>
          <p:sp>
            <p:nvSpPr>
              <p:cNvPr id="105" name="椭圆 104"/>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106" name="椭圆 105"/>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107" name="椭圆 106"/>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104" name="矩形 103"/>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0-#ppt_w/2"/>
                                          </p:val>
                                        </p:tav>
                                        <p:tav tm="100000">
                                          <p:val>
                                            <p:strVal val="#ppt_x"/>
                                          </p:val>
                                        </p:tav>
                                      </p:tavLst>
                                    </p:anim>
                                    <p:anim calcmode="lin" valueType="num">
                                      <p:cBhvr additive="base">
                                        <p:cTn id="15" dur="500" fill="hold"/>
                                        <p:tgtEl>
                                          <p:spTgt spid="55"/>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up)">
                                      <p:cBhvr>
                                        <p:cTn id="25" dur="500"/>
                                        <p:tgtEl>
                                          <p:spTgt spid="8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up)">
                                      <p:cBhvr>
                                        <p:cTn id="45" dur="500"/>
                                        <p:tgtEl>
                                          <p:spTgt spid="9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up)">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人员, 男士, 西装, 站立&#10;&#10;已生成极高可信度的说明"/>
          <p:cNvPicPr>
            <a:picLocks noChangeAspect="1"/>
          </p:cNvPicPr>
          <p:nvPr/>
        </p:nvPicPr>
        <p:blipFill rotWithShape="1">
          <a:blip r:embed="rId3" cstate="screen"/>
          <a:srcRect t="-40703" r="-12368" b="-359"/>
          <a:stretch>
            <a:fillRect/>
          </a:stretch>
        </p:blipFill>
        <p:spPr>
          <a:xfrm flipH="1">
            <a:off x="-1733332" y="-776120"/>
            <a:ext cx="6845896" cy="8035314"/>
          </a:xfrm>
          <a:prstGeom prst="rect">
            <a:avLst/>
          </a:prstGeom>
        </p:spPr>
      </p:pic>
      <p:grpSp>
        <p:nvGrpSpPr>
          <p:cNvPr id="23" name="Group 38"/>
          <p:cNvGrpSpPr/>
          <p:nvPr/>
        </p:nvGrpSpPr>
        <p:grpSpPr>
          <a:xfrm>
            <a:off x="7977218" y="3508693"/>
            <a:ext cx="1815625" cy="1877070"/>
            <a:chOff x="4658938" y="2774396"/>
            <a:chExt cx="1361719" cy="1407803"/>
          </a:xfrm>
        </p:grpSpPr>
        <p:sp>
          <p:nvSpPr>
            <p:cNvPr id="24" name="Freeform 35"/>
            <p:cNvSpPr/>
            <p:nvPr/>
          </p:nvSpPr>
          <p:spPr>
            <a:xfrm rot="7162663">
              <a:off x="4658938" y="2820480"/>
              <a:ext cx="1361719" cy="1361719"/>
            </a:xfrm>
            <a:custGeom>
              <a:avLst/>
              <a:gdLst>
                <a:gd name="connsiteX0" fmla="*/ 719138 w 1438276"/>
                <a:gd name="connsiteY0" fmla="*/ 0 h 1438276"/>
                <a:gd name="connsiteX1" fmla="*/ 1438276 w 1438276"/>
                <a:gd name="connsiteY1" fmla="*/ 719138 h 1438276"/>
                <a:gd name="connsiteX2" fmla="*/ 719138 w 1438276"/>
                <a:gd name="connsiteY2" fmla="*/ 1438276 h 1438276"/>
                <a:gd name="connsiteX3" fmla="*/ 0 w 1438276"/>
                <a:gd name="connsiteY3" fmla="*/ 719138 h 1438276"/>
                <a:gd name="connsiteX4" fmla="*/ 719138 w 1438276"/>
                <a:gd name="connsiteY4" fmla="*/ 0 h 14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6" h="1438276">
                  <a:moveTo>
                    <a:pt x="719138" y="0"/>
                  </a:moveTo>
                  <a:cubicBezTo>
                    <a:pt x="1116307" y="0"/>
                    <a:pt x="1438276" y="321969"/>
                    <a:pt x="1438276" y="719138"/>
                  </a:cubicBezTo>
                  <a:cubicBezTo>
                    <a:pt x="1438276" y="1116307"/>
                    <a:pt x="1116307" y="1438276"/>
                    <a:pt x="719138" y="1438276"/>
                  </a:cubicBezTo>
                  <a:cubicBezTo>
                    <a:pt x="321969" y="1438276"/>
                    <a:pt x="0" y="1116307"/>
                    <a:pt x="0" y="719138"/>
                  </a:cubicBezTo>
                  <a:cubicBezTo>
                    <a:pt x="0" y="321969"/>
                    <a:pt x="321969" y="0"/>
                    <a:pt x="719138" y="0"/>
                  </a:cubicBezTo>
                  <a:close/>
                </a:path>
              </a:pathLst>
            </a:custGeom>
            <a:solidFill>
              <a:srgbClr val="C6C6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25" name="Freeform 36"/>
            <p:cNvSpPr/>
            <p:nvPr/>
          </p:nvSpPr>
          <p:spPr>
            <a:xfrm rot="17962663">
              <a:off x="4445767" y="3049999"/>
              <a:ext cx="1023433" cy="472228"/>
            </a:xfrm>
            <a:custGeom>
              <a:avLst/>
              <a:gdLst>
                <a:gd name="connsiteX0" fmla="*/ 540485 w 1080971"/>
                <a:gd name="connsiteY0" fmla="*/ 0 h 498777"/>
                <a:gd name="connsiteX1" fmla="*/ 1048992 w 1080971"/>
                <a:gd name="connsiteY1" fmla="*/ 210631 h 498777"/>
                <a:gd name="connsiteX2" fmla="*/ 1080971 w 1080971"/>
                <a:gd name="connsiteY2" fmla="*/ 249389 h 498777"/>
                <a:gd name="connsiteX3" fmla="*/ 1048992 w 1080971"/>
                <a:gd name="connsiteY3" fmla="*/ 288147 h 498777"/>
                <a:gd name="connsiteX4" fmla="*/ 540485 w 1080971"/>
                <a:gd name="connsiteY4" fmla="*/ 498777 h 498777"/>
                <a:gd name="connsiteX5" fmla="*/ 31978 w 1080971"/>
                <a:gd name="connsiteY5" fmla="*/ 288147 h 498777"/>
                <a:gd name="connsiteX6" fmla="*/ 0 w 1080971"/>
                <a:gd name="connsiteY6" fmla="*/ 249389 h 498777"/>
                <a:gd name="connsiteX7" fmla="*/ 31978 w 1080971"/>
                <a:gd name="connsiteY7" fmla="*/ 210631 h 498777"/>
                <a:gd name="connsiteX8" fmla="*/ 540485 w 1080971"/>
                <a:gd name="connsiteY8" fmla="*/ 0 h 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971" h="498777">
                  <a:moveTo>
                    <a:pt x="540485" y="0"/>
                  </a:moveTo>
                  <a:cubicBezTo>
                    <a:pt x="739070" y="0"/>
                    <a:pt x="918854" y="80492"/>
                    <a:pt x="1048992" y="210631"/>
                  </a:cubicBezTo>
                  <a:lnTo>
                    <a:pt x="1080971" y="249389"/>
                  </a:lnTo>
                  <a:lnTo>
                    <a:pt x="1048992" y="288147"/>
                  </a:lnTo>
                  <a:cubicBezTo>
                    <a:pt x="918854" y="418285"/>
                    <a:pt x="739070" y="498777"/>
                    <a:pt x="540485" y="498777"/>
                  </a:cubicBezTo>
                  <a:cubicBezTo>
                    <a:pt x="341901" y="498777"/>
                    <a:pt x="162116" y="418285"/>
                    <a:pt x="31978" y="288147"/>
                  </a:cubicBezTo>
                  <a:lnTo>
                    <a:pt x="0" y="249389"/>
                  </a:lnTo>
                  <a:lnTo>
                    <a:pt x="31978" y="210631"/>
                  </a:lnTo>
                  <a:cubicBezTo>
                    <a:pt x="162116" y="80492"/>
                    <a:pt x="341901" y="0"/>
                    <a:pt x="540485"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grpSp>
        <p:nvGrpSpPr>
          <p:cNvPr id="26" name="Group 39"/>
          <p:cNvGrpSpPr/>
          <p:nvPr/>
        </p:nvGrpSpPr>
        <p:grpSpPr>
          <a:xfrm>
            <a:off x="5929761" y="3504458"/>
            <a:ext cx="1815625" cy="1881305"/>
            <a:chOff x="3123345" y="2771219"/>
            <a:chExt cx="1361719" cy="1410979"/>
          </a:xfrm>
        </p:grpSpPr>
        <p:sp>
          <p:nvSpPr>
            <p:cNvPr id="27" name="Freeform 32"/>
            <p:cNvSpPr/>
            <p:nvPr/>
          </p:nvSpPr>
          <p:spPr>
            <a:xfrm rot="14437337" flipH="1">
              <a:off x="3123345" y="2820479"/>
              <a:ext cx="1361719" cy="1361719"/>
            </a:xfrm>
            <a:custGeom>
              <a:avLst/>
              <a:gdLst>
                <a:gd name="connsiteX0" fmla="*/ 719138 w 1438276"/>
                <a:gd name="connsiteY0" fmla="*/ 0 h 1438276"/>
                <a:gd name="connsiteX1" fmla="*/ 1438276 w 1438276"/>
                <a:gd name="connsiteY1" fmla="*/ 719138 h 1438276"/>
                <a:gd name="connsiteX2" fmla="*/ 719138 w 1438276"/>
                <a:gd name="connsiteY2" fmla="*/ 1438276 h 1438276"/>
                <a:gd name="connsiteX3" fmla="*/ 0 w 1438276"/>
                <a:gd name="connsiteY3" fmla="*/ 719138 h 1438276"/>
                <a:gd name="connsiteX4" fmla="*/ 719138 w 1438276"/>
                <a:gd name="connsiteY4" fmla="*/ 0 h 14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6" h="1438276">
                  <a:moveTo>
                    <a:pt x="719138" y="0"/>
                  </a:moveTo>
                  <a:cubicBezTo>
                    <a:pt x="1116307" y="0"/>
                    <a:pt x="1438276" y="321969"/>
                    <a:pt x="1438276" y="719138"/>
                  </a:cubicBezTo>
                  <a:cubicBezTo>
                    <a:pt x="1438276" y="1116307"/>
                    <a:pt x="1116307" y="1438276"/>
                    <a:pt x="719138" y="1438276"/>
                  </a:cubicBezTo>
                  <a:cubicBezTo>
                    <a:pt x="321969" y="1438276"/>
                    <a:pt x="0" y="1116307"/>
                    <a:pt x="0" y="719138"/>
                  </a:cubicBezTo>
                  <a:cubicBezTo>
                    <a:pt x="0" y="321969"/>
                    <a:pt x="321969" y="0"/>
                    <a:pt x="719138" y="0"/>
                  </a:cubicBezTo>
                  <a:close/>
                </a:path>
              </a:pathLst>
            </a:custGeom>
            <a:solidFill>
              <a:srgbClr val="C6C6C6"/>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8" name="Freeform 33"/>
            <p:cNvSpPr/>
            <p:nvPr/>
          </p:nvSpPr>
          <p:spPr>
            <a:xfrm rot="3637337" flipH="1">
              <a:off x="3682739" y="3046822"/>
              <a:ext cx="1023433" cy="472228"/>
            </a:xfrm>
            <a:custGeom>
              <a:avLst/>
              <a:gdLst>
                <a:gd name="connsiteX0" fmla="*/ 540485 w 1080971"/>
                <a:gd name="connsiteY0" fmla="*/ 0 h 498777"/>
                <a:gd name="connsiteX1" fmla="*/ 1048992 w 1080971"/>
                <a:gd name="connsiteY1" fmla="*/ 210631 h 498777"/>
                <a:gd name="connsiteX2" fmla="*/ 1080971 w 1080971"/>
                <a:gd name="connsiteY2" fmla="*/ 249389 h 498777"/>
                <a:gd name="connsiteX3" fmla="*/ 1048992 w 1080971"/>
                <a:gd name="connsiteY3" fmla="*/ 288147 h 498777"/>
                <a:gd name="connsiteX4" fmla="*/ 540485 w 1080971"/>
                <a:gd name="connsiteY4" fmla="*/ 498777 h 498777"/>
                <a:gd name="connsiteX5" fmla="*/ 31978 w 1080971"/>
                <a:gd name="connsiteY5" fmla="*/ 288147 h 498777"/>
                <a:gd name="connsiteX6" fmla="*/ 0 w 1080971"/>
                <a:gd name="connsiteY6" fmla="*/ 249389 h 498777"/>
                <a:gd name="connsiteX7" fmla="*/ 31978 w 1080971"/>
                <a:gd name="connsiteY7" fmla="*/ 210631 h 498777"/>
                <a:gd name="connsiteX8" fmla="*/ 540485 w 1080971"/>
                <a:gd name="connsiteY8" fmla="*/ 0 h 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971" h="498777">
                  <a:moveTo>
                    <a:pt x="540485" y="0"/>
                  </a:moveTo>
                  <a:cubicBezTo>
                    <a:pt x="739070" y="0"/>
                    <a:pt x="918854" y="80492"/>
                    <a:pt x="1048992" y="210631"/>
                  </a:cubicBezTo>
                  <a:lnTo>
                    <a:pt x="1080971" y="249389"/>
                  </a:lnTo>
                  <a:lnTo>
                    <a:pt x="1048992" y="288147"/>
                  </a:lnTo>
                  <a:cubicBezTo>
                    <a:pt x="918854" y="418285"/>
                    <a:pt x="739070" y="498777"/>
                    <a:pt x="540485" y="498777"/>
                  </a:cubicBezTo>
                  <a:cubicBezTo>
                    <a:pt x="341901" y="498777"/>
                    <a:pt x="162116" y="418285"/>
                    <a:pt x="31978" y="288147"/>
                  </a:cubicBezTo>
                  <a:lnTo>
                    <a:pt x="0" y="249389"/>
                  </a:lnTo>
                  <a:lnTo>
                    <a:pt x="31978" y="210631"/>
                  </a:lnTo>
                  <a:cubicBezTo>
                    <a:pt x="162116" y="80492"/>
                    <a:pt x="341901" y="0"/>
                    <a:pt x="540485" y="0"/>
                  </a:cubicBez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grpSp>
        <p:nvGrpSpPr>
          <p:cNvPr id="39" name="Group 40"/>
          <p:cNvGrpSpPr/>
          <p:nvPr/>
        </p:nvGrpSpPr>
        <p:grpSpPr>
          <a:xfrm>
            <a:off x="6957828" y="1822652"/>
            <a:ext cx="1815625" cy="1815625"/>
            <a:chOff x="3894395" y="1509863"/>
            <a:chExt cx="1361719" cy="1361719"/>
          </a:xfrm>
        </p:grpSpPr>
        <p:sp>
          <p:nvSpPr>
            <p:cNvPr id="40" name="Freeform 16"/>
            <p:cNvSpPr/>
            <p:nvPr/>
          </p:nvSpPr>
          <p:spPr>
            <a:xfrm>
              <a:off x="3894395" y="1509863"/>
              <a:ext cx="1361719" cy="1361719"/>
            </a:xfrm>
            <a:custGeom>
              <a:avLst/>
              <a:gdLst>
                <a:gd name="connsiteX0" fmla="*/ 719138 w 1438276"/>
                <a:gd name="connsiteY0" fmla="*/ 0 h 1438276"/>
                <a:gd name="connsiteX1" fmla="*/ 1438276 w 1438276"/>
                <a:gd name="connsiteY1" fmla="*/ 719138 h 1438276"/>
                <a:gd name="connsiteX2" fmla="*/ 719138 w 1438276"/>
                <a:gd name="connsiteY2" fmla="*/ 1438276 h 1438276"/>
                <a:gd name="connsiteX3" fmla="*/ 0 w 1438276"/>
                <a:gd name="connsiteY3" fmla="*/ 719138 h 1438276"/>
                <a:gd name="connsiteX4" fmla="*/ 719138 w 1438276"/>
                <a:gd name="connsiteY4" fmla="*/ 0 h 14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6" h="1438276">
                  <a:moveTo>
                    <a:pt x="719138" y="0"/>
                  </a:moveTo>
                  <a:cubicBezTo>
                    <a:pt x="1116307" y="0"/>
                    <a:pt x="1438276" y="321969"/>
                    <a:pt x="1438276" y="719138"/>
                  </a:cubicBezTo>
                  <a:cubicBezTo>
                    <a:pt x="1438276" y="1116307"/>
                    <a:pt x="1116307" y="1438276"/>
                    <a:pt x="719138" y="1438276"/>
                  </a:cubicBezTo>
                  <a:cubicBezTo>
                    <a:pt x="321969" y="1438276"/>
                    <a:pt x="0" y="1116307"/>
                    <a:pt x="0" y="719138"/>
                  </a:cubicBezTo>
                  <a:cubicBezTo>
                    <a:pt x="0" y="321969"/>
                    <a:pt x="321969" y="0"/>
                    <a:pt x="719138" y="0"/>
                  </a:cubicBezTo>
                  <a:close/>
                </a:path>
              </a:pathLst>
            </a:cu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41" name="Freeform 13"/>
            <p:cNvSpPr/>
            <p:nvPr/>
          </p:nvSpPr>
          <p:spPr>
            <a:xfrm rot="10800000">
              <a:off x="4063538" y="2393342"/>
              <a:ext cx="1023433" cy="472228"/>
            </a:xfrm>
            <a:custGeom>
              <a:avLst/>
              <a:gdLst>
                <a:gd name="connsiteX0" fmla="*/ 540485 w 1080971"/>
                <a:gd name="connsiteY0" fmla="*/ 0 h 498777"/>
                <a:gd name="connsiteX1" fmla="*/ 1048992 w 1080971"/>
                <a:gd name="connsiteY1" fmla="*/ 210631 h 498777"/>
                <a:gd name="connsiteX2" fmla="*/ 1080971 w 1080971"/>
                <a:gd name="connsiteY2" fmla="*/ 249389 h 498777"/>
                <a:gd name="connsiteX3" fmla="*/ 1048992 w 1080971"/>
                <a:gd name="connsiteY3" fmla="*/ 288147 h 498777"/>
                <a:gd name="connsiteX4" fmla="*/ 540485 w 1080971"/>
                <a:gd name="connsiteY4" fmla="*/ 498777 h 498777"/>
                <a:gd name="connsiteX5" fmla="*/ 31978 w 1080971"/>
                <a:gd name="connsiteY5" fmla="*/ 288147 h 498777"/>
                <a:gd name="connsiteX6" fmla="*/ 0 w 1080971"/>
                <a:gd name="connsiteY6" fmla="*/ 249389 h 498777"/>
                <a:gd name="connsiteX7" fmla="*/ 31978 w 1080971"/>
                <a:gd name="connsiteY7" fmla="*/ 210631 h 498777"/>
                <a:gd name="connsiteX8" fmla="*/ 540485 w 1080971"/>
                <a:gd name="connsiteY8" fmla="*/ 0 h 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971" h="498777">
                  <a:moveTo>
                    <a:pt x="540485" y="0"/>
                  </a:moveTo>
                  <a:cubicBezTo>
                    <a:pt x="739070" y="0"/>
                    <a:pt x="918854" y="80492"/>
                    <a:pt x="1048992" y="210631"/>
                  </a:cubicBezTo>
                  <a:lnTo>
                    <a:pt x="1080971" y="249389"/>
                  </a:lnTo>
                  <a:lnTo>
                    <a:pt x="1048992" y="288147"/>
                  </a:lnTo>
                  <a:cubicBezTo>
                    <a:pt x="918854" y="418285"/>
                    <a:pt x="739070" y="498777"/>
                    <a:pt x="540485" y="498777"/>
                  </a:cubicBezTo>
                  <a:cubicBezTo>
                    <a:pt x="341901" y="498777"/>
                    <a:pt x="162116" y="418285"/>
                    <a:pt x="31978" y="288147"/>
                  </a:cubicBezTo>
                  <a:lnTo>
                    <a:pt x="0" y="249389"/>
                  </a:lnTo>
                  <a:lnTo>
                    <a:pt x="31978" y="210631"/>
                  </a:lnTo>
                  <a:cubicBezTo>
                    <a:pt x="162116" y="80492"/>
                    <a:pt x="341901" y="0"/>
                    <a:pt x="540485" y="0"/>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grpSp>
      <p:sp>
        <p:nvSpPr>
          <p:cNvPr id="42" name="TextBox 41"/>
          <p:cNvSpPr txBox="1"/>
          <p:nvPr/>
        </p:nvSpPr>
        <p:spPr>
          <a:xfrm>
            <a:off x="10061111" y="4098417"/>
            <a:ext cx="1864189" cy="1107739"/>
          </a:xfrm>
          <a:prstGeom prst="rect">
            <a:avLst/>
          </a:prstGeom>
          <a:noFill/>
        </p:spPr>
        <p:txBody>
          <a:bodyPr wrap="square" lIns="0" tIns="0" rIns="0" bIns="0" rtlCol="0" anchor="t">
            <a:spAutoFit/>
          </a:bodyPr>
          <a:lstStyle/>
          <a:p>
            <a:pPr>
              <a:spcBef>
                <a:spcPct val="20000"/>
              </a:spcBef>
              <a:defRPr/>
            </a:pPr>
            <a:r>
              <a:rPr lang="zh-CN" altLang="en-US" sz="1600" b="1" dirty="0">
                <a:solidFill>
                  <a:srgbClr val="767171"/>
                </a:solidFill>
                <a:cs typeface="+mn-ea"/>
                <a:sym typeface="+mn-lt"/>
              </a:rPr>
              <a:t>购物</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a:t>
            </a:r>
            <a:br>
              <a:rPr lang="en-US" sz="1335" dirty="0">
                <a:solidFill>
                  <a:srgbClr val="767171"/>
                </a:solidFill>
                <a:cs typeface="+mn-ea"/>
                <a:sym typeface="+mn-lt"/>
              </a:rPr>
            </a:br>
            <a:r>
              <a:rPr lang="en-US" sz="1335" dirty="0">
                <a:solidFill>
                  <a:srgbClr val="767171"/>
                </a:solidFill>
                <a:cs typeface="+mn-ea"/>
                <a:sym typeface="+mn-lt"/>
              </a:rPr>
              <a:t>of passages lorem ipsum</a:t>
            </a:r>
          </a:p>
        </p:txBody>
      </p:sp>
      <p:sp>
        <p:nvSpPr>
          <p:cNvPr id="43" name="TextBox 42"/>
          <p:cNvSpPr txBox="1"/>
          <p:nvPr/>
        </p:nvSpPr>
        <p:spPr>
          <a:xfrm>
            <a:off x="3797300" y="4098417"/>
            <a:ext cx="1864189" cy="1107739"/>
          </a:xfrm>
          <a:prstGeom prst="rect">
            <a:avLst/>
          </a:prstGeom>
          <a:noFill/>
        </p:spPr>
        <p:txBody>
          <a:bodyPr wrap="square" lIns="0" tIns="0" rIns="0" bIns="0" rtlCol="0" anchor="t">
            <a:spAutoFit/>
          </a:bodyPr>
          <a:lstStyle/>
          <a:p>
            <a:pPr algn="r">
              <a:spcBef>
                <a:spcPct val="20000"/>
              </a:spcBef>
              <a:defRPr/>
            </a:pPr>
            <a:r>
              <a:rPr lang="zh-CN" altLang="en-US" sz="1600" b="1" dirty="0">
                <a:solidFill>
                  <a:srgbClr val="767171"/>
                </a:solidFill>
                <a:cs typeface="+mn-ea"/>
                <a:sym typeface="+mn-lt"/>
              </a:rPr>
              <a:t>餐饮</a:t>
            </a:r>
            <a:endParaRPr lang="en-US" altLang="zh-CN" sz="1600" b="1" dirty="0">
              <a:solidFill>
                <a:srgbClr val="767171"/>
              </a:solidFill>
              <a:cs typeface="+mn-ea"/>
              <a:sym typeface="+mn-lt"/>
            </a:endParaRPr>
          </a:p>
          <a:p>
            <a:pPr algn="r">
              <a:spcBef>
                <a:spcPct val="20000"/>
              </a:spcBef>
              <a:defRPr/>
            </a:pPr>
            <a:r>
              <a:rPr lang="en-US" sz="1335" dirty="0">
                <a:solidFill>
                  <a:srgbClr val="767171"/>
                </a:solidFill>
                <a:cs typeface="+mn-ea"/>
                <a:sym typeface="+mn-lt"/>
              </a:rPr>
              <a:t>There are many variations</a:t>
            </a:r>
            <a:br>
              <a:rPr lang="en-US" sz="1335" dirty="0">
                <a:solidFill>
                  <a:srgbClr val="767171"/>
                </a:solidFill>
                <a:cs typeface="+mn-ea"/>
                <a:sym typeface="+mn-lt"/>
              </a:rPr>
            </a:br>
            <a:r>
              <a:rPr lang="en-US" sz="1335" dirty="0">
                <a:solidFill>
                  <a:srgbClr val="767171"/>
                </a:solidFill>
                <a:cs typeface="+mn-ea"/>
                <a:sym typeface="+mn-lt"/>
              </a:rPr>
              <a:t>of passages lorem ipsum</a:t>
            </a:r>
          </a:p>
        </p:txBody>
      </p:sp>
      <p:sp>
        <p:nvSpPr>
          <p:cNvPr id="44" name="TextBox 43"/>
          <p:cNvSpPr txBox="1"/>
          <p:nvPr/>
        </p:nvSpPr>
        <p:spPr>
          <a:xfrm>
            <a:off x="9143287" y="2381650"/>
            <a:ext cx="1864189" cy="1107739"/>
          </a:xfrm>
          <a:prstGeom prst="rect">
            <a:avLst/>
          </a:prstGeom>
          <a:noFill/>
        </p:spPr>
        <p:txBody>
          <a:bodyPr wrap="square" lIns="0" tIns="0" rIns="0" bIns="0" rtlCol="0" anchor="t">
            <a:spAutoFit/>
          </a:bodyPr>
          <a:lstStyle/>
          <a:p>
            <a:pPr>
              <a:spcBef>
                <a:spcPct val="20000"/>
              </a:spcBef>
              <a:defRPr/>
            </a:pPr>
            <a:r>
              <a:rPr lang="zh-CN" altLang="en-US" sz="1600" b="1" dirty="0">
                <a:solidFill>
                  <a:srgbClr val="767171"/>
                </a:solidFill>
                <a:cs typeface="+mn-ea"/>
                <a:sym typeface="+mn-lt"/>
              </a:rPr>
              <a:t>娱乐</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a:t>
            </a:r>
            <a:br>
              <a:rPr lang="en-US" sz="1335" dirty="0">
                <a:solidFill>
                  <a:srgbClr val="767171"/>
                </a:solidFill>
                <a:cs typeface="+mn-ea"/>
                <a:sym typeface="+mn-lt"/>
              </a:rPr>
            </a:br>
            <a:r>
              <a:rPr lang="en-US" sz="1335" dirty="0">
                <a:solidFill>
                  <a:srgbClr val="767171"/>
                </a:solidFill>
                <a:cs typeface="+mn-ea"/>
                <a:sym typeface="+mn-lt"/>
              </a:rPr>
              <a:t>of passages lorem ipsum</a:t>
            </a:r>
          </a:p>
        </p:txBody>
      </p:sp>
      <p:sp>
        <p:nvSpPr>
          <p:cNvPr id="45" name="Freeform 64"/>
          <p:cNvSpPr>
            <a:spLocks noEditPoints="1"/>
          </p:cNvSpPr>
          <p:nvPr/>
        </p:nvSpPr>
        <p:spPr bwMode="auto">
          <a:xfrm>
            <a:off x="8183475" y="3992445"/>
            <a:ext cx="370107" cy="308056"/>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C6C6C6"/>
          </a:soli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46" name="Freeform 66"/>
          <p:cNvSpPr>
            <a:spLocks noEditPoints="1"/>
          </p:cNvSpPr>
          <p:nvPr/>
        </p:nvSpPr>
        <p:spPr bwMode="auto">
          <a:xfrm>
            <a:off x="7222913" y="3996649"/>
            <a:ext cx="268931" cy="314128"/>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C6C6C6"/>
          </a:solidFill>
          <a:ln w="9525">
            <a:noFill/>
            <a:round/>
          </a:ln>
        </p:spPr>
        <p:txBody>
          <a:bodyPr vert="horz" wrap="square" lIns="121920" tIns="60960" rIns="121920" bIns="60960" numCol="1" anchor="t" anchorCtr="0" compatLnSpc="1"/>
          <a:lstStyle/>
          <a:p>
            <a:endParaRPr lang="en-US" sz="2400" dirty="0">
              <a:solidFill>
                <a:srgbClr val="C6C6C6"/>
              </a:solidFill>
              <a:cs typeface="+mn-ea"/>
              <a:sym typeface="+mn-lt"/>
            </a:endParaRPr>
          </a:p>
        </p:txBody>
      </p:sp>
      <p:sp>
        <p:nvSpPr>
          <p:cNvPr id="47" name="Freeform 96"/>
          <p:cNvSpPr>
            <a:spLocks noEditPoints="1"/>
          </p:cNvSpPr>
          <p:nvPr/>
        </p:nvSpPr>
        <p:spPr bwMode="auto">
          <a:xfrm>
            <a:off x="7696200" y="3190807"/>
            <a:ext cx="338877" cy="300944"/>
          </a:xfrm>
          <a:custGeom>
            <a:avLst/>
            <a:gdLst/>
            <a:ahLst/>
            <a:cxnLst>
              <a:cxn ang="0">
                <a:pos x="7" y="9"/>
              </a:cxn>
              <a:cxn ang="0">
                <a:pos x="7" y="54"/>
              </a:cxn>
              <a:cxn ang="0">
                <a:pos x="6" y="55"/>
              </a:cxn>
              <a:cxn ang="0">
                <a:pos x="3" y="55"/>
              </a:cxn>
              <a:cxn ang="0">
                <a:pos x="2" y="54"/>
              </a:cxn>
              <a:cxn ang="0">
                <a:pos x="2" y="9"/>
              </a:cxn>
              <a:cxn ang="0">
                <a:pos x="0" y="5"/>
              </a:cxn>
              <a:cxn ang="0">
                <a:pos x="5" y="0"/>
              </a:cxn>
              <a:cxn ang="0">
                <a:pos x="9" y="5"/>
              </a:cxn>
              <a:cxn ang="0">
                <a:pos x="7" y="9"/>
              </a:cxn>
              <a:cxn ang="0">
                <a:pos x="62" y="34"/>
              </a:cxn>
              <a:cxn ang="0">
                <a:pos x="60" y="36"/>
              </a:cxn>
              <a:cxn ang="0">
                <a:pos x="60" y="37"/>
              </a:cxn>
              <a:cxn ang="0">
                <a:pos x="47" y="41"/>
              </a:cxn>
              <a:cxn ang="0">
                <a:pos x="41" y="39"/>
              </a:cxn>
              <a:cxn ang="0">
                <a:pos x="40" y="39"/>
              </a:cxn>
              <a:cxn ang="0">
                <a:pos x="29" y="36"/>
              </a:cxn>
              <a:cxn ang="0">
                <a:pos x="13" y="41"/>
              </a:cxn>
              <a:cxn ang="0">
                <a:pos x="11" y="41"/>
              </a:cxn>
              <a:cxn ang="0">
                <a:pos x="10" y="41"/>
              </a:cxn>
              <a:cxn ang="0">
                <a:pos x="9" y="39"/>
              </a:cxn>
              <a:cxn ang="0">
                <a:pos x="9" y="12"/>
              </a:cxn>
              <a:cxn ang="0">
                <a:pos x="10" y="11"/>
              </a:cxn>
              <a:cxn ang="0">
                <a:pos x="28" y="5"/>
              </a:cxn>
              <a:cxn ang="0">
                <a:pos x="43" y="9"/>
              </a:cxn>
              <a:cxn ang="0">
                <a:pos x="46" y="10"/>
              </a:cxn>
              <a:cxn ang="0">
                <a:pos x="57" y="6"/>
              </a:cxn>
              <a:cxn ang="0">
                <a:pos x="58" y="5"/>
              </a:cxn>
              <a:cxn ang="0">
                <a:pos x="61" y="5"/>
              </a:cxn>
              <a:cxn ang="0">
                <a:pos x="62" y="7"/>
              </a:cxn>
              <a:cxn ang="0">
                <a:pos x="62" y="34"/>
              </a:cxn>
              <a:cxn ang="0">
                <a:pos x="27" y="9"/>
              </a:cxn>
              <a:cxn ang="0">
                <a:pos x="14" y="14"/>
              </a:cxn>
              <a:cxn ang="0">
                <a:pos x="14" y="21"/>
              </a:cxn>
              <a:cxn ang="0">
                <a:pos x="27" y="16"/>
              </a:cxn>
              <a:cxn ang="0">
                <a:pos x="27" y="9"/>
              </a:cxn>
              <a:cxn ang="0">
                <a:pos x="27" y="24"/>
              </a:cxn>
              <a:cxn ang="0">
                <a:pos x="14" y="29"/>
              </a:cxn>
              <a:cxn ang="0">
                <a:pos x="14" y="35"/>
              </a:cxn>
              <a:cxn ang="0">
                <a:pos x="27" y="31"/>
              </a:cxn>
              <a:cxn ang="0">
                <a:pos x="27" y="24"/>
              </a:cxn>
              <a:cxn ang="0">
                <a:pos x="57" y="26"/>
              </a:cxn>
              <a:cxn ang="0">
                <a:pos x="43" y="29"/>
              </a:cxn>
              <a:cxn ang="0">
                <a:pos x="43" y="21"/>
              </a:cxn>
              <a:cxn ang="0">
                <a:pos x="42" y="20"/>
              </a:cxn>
              <a:cxn ang="0">
                <a:pos x="29" y="16"/>
              </a:cxn>
              <a:cxn ang="0">
                <a:pos x="27" y="16"/>
              </a:cxn>
              <a:cxn ang="0">
                <a:pos x="27" y="24"/>
              </a:cxn>
              <a:cxn ang="0">
                <a:pos x="28" y="24"/>
              </a:cxn>
              <a:cxn ang="0">
                <a:pos x="42" y="28"/>
              </a:cxn>
              <a:cxn ang="0">
                <a:pos x="43" y="29"/>
              </a:cxn>
              <a:cxn ang="0">
                <a:pos x="43" y="36"/>
              </a:cxn>
              <a:cxn ang="0">
                <a:pos x="47" y="36"/>
              </a:cxn>
              <a:cxn ang="0">
                <a:pos x="57" y="33"/>
              </a:cxn>
              <a:cxn ang="0">
                <a:pos x="57" y="26"/>
              </a:cxn>
              <a:cxn ang="0">
                <a:pos x="57" y="11"/>
              </a:cxn>
              <a:cxn ang="0">
                <a:pos x="46" y="14"/>
              </a:cxn>
              <a:cxn ang="0">
                <a:pos x="43" y="14"/>
              </a:cxn>
              <a:cxn ang="0">
                <a:pos x="43" y="21"/>
              </a:cxn>
              <a:cxn ang="0">
                <a:pos x="57" y="18"/>
              </a:cxn>
              <a:cxn ang="0">
                <a:pos x="57" y="1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rgbClr val="C6C6C6"/>
          </a:solidFill>
          <a:ln w="9525">
            <a:noFill/>
            <a:round/>
          </a:ln>
        </p:spPr>
        <p:txBody>
          <a:bodyPr vert="horz" wrap="square" lIns="121920" tIns="60960" rIns="121920" bIns="60960" numCol="1" anchor="t" anchorCtr="0" compatLnSpc="1"/>
          <a:lstStyle/>
          <a:p>
            <a:endParaRPr lang="en-US" sz="2400" dirty="0">
              <a:solidFill>
                <a:schemeClr val="bg1"/>
              </a:solidFill>
              <a:cs typeface="+mn-ea"/>
              <a:sym typeface="+mn-lt"/>
            </a:endParaRPr>
          </a:p>
        </p:txBody>
      </p:sp>
      <p:sp>
        <p:nvSpPr>
          <p:cNvPr id="48" name="Rectangle 48"/>
          <p:cNvSpPr/>
          <p:nvPr/>
        </p:nvSpPr>
        <p:spPr>
          <a:xfrm>
            <a:off x="7400804" y="2427678"/>
            <a:ext cx="902811" cy="338554"/>
          </a:xfrm>
          <a:prstGeom prst="rect">
            <a:avLst/>
          </a:prstGeom>
        </p:spPr>
        <p:txBody>
          <a:bodyPr wrap="none">
            <a:spAutoFit/>
          </a:bodyPr>
          <a:lstStyle/>
          <a:p>
            <a:pPr algn="ctr">
              <a:spcBef>
                <a:spcPct val="20000"/>
              </a:spcBef>
              <a:defRPr/>
            </a:pPr>
            <a:r>
              <a:rPr lang="zh-CN" altLang="en-US" sz="1600" b="1" dirty="0">
                <a:solidFill>
                  <a:srgbClr val="767171"/>
                </a:solidFill>
                <a:cs typeface="+mn-ea"/>
                <a:sym typeface="+mn-lt"/>
              </a:rPr>
              <a:t>区域 </a:t>
            </a:r>
            <a:r>
              <a:rPr lang="en-US" sz="1600" b="1" dirty="0">
                <a:solidFill>
                  <a:srgbClr val="767171"/>
                </a:solidFill>
                <a:cs typeface="+mn-ea"/>
                <a:sym typeface="+mn-lt"/>
              </a:rPr>
              <a:t>01</a:t>
            </a:r>
          </a:p>
        </p:txBody>
      </p:sp>
      <p:sp>
        <p:nvSpPr>
          <p:cNvPr id="49" name="Rectangle 49"/>
          <p:cNvSpPr/>
          <p:nvPr/>
        </p:nvSpPr>
        <p:spPr>
          <a:xfrm rot="2649379">
            <a:off x="6271868" y="4341452"/>
            <a:ext cx="902811" cy="338554"/>
          </a:xfrm>
          <a:prstGeom prst="rect">
            <a:avLst/>
          </a:prstGeom>
        </p:spPr>
        <p:txBody>
          <a:bodyPr wrap="none">
            <a:spAutoFit/>
          </a:bodyPr>
          <a:lstStyle/>
          <a:p>
            <a:pPr algn="ctr">
              <a:spcBef>
                <a:spcPct val="20000"/>
              </a:spcBef>
              <a:defRPr/>
            </a:pPr>
            <a:r>
              <a:rPr lang="zh-CN" altLang="en-US" sz="1600" b="1" dirty="0">
                <a:solidFill>
                  <a:srgbClr val="767171"/>
                </a:solidFill>
                <a:cs typeface="+mn-ea"/>
                <a:sym typeface="+mn-lt"/>
              </a:rPr>
              <a:t>区域 </a:t>
            </a:r>
            <a:r>
              <a:rPr lang="en-US" sz="1600" b="1" dirty="0">
                <a:solidFill>
                  <a:srgbClr val="767171"/>
                </a:solidFill>
                <a:cs typeface="+mn-ea"/>
                <a:sym typeface="+mn-lt"/>
              </a:rPr>
              <a:t>03</a:t>
            </a:r>
          </a:p>
        </p:txBody>
      </p:sp>
      <p:sp>
        <p:nvSpPr>
          <p:cNvPr id="50" name="Rectangle 51"/>
          <p:cNvSpPr/>
          <p:nvPr/>
        </p:nvSpPr>
        <p:spPr>
          <a:xfrm rot="18950621" flipH="1">
            <a:off x="8598689" y="4341452"/>
            <a:ext cx="902811" cy="338554"/>
          </a:xfrm>
          <a:prstGeom prst="rect">
            <a:avLst/>
          </a:prstGeom>
        </p:spPr>
        <p:txBody>
          <a:bodyPr wrap="none">
            <a:spAutoFit/>
          </a:bodyPr>
          <a:lstStyle/>
          <a:p>
            <a:pPr algn="ctr">
              <a:spcBef>
                <a:spcPct val="20000"/>
              </a:spcBef>
              <a:defRPr/>
            </a:pPr>
            <a:r>
              <a:rPr lang="zh-CN" altLang="en-US" sz="1600" b="1" dirty="0">
                <a:solidFill>
                  <a:srgbClr val="767171"/>
                </a:solidFill>
                <a:cs typeface="+mn-ea"/>
                <a:sym typeface="+mn-lt"/>
              </a:rPr>
              <a:t>区域 </a:t>
            </a:r>
            <a:r>
              <a:rPr lang="en-US" sz="1600" b="1" dirty="0">
                <a:solidFill>
                  <a:srgbClr val="767171"/>
                </a:solidFill>
                <a:cs typeface="+mn-ea"/>
                <a:sym typeface="+mn-lt"/>
              </a:rPr>
              <a:t>02</a:t>
            </a:r>
          </a:p>
        </p:txBody>
      </p:sp>
      <p:sp>
        <p:nvSpPr>
          <p:cNvPr id="51" name="Rectangle 6"/>
          <p:cNvSpPr/>
          <p:nvPr/>
        </p:nvSpPr>
        <p:spPr>
          <a:xfrm>
            <a:off x="4181492" y="5579465"/>
            <a:ext cx="7858108" cy="861774"/>
          </a:xfrm>
          <a:prstGeom prst="rect">
            <a:avLst/>
          </a:prstGeom>
        </p:spPr>
        <p:txBody>
          <a:bodyPr wrap="square">
            <a:spAutoFit/>
          </a:bodyPr>
          <a:lstStyle/>
          <a:p>
            <a:pPr>
              <a:lnSpc>
                <a:spcPts val="2000"/>
              </a:lnSpc>
            </a:pPr>
            <a:r>
              <a:rPr lang="en-GB" sz="1200" b="1" dirty="0">
                <a:solidFill>
                  <a:srgbClr val="767171"/>
                </a:solidFill>
                <a:cs typeface="+mn-ea"/>
                <a:sym typeface="+mn-lt"/>
              </a:rPr>
              <a:t>Create Simple &amp; Creative Slide Presentation With Us. </a:t>
            </a:r>
            <a:r>
              <a:rPr lang="en-GB" sz="1200" b="1" spc="50" dirty="0">
                <a:solidFill>
                  <a:srgbClr val="767171"/>
                </a:solidFill>
                <a:cs typeface="+mn-ea"/>
                <a:sym typeface="+mn-lt"/>
              </a:rPr>
              <a:t>Don't let your ego get too close to your position, so that if your position gets shot down, your ego doesn't go with it. </a:t>
            </a:r>
            <a:r>
              <a:rPr lang="en-GB" altLang="zh-CN" sz="1200" b="1" dirty="0">
                <a:solidFill>
                  <a:srgbClr val="767171"/>
                </a:solidFill>
                <a:cs typeface="+mn-ea"/>
                <a:sym typeface="+mn-lt"/>
              </a:rPr>
              <a:t>Create Simple &amp; Creative Slide Presentation With Us. </a:t>
            </a:r>
          </a:p>
        </p:txBody>
      </p:sp>
      <p:grpSp>
        <p:nvGrpSpPr>
          <p:cNvPr id="28" name="组合 27"/>
          <p:cNvGrpSpPr/>
          <p:nvPr/>
        </p:nvGrpSpPr>
        <p:grpSpPr>
          <a:xfrm>
            <a:off x="3048000" y="255529"/>
            <a:ext cx="6096000" cy="688162"/>
            <a:chOff x="3103755" y="255529"/>
            <a:chExt cx="6096000" cy="688162"/>
          </a:xfrm>
        </p:grpSpPr>
        <p:sp>
          <p:nvSpPr>
            <p:cNvPr id="29"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项目区域</a:t>
              </a:r>
            </a:p>
          </p:txBody>
        </p:sp>
        <p:grpSp>
          <p:nvGrpSpPr>
            <p:cNvPr id="30" name="组合 29"/>
            <p:cNvGrpSpPr/>
            <p:nvPr/>
          </p:nvGrpSpPr>
          <p:grpSpPr>
            <a:xfrm>
              <a:off x="5964124" y="850567"/>
              <a:ext cx="426498" cy="93124"/>
              <a:chOff x="5851936" y="762206"/>
              <a:chExt cx="426498" cy="93124"/>
            </a:xfrm>
            <a:solidFill>
              <a:schemeClr val="tx1">
                <a:lumMod val="50000"/>
                <a:lumOff val="50000"/>
                <a:alpha val="26000"/>
              </a:schemeClr>
            </a:solidFill>
          </p:grpSpPr>
          <p:sp>
            <p:nvSpPr>
              <p:cNvPr id="32" name="椭圆 31"/>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3" name="椭圆 32"/>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4" name="椭圆 33"/>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31" name="矩形 30"/>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7000">
        <p15:prstTrans prst="wind"/>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40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0-#ppt_w/2"/>
                                          </p:val>
                                        </p:tav>
                                        <p:tav tm="100000">
                                          <p:val>
                                            <p:strVal val="#ppt_x"/>
                                          </p:val>
                                        </p:tav>
                                      </p:tavLst>
                                    </p:anim>
                                    <p:anim calcmode="lin" valueType="num">
                                      <p:cBhvr additive="base">
                                        <p:cTn id="57" dur="50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animBg="1"/>
      <p:bldP spid="46" grpId="0" animBg="1"/>
      <p:bldP spid="47" grpId="0" animBg="1"/>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sp>
        <p:nvSpPr>
          <p:cNvPr id="5" name="文本框 4"/>
          <p:cNvSpPr txBox="1"/>
          <p:nvPr/>
        </p:nvSpPr>
        <p:spPr>
          <a:xfrm>
            <a:off x="4638177" y="3044279"/>
            <a:ext cx="2915645" cy="769441"/>
          </a:xfrm>
          <a:prstGeom prst="rect">
            <a:avLst/>
          </a:prstGeom>
          <a:noFill/>
        </p:spPr>
        <p:txBody>
          <a:bodyPr wrap="square" rtlCol="0">
            <a:spAutoFit/>
          </a:bodyPr>
          <a:lstStyle/>
          <a:p>
            <a:pPr algn="ctr"/>
            <a:r>
              <a:rPr lang="zh-CN" altLang="en-US" sz="4400" b="1" dirty="0">
                <a:solidFill>
                  <a:schemeClr val="bg2">
                    <a:lumMod val="25000"/>
                  </a:schemeClr>
                </a:solidFill>
                <a:cs typeface="+mn-ea"/>
                <a:sym typeface="+mn-lt"/>
              </a:rPr>
              <a:t>产品</a:t>
            </a:r>
          </a:p>
        </p:txBody>
      </p:sp>
      <p:grpSp>
        <p:nvGrpSpPr>
          <p:cNvPr id="6" name="组合 5"/>
          <p:cNvGrpSpPr/>
          <p:nvPr/>
        </p:nvGrpSpPr>
        <p:grpSpPr>
          <a:xfrm>
            <a:off x="3031372" y="3869235"/>
            <a:ext cx="7236049" cy="1009650"/>
            <a:chOff x="2958192" y="3025943"/>
            <a:chExt cx="7236049" cy="1009650"/>
          </a:xfrm>
        </p:grpSpPr>
        <p:sp>
          <p:nvSpPr>
            <p:cNvPr id="7" name="矩形 6"/>
            <p:cNvSpPr/>
            <p:nvPr/>
          </p:nvSpPr>
          <p:spPr>
            <a:xfrm>
              <a:off x="2958192" y="3025943"/>
              <a:ext cx="5956300" cy="10096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cs typeface="+mn-ea"/>
                <a:sym typeface="+mn-lt"/>
              </a:endParaRPr>
            </a:p>
          </p:txBody>
        </p:sp>
        <p:sp>
          <p:nvSpPr>
            <p:cNvPr id="8" name="文本框 7"/>
            <p:cNvSpPr txBox="1"/>
            <p:nvPr/>
          </p:nvSpPr>
          <p:spPr>
            <a:xfrm>
              <a:off x="4450479" y="3112263"/>
              <a:ext cx="5743762" cy="923330"/>
            </a:xfrm>
            <a:prstGeom prst="rect">
              <a:avLst/>
            </a:prstGeom>
            <a:noFill/>
          </p:spPr>
          <p:txBody>
            <a:bodyPr wrap="square" rtlCol="0">
              <a:spAutoFit/>
            </a:bodyPr>
            <a:lstStyle/>
            <a:p>
              <a:r>
                <a:rPr lang="zh-CN" altLang="en-US" sz="5400" b="1" dirty="0">
                  <a:solidFill>
                    <a:schemeClr val="bg1">
                      <a:lumMod val="95000"/>
                    </a:schemeClr>
                  </a:solidFill>
                  <a:cs typeface="+mn-ea"/>
                  <a:sym typeface="+mn-lt"/>
                </a:rPr>
                <a:t>未来发展</a:t>
              </a:r>
              <a:endParaRPr lang="en-US" altLang="zh-CN" sz="5400" b="1" dirty="0">
                <a:solidFill>
                  <a:schemeClr val="bg1">
                    <a:lumMod val="95000"/>
                  </a:schemeClr>
                </a:solidFill>
                <a:cs typeface="+mn-ea"/>
                <a:sym typeface="+mn-lt"/>
              </a:endParaRPr>
            </a:p>
          </p:txBody>
        </p:sp>
      </p:grpSp>
      <p:grpSp>
        <p:nvGrpSpPr>
          <p:cNvPr id="9" name="组合 8"/>
          <p:cNvGrpSpPr/>
          <p:nvPr/>
        </p:nvGrpSpPr>
        <p:grpSpPr>
          <a:xfrm>
            <a:off x="2218576" y="5437165"/>
            <a:ext cx="7578006" cy="400110"/>
            <a:chOff x="2133600" y="4659189"/>
            <a:chExt cx="7578006" cy="400110"/>
          </a:xfrm>
        </p:grpSpPr>
        <p:grpSp>
          <p:nvGrpSpPr>
            <p:cNvPr id="10" name="组合 9"/>
            <p:cNvGrpSpPr/>
            <p:nvPr/>
          </p:nvGrpSpPr>
          <p:grpSpPr>
            <a:xfrm>
              <a:off x="2133600" y="4862286"/>
              <a:ext cx="7578006" cy="0"/>
              <a:chOff x="2133600" y="4862286"/>
              <a:chExt cx="7578006" cy="0"/>
            </a:xfrm>
          </p:grpSpPr>
          <p:cxnSp>
            <p:nvCxnSpPr>
              <p:cNvPr id="12" name="直接连接符 11"/>
              <p:cNvCxnSpPr/>
              <p:nvPr/>
            </p:nvCxnSpPr>
            <p:spPr>
              <a:xfrm>
                <a:off x="2133600"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9263"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662209" y="4659189"/>
              <a:ext cx="697627" cy="400110"/>
            </a:xfrm>
            <a:prstGeom prst="rect">
              <a:avLst/>
            </a:prstGeom>
            <a:noFill/>
          </p:spPr>
          <p:txBody>
            <a:bodyPr wrap="none" rtlCol="0">
              <a:spAutoFit/>
            </a:bodyPr>
            <a:lstStyle/>
            <a:p>
              <a:r>
                <a:rPr lang="zh-CN" altLang="en-US" sz="2000" dirty="0">
                  <a:solidFill>
                    <a:schemeClr val="bg2">
                      <a:lumMod val="25000"/>
                    </a:schemeClr>
                  </a:solidFill>
                  <a:cs typeface="+mn-ea"/>
                  <a:sym typeface="+mn-lt"/>
                </a:rPr>
                <a:t>创新</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053664" y="2973158"/>
            <a:ext cx="0" cy="16129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119"/>
          <p:cNvSpPr txBox="1"/>
          <p:nvPr/>
        </p:nvSpPr>
        <p:spPr>
          <a:xfrm>
            <a:off x="6466418" y="2670214"/>
            <a:ext cx="2468921" cy="369332"/>
          </a:xfrm>
          <a:prstGeom prst="rect">
            <a:avLst/>
          </a:prstGeom>
          <a:noFill/>
        </p:spPr>
        <p:txBody>
          <a:bodyPr wrap="square" rtlCol="0">
            <a:spAutoFit/>
          </a:bodyPr>
          <a:lstStyle/>
          <a:p>
            <a:pPr defTabSz="914400"/>
            <a:r>
              <a:rPr lang="zh-CN" altLang="en-US" b="1" dirty="0">
                <a:solidFill>
                  <a:srgbClr val="767171"/>
                </a:solidFill>
                <a:cs typeface="+mn-ea"/>
                <a:sym typeface="+mn-lt"/>
              </a:rPr>
              <a:t>开发新型产品</a:t>
            </a:r>
            <a:endParaRPr lang="id-ID" b="1" dirty="0">
              <a:solidFill>
                <a:srgbClr val="767171"/>
              </a:solidFill>
              <a:cs typeface="+mn-ea"/>
              <a:sym typeface="+mn-lt"/>
            </a:endParaRPr>
          </a:p>
        </p:txBody>
      </p:sp>
      <p:sp>
        <p:nvSpPr>
          <p:cNvPr id="30" name="Rectangle 120"/>
          <p:cNvSpPr/>
          <p:nvPr/>
        </p:nvSpPr>
        <p:spPr>
          <a:xfrm>
            <a:off x="6466417" y="3012230"/>
            <a:ext cx="4743450" cy="646331"/>
          </a:xfrm>
          <a:prstGeom prst="rect">
            <a:avLst/>
          </a:prstGeom>
        </p:spPr>
        <p:txBody>
          <a:bodyPr wrap="square">
            <a:spAutoFit/>
          </a:bodyPr>
          <a:lstStyle/>
          <a:p>
            <a:r>
              <a:rPr lang="en-US" altLang="zh-CN" sz="1200" dirty="0">
                <a:solidFill>
                  <a:srgbClr val="C6C6C6"/>
                </a:solidFill>
                <a:cs typeface="+mn-ea"/>
                <a:sym typeface="+mn-lt"/>
              </a:rPr>
              <a:t>It is not difficult to imagine a world short of ambition. It would probably be a kinder world: with out demands, without abrasions, without disappointments. </a:t>
            </a:r>
            <a:endParaRPr lang="zh-CN" altLang="en-US" sz="1200" dirty="0">
              <a:solidFill>
                <a:srgbClr val="C6C6C6"/>
              </a:solidFill>
              <a:cs typeface="+mn-ea"/>
              <a:sym typeface="+mn-lt"/>
            </a:endParaRPr>
          </a:p>
        </p:txBody>
      </p:sp>
      <p:sp>
        <p:nvSpPr>
          <p:cNvPr id="31" name="TextBox 119"/>
          <p:cNvSpPr txBox="1"/>
          <p:nvPr/>
        </p:nvSpPr>
        <p:spPr>
          <a:xfrm>
            <a:off x="6466418" y="4216726"/>
            <a:ext cx="2468921" cy="369332"/>
          </a:xfrm>
          <a:prstGeom prst="rect">
            <a:avLst/>
          </a:prstGeom>
          <a:noFill/>
        </p:spPr>
        <p:txBody>
          <a:bodyPr wrap="square" rtlCol="0">
            <a:spAutoFit/>
          </a:bodyPr>
          <a:lstStyle/>
          <a:p>
            <a:pPr defTabSz="914400"/>
            <a:r>
              <a:rPr lang="zh-CN" altLang="en-US" b="1" dirty="0">
                <a:solidFill>
                  <a:srgbClr val="767171"/>
                </a:solidFill>
                <a:cs typeface="+mn-ea"/>
                <a:sym typeface="+mn-lt"/>
              </a:rPr>
              <a:t>占据市场</a:t>
            </a:r>
            <a:endParaRPr lang="id-ID" b="1" dirty="0">
              <a:solidFill>
                <a:srgbClr val="767171"/>
              </a:solidFill>
              <a:cs typeface="+mn-ea"/>
              <a:sym typeface="+mn-lt"/>
            </a:endParaRPr>
          </a:p>
        </p:txBody>
      </p:sp>
      <p:sp>
        <p:nvSpPr>
          <p:cNvPr id="32" name="Rectangle 120"/>
          <p:cNvSpPr/>
          <p:nvPr/>
        </p:nvSpPr>
        <p:spPr>
          <a:xfrm>
            <a:off x="6466417" y="4558742"/>
            <a:ext cx="4743450" cy="646331"/>
          </a:xfrm>
          <a:prstGeom prst="rect">
            <a:avLst/>
          </a:prstGeom>
        </p:spPr>
        <p:txBody>
          <a:bodyPr wrap="square">
            <a:spAutoFit/>
          </a:bodyPr>
          <a:lstStyle/>
          <a:p>
            <a:r>
              <a:rPr lang="en-US" altLang="zh-CN" sz="1200" dirty="0">
                <a:solidFill>
                  <a:srgbClr val="C6C6C6"/>
                </a:solidFill>
                <a:cs typeface="+mn-ea"/>
                <a:sym typeface="+mn-lt"/>
              </a:rPr>
              <a:t>It is not difficult to imagine a world short of ambition. It would probably be a kinder world: with out demands, without abrasions, without disappointments. </a:t>
            </a:r>
            <a:endParaRPr lang="zh-CN" altLang="en-US" sz="1200" dirty="0">
              <a:solidFill>
                <a:srgbClr val="C6C6C6"/>
              </a:solidFill>
              <a:cs typeface="+mn-ea"/>
              <a:sym typeface="+mn-lt"/>
            </a:endParaRPr>
          </a:p>
        </p:txBody>
      </p:sp>
      <p:grpSp>
        <p:nvGrpSpPr>
          <p:cNvPr id="2" name="组合 1"/>
          <p:cNvGrpSpPr/>
          <p:nvPr/>
        </p:nvGrpSpPr>
        <p:grpSpPr>
          <a:xfrm>
            <a:off x="5738020" y="2670214"/>
            <a:ext cx="652194" cy="652194"/>
            <a:chOff x="5738020" y="2670214"/>
            <a:chExt cx="652194" cy="652194"/>
          </a:xfrm>
        </p:grpSpPr>
        <p:sp>
          <p:nvSpPr>
            <p:cNvPr id="4" name="椭圆 3"/>
            <p:cNvSpPr/>
            <p:nvPr/>
          </p:nvSpPr>
          <p:spPr>
            <a:xfrm>
              <a:off x="5738020" y="2670214"/>
              <a:ext cx="652194" cy="652194"/>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3" name="Freeform 247"/>
            <p:cNvSpPr>
              <a:spLocks noEditPoints="1"/>
            </p:cNvSpPr>
            <p:nvPr/>
          </p:nvSpPr>
          <p:spPr bwMode="auto">
            <a:xfrm>
              <a:off x="5914098" y="2823933"/>
              <a:ext cx="300038" cy="29845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nvGrpSpPr>
          <p:cNvPr id="5" name="组合 4"/>
          <p:cNvGrpSpPr/>
          <p:nvPr/>
        </p:nvGrpSpPr>
        <p:grpSpPr>
          <a:xfrm>
            <a:off x="5738020" y="4308514"/>
            <a:ext cx="652194" cy="652194"/>
            <a:chOff x="5738020" y="4308514"/>
            <a:chExt cx="652194" cy="652194"/>
          </a:xfrm>
        </p:grpSpPr>
        <p:sp>
          <p:nvSpPr>
            <p:cNvPr id="28" name="椭圆 27"/>
            <p:cNvSpPr/>
            <p:nvPr/>
          </p:nvSpPr>
          <p:spPr>
            <a:xfrm>
              <a:off x="5738020" y="4308514"/>
              <a:ext cx="652194" cy="652194"/>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4" name="Freeform 329"/>
            <p:cNvSpPr>
              <a:spLocks noEditPoints="1"/>
            </p:cNvSpPr>
            <p:nvPr/>
          </p:nvSpPr>
          <p:spPr bwMode="auto">
            <a:xfrm>
              <a:off x="5887904" y="4486045"/>
              <a:ext cx="352425" cy="249238"/>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sp>
        <p:nvSpPr>
          <p:cNvPr id="35" name="椭圆 34"/>
          <p:cNvSpPr/>
          <p:nvPr/>
        </p:nvSpPr>
        <p:spPr>
          <a:xfrm>
            <a:off x="1178980" y="3322408"/>
            <a:ext cx="1862418" cy="1862419"/>
          </a:xfrm>
          <a:prstGeom prst="ellipse">
            <a:avLst/>
          </a:prstGeom>
          <a:solidFill>
            <a:srgbClr val="767171"/>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6" name="椭圆 35"/>
          <p:cNvSpPr/>
          <p:nvPr/>
        </p:nvSpPr>
        <p:spPr>
          <a:xfrm>
            <a:off x="2231514" y="4735283"/>
            <a:ext cx="809884" cy="809884"/>
          </a:xfrm>
          <a:prstGeom prst="ellipse">
            <a:avLst/>
          </a:prstGeom>
          <a:solidFill>
            <a:srgbClr val="C6C6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2" name="椭圆 11"/>
          <p:cNvSpPr/>
          <p:nvPr/>
        </p:nvSpPr>
        <p:spPr>
          <a:xfrm>
            <a:off x="1591733" y="2221742"/>
            <a:ext cx="2963334" cy="2963334"/>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p:cNvSpPr/>
          <p:nvPr/>
        </p:nvSpPr>
        <p:spPr>
          <a:xfrm>
            <a:off x="1608428" y="5233624"/>
            <a:ext cx="623086" cy="623086"/>
          </a:xfrm>
          <a:prstGeom prst="ellipse">
            <a:avLst/>
          </a:prstGeom>
          <a:solidFill>
            <a:srgbClr val="EEEE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23" name="组合 22"/>
          <p:cNvGrpSpPr/>
          <p:nvPr/>
        </p:nvGrpSpPr>
        <p:grpSpPr>
          <a:xfrm>
            <a:off x="3048000" y="255529"/>
            <a:ext cx="6096000" cy="688162"/>
            <a:chOff x="3103755" y="255529"/>
            <a:chExt cx="6096000" cy="688162"/>
          </a:xfrm>
        </p:grpSpPr>
        <p:sp>
          <p:nvSpPr>
            <p:cNvPr id="24"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产品发展</a:t>
              </a:r>
            </a:p>
          </p:txBody>
        </p:sp>
        <p:grpSp>
          <p:nvGrpSpPr>
            <p:cNvPr id="25" name="组合 24"/>
            <p:cNvGrpSpPr/>
            <p:nvPr/>
          </p:nvGrpSpPr>
          <p:grpSpPr>
            <a:xfrm>
              <a:off x="5964124" y="850567"/>
              <a:ext cx="426498" cy="93124"/>
              <a:chOff x="5851936" y="762206"/>
              <a:chExt cx="426498" cy="93124"/>
            </a:xfrm>
            <a:solidFill>
              <a:schemeClr val="tx1">
                <a:lumMod val="50000"/>
                <a:lumOff val="50000"/>
                <a:alpha val="26000"/>
              </a:schemeClr>
            </a:solidFill>
          </p:grpSpPr>
          <p:sp>
            <p:nvSpPr>
              <p:cNvPr id="27" name="椭圆 26"/>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8" name="椭圆 37"/>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9" name="椭圆 38"/>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26" name="矩形 25"/>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wind"/>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up)">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5" grpId="0" animBg="1"/>
      <p:bldP spid="36" grpId="0" animBg="1"/>
      <p:bldP spid="12"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8"/>
          <p:cNvGrpSpPr/>
          <p:nvPr/>
        </p:nvGrpSpPr>
        <p:grpSpPr>
          <a:xfrm>
            <a:off x="5081706" y="2118068"/>
            <a:ext cx="1892182" cy="4739932"/>
            <a:chOff x="10245962" y="3982224"/>
            <a:chExt cx="3885725" cy="9733776"/>
          </a:xfrm>
        </p:grpSpPr>
        <p:sp>
          <p:nvSpPr>
            <p:cNvPr id="31" name="Rectangle 5"/>
            <p:cNvSpPr>
              <a:spLocks noChangeArrowheads="1"/>
            </p:cNvSpPr>
            <p:nvPr/>
          </p:nvSpPr>
          <p:spPr bwMode="auto">
            <a:xfrm>
              <a:off x="11912623" y="7726307"/>
              <a:ext cx="533521" cy="547683"/>
            </a:xfrm>
            <a:prstGeom prst="rect">
              <a:avLst/>
            </a:prstGeom>
            <a:solidFill>
              <a:srgbClr val="2F31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2" name="Freeform 6"/>
            <p:cNvSpPr/>
            <p:nvPr/>
          </p:nvSpPr>
          <p:spPr bwMode="auto">
            <a:xfrm>
              <a:off x="12172301" y="10294757"/>
              <a:ext cx="1378654" cy="1246453"/>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3" name="Rectangle 7"/>
            <p:cNvSpPr>
              <a:spLocks noChangeArrowheads="1"/>
            </p:cNvSpPr>
            <p:nvPr/>
          </p:nvSpPr>
          <p:spPr bwMode="auto">
            <a:xfrm>
              <a:off x="11638780" y="8198449"/>
              <a:ext cx="1100091" cy="2351265"/>
            </a:xfrm>
            <a:prstGeom prst="rect">
              <a:avLst/>
            </a:prstGeom>
            <a:solidFill>
              <a:srgbClr val="3B3838"/>
            </a:solidFill>
            <a:ln>
              <a:noFill/>
            </a:ln>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4" name="Freeform 10"/>
            <p:cNvSpPr/>
            <p:nvPr/>
          </p:nvSpPr>
          <p:spPr bwMode="auto">
            <a:xfrm>
              <a:off x="12139251" y="8165398"/>
              <a:ext cx="1473081" cy="977335"/>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5" name="Freeform 11"/>
            <p:cNvSpPr/>
            <p:nvPr/>
          </p:nvSpPr>
          <p:spPr bwMode="auto">
            <a:xfrm>
              <a:off x="12172301" y="8727248"/>
              <a:ext cx="1491968" cy="2105750"/>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6" name="Freeform 12"/>
            <p:cNvSpPr>
              <a:spLocks noEditPoints="1"/>
            </p:cNvSpPr>
            <p:nvPr/>
          </p:nvSpPr>
          <p:spPr bwMode="auto">
            <a:xfrm>
              <a:off x="10245962" y="3982224"/>
              <a:ext cx="3885725" cy="3871561"/>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rgbClr val="767171"/>
            </a:solidFill>
            <a:ln>
              <a:noFill/>
            </a:ln>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7" name="Freeform 13"/>
            <p:cNvSpPr/>
            <p:nvPr/>
          </p:nvSpPr>
          <p:spPr bwMode="auto">
            <a:xfrm>
              <a:off x="10977783" y="8755576"/>
              <a:ext cx="1935779" cy="2785634"/>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8" name="Rectangle 8"/>
            <p:cNvSpPr>
              <a:spLocks noChangeArrowheads="1"/>
            </p:cNvSpPr>
            <p:nvPr/>
          </p:nvSpPr>
          <p:spPr bwMode="auto">
            <a:xfrm>
              <a:off x="11308283" y="11498718"/>
              <a:ext cx="1742204" cy="2217282"/>
            </a:xfrm>
            <a:prstGeom prst="rect">
              <a:avLst/>
            </a:prstGeom>
            <a:solidFill>
              <a:srgbClr val="767171"/>
            </a:solidFill>
            <a:ln>
              <a:noFill/>
            </a:ln>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sp>
          <p:nvSpPr>
            <p:cNvPr id="39" name="Rectangle 9"/>
            <p:cNvSpPr>
              <a:spLocks noChangeArrowheads="1"/>
            </p:cNvSpPr>
            <p:nvPr/>
          </p:nvSpPr>
          <p:spPr bwMode="auto">
            <a:xfrm>
              <a:off x="12214792" y="11498718"/>
              <a:ext cx="835693" cy="2217282"/>
            </a:xfrm>
            <a:prstGeom prst="rect">
              <a:avLst/>
            </a:prstGeom>
            <a:solidFill>
              <a:srgbClr val="767171"/>
            </a:solidFill>
            <a:ln>
              <a:noFill/>
            </a:ln>
          </p:spPr>
          <p:txBody>
            <a:bodyPr vert="horz" wrap="square" lIns="60960" tIns="30480" rIns="60960" bIns="30480" numCol="1" anchor="t" anchorCtr="0" compatLnSpc="1"/>
            <a:lstStyle/>
            <a:p>
              <a:pPr defTabSz="914400"/>
              <a:endParaRPr lang="en-US" sz="1200" dirty="0">
                <a:solidFill>
                  <a:prstClr val="black"/>
                </a:solidFill>
                <a:cs typeface="+mn-ea"/>
                <a:sym typeface="+mn-lt"/>
              </a:endParaRPr>
            </a:p>
          </p:txBody>
        </p:sp>
      </p:grpSp>
      <p:sp>
        <p:nvSpPr>
          <p:cNvPr id="40" name="Freeform 28"/>
          <p:cNvSpPr/>
          <p:nvPr/>
        </p:nvSpPr>
        <p:spPr>
          <a:xfrm rot="20280238">
            <a:off x="623406" y="2031488"/>
            <a:ext cx="376155" cy="3840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20" tIns="22860" rIns="45720" bIns="22860" numCol="1" spcCol="0" rtlCol="0" fromWordArt="0" anchor="t" anchorCtr="0" forceAA="0" compatLnSpc="1">
            <a:noAutofit/>
          </a:bodyPr>
          <a:lstStyle/>
          <a:p>
            <a:pPr defTabSz="914400"/>
            <a:endParaRPr lang="en-US" dirty="0">
              <a:solidFill>
                <a:prstClr val="black"/>
              </a:solidFill>
              <a:cs typeface="+mn-ea"/>
              <a:sym typeface="+mn-lt"/>
            </a:endParaRPr>
          </a:p>
        </p:txBody>
      </p:sp>
      <p:sp>
        <p:nvSpPr>
          <p:cNvPr id="41" name="TextBox 29"/>
          <p:cNvSpPr txBox="1"/>
          <p:nvPr/>
        </p:nvSpPr>
        <p:spPr>
          <a:xfrm>
            <a:off x="1296973" y="1987778"/>
            <a:ext cx="3855051" cy="307777"/>
          </a:xfrm>
          <a:prstGeom prst="rect">
            <a:avLst/>
          </a:prstGeom>
          <a:noFill/>
        </p:spPr>
        <p:txBody>
          <a:bodyPr wrap="square" rtlCol="0">
            <a:spAutoFit/>
          </a:bodyPr>
          <a:lstStyle/>
          <a:p>
            <a:pPr defTabSz="914400"/>
            <a:r>
              <a:rPr lang="zh-CN" altLang="en-US" sz="1400" b="1" dirty="0">
                <a:solidFill>
                  <a:prstClr val="black">
                    <a:lumMod val="75000"/>
                    <a:lumOff val="25000"/>
                  </a:prstClr>
                </a:solidFill>
                <a:cs typeface="+mn-ea"/>
                <a:sym typeface="+mn-lt"/>
              </a:rPr>
              <a:t>销售记录</a:t>
            </a:r>
            <a:endParaRPr lang="id-ID" sz="1400" b="1" dirty="0">
              <a:solidFill>
                <a:prstClr val="black">
                  <a:lumMod val="75000"/>
                  <a:lumOff val="25000"/>
                </a:prstClr>
              </a:solidFill>
              <a:cs typeface="+mn-ea"/>
              <a:sym typeface="+mn-lt"/>
            </a:endParaRPr>
          </a:p>
        </p:txBody>
      </p:sp>
      <p:sp>
        <p:nvSpPr>
          <p:cNvPr id="42" name="Rectangle 30"/>
          <p:cNvSpPr/>
          <p:nvPr/>
        </p:nvSpPr>
        <p:spPr>
          <a:xfrm>
            <a:off x="1296973" y="2492630"/>
            <a:ext cx="3855051" cy="1166153"/>
          </a:xfrm>
          <a:prstGeom prst="rect">
            <a:avLst/>
          </a:prstGeom>
        </p:spPr>
        <p:txBody>
          <a:bodyPr wrap="square">
            <a:spAutoFit/>
          </a:bodyPr>
          <a:lstStyle/>
          <a:p>
            <a:pPr defTabSz="914400">
              <a:lnSpc>
                <a:spcPct val="150000"/>
              </a:lnSpc>
              <a:spcAft>
                <a:spcPts val="600"/>
              </a:spcAft>
            </a:pPr>
            <a:r>
              <a:rPr lang="id-ID" sz="1200" dirty="0">
                <a:solidFill>
                  <a:srgbClr val="767171"/>
                </a:solidFill>
                <a:cs typeface="+mn-ea"/>
                <a:sym typeface="+mn-lt"/>
              </a:rPr>
              <a:t>Geplis dipsam volorib vendian debist lignist quantium temab ium exper jobba hunsi us ut enak sekalihebbi lorem. ipis assum escidis aliqui offictotas exereicid nusto ium apiet modit essum veriam sit amet</a:t>
            </a:r>
          </a:p>
        </p:txBody>
      </p:sp>
      <p:sp>
        <p:nvSpPr>
          <p:cNvPr id="43" name="TextBox 31"/>
          <p:cNvSpPr txBox="1"/>
          <p:nvPr/>
        </p:nvSpPr>
        <p:spPr>
          <a:xfrm>
            <a:off x="1296973" y="3795603"/>
            <a:ext cx="3530092" cy="461665"/>
          </a:xfrm>
          <a:prstGeom prst="rect">
            <a:avLst/>
          </a:prstGeom>
          <a:noFill/>
        </p:spPr>
        <p:txBody>
          <a:bodyPr wrap="square" rtlCol="0">
            <a:spAutoFit/>
          </a:bodyPr>
          <a:lstStyle/>
          <a:p>
            <a:pPr defTabSz="914400"/>
            <a:r>
              <a:rPr lang="id-ID" sz="1200" b="1" dirty="0">
                <a:solidFill>
                  <a:prstClr val="black">
                    <a:lumMod val="65000"/>
                    <a:lumOff val="35000"/>
                  </a:prstClr>
                </a:solidFill>
                <a:cs typeface="+mn-ea"/>
                <a:sym typeface="+mn-lt"/>
              </a:rPr>
              <a:t>Great expectation from young generation in the future for our item demand</a:t>
            </a:r>
          </a:p>
        </p:txBody>
      </p:sp>
      <p:graphicFrame>
        <p:nvGraphicFramePr>
          <p:cNvPr id="44" name="Chart Placeholder 18"/>
          <p:cNvGraphicFramePr/>
          <p:nvPr/>
        </p:nvGraphicFramePr>
        <p:xfrm>
          <a:off x="5206526" y="2329371"/>
          <a:ext cx="1667833" cy="1445219"/>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Group 33"/>
          <p:cNvGrpSpPr/>
          <p:nvPr/>
        </p:nvGrpSpPr>
        <p:grpSpPr>
          <a:xfrm>
            <a:off x="7256447" y="2223832"/>
            <a:ext cx="2058265" cy="1497566"/>
            <a:chOff x="1956807" y="4450284"/>
            <a:chExt cx="4116530" cy="2995131"/>
          </a:xfrm>
        </p:grpSpPr>
        <p:sp>
          <p:nvSpPr>
            <p:cNvPr id="46" name="TextBox 34"/>
            <p:cNvSpPr txBox="1"/>
            <p:nvPr/>
          </p:nvSpPr>
          <p:spPr>
            <a:xfrm>
              <a:off x="1959694" y="4450284"/>
              <a:ext cx="2743904" cy="980470"/>
            </a:xfrm>
            <a:prstGeom prst="rect">
              <a:avLst/>
            </a:prstGeom>
            <a:noFill/>
          </p:spPr>
          <p:txBody>
            <a:bodyPr wrap="square" rtlCol="0">
              <a:noAutofit/>
            </a:bodyPr>
            <a:lstStyle/>
            <a:p>
              <a:pPr defTabSz="914400"/>
              <a:r>
                <a:rPr lang="id-ID" sz="2700" b="1" dirty="0">
                  <a:solidFill>
                    <a:prstClr val="black">
                      <a:lumMod val="85000"/>
                      <a:lumOff val="15000"/>
                    </a:prstClr>
                  </a:solidFill>
                  <a:cs typeface="+mn-ea"/>
                  <a:sym typeface="+mn-lt"/>
                </a:rPr>
                <a:t>15 %</a:t>
              </a:r>
              <a:endParaRPr lang="en-US" sz="2700" b="1" dirty="0">
                <a:solidFill>
                  <a:prstClr val="black">
                    <a:lumMod val="85000"/>
                    <a:lumOff val="15000"/>
                  </a:prstClr>
                </a:solidFill>
                <a:cs typeface="+mn-ea"/>
                <a:sym typeface="+mn-lt"/>
              </a:endParaRPr>
            </a:p>
          </p:txBody>
        </p:sp>
        <p:sp>
          <p:nvSpPr>
            <p:cNvPr id="47" name="TextBox 35"/>
            <p:cNvSpPr txBox="1"/>
            <p:nvPr/>
          </p:nvSpPr>
          <p:spPr>
            <a:xfrm>
              <a:off x="1956807" y="5983713"/>
              <a:ext cx="4116530" cy="1461702"/>
            </a:xfrm>
            <a:prstGeom prst="rect">
              <a:avLst/>
            </a:prstGeom>
            <a:noFill/>
          </p:spPr>
          <p:txBody>
            <a:bodyPr wrap="square" rtlCol="0">
              <a:noAutofit/>
            </a:bodyPr>
            <a:lstStyle/>
            <a:p>
              <a:pPr defTabSz="914400"/>
              <a:r>
                <a:rPr lang="id-ID" sz="1000" dirty="0">
                  <a:solidFill>
                    <a:prstClr val="black">
                      <a:lumMod val="50000"/>
                      <a:lumOff val="50000"/>
                    </a:prstClr>
                  </a:solidFill>
                  <a:cs typeface="+mn-ea"/>
                  <a:sym typeface="+mn-lt"/>
                </a:rPr>
                <a:t>Lorem ipsum dolor sit amet put any analysis here please about the sale or whatever you think right ok you see right</a:t>
              </a:r>
              <a:endParaRPr lang="en-US" sz="1000" b="1" dirty="0">
                <a:solidFill>
                  <a:prstClr val="black">
                    <a:lumMod val="50000"/>
                    <a:lumOff val="50000"/>
                  </a:prstClr>
                </a:solidFill>
                <a:cs typeface="+mn-ea"/>
                <a:sym typeface="+mn-lt"/>
              </a:endParaRPr>
            </a:p>
          </p:txBody>
        </p:sp>
        <p:sp>
          <p:nvSpPr>
            <p:cNvPr id="48" name="TextBox 36"/>
            <p:cNvSpPr txBox="1"/>
            <p:nvPr/>
          </p:nvSpPr>
          <p:spPr>
            <a:xfrm>
              <a:off x="2007548" y="5382896"/>
              <a:ext cx="2740457" cy="632659"/>
            </a:xfrm>
            <a:prstGeom prst="rect">
              <a:avLst/>
            </a:prstGeom>
            <a:noFill/>
          </p:spPr>
          <p:txBody>
            <a:bodyPr wrap="square" rtlCol="0">
              <a:noAutofit/>
            </a:bodyPr>
            <a:lstStyle/>
            <a:p>
              <a:pPr defTabSz="914400"/>
              <a:r>
                <a:rPr lang="zh-CN" altLang="en-US" sz="1600" b="1" dirty="0">
                  <a:solidFill>
                    <a:schemeClr val="tx1">
                      <a:lumMod val="75000"/>
                      <a:lumOff val="25000"/>
                    </a:schemeClr>
                  </a:solidFill>
                  <a:cs typeface="+mn-ea"/>
                  <a:sym typeface="+mn-lt"/>
                </a:rPr>
                <a:t>比例</a:t>
              </a:r>
              <a:endParaRPr lang="en-US" sz="1600" b="1" dirty="0">
                <a:solidFill>
                  <a:schemeClr val="tx1">
                    <a:lumMod val="75000"/>
                    <a:lumOff val="25000"/>
                  </a:schemeClr>
                </a:solidFill>
                <a:cs typeface="+mn-ea"/>
                <a:sym typeface="+mn-lt"/>
              </a:endParaRPr>
            </a:p>
          </p:txBody>
        </p:sp>
      </p:grpSp>
      <p:grpSp>
        <p:nvGrpSpPr>
          <p:cNvPr id="49" name="Group 37"/>
          <p:cNvGrpSpPr/>
          <p:nvPr/>
        </p:nvGrpSpPr>
        <p:grpSpPr>
          <a:xfrm>
            <a:off x="7256447" y="4224403"/>
            <a:ext cx="2058265" cy="1497566"/>
            <a:chOff x="1956807" y="4450284"/>
            <a:chExt cx="4116530" cy="2995131"/>
          </a:xfrm>
        </p:grpSpPr>
        <p:sp>
          <p:nvSpPr>
            <p:cNvPr id="50" name="TextBox 38"/>
            <p:cNvSpPr txBox="1"/>
            <p:nvPr/>
          </p:nvSpPr>
          <p:spPr>
            <a:xfrm>
              <a:off x="1959694" y="4450284"/>
              <a:ext cx="2743904" cy="980470"/>
            </a:xfrm>
            <a:prstGeom prst="rect">
              <a:avLst/>
            </a:prstGeom>
            <a:noFill/>
          </p:spPr>
          <p:txBody>
            <a:bodyPr wrap="square" rtlCol="0">
              <a:noAutofit/>
            </a:bodyPr>
            <a:lstStyle/>
            <a:p>
              <a:pPr defTabSz="914400"/>
              <a:r>
                <a:rPr lang="id-ID" sz="2700" b="1" dirty="0">
                  <a:solidFill>
                    <a:prstClr val="black">
                      <a:lumMod val="85000"/>
                      <a:lumOff val="15000"/>
                    </a:prstClr>
                  </a:solidFill>
                  <a:cs typeface="+mn-ea"/>
                  <a:sym typeface="+mn-lt"/>
                </a:rPr>
                <a:t>25 %</a:t>
              </a:r>
              <a:endParaRPr lang="en-US" sz="2700" b="1" dirty="0">
                <a:solidFill>
                  <a:prstClr val="black">
                    <a:lumMod val="85000"/>
                    <a:lumOff val="15000"/>
                  </a:prstClr>
                </a:solidFill>
                <a:cs typeface="+mn-ea"/>
                <a:sym typeface="+mn-lt"/>
              </a:endParaRPr>
            </a:p>
          </p:txBody>
        </p:sp>
        <p:sp>
          <p:nvSpPr>
            <p:cNvPr id="51" name="TextBox 39"/>
            <p:cNvSpPr txBox="1"/>
            <p:nvPr/>
          </p:nvSpPr>
          <p:spPr>
            <a:xfrm>
              <a:off x="1956807" y="5983713"/>
              <a:ext cx="4116530" cy="1461702"/>
            </a:xfrm>
            <a:prstGeom prst="rect">
              <a:avLst/>
            </a:prstGeom>
            <a:noFill/>
          </p:spPr>
          <p:txBody>
            <a:bodyPr wrap="square" rtlCol="0">
              <a:noAutofit/>
            </a:bodyPr>
            <a:lstStyle/>
            <a:p>
              <a:pPr defTabSz="914400"/>
              <a:r>
                <a:rPr lang="id-ID" sz="1000" dirty="0">
                  <a:solidFill>
                    <a:prstClr val="black">
                      <a:lumMod val="50000"/>
                      <a:lumOff val="50000"/>
                    </a:prstClr>
                  </a:solidFill>
                  <a:cs typeface="+mn-ea"/>
                  <a:sym typeface="+mn-lt"/>
                </a:rPr>
                <a:t>Lorem ipsum dolor sit amet put any analysis here please about the sale or whatever you think right ok you see right</a:t>
              </a:r>
              <a:endParaRPr lang="en-US" sz="1000" b="1" dirty="0">
                <a:solidFill>
                  <a:prstClr val="black">
                    <a:lumMod val="50000"/>
                    <a:lumOff val="50000"/>
                  </a:prstClr>
                </a:solidFill>
                <a:cs typeface="+mn-ea"/>
                <a:sym typeface="+mn-lt"/>
              </a:endParaRPr>
            </a:p>
          </p:txBody>
        </p:sp>
        <p:sp>
          <p:nvSpPr>
            <p:cNvPr id="52" name="TextBox 40"/>
            <p:cNvSpPr txBox="1"/>
            <p:nvPr/>
          </p:nvSpPr>
          <p:spPr>
            <a:xfrm>
              <a:off x="2007548" y="5382896"/>
              <a:ext cx="2740457" cy="632659"/>
            </a:xfrm>
            <a:prstGeom prst="rect">
              <a:avLst/>
            </a:prstGeom>
            <a:noFill/>
          </p:spPr>
          <p:txBody>
            <a:bodyPr wrap="square" rtlCol="0">
              <a:noAutofit/>
            </a:bodyPr>
            <a:lstStyle/>
            <a:p>
              <a:pPr defTabSz="914400"/>
              <a:r>
                <a:rPr lang="zh-CN" altLang="en-US" sz="1600" b="1" dirty="0">
                  <a:solidFill>
                    <a:srgbClr val="767171"/>
                  </a:solidFill>
                  <a:cs typeface="+mn-ea"/>
                  <a:sym typeface="+mn-lt"/>
                </a:rPr>
                <a:t>比例</a:t>
              </a:r>
              <a:endParaRPr lang="en-US" sz="1600" b="1" dirty="0">
                <a:solidFill>
                  <a:srgbClr val="767171"/>
                </a:solidFill>
                <a:cs typeface="+mn-ea"/>
                <a:sym typeface="+mn-lt"/>
              </a:endParaRPr>
            </a:p>
          </p:txBody>
        </p:sp>
      </p:grpSp>
      <p:grpSp>
        <p:nvGrpSpPr>
          <p:cNvPr id="53" name="Group 41"/>
          <p:cNvGrpSpPr/>
          <p:nvPr/>
        </p:nvGrpSpPr>
        <p:grpSpPr>
          <a:xfrm>
            <a:off x="9697284" y="2223832"/>
            <a:ext cx="2058265" cy="1497566"/>
            <a:chOff x="1956807" y="4450284"/>
            <a:chExt cx="4116530" cy="2995131"/>
          </a:xfrm>
        </p:grpSpPr>
        <p:sp>
          <p:nvSpPr>
            <p:cNvPr id="54" name="TextBox 42"/>
            <p:cNvSpPr txBox="1"/>
            <p:nvPr/>
          </p:nvSpPr>
          <p:spPr>
            <a:xfrm>
              <a:off x="1959694" y="4450284"/>
              <a:ext cx="2743904" cy="980470"/>
            </a:xfrm>
            <a:prstGeom prst="rect">
              <a:avLst/>
            </a:prstGeom>
            <a:noFill/>
          </p:spPr>
          <p:txBody>
            <a:bodyPr wrap="square" rtlCol="0">
              <a:noAutofit/>
            </a:bodyPr>
            <a:lstStyle/>
            <a:p>
              <a:pPr defTabSz="914400"/>
              <a:r>
                <a:rPr lang="id-ID" sz="2700" b="1" dirty="0">
                  <a:solidFill>
                    <a:prstClr val="black">
                      <a:lumMod val="85000"/>
                      <a:lumOff val="15000"/>
                    </a:prstClr>
                  </a:solidFill>
                  <a:cs typeface="+mn-ea"/>
                  <a:sym typeface="+mn-lt"/>
                </a:rPr>
                <a:t>25 %</a:t>
              </a:r>
              <a:endParaRPr lang="en-US" sz="2700" b="1" dirty="0">
                <a:solidFill>
                  <a:prstClr val="black">
                    <a:lumMod val="85000"/>
                    <a:lumOff val="15000"/>
                  </a:prstClr>
                </a:solidFill>
                <a:cs typeface="+mn-ea"/>
                <a:sym typeface="+mn-lt"/>
              </a:endParaRPr>
            </a:p>
          </p:txBody>
        </p:sp>
        <p:sp>
          <p:nvSpPr>
            <p:cNvPr id="55" name="TextBox 43"/>
            <p:cNvSpPr txBox="1"/>
            <p:nvPr/>
          </p:nvSpPr>
          <p:spPr>
            <a:xfrm>
              <a:off x="1956807" y="5983713"/>
              <a:ext cx="4116530" cy="1461702"/>
            </a:xfrm>
            <a:prstGeom prst="rect">
              <a:avLst/>
            </a:prstGeom>
            <a:noFill/>
          </p:spPr>
          <p:txBody>
            <a:bodyPr wrap="square" rtlCol="0">
              <a:noAutofit/>
            </a:bodyPr>
            <a:lstStyle/>
            <a:p>
              <a:pPr defTabSz="914400"/>
              <a:r>
                <a:rPr lang="id-ID" sz="1000" dirty="0">
                  <a:solidFill>
                    <a:prstClr val="black">
                      <a:lumMod val="50000"/>
                      <a:lumOff val="50000"/>
                    </a:prstClr>
                  </a:solidFill>
                  <a:cs typeface="+mn-ea"/>
                  <a:sym typeface="+mn-lt"/>
                </a:rPr>
                <a:t>Lorem ipsum dolor sit amet put any analysis here please about the sale or whatever you think right ok you see right</a:t>
              </a:r>
              <a:endParaRPr lang="en-US" sz="1000" b="1" dirty="0">
                <a:solidFill>
                  <a:prstClr val="black">
                    <a:lumMod val="50000"/>
                    <a:lumOff val="50000"/>
                  </a:prstClr>
                </a:solidFill>
                <a:cs typeface="+mn-ea"/>
                <a:sym typeface="+mn-lt"/>
              </a:endParaRPr>
            </a:p>
          </p:txBody>
        </p:sp>
        <p:sp>
          <p:nvSpPr>
            <p:cNvPr id="56" name="TextBox 44"/>
            <p:cNvSpPr txBox="1"/>
            <p:nvPr/>
          </p:nvSpPr>
          <p:spPr>
            <a:xfrm>
              <a:off x="2007549" y="5382896"/>
              <a:ext cx="2740458" cy="632660"/>
            </a:xfrm>
            <a:prstGeom prst="rect">
              <a:avLst/>
            </a:prstGeom>
            <a:noFill/>
          </p:spPr>
          <p:txBody>
            <a:bodyPr wrap="square" rtlCol="0">
              <a:noAutofit/>
            </a:bodyPr>
            <a:lstStyle/>
            <a:p>
              <a:pPr defTabSz="914400"/>
              <a:r>
                <a:rPr lang="zh-CN" altLang="en-US" sz="1600" b="1" dirty="0">
                  <a:solidFill>
                    <a:schemeClr val="tx1">
                      <a:lumMod val="50000"/>
                      <a:lumOff val="50000"/>
                    </a:schemeClr>
                  </a:solidFill>
                  <a:cs typeface="+mn-ea"/>
                  <a:sym typeface="+mn-lt"/>
                </a:rPr>
                <a:t>比例</a:t>
              </a:r>
              <a:endParaRPr lang="en-US" sz="1600" b="1" dirty="0">
                <a:solidFill>
                  <a:schemeClr val="tx1">
                    <a:lumMod val="50000"/>
                    <a:lumOff val="50000"/>
                  </a:schemeClr>
                </a:solidFill>
                <a:cs typeface="+mn-ea"/>
                <a:sym typeface="+mn-lt"/>
              </a:endParaRPr>
            </a:p>
          </p:txBody>
        </p:sp>
      </p:grpSp>
      <p:grpSp>
        <p:nvGrpSpPr>
          <p:cNvPr id="57" name="Group 45"/>
          <p:cNvGrpSpPr/>
          <p:nvPr/>
        </p:nvGrpSpPr>
        <p:grpSpPr>
          <a:xfrm>
            <a:off x="9697284" y="4224403"/>
            <a:ext cx="2058265" cy="1497566"/>
            <a:chOff x="1956807" y="4450284"/>
            <a:chExt cx="4116530" cy="2995131"/>
          </a:xfrm>
        </p:grpSpPr>
        <p:sp>
          <p:nvSpPr>
            <p:cNvPr id="58" name="TextBox 46"/>
            <p:cNvSpPr txBox="1"/>
            <p:nvPr/>
          </p:nvSpPr>
          <p:spPr>
            <a:xfrm>
              <a:off x="1959694" y="4450284"/>
              <a:ext cx="2743904" cy="980470"/>
            </a:xfrm>
            <a:prstGeom prst="rect">
              <a:avLst/>
            </a:prstGeom>
            <a:noFill/>
          </p:spPr>
          <p:txBody>
            <a:bodyPr wrap="square" rtlCol="0">
              <a:noAutofit/>
            </a:bodyPr>
            <a:lstStyle/>
            <a:p>
              <a:pPr defTabSz="914400"/>
              <a:r>
                <a:rPr lang="id-ID" sz="2700" b="1" dirty="0">
                  <a:solidFill>
                    <a:prstClr val="black">
                      <a:lumMod val="85000"/>
                      <a:lumOff val="15000"/>
                    </a:prstClr>
                  </a:solidFill>
                  <a:cs typeface="+mn-ea"/>
                  <a:sym typeface="+mn-lt"/>
                </a:rPr>
                <a:t>35 %</a:t>
              </a:r>
              <a:endParaRPr lang="en-US" sz="2700" b="1" dirty="0">
                <a:solidFill>
                  <a:prstClr val="black">
                    <a:lumMod val="85000"/>
                    <a:lumOff val="15000"/>
                  </a:prstClr>
                </a:solidFill>
                <a:cs typeface="+mn-ea"/>
                <a:sym typeface="+mn-lt"/>
              </a:endParaRPr>
            </a:p>
          </p:txBody>
        </p:sp>
        <p:sp>
          <p:nvSpPr>
            <p:cNvPr id="59" name="TextBox 47"/>
            <p:cNvSpPr txBox="1"/>
            <p:nvPr/>
          </p:nvSpPr>
          <p:spPr>
            <a:xfrm>
              <a:off x="1956807" y="5983713"/>
              <a:ext cx="4116530" cy="1461702"/>
            </a:xfrm>
            <a:prstGeom prst="rect">
              <a:avLst/>
            </a:prstGeom>
            <a:noFill/>
          </p:spPr>
          <p:txBody>
            <a:bodyPr wrap="square" rtlCol="0">
              <a:noAutofit/>
            </a:bodyPr>
            <a:lstStyle/>
            <a:p>
              <a:pPr defTabSz="914400"/>
              <a:r>
                <a:rPr lang="id-ID" sz="1000" dirty="0">
                  <a:solidFill>
                    <a:prstClr val="black">
                      <a:lumMod val="50000"/>
                      <a:lumOff val="50000"/>
                    </a:prstClr>
                  </a:solidFill>
                  <a:cs typeface="+mn-ea"/>
                  <a:sym typeface="+mn-lt"/>
                </a:rPr>
                <a:t>Lorem ipsum dolor sit amet put any analysis here please about the sale or whatever you think right ok you see right</a:t>
              </a:r>
              <a:endParaRPr lang="en-US" sz="1000" b="1" dirty="0">
                <a:solidFill>
                  <a:prstClr val="black">
                    <a:lumMod val="50000"/>
                    <a:lumOff val="50000"/>
                  </a:prstClr>
                </a:solidFill>
                <a:cs typeface="+mn-ea"/>
                <a:sym typeface="+mn-lt"/>
              </a:endParaRPr>
            </a:p>
          </p:txBody>
        </p:sp>
        <p:sp>
          <p:nvSpPr>
            <p:cNvPr id="60" name="TextBox 48"/>
            <p:cNvSpPr txBox="1"/>
            <p:nvPr/>
          </p:nvSpPr>
          <p:spPr>
            <a:xfrm>
              <a:off x="2007548" y="5382896"/>
              <a:ext cx="2740457" cy="632659"/>
            </a:xfrm>
            <a:prstGeom prst="rect">
              <a:avLst/>
            </a:prstGeom>
            <a:noFill/>
          </p:spPr>
          <p:txBody>
            <a:bodyPr wrap="square" rtlCol="0">
              <a:noAutofit/>
            </a:bodyPr>
            <a:lstStyle/>
            <a:p>
              <a:pPr defTabSz="914400"/>
              <a:r>
                <a:rPr lang="zh-CN" altLang="en-US" sz="1600" b="1" dirty="0">
                  <a:solidFill>
                    <a:srgbClr val="767171"/>
                  </a:solidFill>
                  <a:cs typeface="+mn-ea"/>
                  <a:sym typeface="+mn-lt"/>
                </a:rPr>
                <a:t>比例</a:t>
              </a:r>
              <a:endParaRPr lang="en-US" sz="1600" b="1" dirty="0">
                <a:solidFill>
                  <a:srgbClr val="767171"/>
                </a:solidFill>
                <a:cs typeface="+mn-ea"/>
                <a:sym typeface="+mn-lt"/>
              </a:endParaRPr>
            </a:p>
          </p:txBody>
        </p:sp>
      </p:grpSp>
      <p:sp>
        <p:nvSpPr>
          <p:cNvPr id="61" name="Rectangle 49"/>
          <p:cNvSpPr/>
          <p:nvPr/>
        </p:nvSpPr>
        <p:spPr>
          <a:xfrm>
            <a:off x="1296973" y="4765781"/>
            <a:ext cx="204220" cy="20422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dirty="0">
              <a:solidFill>
                <a:prstClr val="white"/>
              </a:solidFill>
              <a:cs typeface="+mn-ea"/>
              <a:sym typeface="+mn-lt"/>
            </a:endParaRPr>
          </a:p>
        </p:txBody>
      </p:sp>
      <p:sp>
        <p:nvSpPr>
          <p:cNvPr id="62" name="TextBox 50"/>
          <p:cNvSpPr txBox="1"/>
          <p:nvPr/>
        </p:nvSpPr>
        <p:spPr>
          <a:xfrm>
            <a:off x="1664871" y="4754670"/>
            <a:ext cx="1148397" cy="215331"/>
          </a:xfrm>
          <a:prstGeom prst="rect">
            <a:avLst/>
          </a:prstGeom>
          <a:noFill/>
        </p:spPr>
        <p:txBody>
          <a:bodyPr wrap="square" rtlCol="0">
            <a:noAutofit/>
          </a:bodyPr>
          <a:lstStyle/>
          <a:p>
            <a:pPr defTabSz="914400"/>
            <a:r>
              <a:rPr lang="zh-CN" altLang="en-US" sz="1200" b="1" dirty="0">
                <a:solidFill>
                  <a:prstClr val="black">
                    <a:lumMod val="75000"/>
                    <a:lumOff val="25000"/>
                  </a:prstClr>
                </a:solidFill>
                <a:cs typeface="+mn-ea"/>
                <a:sym typeface="+mn-lt"/>
              </a:rPr>
              <a:t>产品</a:t>
            </a:r>
            <a:endParaRPr lang="id-ID" sz="1200" b="1" dirty="0">
              <a:solidFill>
                <a:prstClr val="black">
                  <a:lumMod val="75000"/>
                  <a:lumOff val="25000"/>
                </a:prstClr>
              </a:solidFill>
              <a:cs typeface="+mn-ea"/>
              <a:sym typeface="+mn-lt"/>
            </a:endParaRPr>
          </a:p>
        </p:txBody>
      </p:sp>
      <p:sp>
        <p:nvSpPr>
          <p:cNvPr id="63" name="Rectangle 51"/>
          <p:cNvSpPr/>
          <p:nvPr/>
        </p:nvSpPr>
        <p:spPr>
          <a:xfrm>
            <a:off x="2976945" y="4776892"/>
            <a:ext cx="204220" cy="20422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dirty="0">
              <a:solidFill>
                <a:prstClr val="white"/>
              </a:solidFill>
              <a:cs typeface="+mn-ea"/>
              <a:sym typeface="+mn-lt"/>
            </a:endParaRPr>
          </a:p>
        </p:txBody>
      </p:sp>
      <p:sp>
        <p:nvSpPr>
          <p:cNvPr id="64" name="TextBox 52"/>
          <p:cNvSpPr txBox="1"/>
          <p:nvPr/>
        </p:nvSpPr>
        <p:spPr>
          <a:xfrm>
            <a:off x="3344842" y="4765781"/>
            <a:ext cx="1148397" cy="215331"/>
          </a:xfrm>
          <a:prstGeom prst="rect">
            <a:avLst/>
          </a:prstGeom>
          <a:noFill/>
        </p:spPr>
        <p:txBody>
          <a:bodyPr wrap="square" rtlCol="0">
            <a:noAutofit/>
          </a:bodyPr>
          <a:lstStyle/>
          <a:p>
            <a:pPr defTabSz="914400"/>
            <a:r>
              <a:rPr lang="zh-CN" altLang="en-US" sz="1200" b="1" dirty="0">
                <a:solidFill>
                  <a:prstClr val="black">
                    <a:lumMod val="75000"/>
                    <a:lumOff val="25000"/>
                  </a:prstClr>
                </a:solidFill>
                <a:cs typeface="+mn-ea"/>
                <a:sym typeface="+mn-lt"/>
              </a:rPr>
              <a:t>产品</a:t>
            </a:r>
            <a:endParaRPr lang="id-ID" sz="1200" b="1" dirty="0">
              <a:solidFill>
                <a:prstClr val="black">
                  <a:lumMod val="75000"/>
                  <a:lumOff val="25000"/>
                </a:prstClr>
              </a:solidFill>
              <a:cs typeface="+mn-ea"/>
              <a:sym typeface="+mn-lt"/>
            </a:endParaRPr>
          </a:p>
        </p:txBody>
      </p:sp>
      <p:sp>
        <p:nvSpPr>
          <p:cNvPr id="65" name="Rectangle 53"/>
          <p:cNvSpPr/>
          <p:nvPr/>
        </p:nvSpPr>
        <p:spPr>
          <a:xfrm>
            <a:off x="1296973" y="5203112"/>
            <a:ext cx="204220" cy="2042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dirty="0">
              <a:solidFill>
                <a:prstClr val="white"/>
              </a:solidFill>
              <a:cs typeface="+mn-ea"/>
              <a:sym typeface="+mn-lt"/>
            </a:endParaRPr>
          </a:p>
        </p:txBody>
      </p:sp>
      <p:sp>
        <p:nvSpPr>
          <p:cNvPr id="66" name="TextBox 54"/>
          <p:cNvSpPr txBox="1"/>
          <p:nvPr/>
        </p:nvSpPr>
        <p:spPr>
          <a:xfrm>
            <a:off x="1664871" y="5192001"/>
            <a:ext cx="1148397" cy="215331"/>
          </a:xfrm>
          <a:prstGeom prst="rect">
            <a:avLst/>
          </a:prstGeom>
          <a:noFill/>
        </p:spPr>
        <p:txBody>
          <a:bodyPr wrap="square" rtlCol="0">
            <a:noAutofit/>
          </a:bodyPr>
          <a:lstStyle/>
          <a:p>
            <a:pPr defTabSz="914400"/>
            <a:r>
              <a:rPr lang="zh-CN" altLang="en-US" sz="1200" b="1" dirty="0">
                <a:solidFill>
                  <a:prstClr val="black">
                    <a:lumMod val="75000"/>
                    <a:lumOff val="25000"/>
                  </a:prstClr>
                </a:solidFill>
                <a:cs typeface="+mn-ea"/>
                <a:sym typeface="+mn-lt"/>
              </a:rPr>
              <a:t>产品</a:t>
            </a:r>
            <a:endParaRPr lang="id-ID" sz="1200" b="1" dirty="0">
              <a:solidFill>
                <a:prstClr val="black">
                  <a:lumMod val="75000"/>
                  <a:lumOff val="25000"/>
                </a:prstClr>
              </a:solidFill>
              <a:cs typeface="+mn-ea"/>
              <a:sym typeface="+mn-lt"/>
            </a:endParaRPr>
          </a:p>
        </p:txBody>
      </p:sp>
      <p:sp>
        <p:nvSpPr>
          <p:cNvPr id="67" name="Rectangle 55"/>
          <p:cNvSpPr/>
          <p:nvPr/>
        </p:nvSpPr>
        <p:spPr>
          <a:xfrm>
            <a:off x="2976945" y="5203112"/>
            <a:ext cx="204220" cy="20422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600" dirty="0">
              <a:solidFill>
                <a:prstClr val="white"/>
              </a:solidFill>
              <a:cs typeface="+mn-ea"/>
              <a:sym typeface="+mn-lt"/>
            </a:endParaRPr>
          </a:p>
        </p:txBody>
      </p:sp>
      <p:sp>
        <p:nvSpPr>
          <p:cNvPr id="68" name="TextBox 56"/>
          <p:cNvSpPr txBox="1"/>
          <p:nvPr/>
        </p:nvSpPr>
        <p:spPr>
          <a:xfrm>
            <a:off x="3344842" y="5192001"/>
            <a:ext cx="1148397" cy="215331"/>
          </a:xfrm>
          <a:prstGeom prst="rect">
            <a:avLst/>
          </a:prstGeom>
          <a:noFill/>
        </p:spPr>
        <p:txBody>
          <a:bodyPr wrap="square" rtlCol="0">
            <a:noAutofit/>
          </a:bodyPr>
          <a:lstStyle/>
          <a:p>
            <a:pPr defTabSz="914400"/>
            <a:r>
              <a:rPr lang="zh-CN" altLang="en-US" sz="1200" b="1" dirty="0">
                <a:solidFill>
                  <a:prstClr val="black">
                    <a:lumMod val="75000"/>
                    <a:lumOff val="25000"/>
                  </a:prstClr>
                </a:solidFill>
                <a:cs typeface="+mn-ea"/>
                <a:sym typeface="+mn-lt"/>
              </a:rPr>
              <a:t>产品</a:t>
            </a:r>
            <a:endParaRPr lang="id-ID" sz="1200" b="1" dirty="0">
              <a:solidFill>
                <a:prstClr val="black">
                  <a:lumMod val="75000"/>
                  <a:lumOff val="25000"/>
                </a:prstClr>
              </a:solidFill>
              <a:cs typeface="+mn-ea"/>
              <a:sym typeface="+mn-lt"/>
            </a:endParaRPr>
          </a:p>
        </p:txBody>
      </p:sp>
      <p:grpSp>
        <p:nvGrpSpPr>
          <p:cNvPr id="69" name="组合 68"/>
          <p:cNvGrpSpPr/>
          <p:nvPr/>
        </p:nvGrpSpPr>
        <p:grpSpPr>
          <a:xfrm>
            <a:off x="3048000" y="255529"/>
            <a:ext cx="6096000" cy="688162"/>
            <a:chOff x="3103755" y="255529"/>
            <a:chExt cx="6096000" cy="688162"/>
          </a:xfrm>
        </p:grpSpPr>
        <p:sp>
          <p:nvSpPr>
            <p:cNvPr id="70"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产品比例</a:t>
              </a:r>
            </a:p>
          </p:txBody>
        </p:sp>
        <p:grpSp>
          <p:nvGrpSpPr>
            <p:cNvPr id="71" name="组合 70"/>
            <p:cNvGrpSpPr/>
            <p:nvPr/>
          </p:nvGrpSpPr>
          <p:grpSpPr>
            <a:xfrm>
              <a:off x="5964124" y="850567"/>
              <a:ext cx="426498" cy="93124"/>
              <a:chOff x="5851936" y="762206"/>
              <a:chExt cx="426498" cy="93124"/>
            </a:xfrm>
            <a:solidFill>
              <a:schemeClr val="tx1">
                <a:lumMod val="50000"/>
                <a:lumOff val="50000"/>
                <a:alpha val="26000"/>
              </a:schemeClr>
            </a:solidFill>
          </p:grpSpPr>
          <p:sp>
            <p:nvSpPr>
              <p:cNvPr id="73" name="椭圆 72"/>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74" name="椭圆 73"/>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75" name="椭圆 74"/>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72" name="矩形 71"/>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left)">
                                      <p:cBhvr>
                                        <p:cTn id="29" dur="500"/>
                                        <p:tgtEl>
                                          <p:spTgt spid="44">
                                            <p:graphicEl>
                                              <a:chart seriesIdx="-3" categoryIdx="-3" bldStep="gridLegend"/>
                                            </p:graphic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4">
                                            <p:graphicEl>
                                              <a:chart seriesIdx="-4" categoryIdx="0" bldStep="category"/>
                                            </p:graphicEl>
                                          </p:spTgt>
                                        </p:tgtEl>
                                        <p:attrNameLst>
                                          <p:attrName>style.visibility</p:attrName>
                                        </p:attrNameLst>
                                      </p:cBhvr>
                                      <p:to>
                                        <p:strVal val="visible"/>
                                      </p:to>
                                    </p:set>
                                    <p:animEffect transition="in" filter="wipe(left)">
                                      <p:cBhvr>
                                        <p:cTn id="33" dur="500"/>
                                        <p:tgtEl>
                                          <p:spTgt spid="44">
                                            <p:graphicEl>
                                              <a:chart seriesIdx="-4" categoryIdx="0" bldStep="category"/>
                                            </p:graphic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4">
                                            <p:graphicEl>
                                              <a:chart seriesIdx="-4" categoryIdx="1" bldStep="category"/>
                                            </p:graphicEl>
                                          </p:spTgt>
                                        </p:tgtEl>
                                        <p:attrNameLst>
                                          <p:attrName>style.visibility</p:attrName>
                                        </p:attrNameLst>
                                      </p:cBhvr>
                                      <p:to>
                                        <p:strVal val="visible"/>
                                      </p:to>
                                    </p:set>
                                    <p:animEffect transition="in" filter="wipe(left)">
                                      <p:cBhvr>
                                        <p:cTn id="37" dur="500"/>
                                        <p:tgtEl>
                                          <p:spTgt spid="44">
                                            <p:graphicEl>
                                              <a:chart seriesIdx="-4" categoryIdx="1" bldStep="category"/>
                                            </p:graphicEl>
                                          </p:spTgt>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4">
                                            <p:graphicEl>
                                              <a:chart seriesIdx="-4" categoryIdx="2" bldStep="category"/>
                                            </p:graphicEl>
                                          </p:spTgt>
                                        </p:tgtEl>
                                        <p:attrNameLst>
                                          <p:attrName>style.visibility</p:attrName>
                                        </p:attrNameLst>
                                      </p:cBhvr>
                                      <p:to>
                                        <p:strVal val="visible"/>
                                      </p:to>
                                    </p:set>
                                    <p:animEffect transition="in" filter="wipe(left)">
                                      <p:cBhvr>
                                        <p:cTn id="41" dur="500"/>
                                        <p:tgtEl>
                                          <p:spTgt spid="44">
                                            <p:graphicEl>
                                              <a:chart seriesIdx="-4" categoryIdx="2" bldStep="category"/>
                                            </p:graphicEl>
                                          </p:spTgt>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4">
                                            <p:graphicEl>
                                              <a:chart seriesIdx="-4" categoryIdx="3" bldStep="category"/>
                                            </p:graphicEl>
                                          </p:spTgt>
                                        </p:tgtEl>
                                        <p:attrNameLst>
                                          <p:attrName>style.visibility</p:attrName>
                                        </p:attrNameLst>
                                      </p:cBhvr>
                                      <p:to>
                                        <p:strVal val="visible"/>
                                      </p:to>
                                    </p:set>
                                    <p:animEffect transition="in" filter="wipe(left)">
                                      <p:cBhvr>
                                        <p:cTn id="45" dur="500"/>
                                        <p:tgtEl>
                                          <p:spTgt spid="44">
                                            <p:graphicEl>
                                              <a:chart seriesIdx="-4" categoryIdx="3" bldStep="category"/>
                                            </p:graphic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fltVal val="0"/>
                                          </p:val>
                                        </p:tav>
                                        <p:tav tm="100000">
                                          <p:val>
                                            <p:strVal val="#ppt_w"/>
                                          </p:val>
                                        </p:tav>
                                      </p:tavLst>
                                    </p:anim>
                                    <p:anim calcmode="lin" valueType="num">
                                      <p:cBhvr>
                                        <p:cTn id="80" dur="500" fill="hold"/>
                                        <p:tgtEl>
                                          <p:spTgt spid="67"/>
                                        </p:tgtEl>
                                        <p:attrNameLst>
                                          <p:attrName>ppt_h</p:attrName>
                                        </p:attrNameLst>
                                      </p:cBhvr>
                                      <p:tavLst>
                                        <p:tav tm="0">
                                          <p:val>
                                            <p:fltVal val="0"/>
                                          </p:val>
                                        </p:tav>
                                        <p:tav tm="100000">
                                          <p:val>
                                            <p:strVal val="#ppt_h"/>
                                          </p:val>
                                        </p:tav>
                                      </p:tavLst>
                                    </p:anim>
                                    <p:animEffect transition="in" filter="fade">
                                      <p:cBhvr>
                                        <p:cTn id="81" dur="500"/>
                                        <p:tgtEl>
                                          <p:spTgt spid="67"/>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500" fill="hold"/>
                                        <p:tgtEl>
                                          <p:spTgt spid="53"/>
                                        </p:tgtEl>
                                        <p:attrNameLst>
                                          <p:attrName>ppt_w</p:attrName>
                                        </p:attrNameLst>
                                      </p:cBhvr>
                                      <p:tavLst>
                                        <p:tav tm="0">
                                          <p:val>
                                            <p:fltVal val="0"/>
                                          </p:val>
                                        </p:tav>
                                        <p:tav tm="100000">
                                          <p:val>
                                            <p:strVal val="#ppt_w"/>
                                          </p:val>
                                        </p:tav>
                                      </p:tavLst>
                                    </p:anim>
                                    <p:anim calcmode="lin" valueType="num">
                                      <p:cBhvr>
                                        <p:cTn id="95" dur="500" fill="hold"/>
                                        <p:tgtEl>
                                          <p:spTgt spid="53"/>
                                        </p:tgtEl>
                                        <p:attrNameLst>
                                          <p:attrName>ppt_h</p:attrName>
                                        </p:attrNameLst>
                                      </p:cBhvr>
                                      <p:tavLst>
                                        <p:tav tm="0">
                                          <p:val>
                                            <p:fltVal val="0"/>
                                          </p:val>
                                        </p:tav>
                                        <p:tav tm="100000">
                                          <p:val>
                                            <p:strVal val="#ppt_h"/>
                                          </p:val>
                                        </p:tav>
                                      </p:tavLst>
                                    </p:anim>
                                    <p:animEffect transition="in" filter="fade">
                                      <p:cBhvr>
                                        <p:cTn id="96" dur="500"/>
                                        <p:tgtEl>
                                          <p:spTgt spid="53"/>
                                        </p:tgtEl>
                                      </p:cBhvr>
                                    </p:animEffect>
                                  </p:childTnLst>
                                </p:cTn>
                              </p:par>
                              <p:par>
                                <p:cTn id="97" presetID="53" presetClass="entr" presetSubtype="16"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p:cTn id="99" dur="500" fill="hold"/>
                                        <p:tgtEl>
                                          <p:spTgt spid="49"/>
                                        </p:tgtEl>
                                        <p:attrNameLst>
                                          <p:attrName>ppt_w</p:attrName>
                                        </p:attrNameLst>
                                      </p:cBhvr>
                                      <p:tavLst>
                                        <p:tav tm="0">
                                          <p:val>
                                            <p:fltVal val="0"/>
                                          </p:val>
                                        </p:tav>
                                        <p:tav tm="100000">
                                          <p:val>
                                            <p:strVal val="#ppt_w"/>
                                          </p:val>
                                        </p:tav>
                                      </p:tavLst>
                                    </p:anim>
                                    <p:anim calcmode="lin" valueType="num">
                                      <p:cBhvr>
                                        <p:cTn id="100" dur="500" fill="hold"/>
                                        <p:tgtEl>
                                          <p:spTgt spid="49"/>
                                        </p:tgtEl>
                                        <p:attrNameLst>
                                          <p:attrName>ppt_h</p:attrName>
                                        </p:attrNameLst>
                                      </p:cBhvr>
                                      <p:tavLst>
                                        <p:tav tm="0">
                                          <p:val>
                                            <p:fltVal val="0"/>
                                          </p:val>
                                        </p:tav>
                                        <p:tav tm="100000">
                                          <p:val>
                                            <p:strVal val="#ppt_h"/>
                                          </p:val>
                                        </p:tav>
                                      </p:tavLst>
                                    </p:anim>
                                    <p:animEffect transition="in" filter="fade">
                                      <p:cBhvr>
                                        <p:cTn id="101" dur="500"/>
                                        <p:tgtEl>
                                          <p:spTgt spid="49"/>
                                        </p:tgtEl>
                                      </p:cBhvr>
                                    </p:animEffect>
                                  </p:childTnLst>
                                </p:cTn>
                              </p:par>
                              <p:par>
                                <p:cTn id="102" presetID="53" presetClass="entr" presetSubtype="16" fill="hold" nodeType="withEffect">
                                  <p:stCondLst>
                                    <p:cond delay="0"/>
                                  </p:stCondLst>
                                  <p:childTnLst>
                                    <p:set>
                                      <p:cBhvr>
                                        <p:cTn id="103" dur="1" fill="hold">
                                          <p:stCondLst>
                                            <p:cond delay="0"/>
                                          </p:stCondLst>
                                        </p:cTn>
                                        <p:tgtEl>
                                          <p:spTgt spid="57"/>
                                        </p:tgtEl>
                                        <p:attrNameLst>
                                          <p:attrName>style.visibility</p:attrName>
                                        </p:attrNameLst>
                                      </p:cBhvr>
                                      <p:to>
                                        <p:strVal val="visible"/>
                                      </p:to>
                                    </p:set>
                                    <p:anim calcmode="lin" valueType="num">
                                      <p:cBhvr>
                                        <p:cTn id="104" dur="500" fill="hold"/>
                                        <p:tgtEl>
                                          <p:spTgt spid="57"/>
                                        </p:tgtEl>
                                        <p:attrNameLst>
                                          <p:attrName>ppt_w</p:attrName>
                                        </p:attrNameLst>
                                      </p:cBhvr>
                                      <p:tavLst>
                                        <p:tav tm="0">
                                          <p:val>
                                            <p:fltVal val="0"/>
                                          </p:val>
                                        </p:tav>
                                        <p:tav tm="100000">
                                          <p:val>
                                            <p:strVal val="#ppt_w"/>
                                          </p:val>
                                        </p:tav>
                                      </p:tavLst>
                                    </p:anim>
                                    <p:anim calcmode="lin" valueType="num">
                                      <p:cBhvr>
                                        <p:cTn id="105" dur="500" fill="hold"/>
                                        <p:tgtEl>
                                          <p:spTgt spid="57"/>
                                        </p:tgtEl>
                                        <p:attrNameLst>
                                          <p:attrName>ppt_h</p:attrName>
                                        </p:attrNameLst>
                                      </p:cBhvr>
                                      <p:tavLst>
                                        <p:tav tm="0">
                                          <p:val>
                                            <p:fltVal val="0"/>
                                          </p:val>
                                        </p:tav>
                                        <p:tav tm="100000">
                                          <p:val>
                                            <p:strVal val="#ppt_h"/>
                                          </p:val>
                                        </p:tav>
                                      </p:tavLst>
                                    </p:anim>
                                    <p:animEffect transition="in" filter="fade">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p:bldP spid="43" grpId="0"/>
      <p:bldGraphic spid="44" grpId="0">
        <p:bldSub>
          <a:bldChart bld="category"/>
        </p:bldSub>
      </p:bldGraphic>
      <p:bldP spid="61" grpId="0" animBg="1"/>
      <p:bldP spid="62" grpId="0"/>
      <p:bldP spid="63" grpId="0" animBg="1"/>
      <p:bldP spid="64" grpId="0"/>
      <p:bldP spid="65" grpId="0" animBg="1"/>
      <p:bldP spid="66" grpId="0"/>
      <p:bldP spid="67" grpId="0" animBg="1"/>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9715" y="2678900"/>
            <a:ext cx="2344018" cy="2344018"/>
            <a:chOff x="-399715" y="2678900"/>
            <a:chExt cx="2344018" cy="2344018"/>
          </a:xfrm>
        </p:grpSpPr>
        <p:sp>
          <p:nvSpPr>
            <p:cNvPr id="56" name="椭圆 55"/>
            <p:cNvSpPr/>
            <p:nvPr/>
          </p:nvSpPr>
          <p:spPr>
            <a:xfrm>
              <a:off x="-399715" y="2678900"/>
              <a:ext cx="2344018" cy="2344018"/>
            </a:xfrm>
            <a:prstGeom prst="ellipse">
              <a:avLst/>
            </a:prstGeom>
            <a:solidFill>
              <a:srgbClr val="EEEE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 name="文本框 1"/>
            <p:cNvSpPr txBox="1"/>
            <p:nvPr/>
          </p:nvSpPr>
          <p:spPr>
            <a:xfrm>
              <a:off x="115503" y="3250744"/>
              <a:ext cx="1540042" cy="1754326"/>
            </a:xfrm>
            <a:prstGeom prst="rect">
              <a:avLst/>
            </a:prstGeom>
            <a:noFill/>
          </p:spPr>
          <p:txBody>
            <a:bodyPr wrap="square" rtlCol="0">
              <a:spAutoFit/>
            </a:bodyPr>
            <a:lstStyle/>
            <a:p>
              <a:r>
                <a:rPr lang="en-US" altLang="zh-CN" sz="7200" dirty="0">
                  <a:solidFill>
                    <a:srgbClr val="767171"/>
                  </a:solidFill>
                  <a:cs typeface="+mn-ea"/>
                  <a:sym typeface="+mn-lt"/>
                </a:rPr>
                <a:t>85</a:t>
              </a:r>
              <a:r>
                <a:rPr lang="en-US" altLang="zh-CN" sz="3600" dirty="0">
                  <a:solidFill>
                    <a:srgbClr val="767171"/>
                  </a:solidFill>
                  <a:cs typeface="+mn-ea"/>
                  <a:sym typeface="+mn-lt"/>
                </a:rPr>
                <a:t>%</a:t>
              </a:r>
              <a:endParaRPr lang="zh-CN" altLang="en-US" sz="3600" dirty="0">
                <a:solidFill>
                  <a:srgbClr val="767171"/>
                </a:solidFill>
                <a:cs typeface="+mn-ea"/>
                <a:sym typeface="+mn-lt"/>
              </a:endParaRPr>
            </a:p>
          </p:txBody>
        </p:sp>
      </p:grpSp>
      <p:grpSp>
        <p:nvGrpSpPr>
          <p:cNvPr id="5" name="组合 4"/>
          <p:cNvGrpSpPr/>
          <p:nvPr/>
        </p:nvGrpSpPr>
        <p:grpSpPr>
          <a:xfrm>
            <a:off x="1944303" y="1793376"/>
            <a:ext cx="4312118" cy="4312118"/>
            <a:chOff x="1944303" y="1793376"/>
            <a:chExt cx="4312118" cy="4312118"/>
          </a:xfrm>
        </p:grpSpPr>
        <p:sp>
          <p:nvSpPr>
            <p:cNvPr id="57" name="椭圆 56"/>
            <p:cNvSpPr/>
            <p:nvPr/>
          </p:nvSpPr>
          <p:spPr>
            <a:xfrm>
              <a:off x="1944303" y="1793376"/>
              <a:ext cx="4312118" cy="4312118"/>
            </a:xfrm>
            <a:prstGeom prst="ellipse">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9" name="TextBox 119"/>
            <p:cNvSpPr txBox="1"/>
            <p:nvPr/>
          </p:nvSpPr>
          <p:spPr>
            <a:xfrm>
              <a:off x="2309697" y="3462726"/>
              <a:ext cx="2468921" cy="369332"/>
            </a:xfrm>
            <a:prstGeom prst="rect">
              <a:avLst/>
            </a:prstGeom>
            <a:noFill/>
          </p:spPr>
          <p:txBody>
            <a:bodyPr wrap="square" rtlCol="0">
              <a:spAutoFit/>
            </a:bodyPr>
            <a:lstStyle/>
            <a:p>
              <a:pPr defTabSz="914400"/>
              <a:r>
                <a:rPr lang="zh-CN" altLang="en-US" b="1" dirty="0">
                  <a:solidFill>
                    <a:srgbClr val="767171"/>
                  </a:solidFill>
                  <a:cs typeface="+mn-ea"/>
                  <a:sym typeface="+mn-lt"/>
                </a:rPr>
                <a:t>增长</a:t>
              </a:r>
              <a:endParaRPr lang="id-ID" b="1" dirty="0">
                <a:solidFill>
                  <a:srgbClr val="767171"/>
                </a:solidFill>
                <a:cs typeface="+mn-ea"/>
                <a:sym typeface="+mn-lt"/>
              </a:endParaRPr>
            </a:p>
          </p:txBody>
        </p:sp>
        <p:sp>
          <p:nvSpPr>
            <p:cNvPr id="60" name="Rectangle 120"/>
            <p:cNvSpPr/>
            <p:nvPr/>
          </p:nvSpPr>
          <p:spPr>
            <a:xfrm>
              <a:off x="2309696" y="3804742"/>
              <a:ext cx="3703939" cy="830997"/>
            </a:xfrm>
            <a:prstGeom prst="rect">
              <a:avLst/>
            </a:prstGeom>
          </p:spPr>
          <p:txBody>
            <a:bodyPr wrap="square">
              <a:spAutoFit/>
            </a:bodyPr>
            <a:lstStyle/>
            <a:p>
              <a:r>
                <a:rPr lang="en-US" altLang="zh-CN" sz="1200" dirty="0">
                  <a:solidFill>
                    <a:srgbClr val="767171"/>
                  </a:solidFill>
                  <a:cs typeface="+mn-ea"/>
                  <a:sym typeface="+mn-lt"/>
                </a:rPr>
                <a:t>It is not difficult to imagine a world short of ambition. It would probably be a kinder world: with out demands, without abrasions, without disappointments. </a:t>
              </a:r>
              <a:endParaRPr lang="zh-CN" altLang="en-US" sz="1200" dirty="0">
                <a:solidFill>
                  <a:srgbClr val="767171"/>
                </a:solidFill>
                <a:cs typeface="+mn-ea"/>
                <a:sym typeface="+mn-lt"/>
              </a:endParaRPr>
            </a:p>
          </p:txBody>
        </p:sp>
      </p:grpSp>
      <p:grpSp>
        <p:nvGrpSpPr>
          <p:cNvPr id="6" name="组合 5"/>
          <p:cNvGrpSpPr/>
          <p:nvPr/>
        </p:nvGrpSpPr>
        <p:grpSpPr>
          <a:xfrm>
            <a:off x="6256421" y="286980"/>
            <a:ext cx="7969718" cy="7969718"/>
            <a:chOff x="6256421" y="286980"/>
            <a:chExt cx="7969718" cy="7969718"/>
          </a:xfrm>
          <a:blipFill dpi="0" rotWithShape="1">
            <a:blip r:embed="rId3"/>
            <a:srcRect/>
            <a:stretch>
              <a:fillRect l="-11000"/>
            </a:stretch>
          </a:blipFill>
        </p:grpSpPr>
        <p:sp>
          <p:nvSpPr>
            <p:cNvPr id="58" name="椭圆 57"/>
            <p:cNvSpPr/>
            <p:nvPr/>
          </p:nvSpPr>
          <p:spPr>
            <a:xfrm>
              <a:off x="6256421" y="286980"/>
              <a:ext cx="7969718" cy="7969718"/>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1" name="椭圆 60"/>
            <p:cNvSpPr/>
            <p:nvPr/>
          </p:nvSpPr>
          <p:spPr>
            <a:xfrm>
              <a:off x="6457084" y="497263"/>
              <a:ext cx="7568391" cy="756839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16" name="组合 15"/>
          <p:cNvGrpSpPr/>
          <p:nvPr/>
        </p:nvGrpSpPr>
        <p:grpSpPr>
          <a:xfrm>
            <a:off x="3048000" y="255529"/>
            <a:ext cx="6096000" cy="688162"/>
            <a:chOff x="3103755" y="255529"/>
            <a:chExt cx="6096000" cy="688162"/>
          </a:xfrm>
        </p:grpSpPr>
        <p:sp>
          <p:nvSpPr>
            <p:cNvPr id="17"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预计产品销售</a:t>
              </a:r>
            </a:p>
          </p:txBody>
        </p:sp>
        <p:grpSp>
          <p:nvGrpSpPr>
            <p:cNvPr id="18" name="组合 17"/>
            <p:cNvGrpSpPr/>
            <p:nvPr/>
          </p:nvGrpSpPr>
          <p:grpSpPr>
            <a:xfrm>
              <a:off x="5964124" y="850567"/>
              <a:ext cx="426498" cy="93124"/>
              <a:chOff x="5851936" y="762206"/>
              <a:chExt cx="426498" cy="93124"/>
            </a:xfrm>
            <a:solidFill>
              <a:schemeClr val="tx1">
                <a:lumMod val="50000"/>
                <a:lumOff val="50000"/>
                <a:alpha val="26000"/>
              </a:schemeClr>
            </a:solidFill>
          </p:grpSpPr>
          <p:sp>
            <p:nvSpPr>
              <p:cNvPr id="20" name="椭圆 19"/>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23" name="椭圆 22"/>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24" name="椭圆 23"/>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19" name="矩形 18"/>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wind"/>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1750" fill="hold"/>
                                            <p:tgtEl>
                                              <p:spTgt spid="6"/>
                                            </p:tgtEl>
                                            <p:attrNameLst>
                                              <p:attrName>ppt_x</p:attrName>
                                            </p:attrNameLst>
                                          </p:cBhvr>
                                          <p:tavLst>
                                            <p:tav tm="0">
                                              <p:val>
                                                <p:strVal val="1+#ppt_w/2"/>
                                              </p:val>
                                            </p:tav>
                                            <p:tav tm="100000">
                                              <p:val>
                                                <p:strVal val="#ppt_x"/>
                                              </p:val>
                                            </p:tav>
                                          </p:tavLst>
                                        </p:anim>
                                        <p:anim calcmode="lin" valueType="num" p14:bounceEnd="66000">
                                          <p:cBhvr additive="base">
                                            <p:cTn id="8" dur="1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14:presetBounceEnd="6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6000">
                                          <p:cBhvr additive="base">
                                            <p:cTn id="12" dur="175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13" dur="1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750" fill="hold"/>
                                            <p:tgtEl>
                                              <p:spTgt spid="5"/>
                                            </p:tgtEl>
                                            <p:attrNameLst>
                                              <p:attrName>ppt_x</p:attrName>
                                            </p:attrNameLst>
                                          </p:cBhvr>
                                          <p:tavLst>
                                            <p:tav tm="0">
                                              <p:val>
                                                <p:strVal val="1+#ppt_w/2"/>
                                              </p:val>
                                            </p:tav>
                                            <p:tav tm="100000">
                                              <p:val>
                                                <p:strVal val="#ppt_x"/>
                                              </p:val>
                                            </p:tav>
                                          </p:tavLst>
                                        </p:anim>
                                        <p:anim calcmode="lin" valueType="num">
                                          <p:cBhvr additive="base">
                                            <p:cTn id="13" dur="1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ppt_x</p:attrName>
                                            </p:attrNameLst>
                                          </p:cBhvr>
                                          <p:tavLst>
                                            <p:tav tm="0">
                                              <p:val>
                                                <p:strVal val="#ppt_x+#ppt_w*1.125000"/>
                                              </p:val>
                                            </p:tav>
                                            <p:tav tm="100000">
                                              <p:val>
                                                <p:strVal val="#ppt_x"/>
                                              </p:val>
                                            </p:tav>
                                          </p:tavLst>
                                        </p:anim>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grpSp>
        <p:nvGrpSpPr>
          <p:cNvPr id="5" name="组合 4"/>
          <p:cNvGrpSpPr/>
          <p:nvPr/>
        </p:nvGrpSpPr>
        <p:grpSpPr>
          <a:xfrm>
            <a:off x="5311169" y="842618"/>
            <a:ext cx="1569661" cy="1140699"/>
            <a:chOff x="5558834" y="77474"/>
            <a:chExt cx="1569661" cy="1140699"/>
          </a:xfrm>
        </p:grpSpPr>
        <p:sp>
          <p:nvSpPr>
            <p:cNvPr id="6" name="文本框 5"/>
            <p:cNvSpPr txBox="1"/>
            <p:nvPr/>
          </p:nvSpPr>
          <p:spPr>
            <a:xfrm>
              <a:off x="5558834" y="77474"/>
              <a:ext cx="1569661" cy="923330"/>
            </a:xfrm>
            <a:prstGeom prst="rect">
              <a:avLst/>
            </a:prstGeom>
            <a:noFill/>
          </p:spPr>
          <p:txBody>
            <a:bodyPr wrap="none" rtlCol="0">
              <a:spAutoFit/>
            </a:bodyPr>
            <a:lstStyle/>
            <a:p>
              <a:pPr algn="ctr"/>
              <a:r>
                <a:rPr lang="zh-CN" altLang="en-US" sz="5400" b="1" dirty="0">
                  <a:solidFill>
                    <a:schemeClr val="bg2">
                      <a:lumMod val="25000"/>
                    </a:schemeClr>
                  </a:solidFill>
                  <a:cs typeface="+mn-ea"/>
                  <a:sym typeface="+mn-lt"/>
                </a:rPr>
                <a:t>目录</a:t>
              </a:r>
            </a:p>
          </p:txBody>
        </p:sp>
        <p:sp>
          <p:nvSpPr>
            <p:cNvPr id="7" name="文本框 6"/>
            <p:cNvSpPr txBox="1"/>
            <p:nvPr/>
          </p:nvSpPr>
          <p:spPr>
            <a:xfrm>
              <a:off x="6251298" y="879619"/>
              <a:ext cx="184730" cy="338554"/>
            </a:xfrm>
            <a:prstGeom prst="rect">
              <a:avLst/>
            </a:prstGeom>
            <a:noFill/>
          </p:spPr>
          <p:txBody>
            <a:bodyPr wrap="none" rtlCol="0">
              <a:spAutoFit/>
            </a:bodyPr>
            <a:lstStyle/>
            <a:p>
              <a:pPr algn="ctr"/>
              <a:endParaRPr lang="zh-CN" altLang="en-US" sz="1600" dirty="0">
                <a:solidFill>
                  <a:schemeClr val="bg2">
                    <a:lumMod val="25000"/>
                  </a:schemeClr>
                </a:solidFill>
                <a:cs typeface="+mn-ea"/>
                <a:sym typeface="+mn-lt"/>
              </a:endParaRPr>
            </a:p>
          </p:txBody>
        </p:sp>
      </p:grpSp>
      <p:grpSp>
        <p:nvGrpSpPr>
          <p:cNvPr id="8" name="组合 7"/>
          <p:cNvGrpSpPr/>
          <p:nvPr/>
        </p:nvGrpSpPr>
        <p:grpSpPr>
          <a:xfrm>
            <a:off x="1294132" y="4366612"/>
            <a:ext cx="673100" cy="673100"/>
            <a:chOff x="1256032" y="4766662"/>
            <a:chExt cx="673100" cy="673100"/>
          </a:xfrm>
        </p:grpSpPr>
        <p:sp>
          <p:nvSpPr>
            <p:cNvPr id="9" name="椭圆 8"/>
            <p:cNvSpPr/>
            <p:nvPr/>
          </p:nvSpPr>
          <p:spPr>
            <a:xfrm>
              <a:off x="1256032" y="4766662"/>
              <a:ext cx="673100" cy="6731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Freeform 247"/>
            <p:cNvSpPr>
              <a:spLocks noEditPoints="1"/>
            </p:cNvSpPr>
            <p:nvPr/>
          </p:nvSpPr>
          <p:spPr bwMode="auto">
            <a:xfrm>
              <a:off x="1442563" y="4953987"/>
              <a:ext cx="300038" cy="29845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sp>
        <p:nvSpPr>
          <p:cNvPr id="11" name="文本框 10"/>
          <p:cNvSpPr txBox="1"/>
          <p:nvPr/>
        </p:nvSpPr>
        <p:spPr>
          <a:xfrm>
            <a:off x="1267345" y="5146779"/>
            <a:ext cx="646331"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简介</a:t>
            </a:r>
          </a:p>
        </p:txBody>
      </p:sp>
      <p:sp>
        <p:nvSpPr>
          <p:cNvPr id="12" name="文本框 11"/>
          <p:cNvSpPr txBox="1"/>
          <p:nvPr/>
        </p:nvSpPr>
        <p:spPr>
          <a:xfrm>
            <a:off x="3572610" y="5140960"/>
            <a:ext cx="646331"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简介</a:t>
            </a:r>
          </a:p>
        </p:txBody>
      </p:sp>
      <p:sp>
        <p:nvSpPr>
          <p:cNvPr id="13" name="文本框 12"/>
          <p:cNvSpPr txBox="1"/>
          <p:nvPr/>
        </p:nvSpPr>
        <p:spPr>
          <a:xfrm>
            <a:off x="5760991" y="5131611"/>
            <a:ext cx="646331"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简介</a:t>
            </a:r>
          </a:p>
        </p:txBody>
      </p:sp>
      <p:sp>
        <p:nvSpPr>
          <p:cNvPr id="14" name="文本框 13"/>
          <p:cNvSpPr txBox="1"/>
          <p:nvPr/>
        </p:nvSpPr>
        <p:spPr>
          <a:xfrm>
            <a:off x="8066256" y="5137430"/>
            <a:ext cx="646331"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简介</a:t>
            </a:r>
          </a:p>
        </p:txBody>
      </p:sp>
      <p:sp>
        <p:nvSpPr>
          <p:cNvPr id="15" name="文本框 14"/>
          <p:cNvSpPr txBox="1"/>
          <p:nvPr/>
        </p:nvSpPr>
        <p:spPr>
          <a:xfrm>
            <a:off x="10327736" y="5131611"/>
            <a:ext cx="646331"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简介</a:t>
            </a:r>
          </a:p>
        </p:txBody>
      </p:sp>
      <p:grpSp>
        <p:nvGrpSpPr>
          <p:cNvPr id="16" name="组合 15"/>
          <p:cNvGrpSpPr/>
          <p:nvPr/>
        </p:nvGrpSpPr>
        <p:grpSpPr>
          <a:xfrm>
            <a:off x="8049259" y="4366612"/>
            <a:ext cx="673100" cy="673100"/>
            <a:chOff x="8011159" y="4766662"/>
            <a:chExt cx="673100" cy="673100"/>
          </a:xfrm>
        </p:grpSpPr>
        <p:sp>
          <p:nvSpPr>
            <p:cNvPr id="17" name="椭圆 16"/>
            <p:cNvSpPr/>
            <p:nvPr/>
          </p:nvSpPr>
          <p:spPr>
            <a:xfrm>
              <a:off x="8011159" y="4766662"/>
              <a:ext cx="673100" cy="6731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Freeform 284"/>
            <p:cNvSpPr>
              <a:spLocks noEditPoints="1"/>
            </p:cNvSpPr>
            <p:nvPr/>
          </p:nvSpPr>
          <p:spPr bwMode="auto">
            <a:xfrm>
              <a:off x="8177051" y="4943403"/>
              <a:ext cx="341313" cy="320675"/>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nvGrpSpPr>
          <p:cNvPr id="19" name="组合 18"/>
          <p:cNvGrpSpPr/>
          <p:nvPr/>
        </p:nvGrpSpPr>
        <p:grpSpPr>
          <a:xfrm>
            <a:off x="5797550" y="4366612"/>
            <a:ext cx="673100" cy="673100"/>
            <a:chOff x="5759450" y="4766662"/>
            <a:chExt cx="673100" cy="673100"/>
          </a:xfrm>
        </p:grpSpPr>
        <p:sp>
          <p:nvSpPr>
            <p:cNvPr id="20" name="椭圆 19"/>
            <p:cNvSpPr/>
            <p:nvPr/>
          </p:nvSpPr>
          <p:spPr>
            <a:xfrm>
              <a:off x="5759450" y="4766662"/>
              <a:ext cx="673100" cy="6731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Freeform 303"/>
            <p:cNvSpPr>
              <a:spLocks noEditPoints="1"/>
            </p:cNvSpPr>
            <p:nvPr/>
          </p:nvSpPr>
          <p:spPr bwMode="auto">
            <a:xfrm>
              <a:off x="5937250" y="4962092"/>
              <a:ext cx="317500" cy="300038"/>
            </a:xfrm>
            <a:custGeom>
              <a:avLst/>
              <a:gdLst>
                <a:gd name="T0" fmla="*/ 51 w 90"/>
                <a:gd name="T1" fmla="*/ 64 h 85"/>
                <a:gd name="T2" fmla="*/ 9 w 90"/>
                <a:gd name="T3" fmla="*/ 57 h 85"/>
                <a:gd name="T4" fmla="*/ 73 w 90"/>
                <a:gd name="T5" fmla="*/ 20 h 85"/>
                <a:gd name="T6" fmla="*/ 68 w 90"/>
                <a:gd name="T7" fmla="*/ 21 h 85"/>
                <a:gd name="T8" fmla="*/ 59 w 90"/>
                <a:gd name="T9" fmla="*/ 19 h 85"/>
                <a:gd name="T10" fmla="*/ 66 w 90"/>
                <a:gd name="T11" fmla="*/ 19 h 85"/>
                <a:gd name="T12" fmla="*/ 66 w 90"/>
                <a:gd name="T13" fmla="*/ 17 h 85"/>
                <a:gd name="T14" fmla="*/ 59 w 90"/>
                <a:gd name="T15" fmla="*/ 16 h 85"/>
                <a:gd name="T16" fmla="*/ 53 w 90"/>
                <a:gd name="T17" fmla="*/ 13 h 85"/>
                <a:gd name="T18" fmla="*/ 55 w 90"/>
                <a:gd name="T19" fmla="*/ 10 h 85"/>
                <a:gd name="T20" fmla="*/ 60 w 90"/>
                <a:gd name="T21" fmla="*/ 9 h 85"/>
                <a:gd name="T22" fmla="*/ 63 w 90"/>
                <a:gd name="T23" fmla="*/ 13 h 85"/>
                <a:gd name="T24" fmla="*/ 58 w 90"/>
                <a:gd name="T25" fmla="*/ 12 h 85"/>
                <a:gd name="T26" fmla="*/ 62 w 90"/>
                <a:gd name="T27" fmla="*/ 14 h 85"/>
                <a:gd name="T28" fmla="*/ 70 w 90"/>
                <a:gd name="T29" fmla="*/ 15 h 85"/>
                <a:gd name="T30" fmla="*/ 72 w 90"/>
                <a:gd name="T31" fmla="*/ 19 h 85"/>
                <a:gd name="T32" fmla="*/ 38 w 90"/>
                <a:gd name="T33" fmla="*/ 36 h 85"/>
                <a:gd name="T34" fmla="*/ 32 w 90"/>
                <a:gd name="T35" fmla="*/ 37 h 85"/>
                <a:gd name="T36" fmla="*/ 28 w 90"/>
                <a:gd name="T37" fmla="*/ 33 h 85"/>
                <a:gd name="T38" fmla="*/ 35 w 90"/>
                <a:gd name="T39" fmla="*/ 34 h 85"/>
                <a:gd name="T40" fmla="*/ 31 w 90"/>
                <a:gd name="T41" fmla="*/ 32 h 85"/>
                <a:gd name="T42" fmla="*/ 22 w 90"/>
                <a:gd name="T43" fmla="*/ 31 h 85"/>
                <a:gd name="T44" fmla="*/ 20 w 90"/>
                <a:gd name="T45" fmla="*/ 26 h 85"/>
                <a:gd name="T46" fmla="*/ 23 w 90"/>
                <a:gd name="T47" fmla="*/ 24 h 85"/>
                <a:gd name="T48" fmla="*/ 29 w 90"/>
                <a:gd name="T49" fmla="*/ 25 h 85"/>
                <a:gd name="T50" fmla="*/ 27 w 90"/>
                <a:gd name="T51" fmla="*/ 29 h 85"/>
                <a:gd name="T52" fmla="*/ 24 w 90"/>
                <a:gd name="T53" fmla="*/ 28 h 85"/>
                <a:gd name="T54" fmla="*/ 32 w 90"/>
                <a:gd name="T55" fmla="*/ 29 h 85"/>
                <a:gd name="T56" fmla="*/ 39 w 90"/>
                <a:gd name="T57" fmla="*/ 31 h 85"/>
                <a:gd name="T58" fmla="*/ 67 w 90"/>
                <a:gd name="T59" fmla="*/ 57 h 85"/>
                <a:gd name="T60" fmla="*/ 67 w 90"/>
                <a:gd name="T61" fmla="*/ 53 h 85"/>
                <a:gd name="T62" fmla="*/ 51 w 90"/>
                <a:gd name="T63" fmla="*/ 49 h 85"/>
                <a:gd name="T64" fmla="*/ 9 w 90"/>
                <a:gd name="T65" fmla="*/ 42 h 85"/>
                <a:gd name="T66" fmla="*/ 67 w 90"/>
                <a:gd name="T67" fmla="*/ 42 h 85"/>
                <a:gd name="T68" fmla="*/ 83 w 90"/>
                <a:gd name="T69" fmla="*/ 34 h 85"/>
                <a:gd name="T70" fmla="*/ 83 w 90"/>
                <a:gd name="T71" fmla="*/ 20 h 85"/>
                <a:gd name="T72" fmla="*/ 68 w 90"/>
                <a:gd name="T73" fmla="*/ 27 h 85"/>
                <a:gd name="T74" fmla="*/ 58 w 90"/>
                <a:gd name="T75" fmla="*/ 0 h 85"/>
                <a:gd name="T76" fmla="*/ 90 w 90"/>
                <a:gd name="T77" fmla="*/ 18 h 85"/>
                <a:gd name="T78" fmla="*/ 90 w 90"/>
                <a:gd name="T79" fmla="*/ 32 h 85"/>
                <a:gd name="T80" fmla="*/ 90 w 90"/>
                <a:gd name="T81" fmla="*/ 47 h 85"/>
                <a:gd name="T82" fmla="*/ 1 w 90"/>
                <a:gd name="T83" fmla="*/ 67 h 85"/>
                <a:gd name="T84" fmla="*/ 1 w 90"/>
                <a:gd name="T85" fmla="*/ 52 h 85"/>
                <a:gd name="T86" fmla="*/ 1 w 90"/>
                <a:gd name="T87" fmla="*/ 37 h 85"/>
                <a:gd name="T88" fmla="*/ 23 w 90"/>
                <a:gd name="T89" fmla="*/ 16 h 85"/>
                <a:gd name="T90" fmla="*/ 28 w 90"/>
                <a:gd name="T91" fmla="*/ 19 h 85"/>
                <a:gd name="T92" fmla="*/ 51 w 90"/>
                <a:gd name="T93"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nvGrpSpPr>
          <p:cNvPr id="22" name="组合 21"/>
          <p:cNvGrpSpPr/>
          <p:nvPr/>
        </p:nvGrpSpPr>
        <p:grpSpPr>
          <a:xfrm>
            <a:off x="10300967" y="4366612"/>
            <a:ext cx="673100" cy="673100"/>
            <a:chOff x="10262867" y="4766662"/>
            <a:chExt cx="673100" cy="673100"/>
          </a:xfrm>
        </p:grpSpPr>
        <p:sp>
          <p:nvSpPr>
            <p:cNvPr id="23" name="椭圆 22"/>
            <p:cNvSpPr/>
            <p:nvPr/>
          </p:nvSpPr>
          <p:spPr>
            <a:xfrm>
              <a:off x="10262867" y="4766662"/>
              <a:ext cx="673100" cy="6731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329"/>
            <p:cNvSpPr>
              <a:spLocks noEditPoints="1"/>
            </p:cNvSpPr>
            <p:nvPr/>
          </p:nvSpPr>
          <p:spPr bwMode="auto">
            <a:xfrm>
              <a:off x="10423203" y="4937848"/>
              <a:ext cx="352425" cy="249238"/>
            </a:xfrm>
            <a:custGeom>
              <a:avLst/>
              <a:gdLst>
                <a:gd name="T0" fmla="*/ 18 w 222"/>
                <a:gd name="T1" fmla="*/ 113 h 157"/>
                <a:gd name="T2" fmla="*/ 94 w 222"/>
                <a:gd name="T3" fmla="*/ 113 h 157"/>
                <a:gd name="T4" fmla="*/ 107 w 222"/>
                <a:gd name="T5" fmla="*/ 157 h 157"/>
                <a:gd name="T6" fmla="*/ 5 w 222"/>
                <a:gd name="T7" fmla="*/ 157 h 157"/>
                <a:gd name="T8" fmla="*/ 18 w 222"/>
                <a:gd name="T9" fmla="*/ 113 h 157"/>
                <a:gd name="T10" fmla="*/ 18 w 222"/>
                <a:gd name="T11" fmla="*/ 113 h 157"/>
                <a:gd name="T12" fmla="*/ 209 w 222"/>
                <a:gd name="T13" fmla="*/ 73 h 157"/>
                <a:gd name="T14" fmla="*/ 209 w 222"/>
                <a:gd name="T15" fmla="*/ 86 h 157"/>
                <a:gd name="T16" fmla="*/ 220 w 222"/>
                <a:gd name="T17" fmla="*/ 95 h 157"/>
                <a:gd name="T18" fmla="*/ 207 w 222"/>
                <a:gd name="T19" fmla="*/ 95 h 157"/>
                <a:gd name="T20" fmla="*/ 200 w 222"/>
                <a:gd name="T21" fmla="*/ 106 h 157"/>
                <a:gd name="T22" fmla="*/ 200 w 222"/>
                <a:gd name="T23" fmla="*/ 93 h 157"/>
                <a:gd name="T24" fmla="*/ 187 w 222"/>
                <a:gd name="T25" fmla="*/ 84 h 157"/>
                <a:gd name="T26" fmla="*/ 200 w 222"/>
                <a:gd name="T27" fmla="*/ 86 h 157"/>
                <a:gd name="T28" fmla="*/ 209 w 222"/>
                <a:gd name="T29" fmla="*/ 73 h 157"/>
                <a:gd name="T30" fmla="*/ 209 w 222"/>
                <a:gd name="T31" fmla="*/ 73 h 157"/>
                <a:gd name="T32" fmla="*/ 20 w 222"/>
                <a:gd name="T33" fmla="*/ 84 h 157"/>
                <a:gd name="T34" fmla="*/ 14 w 222"/>
                <a:gd name="T35" fmla="*/ 95 h 157"/>
                <a:gd name="T36" fmla="*/ 0 w 222"/>
                <a:gd name="T37" fmla="*/ 95 h 157"/>
                <a:gd name="T38" fmla="*/ 11 w 222"/>
                <a:gd name="T39" fmla="*/ 102 h 157"/>
                <a:gd name="T40" fmla="*/ 11 w 222"/>
                <a:gd name="T41" fmla="*/ 115 h 157"/>
                <a:gd name="T42" fmla="*/ 18 w 222"/>
                <a:gd name="T43" fmla="*/ 104 h 157"/>
                <a:gd name="T44" fmla="*/ 34 w 222"/>
                <a:gd name="T45" fmla="*/ 104 h 157"/>
                <a:gd name="T46" fmla="*/ 20 w 222"/>
                <a:gd name="T47" fmla="*/ 97 h 157"/>
                <a:gd name="T48" fmla="*/ 20 w 222"/>
                <a:gd name="T49" fmla="*/ 84 h 157"/>
                <a:gd name="T50" fmla="*/ 20 w 222"/>
                <a:gd name="T51" fmla="*/ 84 h 157"/>
                <a:gd name="T52" fmla="*/ 82 w 222"/>
                <a:gd name="T53" fmla="*/ 0 h 157"/>
                <a:gd name="T54" fmla="*/ 80 w 222"/>
                <a:gd name="T55" fmla="*/ 26 h 157"/>
                <a:gd name="T56" fmla="*/ 105 w 222"/>
                <a:gd name="T57" fmla="*/ 42 h 157"/>
                <a:gd name="T58" fmla="*/ 78 w 222"/>
                <a:gd name="T59" fmla="*/ 39 h 157"/>
                <a:gd name="T60" fmla="*/ 62 w 222"/>
                <a:gd name="T61" fmla="*/ 64 h 157"/>
                <a:gd name="T62" fmla="*/ 65 w 222"/>
                <a:gd name="T63" fmla="*/ 37 h 157"/>
                <a:gd name="T64" fmla="*/ 40 w 222"/>
                <a:gd name="T65" fmla="*/ 22 h 157"/>
                <a:gd name="T66" fmla="*/ 67 w 222"/>
                <a:gd name="T67" fmla="*/ 22 h 157"/>
                <a:gd name="T68" fmla="*/ 82 w 222"/>
                <a:gd name="T69" fmla="*/ 0 h 157"/>
                <a:gd name="T70" fmla="*/ 82 w 222"/>
                <a:gd name="T71" fmla="*/ 0 h 157"/>
                <a:gd name="T72" fmla="*/ 133 w 222"/>
                <a:gd name="T73" fmla="*/ 113 h 157"/>
                <a:gd name="T74" fmla="*/ 209 w 222"/>
                <a:gd name="T75" fmla="*/ 113 h 157"/>
                <a:gd name="T76" fmla="*/ 222 w 222"/>
                <a:gd name="T77" fmla="*/ 157 h 157"/>
                <a:gd name="T78" fmla="*/ 120 w 222"/>
                <a:gd name="T79" fmla="*/ 157 h 157"/>
                <a:gd name="T80" fmla="*/ 133 w 222"/>
                <a:gd name="T81" fmla="*/ 113 h 157"/>
                <a:gd name="T82" fmla="*/ 133 w 222"/>
                <a:gd name="T83" fmla="*/ 113 h 157"/>
                <a:gd name="T84" fmla="*/ 74 w 222"/>
                <a:gd name="T85" fmla="*/ 55 h 157"/>
                <a:gd name="T86" fmla="*/ 60 w 222"/>
                <a:gd name="T87" fmla="*/ 99 h 157"/>
                <a:gd name="T88" fmla="*/ 162 w 222"/>
                <a:gd name="T89" fmla="*/ 99 h 157"/>
                <a:gd name="T90" fmla="*/ 149 w 222"/>
                <a:gd name="T91" fmla="*/ 55 h 157"/>
                <a:gd name="T92" fmla="*/ 74 w 222"/>
                <a:gd name="T93"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 h="157">
                  <a:moveTo>
                    <a:pt x="18" y="113"/>
                  </a:moveTo>
                  <a:lnTo>
                    <a:pt x="94" y="113"/>
                  </a:lnTo>
                  <a:lnTo>
                    <a:pt x="107" y="157"/>
                  </a:lnTo>
                  <a:lnTo>
                    <a:pt x="5" y="157"/>
                  </a:lnTo>
                  <a:lnTo>
                    <a:pt x="18" y="113"/>
                  </a:lnTo>
                  <a:lnTo>
                    <a:pt x="18" y="113"/>
                  </a:lnTo>
                  <a:close/>
                  <a:moveTo>
                    <a:pt x="209" y="73"/>
                  </a:moveTo>
                  <a:lnTo>
                    <a:pt x="209" y="86"/>
                  </a:lnTo>
                  <a:lnTo>
                    <a:pt x="220" y="95"/>
                  </a:lnTo>
                  <a:lnTo>
                    <a:pt x="207" y="95"/>
                  </a:lnTo>
                  <a:lnTo>
                    <a:pt x="200" y="106"/>
                  </a:lnTo>
                  <a:lnTo>
                    <a:pt x="200" y="93"/>
                  </a:lnTo>
                  <a:lnTo>
                    <a:pt x="187" y="84"/>
                  </a:lnTo>
                  <a:lnTo>
                    <a:pt x="200" y="86"/>
                  </a:lnTo>
                  <a:lnTo>
                    <a:pt x="209" y="73"/>
                  </a:lnTo>
                  <a:lnTo>
                    <a:pt x="209" y="73"/>
                  </a:lnTo>
                  <a:close/>
                  <a:moveTo>
                    <a:pt x="20" y="84"/>
                  </a:moveTo>
                  <a:lnTo>
                    <a:pt x="14" y="95"/>
                  </a:lnTo>
                  <a:lnTo>
                    <a:pt x="0" y="95"/>
                  </a:lnTo>
                  <a:lnTo>
                    <a:pt x="11" y="102"/>
                  </a:lnTo>
                  <a:lnTo>
                    <a:pt x="11" y="115"/>
                  </a:lnTo>
                  <a:lnTo>
                    <a:pt x="18" y="104"/>
                  </a:lnTo>
                  <a:lnTo>
                    <a:pt x="34" y="104"/>
                  </a:lnTo>
                  <a:lnTo>
                    <a:pt x="20" y="97"/>
                  </a:lnTo>
                  <a:lnTo>
                    <a:pt x="20" y="84"/>
                  </a:lnTo>
                  <a:lnTo>
                    <a:pt x="20" y="84"/>
                  </a:lnTo>
                  <a:close/>
                  <a:moveTo>
                    <a:pt x="82" y="0"/>
                  </a:moveTo>
                  <a:lnTo>
                    <a:pt x="80" y="26"/>
                  </a:lnTo>
                  <a:lnTo>
                    <a:pt x="105" y="42"/>
                  </a:lnTo>
                  <a:lnTo>
                    <a:pt x="78" y="39"/>
                  </a:lnTo>
                  <a:lnTo>
                    <a:pt x="62" y="64"/>
                  </a:lnTo>
                  <a:lnTo>
                    <a:pt x="65" y="37"/>
                  </a:lnTo>
                  <a:lnTo>
                    <a:pt x="40" y="22"/>
                  </a:lnTo>
                  <a:lnTo>
                    <a:pt x="67" y="22"/>
                  </a:lnTo>
                  <a:lnTo>
                    <a:pt x="82" y="0"/>
                  </a:lnTo>
                  <a:lnTo>
                    <a:pt x="82" y="0"/>
                  </a:lnTo>
                  <a:close/>
                  <a:moveTo>
                    <a:pt x="133" y="113"/>
                  </a:moveTo>
                  <a:lnTo>
                    <a:pt x="209" y="113"/>
                  </a:lnTo>
                  <a:lnTo>
                    <a:pt x="222" y="157"/>
                  </a:lnTo>
                  <a:lnTo>
                    <a:pt x="120" y="157"/>
                  </a:lnTo>
                  <a:lnTo>
                    <a:pt x="133" y="113"/>
                  </a:lnTo>
                  <a:lnTo>
                    <a:pt x="133" y="113"/>
                  </a:lnTo>
                  <a:close/>
                  <a:moveTo>
                    <a:pt x="74" y="55"/>
                  </a:moveTo>
                  <a:lnTo>
                    <a:pt x="60" y="99"/>
                  </a:lnTo>
                  <a:lnTo>
                    <a:pt x="162" y="99"/>
                  </a:lnTo>
                  <a:lnTo>
                    <a:pt x="149" y="55"/>
                  </a:lnTo>
                  <a:lnTo>
                    <a:pt x="74" y="55"/>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nvGrpSpPr>
          <p:cNvPr id="25" name="组合 24"/>
          <p:cNvGrpSpPr/>
          <p:nvPr/>
        </p:nvGrpSpPr>
        <p:grpSpPr>
          <a:xfrm>
            <a:off x="3545841" y="4366612"/>
            <a:ext cx="673100" cy="673100"/>
            <a:chOff x="3507741" y="4766662"/>
            <a:chExt cx="673100" cy="673100"/>
          </a:xfrm>
        </p:grpSpPr>
        <p:sp>
          <p:nvSpPr>
            <p:cNvPr id="26" name="椭圆 25"/>
            <p:cNvSpPr/>
            <p:nvPr/>
          </p:nvSpPr>
          <p:spPr>
            <a:xfrm>
              <a:off x="3507741" y="4766662"/>
              <a:ext cx="673100" cy="6731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reeform 341"/>
            <p:cNvSpPr>
              <a:spLocks noEditPoints="1"/>
            </p:cNvSpPr>
            <p:nvPr/>
          </p:nvSpPr>
          <p:spPr bwMode="auto">
            <a:xfrm>
              <a:off x="3673633" y="4953987"/>
              <a:ext cx="341313" cy="26352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1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1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down)">
                                      <p:cBhvr>
                                        <p:cTn id="42" dur="500"/>
                                        <p:tgtEl>
                                          <p:spTgt spid="13"/>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p:tgtEl>
                                          <p:spTgt spid="14"/>
                                        </p:tgtEl>
                                        <p:attrNameLst>
                                          <p:attrName>ppt_y</p:attrName>
                                        </p:attrNameLst>
                                      </p:cBhvr>
                                      <p:tavLst>
                                        <p:tav tm="0">
                                          <p:val>
                                            <p:strVal val="#ppt_y-#ppt_h*1.125000"/>
                                          </p:val>
                                        </p:tav>
                                        <p:tav tm="100000">
                                          <p:val>
                                            <p:strVal val="#ppt_y"/>
                                          </p:val>
                                        </p:tav>
                                      </p:tavLst>
                                    </p:anim>
                                    <p:animEffect transition="in" filter="wipe(down)">
                                      <p:cBhvr>
                                        <p:cTn id="53" dur="500"/>
                                        <p:tgtEl>
                                          <p:spTgt spid="14"/>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5000"/>
                            </p:stCondLst>
                            <p:childTnLst>
                              <p:par>
                                <p:cTn id="61" presetID="1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down)">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738391">
            <a:off x="7029646" y="4648767"/>
            <a:ext cx="5059030" cy="4544909"/>
            <a:chOff x="-407906" y="-877464"/>
            <a:chExt cx="6915001" cy="6212268"/>
          </a:xfrm>
          <a:solidFill>
            <a:schemeClr val="tx1">
              <a:lumMod val="50000"/>
              <a:lumOff val="50000"/>
              <a:alpha val="21000"/>
            </a:schemeClr>
          </a:solidFill>
        </p:grpSpPr>
        <p:sp>
          <p:nvSpPr>
            <p:cNvPr id="55"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6"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7"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grpSp>
      <p:sp>
        <p:nvSpPr>
          <p:cNvPr id="71" name="矩形 70"/>
          <p:cNvSpPr/>
          <p:nvPr/>
        </p:nvSpPr>
        <p:spPr>
          <a:xfrm>
            <a:off x="704850" y="1422400"/>
            <a:ext cx="3314700" cy="451485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72" name="组合 71"/>
          <p:cNvGrpSpPr/>
          <p:nvPr/>
        </p:nvGrpSpPr>
        <p:grpSpPr>
          <a:xfrm>
            <a:off x="1035510" y="1956528"/>
            <a:ext cx="2530326" cy="3326205"/>
            <a:chOff x="1130760" y="2324828"/>
            <a:chExt cx="2530326" cy="3326205"/>
          </a:xfrm>
        </p:grpSpPr>
        <p:sp>
          <p:nvSpPr>
            <p:cNvPr id="73" name="文本框 72"/>
            <p:cNvSpPr txBox="1"/>
            <p:nvPr/>
          </p:nvSpPr>
          <p:spPr>
            <a:xfrm>
              <a:off x="1670393" y="3652629"/>
              <a:ext cx="1415772" cy="461665"/>
            </a:xfrm>
            <a:prstGeom prst="rect">
              <a:avLst/>
            </a:prstGeom>
            <a:noFill/>
          </p:spPr>
          <p:txBody>
            <a:bodyPr wrap="none" rtlCol="0">
              <a:spAutoFit/>
            </a:bodyPr>
            <a:lstStyle/>
            <a:p>
              <a:r>
                <a:rPr lang="zh-CN" altLang="en-US" sz="2400" b="1" dirty="0">
                  <a:solidFill>
                    <a:schemeClr val="bg1"/>
                  </a:solidFill>
                  <a:cs typeface="+mn-ea"/>
                  <a:sym typeface="+mn-lt"/>
                </a:rPr>
                <a:t>售后服务</a:t>
              </a:r>
            </a:p>
          </p:txBody>
        </p:sp>
        <p:sp>
          <p:nvSpPr>
            <p:cNvPr id="74" name="矩形 73"/>
            <p:cNvSpPr/>
            <p:nvPr/>
          </p:nvSpPr>
          <p:spPr>
            <a:xfrm>
              <a:off x="1130760" y="4081373"/>
              <a:ext cx="2530326" cy="1569660"/>
            </a:xfrm>
            <a:prstGeom prst="rect">
              <a:avLst/>
            </a:prstGeom>
          </p:spPr>
          <p:txBody>
            <a:bodyPr wrap="square">
              <a:spAutoFit/>
            </a:bodyPr>
            <a:lstStyle/>
            <a:p>
              <a:pPr algn="ctr"/>
              <a:r>
                <a:rPr lang="en-US" altLang="zh-CN" sz="1600" dirty="0">
                  <a:solidFill>
                    <a:schemeClr val="bg1"/>
                  </a:solidFill>
                  <a:cs typeface="+mn-ea"/>
                  <a:sym typeface="+mn-lt"/>
                </a:rPr>
                <a:t>By faith I mean a vision of good one cherishes and the enthusiasm that pushes one to seek its fulfillment regardless of obstacles. </a:t>
              </a:r>
              <a:endParaRPr lang="zh-CN" altLang="en-US" sz="1600" dirty="0">
                <a:solidFill>
                  <a:schemeClr val="bg1"/>
                </a:solidFill>
                <a:cs typeface="+mn-ea"/>
                <a:sym typeface="+mn-lt"/>
              </a:endParaRPr>
            </a:p>
          </p:txBody>
        </p:sp>
        <p:sp>
          <p:nvSpPr>
            <p:cNvPr id="75" name="Freeform 143"/>
            <p:cNvSpPr>
              <a:spLocks noEditPoints="1"/>
            </p:cNvSpPr>
            <p:nvPr/>
          </p:nvSpPr>
          <p:spPr bwMode="auto">
            <a:xfrm>
              <a:off x="2081029" y="2324828"/>
              <a:ext cx="752843" cy="1104172"/>
            </a:xfrm>
            <a:custGeom>
              <a:avLst/>
              <a:gdLst>
                <a:gd name="T0" fmla="*/ 94 w 152"/>
                <a:gd name="T1" fmla="*/ 149 h 223"/>
                <a:gd name="T2" fmla="*/ 124 w 152"/>
                <a:gd name="T3" fmla="*/ 223 h 223"/>
                <a:gd name="T4" fmla="*/ 139 w 152"/>
                <a:gd name="T5" fmla="*/ 223 h 223"/>
                <a:gd name="T6" fmla="*/ 120 w 152"/>
                <a:gd name="T7" fmla="*/ 149 h 223"/>
                <a:gd name="T8" fmla="*/ 152 w 152"/>
                <a:gd name="T9" fmla="*/ 149 h 223"/>
                <a:gd name="T10" fmla="*/ 152 w 152"/>
                <a:gd name="T11" fmla="*/ 41 h 223"/>
                <a:gd name="T12" fmla="*/ 64 w 152"/>
                <a:gd name="T13" fmla="*/ 41 h 223"/>
                <a:gd name="T14" fmla="*/ 78 w 152"/>
                <a:gd name="T15" fmla="*/ 26 h 223"/>
                <a:gd name="T16" fmla="*/ 69 w 152"/>
                <a:gd name="T17" fmla="*/ 18 h 223"/>
                <a:gd name="T18" fmla="*/ 54 w 152"/>
                <a:gd name="T19" fmla="*/ 35 h 223"/>
                <a:gd name="T20" fmla="*/ 27 w 152"/>
                <a:gd name="T21" fmla="*/ 0 h 223"/>
                <a:gd name="T22" fmla="*/ 18 w 152"/>
                <a:gd name="T23" fmla="*/ 8 h 223"/>
                <a:gd name="T24" fmla="*/ 44 w 152"/>
                <a:gd name="T25" fmla="*/ 41 h 223"/>
                <a:gd name="T26" fmla="*/ 0 w 152"/>
                <a:gd name="T27" fmla="*/ 41 h 223"/>
                <a:gd name="T28" fmla="*/ 0 w 152"/>
                <a:gd name="T29" fmla="*/ 149 h 223"/>
                <a:gd name="T30" fmla="*/ 31 w 152"/>
                <a:gd name="T31" fmla="*/ 149 h 223"/>
                <a:gd name="T32" fmla="*/ 12 w 152"/>
                <a:gd name="T33" fmla="*/ 223 h 223"/>
                <a:gd name="T34" fmla="*/ 26 w 152"/>
                <a:gd name="T35" fmla="*/ 223 h 223"/>
                <a:gd name="T36" fmla="*/ 57 w 152"/>
                <a:gd name="T37" fmla="*/ 149 h 223"/>
                <a:gd name="T38" fmla="*/ 94 w 152"/>
                <a:gd name="T39" fmla="*/ 149 h 223"/>
                <a:gd name="T40" fmla="*/ 31 w 152"/>
                <a:gd name="T41" fmla="*/ 56 h 223"/>
                <a:gd name="T42" fmla="*/ 100 w 152"/>
                <a:gd name="T43" fmla="*/ 56 h 223"/>
                <a:gd name="T44" fmla="*/ 115 w 152"/>
                <a:gd name="T45" fmla="*/ 71 h 223"/>
                <a:gd name="T46" fmla="*/ 115 w 152"/>
                <a:gd name="T47" fmla="*/ 118 h 223"/>
                <a:gd name="T48" fmla="*/ 100 w 152"/>
                <a:gd name="T49" fmla="*/ 133 h 223"/>
                <a:gd name="T50" fmla="*/ 31 w 152"/>
                <a:gd name="T51" fmla="*/ 133 h 223"/>
                <a:gd name="T52" fmla="*/ 16 w 152"/>
                <a:gd name="T53" fmla="*/ 118 h 223"/>
                <a:gd name="T54" fmla="*/ 16 w 152"/>
                <a:gd name="T55" fmla="*/ 71 h 223"/>
                <a:gd name="T56" fmla="*/ 31 w 152"/>
                <a:gd name="T57" fmla="*/ 56 h 223"/>
                <a:gd name="T58" fmla="*/ 122 w 152"/>
                <a:gd name="T59" fmla="*/ 56 h 223"/>
                <a:gd name="T60" fmla="*/ 144 w 152"/>
                <a:gd name="T61" fmla="*/ 56 h 223"/>
                <a:gd name="T62" fmla="*/ 144 w 152"/>
                <a:gd name="T63" fmla="*/ 62 h 223"/>
                <a:gd name="T64" fmla="*/ 122 w 152"/>
                <a:gd name="T65" fmla="*/ 62 h 223"/>
                <a:gd name="T66" fmla="*/ 122 w 152"/>
                <a:gd name="T67" fmla="*/ 56 h 223"/>
                <a:gd name="T68" fmla="*/ 122 w 152"/>
                <a:gd name="T69" fmla="*/ 66 h 223"/>
                <a:gd name="T70" fmla="*/ 144 w 152"/>
                <a:gd name="T71" fmla="*/ 66 h 223"/>
                <a:gd name="T72" fmla="*/ 144 w 152"/>
                <a:gd name="T73" fmla="*/ 71 h 223"/>
                <a:gd name="T74" fmla="*/ 122 w 152"/>
                <a:gd name="T75" fmla="*/ 71 h 223"/>
                <a:gd name="T76" fmla="*/ 122 w 152"/>
                <a:gd name="T77" fmla="*/ 66 h 223"/>
                <a:gd name="T78" fmla="*/ 122 w 152"/>
                <a:gd name="T79" fmla="*/ 76 h 223"/>
                <a:gd name="T80" fmla="*/ 144 w 152"/>
                <a:gd name="T81" fmla="*/ 76 h 223"/>
                <a:gd name="T82" fmla="*/ 144 w 152"/>
                <a:gd name="T83" fmla="*/ 81 h 223"/>
                <a:gd name="T84" fmla="*/ 122 w 152"/>
                <a:gd name="T85" fmla="*/ 81 h 223"/>
                <a:gd name="T86" fmla="*/ 122 w 152"/>
                <a:gd name="T87" fmla="*/ 76 h 223"/>
                <a:gd name="T88" fmla="*/ 122 w 152"/>
                <a:gd name="T89" fmla="*/ 85 h 223"/>
                <a:gd name="T90" fmla="*/ 144 w 152"/>
                <a:gd name="T91" fmla="*/ 85 h 223"/>
                <a:gd name="T92" fmla="*/ 144 w 152"/>
                <a:gd name="T93" fmla="*/ 91 h 223"/>
                <a:gd name="T94" fmla="*/ 122 w 152"/>
                <a:gd name="T95" fmla="*/ 91 h 223"/>
                <a:gd name="T96" fmla="*/ 122 w 152"/>
                <a:gd name="T97" fmla="*/ 85 h 223"/>
                <a:gd name="T98" fmla="*/ 131 w 152"/>
                <a:gd name="T99" fmla="*/ 99 h 223"/>
                <a:gd name="T100" fmla="*/ 138 w 152"/>
                <a:gd name="T101" fmla="*/ 106 h 223"/>
                <a:gd name="T102" fmla="*/ 131 w 152"/>
                <a:gd name="T103" fmla="*/ 113 h 223"/>
                <a:gd name="T104" fmla="*/ 124 w 152"/>
                <a:gd name="T105" fmla="*/ 106 h 223"/>
                <a:gd name="T106" fmla="*/ 131 w 152"/>
                <a:gd name="T107" fmla="*/ 99 h 223"/>
                <a:gd name="T108" fmla="*/ 131 w 152"/>
                <a:gd name="T109" fmla="*/ 118 h 223"/>
                <a:gd name="T110" fmla="*/ 138 w 152"/>
                <a:gd name="T111" fmla="*/ 125 h 223"/>
                <a:gd name="T112" fmla="*/ 131 w 152"/>
                <a:gd name="T113" fmla="*/ 132 h 223"/>
                <a:gd name="T114" fmla="*/ 124 w 152"/>
                <a:gd name="T115" fmla="*/ 125 h 223"/>
                <a:gd name="T116" fmla="*/ 131 w 152"/>
                <a:gd name="T117" fmla="*/ 1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223">
                  <a:moveTo>
                    <a:pt x="94" y="149"/>
                  </a:moveTo>
                  <a:cubicBezTo>
                    <a:pt x="124" y="223"/>
                    <a:pt x="124" y="223"/>
                    <a:pt x="124" y="223"/>
                  </a:cubicBezTo>
                  <a:cubicBezTo>
                    <a:pt x="139" y="223"/>
                    <a:pt x="139" y="223"/>
                    <a:pt x="139" y="223"/>
                  </a:cubicBezTo>
                  <a:cubicBezTo>
                    <a:pt x="120" y="149"/>
                    <a:pt x="120" y="149"/>
                    <a:pt x="120" y="149"/>
                  </a:cubicBezTo>
                  <a:cubicBezTo>
                    <a:pt x="152" y="149"/>
                    <a:pt x="152" y="149"/>
                    <a:pt x="152" y="149"/>
                  </a:cubicBezTo>
                  <a:cubicBezTo>
                    <a:pt x="152" y="41"/>
                    <a:pt x="152" y="41"/>
                    <a:pt x="152" y="41"/>
                  </a:cubicBezTo>
                  <a:cubicBezTo>
                    <a:pt x="64" y="41"/>
                    <a:pt x="64" y="41"/>
                    <a:pt x="64" y="41"/>
                  </a:cubicBezTo>
                  <a:cubicBezTo>
                    <a:pt x="78" y="26"/>
                    <a:pt x="78" y="26"/>
                    <a:pt x="78" y="26"/>
                  </a:cubicBezTo>
                  <a:cubicBezTo>
                    <a:pt x="69" y="18"/>
                    <a:pt x="69" y="18"/>
                    <a:pt x="69" y="18"/>
                  </a:cubicBezTo>
                  <a:cubicBezTo>
                    <a:pt x="54" y="35"/>
                    <a:pt x="54" y="35"/>
                    <a:pt x="54" y="35"/>
                  </a:cubicBezTo>
                  <a:cubicBezTo>
                    <a:pt x="27" y="0"/>
                    <a:pt x="27" y="0"/>
                    <a:pt x="27" y="0"/>
                  </a:cubicBezTo>
                  <a:cubicBezTo>
                    <a:pt x="18" y="8"/>
                    <a:pt x="18" y="8"/>
                    <a:pt x="18" y="8"/>
                  </a:cubicBezTo>
                  <a:cubicBezTo>
                    <a:pt x="44" y="41"/>
                    <a:pt x="44" y="41"/>
                    <a:pt x="44" y="41"/>
                  </a:cubicBezTo>
                  <a:cubicBezTo>
                    <a:pt x="0" y="41"/>
                    <a:pt x="0" y="41"/>
                    <a:pt x="0" y="41"/>
                  </a:cubicBezTo>
                  <a:cubicBezTo>
                    <a:pt x="0" y="149"/>
                    <a:pt x="0" y="149"/>
                    <a:pt x="0" y="149"/>
                  </a:cubicBezTo>
                  <a:cubicBezTo>
                    <a:pt x="31" y="149"/>
                    <a:pt x="31" y="149"/>
                    <a:pt x="31" y="149"/>
                  </a:cubicBezTo>
                  <a:cubicBezTo>
                    <a:pt x="12" y="223"/>
                    <a:pt x="12" y="223"/>
                    <a:pt x="12" y="223"/>
                  </a:cubicBezTo>
                  <a:cubicBezTo>
                    <a:pt x="26" y="223"/>
                    <a:pt x="26" y="223"/>
                    <a:pt x="26" y="223"/>
                  </a:cubicBezTo>
                  <a:cubicBezTo>
                    <a:pt x="57" y="149"/>
                    <a:pt x="57" y="149"/>
                    <a:pt x="57" y="149"/>
                  </a:cubicBezTo>
                  <a:cubicBezTo>
                    <a:pt x="94" y="149"/>
                    <a:pt x="94" y="149"/>
                    <a:pt x="94" y="149"/>
                  </a:cubicBezTo>
                  <a:close/>
                  <a:moveTo>
                    <a:pt x="31" y="56"/>
                  </a:moveTo>
                  <a:cubicBezTo>
                    <a:pt x="100" y="56"/>
                    <a:pt x="100" y="56"/>
                    <a:pt x="100" y="56"/>
                  </a:cubicBezTo>
                  <a:cubicBezTo>
                    <a:pt x="108" y="56"/>
                    <a:pt x="115" y="63"/>
                    <a:pt x="115" y="71"/>
                  </a:cubicBezTo>
                  <a:cubicBezTo>
                    <a:pt x="115" y="118"/>
                    <a:pt x="115" y="118"/>
                    <a:pt x="115" y="118"/>
                  </a:cubicBezTo>
                  <a:cubicBezTo>
                    <a:pt x="115" y="126"/>
                    <a:pt x="108" y="133"/>
                    <a:pt x="100" y="133"/>
                  </a:cubicBezTo>
                  <a:cubicBezTo>
                    <a:pt x="31" y="133"/>
                    <a:pt x="31" y="133"/>
                    <a:pt x="31" y="133"/>
                  </a:cubicBezTo>
                  <a:cubicBezTo>
                    <a:pt x="23" y="133"/>
                    <a:pt x="16" y="126"/>
                    <a:pt x="16" y="118"/>
                  </a:cubicBezTo>
                  <a:cubicBezTo>
                    <a:pt x="16" y="71"/>
                    <a:pt x="16" y="71"/>
                    <a:pt x="16" y="71"/>
                  </a:cubicBezTo>
                  <a:cubicBezTo>
                    <a:pt x="16" y="63"/>
                    <a:pt x="23" y="56"/>
                    <a:pt x="31" y="56"/>
                  </a:cubicBezTo>
                  <a:close/>
                  <a:moveTo>
                    <a:pt x="122" y="56"/>
                  </a:moveTo>
                  <a:cubicBezTo>
                    <a:pt x="144" y="56"/>
                    <a:pt x="144" y="56"/>
                    <a:pt x="144" y="56"/>
                  </a:cubicBezTo>
                  <a:cubicBezTo>
                    <a:pt x="144" y="62"/>
                    <a:pt x="144" y="62"/>
                    <a:pt x="144" y="62"/>
                  </a:cubicBezTo>
                  <a:cubicBezTo>
                    <a:pt x="122" y="62"/>
                    <a:pt x="122" y="62"/>
                    <a:pt x="122" y="62"/>
                  </a:cubicBezTo>
                  <a:cubicBezTo>
                    <a:pt x="122" y="56"/>
                    <a:pt x="122" y="56"/>
                    <a:pt x="122" y="56"/>
                  </a:cubicBezTo>
                  <a:close/>
                  <a:moveTo>
                    <a:pt x="122" y="66"/>
                  </a:moveTo>
                  <a:cubicBezTo>
                    <a:pt x="144" y="66"/>
                    <a:pt x="144" y="66"/>
                    <a:pt x="144" y="66"/>
                  </a:cubicBezTo>
                  <a:cubicBezTo>
                    <a:pt x="144" y="71"/>
                    <a:pt x="144" y="71"/>
                    <a:pt x="144" y="71"/>
                  </a:cubicBezTo>
                  <a:cubicBezTo>
                    <a:pt x="122" y="71"/>
                    <a:pt x="122" y="71"/>
                    <a:pt x="122" y="71"/>
                  </a:cubicBezTo>
                  <a:cubicBezTo>
                    <a:pt x="122" y="66"/>
                    <a:pt x="122" y="66"/>
                    <a:pt x="122" y="66"/>
                  </a:cubicBezTo>
                  <a:close/>
                  <a:moveTo>
                    <a:pt x="122" y="76"/>
                  </a:moveTo>
                  <a:cubicBezTo>
                    <a:pt x="144" y="76"/>
                    <a:pt x="144" y="76"/>
                    <a:pt x="144" y="76"/>
                  </a:cubicBezTo>
                  <a:cubicBezTo>
                    <a:pt x="144" y="81"/>
                    <a:pt x="144" y="81"/>
                    <a:pt x="144" y="81"/>
                  </a:cubicBezTo>
                  <a:cubicBezTo>
                    <a:pt x="122" y="81"/>
                    <a:pt x="122" y="81"/>
                    <a:pt x="122" y="81"/>
                  </a:cubicBezTo>
                  <a:cubicBezTo>
                    <a:pt x="122" y="76"/>
                    <a:pt x="122" y="76"/>
                    <a:pt x="122" y="76"/>
                  </a:cubicBezTo>
                  <a:close/>
                  <a:moveTo>
                    <a:pt x="122" y="85"/>
                  </a:moveTo>
                  <a:cubicBezTo>
                    <a:pt x="144" y="85"/>
                    <a:pt x="144" y="85"/>
                    <a:pt x="144" y="85"/>
                  </a:cubicBezTo>
                  <a:cubicBezTo>
                    <a:pt x="144" y="91"/>
                    <a:pt x="144" y="91"/>
                    <a:pt x="144" y="91"/>
                  </a:cubicBezTo>
                  <a:cubicBezTo>
                    <a:pt x="122" y="91"/>
                    <a:pt x="122" y="91"/>
                    <a:pt x="122" y="91"/>
                  </a:cubicBezTo>
                  <a:cubicBezTo>
                    <a:pt x="122" y="85"/>
                    <a:pt x="122" y="85"/>
                    <a:pt x="122" y="85"/>
                  </a:cubicBezTo>
                  <a:close/>
                  <a:moveTo>
                    <a:pt x="131" y="99"/>
                  </a:moveTo>
                  <a:cubicBezTo>
                    <a:pt x="135" y="99"/>
                    <a:pt x="138" y="102"/>
                    <a:pt x="138" y="106"/>
                  </a:cubicBezTo>
                  <a:cubicBezTo>
                    <a:pt x="138" y="110"/>
                    <a:pt x="135" y="113"/>
                    <a:pt x="131" y="113"/>
                  </a:cubicBezTo>
                  <a:cubicBezTo>
                    <a:pt x="127" y="113"/>
                    <a:pt x="124" y="110"/>
                    <a:pt x="124" y="106"/>
                  </a:cubicBezTo>
                  <a:cubicBezTo>
                    <a:pt x="124" y="102"/>
                    <a:pt x="127" y="99"/>
                    <a:pt x="131" y="99"/>
                  </a:cubicBezTo>
                  <a:close/>
                  <a:moveTo>
                    <a:pt x="131" y="118"/>
                  </a:moveTo>
                  <a:cubicBezTo>
                    <a:pt x="135" y="118"/>
                    <a:pt x="138" y="121"/>
                    <a:pt x="138" y="125"/>
                  </a:cubicBezTo>
                  <a:cubicBezTo>
                    <a:pt x="138" y="129"/>
                    <a:pt x="135" y="132"/>
                    <a:pt x="131" y="132"/>
                  </a:cubicBezTo>
                  <a:cubicBezTo>
                    <a:pt x="127" y="132"/>
                    <a:pt x="124" y="129"/>
                    <a:pt x="124" y="125"/>
                  </a:cubicBezTo>
                  <a:cubicBezTo>
                    <a:pt x="124" y="121"/>
                    <a:pt x="127" y="118"/>
                    <a:pt x="131" y="118"/>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pic>
        <p:nvPicPr>
          <p:cNvPr id="76" name="图片 75"/>
          <p:cNvPicPr>
            <a:picLocks noChangeAspect="1"/>
          </p:cNvPicPr>
          <p:nvPr/>
        </p:nvPicPr>
        <p:blipFill rotWithShape="1">
          <a:blip r:embed="rId3" cstate="screen"/>
          <a:srcRect/>
          <a:stretch>
            <a:fillRect/>
          </a:stretch>
        </p:blipFill>
        <p:spPr>
          <a:xfrm>
            <a:off x="4175024" y="1422400"/>
            <a:ext cx="7312126" cy="2041639"/>
          </a:xfrm>
          <a:prstGeom prst="rect">
            <a:avLst/>
          </a:prstGeom>
          <a:blipFill>
            <a:blip r:embed="rId4" cstate="screen"/>
            <a:stretch>
              <a:fillRect/>
            </a:stretch>
          </a:blipFill>
        </p:spPr>
      </p:pic>
      <p:sp>
        <p:nvSpPr>
          <p:cNvPr id="77" name="文本框 76"/>
          <p:cNvSpPr txBox="1"/>
          <p:nvPr/>
        </p:nvSpPr>
        <p:spPr>
          <a:xfrm>
            <a:off x="6239617" y="3624821"/>
            <a:ext cx="1620957" cy="523220"/>
          </a:xfrm>
          <a:prstGeom prst="rect">
            <a:avLst/>
          </a:prstGeom>
          <a:noFill/>
        </p:spPr>
        <p:txBody>
          <a:bodyPr wrap="none" rtlCol="0">
            <a:spAutoFit/>
          </a:bodyPr>
          <a:lstStyle/>
          <a:p>
            <a:r>
              <a:rPr lang="zh-CN" altLang="en-US" sz="2800" b="1" dirty="0">
                <a:solidFill>
                  <a:srgbClr val="3B3838"/>
                </a:solidFill>
                <a:cs typeface="+mn-ea"/>
                <a:sym typeface="+mn-lt"/>
              </a:rPr>
              <a:t>产品盈利</a:t>
            </a:r>
          </a:p>
        </p:txBody>
      </p:sp>
      <p:sp>
        <p:nvSpPr>
          <p:cNvPr id="78" name="矩形 77"/>
          <p:cNvSpPr/>
          <p:nvPr/>
        </p:nvSpPr>
        <p:spPr>
          <a:xfrm>
            <a:off x="6271395" y="4254132"/>
            <a:ext cx="5175640" cy="2278957"/>
          </a:xfrm>
          <a:prstGeom prst="rect">
            <a:avLst/>
          </a:prstGeom>
        </p:spPr>
        <p:txBody>
          <a:bodyPr wrap="square">
            <a:spAutoFit/>
          </a:bodyPr>
          <a:lstStyle/>
          <a:p>
            <a:pPr>
              <a:lnSpc>
                <a:spcPts val="1700"/>
              </a:lnSpc>
              <a:buClr>
                <a:schemeClr val="bg1">
                  <a:lumMod val="85000"/>
                </a:schemeClr>
              </a:buClr>
            </a:pPr>
            <a:r>
              <a:rPr lang="en-US" altLang="zh-CN" sz="2000" dirty="0">
                <a:solidFill>
                  <a:schemeClr val="bg2">
                    <a:lumMod val="10000"/>
                  </a:schemeClr>
                </a:solidFill>
                <a:cs typeface="+mn-ea"/>
                <a:sym typeface="+mn-lt"/>
              </a:rPr>
              <a:t>By faith I mean a vision of good one cherishes and the enthusiasm that pushes one to seek its fulfillment regardless of obstacles. By faith I mean a vision of good one cherishes and the enthusiasm that pushes one to seek its </a:t>
            </a:r>
          </a:p>
          <a:p>
            <a:pPr>
              <a:lnSpc>
                <a:spcPts val="1700"/>
              </a:lnSpc>
              <a:buClr>
                <a:schemeClr val="bg1">
                  <a:lumMod val="85000"/>
                </a:schemeClr>
              </a:buClr>
            </a:pPr>
            <a:r>
              <a:rPr lang="en-US" altLang="zh-CN" sz="2000" dirty="0">
                <a:solidFill>
                  <a:schemeClr val="bg2">
                    <a:lumMod val="10000"/>
                  </a:schemeClr>
                </a:solidFill>
                <a:cs typeface="+mn-ea"/>
                <a:sym typeface="+mn-lt"/>
              </a:rPr>
              <a:t>By faith I mean a vision of good one cherishes and the enthusiasm that pushes one to seek its fulfillment regardless of obstacles. </a:t>
            </a:r>
          </a:p>
        </p:txBody>
      </p:sp>
      <p:grpSp>
        <p:nvGrpSpPr>
          <p:cNvPr id="79" name="组合 78"/>
          <p:cNvGrpSpPr/>
          <p:nvPr/>
        </p:nvGrpSpPr>
        <p:grpSpPr>
          <a:xfrm>
            <a:off x="4175024" y="3610627"/>
            <a:ext cx="2103180" cy="2326623"/>
            <a:chOff x="4270274" y="3978927"/>
            <a:chExt cx="2103180" cy="2326623"/>
          </a:xfrm>
        </p:grpSpPr>
        <p:sp>
          <p:nvSpPr>
            <p:cNvPr id="80" name="矩形 79"/>
            <p:cNvSpPr/>
            <p:nvPr/>
          </p:nvSpPr>
          <p:spPr>
            <a:xfrm>
              <a:off x="4270274" y="3978927"/>
              <a:ext cx="1998176" cy="232662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1" name="文本框 80"/>
            <p:cNvSpPr txBox="1"/>
            <p:nvPr/>
          </p:nvSpPr>
          <p:spPr>
            <a:xfrm>
              <a:off x="4427087" y="4076842"/>
              <a:ext cx="1946367" cy="646331"/>
            </a:xfrm>
            <a:prstGeom prst="rect">
              <a:avLst/>
            </a:prstGeom>
            <a:noFill/>
          </p:spPr>
          <p:txBody>
            <a:bodyPr wrap="none" rtlCol="0">
              <a:spAutoFit/>
            </a:bodyPr>
            <a:lstStyle/>
            <a:p>
              <a:r>
                <a:rPr lang="en-US" altLang="zh-CN" sz="3600" b="1" dirty="0">
                  <a:solidFill>
                    <a:schemeClr val="bg1"/>
                  </a:solidFill>
                  <a:cs typeface="+mn-ea"/>
                  <a:sym typeface="+mn-lt"/>
                </a:rPr>
                <a:t>¥1234</a:t>
              </a:r>
              <a:r>
                <a:rPr lang="en-US" altLang="zh-CN" sz="1600" b="1" dirty="0">
                  <a:solidFill>
                    <a:schemeClr val="bg1"/>
                  </a:solidFill>
                  <a:cs typeface="+mn-ea"/>
                  <a:sym typeface="+mn-lt"/>
                </a:rPr>
                <a:t>/year</a:t>
              </a:r>
              <a:endParaRPr lang="zh-CN" altLang="en-US" sz="1600" b="1" dirty="0">
                <a:solidFill>
                  <a:schemeClr val="bg1"/>
                </a:solidFill>
                <a:cs typeface="+mn-ea"/>
                <a:sym typeface="+mn-lt"/>
              </a:endParaRPr>
            </a:p>
          </p:txBody>
        </p:sp>
        <p:sp>
          <p:nvSpPr>
            <p:cNvPr id="82" name="矩形 81"/>
            <p:cNvSpPr/>
            <p:nvPr/>
          </p:nvSpPr>
          <p:spPr>
            <a:xfrm>
              <a:off x="4445907" y="4663358"/>
              <a:ext cx="1780719" cy="1310615"/>
            </a:xfrm>
            <a:prstGeom prst="rect">
              <a:avLst/>
            </a:prstGeom>
          </p:spPr>
          <p:txBody>
            <a:bodyPr wrap="square">
              <a:spAutoFit/>
            </a:bodyPr>
            <a:lstStyle/>
            <a:p>
              <a:pPr>
                <a:lnSpc>
                  <a:spcPts val="1900"/>
                </a:lnSpc>
              </a:pPr>
              <a:r>
                <a:rPr lang="en-US" altLang="zh-CN" sz="1600" b="1" dirty="0">
                  <a:solidFill>
                    <a:schemeClr val="bg1"/>
                  </a:solidFill>
                  <a:cs typeface="+mn-ea"/>
                  <a:sym typeface="+mn-lt"/>
                </a:rPr>
                <a:t>By faith I mean a vision of one By faith I mean a vision of one </a:t>
              </a:r>
              <a:endParaRPr lang="zh-CN" altLang="en-US" sz="1600" b="1" dirty="0">
                <a:solidFill>
                  <a:schemeClr val="bg1"/>
                </a:solidFill>
                <a:cs typeface="+mn-ea"/>
                <a:sym typeface="+mn-lt"/>
              </a:endParaRPr>
            </a:p>
            <a:p>
              <a:pPr>
                <a:lnSpc>
                  <a:spcPts val="1900"/>
                </a:lnSpc>
              </a:pPr>
              <a:endParaRPr lang="zh-CN" altLang="en-US" sz="1600" b="1" dirty="0">
                <a:solidFill>
                  <a:schemeClr val="bg1"/>
                </a:solidFill>
                <a:cs typeface="+mn-ea"/>
                <a:sym typeface="+mn-lt"/>
              </a:endParaRPr>
            </a:p>
          </p:txBody>
        </p:sp>
      </p:grpSp>
      <p:grpSp>
        <p:nvGrpSpPr>
          <p:cNvPr id="25" name="组合 24"/>
          <p:cNvGrpSpPr/>
          <p:nvPr/>
        </p:nvGrpSpPr>
        <p:grpSpPr>
          <a:xfrm>
            <a:off x="3048000" y="255529"/>
            <a:ext cx="6096000" cy="688162"/>
            <a:chOff x="3103755" y="255529"/>
            <a:chExt cx="6096000" cy="688162"/>
          </a:xfrm>
        </p:grpSpPr>
        <p:sp>
          <p:nvSpPr>
            <p:cNvPr id="26"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售后</a:t>
              </a:r>
            </a:p>
          </p:txBody>
        </p:sp>
        <p:grpSp>
          <p:nvGrpSpPr>
            <p:cNvPr id="27" name="组合 26"/>
            <p:cNvGrpSpPr/>
            <p:nvPr/>
          </p:nvGrpSpPr>
          <p:grpSpPr>
            <a:xfrm>
              <a:off x="5964124" y="850567"/>
              <a:ext cx="426498" cy="93124"/>
              <a:chOff x="5851936" y="762206"/>
              <a:chExt cx="426498" cy="93124"/>
            </a:xfrm>
            <a:solidFill>
              <a:schemeClr val="tx1">
                <a:lumMod val="50000"/>
                <a:lumOff val="50000"/>
                <a:alpha val="26000"/>
              </a:schemeClr>
            </a:solidFill>
          </p:grpSpPr>
          <p:sp>
            <p:nvSpPr>
              <p:cNvPr id="29" name="椭圆 28"/>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0" name="椭圆 29"/>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1" name="椭圆 30"/>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28" name="矩形 27"/>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dissolve">
                                      <p:cBhvr>
                                        <p:cTn id="11" dur="500"/>
                                        <p:tgtEl>
                                          <p:spTgt spid="7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dissolve">
                                      <p:cBhvr>
                                        <p:cTn id="15" dur="500"/>
                                        <p:tgtEl>
                                          <p:spTgt spid="76"/>
                                        </p:tgtEl>
                                      </p:cBhvr>
                                    </p:animEffect>
                                  </p:childTnLst>
                                </p:cTn>
                              </p:par>
                              <p:par>
                                <p:cTn id="16" presetID="9" presetClass="entr" presetSubtype="0" fill="hold" nodeType="withEffect">
                                  <p:stCondLst>
                                    <p:cond delay="50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500"/>
                                        <p:tgtEl>
                                          <p:spTgt spid="79"/>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arn(outVertical)">
                                      <p:cBhvr>
                                        <p:cTn id="22" dur="500"/>
                                        <p:tgtEl>
                                          <p:spTgt spid="7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78">
                                            <p:txEl>
                                              <p:pRg st="0" end="0"/>
                                            </p:txEl>
                                          </p:spTgt>
                                        </p:tgtEl>
                                        <p:attrNameLst>
                                          <p:attrName>style.visibility</p:attrName>
                                        </p:attrNameLst>
                                      </p:cBhvr>
                                      <p:to>
                                        <p:strVal val="visible"/>
                                      </p:to>
                                    </p:set>
                                    <p:animEffect transition="in" filter="wipe(up)">
                                      <p:cBhvr>
                                        <p:cTn id="26" dur="750"/>
                                        <p:tgtEl>
                                          <p:spTgt spid="78">
                                            <p:txEl>
                                              <p:pRg st="0" end="0"/>
                                            </p:txEl>
                                          </p:spTgt>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78">
                                            <p:txEl>
                                              <p:pRg st="1" end="1"/>
                                            </p:txEl>
                                          </p:spTgt>
                                        </p:tgtEl>
                                        <p:attrNameLst>
                                          <p:attrName>style.visibility</p:attrName>
                                        </p:attrNameLst>
                                      </p:cBhvr>
                                      <p:to>
                                        <p:strVal val="visible"/>
                                      </p:to>
                                    </p:set>
                                    <p:animEffect transition="in" filter="wipe(up)">
                                      <p:cBhvr>
                                        <p:cTn id="30" dur="750"/>
                                        <p:tgtEl>
                                          <p:spTgt spid="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p:bldP spid="7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sp>
        <p:nvSpPr>
          <p:cNvPr id="5" name="文本框 4"/>
          <p:cNvSpPr txBox="1"/>
          <p:nvPr/>
        </p:nvSpPr>
        <p:spPr>
          <a:xfrm>
            <a:off x="4638177" y="3044279"/>
            <a:ext cx="2915645" cy="769441"/>
          </a:xfrm>
          <a:prstGeom prst="rect">
            <a:avLst/>
          </a:prstGeom>
          <a:noFill/>
        </p:spPr>
        <p:txBody>
          <a:bodyPr wrap="square" rtlCol="0">
            <a:spAutoFit/>
          </a:bodyPr>
          <a:lstStyle/>
          <a:p>
            <a:pPr algn="ctr"/>
            <a:r>
              <a:rPr lang="zh-CN" altLang="en-US" sz="4400" b="1" dirty="0">
                <a:solidFill>
                  <a:schemeClr val="bg2">
                    <a:lumMod val="25000"/>
                  </a:schemeClr>
                </a:solidFill>
                <a:cs typeface="+mn-ea"/>
                <a:sym typeface="+mn-lt"/>
              </a:rPr>
              <a:t>未来发展</a:t>
            </a:r>
          </a:p>
        </p:txBody>
      </p:sp>
      <p:grpSp>
        <p:nvGrpSpPr>
          <p:cNvPr id="6" name="组合 5"/>
          <p:cNvGrpSpPr/>
          <p:nvPr/>
        </p:nvGrpSpPr>
        <p:grpSpPr>
          <a:xfrm>
            <a:off x="3031372" y="3869235"/>
            <a:ext cx="7094381" cy="1009650"/>
            <a:chOff x="2958192" y="3025943"/>
            <a:chExt cx="7094381" cy="1009650"/>
          </a:xfrm>
        </p:grpSpPr>
        <p:sp>
          <p:nvSpPr>
            <p:cNvPr id="7" name="矩形 6"/>
            <p:cNvSpPr/>
            <p:nvPr/>
          </p:nvSpPr>
          <p:spPr>
            <a:xfrm>
              <a:off x="2958192" y="3025943"/>
              <a:ext cx="5956300" cy="10096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cs typeface="+mn-ea"/>
                <a:sym typeface="+mn-lt"/>
              </a:endParaRPr>
            </a:p>
          </p:txBody>
        </p:sp>
        <p:sp>
          <p:nvSpPr>
            <p:cNvPr id="8" name="文本框 7"/>
            <p:cNvSpPr txBox="1"/>
            <p:nvPr/>
          </p:nvSpPr>
          <p:spPr>
            <a:xfrm>
              <a:off x="4308811" y="3112263"/>
              <a:ext cx="5743762" cy="923330"/>
            </a:xfrm>
            <a:prstGeom prst="rect">
              <a:avLst/>
            </a:prstGeom>
            <a:noFill/>
          </p:spPr>
          <p:txBody>
            <a:bodyPr wrap="square" rtlCol="0">
              <a:spAutoFit/>
            </a:bodyPr>
            <a:lstStyle/>
            <a:p>
              <a:r>
                <a:rPr lang="zh-CN" altLang="en-US" sz="5400" b="1" dirty="0">
                  <a:solidFill>
                    <a:schemeClr val="bg1">
                      <a:lumMod val="95000"/>
                    </a:schemeClr>
                  </a:solidFill>
                  <a:cs typeface="+mn-ea"/>
                  <a:sym typeface="+mn-lt"/>
                </a:rPr>
                <a:t>我们有信心</a:t>
              </a:r>
              <a:endParaRPr lang="en-US" altLang="zh-CN" sz="5400" b="1" dirty="0">
                <a:solidFill>
                  <a:schemeClr val="bg1">
                    <a:lumMod val="95000"/>
                  </a:schemeClr>
                </a:solidFill>
                <a:cs typeface="+mn-ea"/>
                <a:sym typeface="+mn-lt"/>
              </a:endParaRPr>
            </a:p>
          </p:txBody>
        </p:sp>
      </p:grpSp>
      <p:grpSp>
        <p:nvGrpSpPr>
          <p:cNvPr id="9" name="组合 8"/>
          <p:cNvGrpSpPr/>
          <p:nvPr/>
        </p:nvGrpSpPr>
        <p:grpSpPr>
          <a:xfrm>
            <a:off x="2218576" y="5437165"/>
            <a:ext cx="7578006" cy="400110"/>
            <a:chOff x="2133600" y="4659189"/>
            <a:chExt cx="7578006" cy="400110"/>
          </a:xfrm>
        </p:grpSpPr>
        <p:grpSp>
          <p:nvGrpSpPr>
            <p:cNvPr id="10" name="组合 9"/>
            <p:cNvGrpSpPr/>
            <p:nvPr/>
          </p:nvGrpSpPr>
          <p:grpSpPr>
            <a:xfrm>
              <a:off x="2133600" y="4862286"/>
              <a:ext cx="7578006" cy="0"/>
              <a:chOff x="2133600" y="4862286"/>
              <a:chExt cx="7578006" cy="0"/>
            </a:xfrm>
          </p:grpSpPr>
          <p:cxnSp>
            <p:nvCxnSpPr>
              <p:cNvPr id="12" name="直接连接符 11"/>
              <p:cNvCxnSpPr/>
              <p:nvPr/>
            </p:nvCxnSpPr>
            <p:spPr>
              <a:xfrm>
                <a:off x="2133600"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9263"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191012" y="4659189"/>
              <a:ext cx="1467068" cy="400110"/>
            </a:xfrm>
            <a:prstGeom prst="rect">
              <a:avLst/>
            </a:prstGeom>
            <a:noFill/>
          </p:spPr>
          <p:txBody>
            <a:bodyPr wrap="none" rtlCol="0">
              <a:spAutoFit/>
            </a:bodyPr>
            <a:lstStyle/>
            <a:p>
              <a:r>
                <a:rPr lang="zh-CN" altLang="en-US" sz="2000" dirty="0">
                  <a:solidFill>
                    <a:schemeClr val="bg2">
                      <a:lumMod val="25000"/>
                    </a:schemeClr>
                  </a:solidFill>
                  <a:cs typeface="+mn-ea"/>
                  <a:sym typeface="+mn-lt"/>
                </a:rPr>
                <a:t>创造新纪录</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738391">
            <a:off x="7029646" y="4648767"/>
            <a:ext cx="5059030" cy="4544909"/>
            <a:chOff x="-407906" y="-877464"/>
            <a:chExt cx="6915001" cy="6212268"/>
          </a:xfrm>
          <a:solidFill>
            <a:schemeClr val="tx1">
              <a:lumMod val="50000"/>
              <a:lumOff val="50000"/>
              <a:alpha val="21000"/>
            </a:schemeClr>
          </a:solidFill>
        </p:grpSpPr>
        <p:sp>
          <p:nvSpPr>
            <p:cNvPr id="55"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6"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7"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grpSp>
      <p:sp>
        <p:nvSpPr>
          <p:cNvPr id="34" name="燕尾形箭头 33"/>
          <p:cNvSpPr/>
          <p:nvPr/>
        </p:nvSpPr>
        <p:spPr>
          <a:xfrm>
            <a:off x="1434611" y="3592880"/>
            <a:ext cx="603133" cy="493472"/>
          </a:xfrm>
          <a:prstGeom prst="notchedRightArrow">
            <a:avLst/>
          </a:prstGeom>
          <a:solidFill>
            <a:schemeClr val="bg1">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7" name="组合 36"/>
          <p:cNvGrpSpPr/>
          <p:nvPr/>
        </p:nvGrpSpPr>
        <p:grpSpPr>
          <a:xfrm>
            <a:off x="2109752" y="3109457"/>
            <a:ext cx="1495425" cy="1495425"/>
            <a:chOff x="1627995" y="2132856"/>
            <a:chExt cx="1495425" cy="1495425"/>
          </a:xfrm>
        </p:grpSpPr>
        <p:sp>
          <p:nvSpPr>
            <p:cNvPr id="38" name="椭圆 37"/>
            <p:cNvSpPr/>
            <p:nvPr/>
          </p:nvSpPr>
          <p:spPr>
            <a:xfrm>
              <a:off x="1627995" y="2132856"/>
              <a:ext cx="1495425" cy="1495425"/>
            </a:xfrm>
            <a:prstGeom prst="ellipse">
              <a:avLst/>
            </a:prstGeom>
            <a:solidFill>
              <a:srgbClr val="ECECEC"/>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9" name="椭圆 38"/>
            <p:cNvSpPr/>
            <p:nvPr/>
          </p:nvSpPr>
          <p:spPr>
            <a:xfrm>
              <a:off x="1694669" y="2199530"/>
              <a:ext cx="1362075" cy="1362075"/>
            </a:xfrm>
            <a:prstGeom prst="ellipse">
              <a:avLst/>
            </a:prstGeom>
            <a:solidFill>
              <a:srgbClr val="767171"/>
            </a:solidFill>
            <a:ln>
              <a:noFill/>
            </a:ln>
          </p:spPr>
          <p:txBody>
            <a:bodyPr vert="horz" wrap="square" lIns="91440" tIns="45720" rIns="91440" bIns="45720" numCol="1" anchor="t" anchorCtr="0" compatLnSpc="1"/>
            <a:lstStyle/>
            <a:p>
              <a:endParaRPr lang="zh-CN" altLang="en-US" dirty="0">
                <a:solidFill>
                  <a:schemeClr val="tx1"/>
                </a:solidFill>
                <a:cs typeface="+mn-ea"/>
                <a:sym typeface="+mn-lt"/>
              </a:endParaRPr>
            </a:p>
          </p:txBody>
        </p:sp>
      </p:grpSp>
      <p:grpSp>
        <p:nvGrpSpPr>
          <p:cNvPr id="40" name="组合 39"/>
          <p:cNvGrpSpPr/>
          <p:nvPr/>
        </p:nvGrpSpPr>
        <p:grpSpPr>
          <a:xfrm>
            <a:off x="4391704" y="3109457"/>
            <a:ext cx="1495425" cy="1495425"/>
            <a:chOff x="3909947" y="2132856"/>
            <a:chExt cx="1495425" cy="1495425"/>
          </a:xfrm>
        </p:grpSpPr>
        <p:sp>
          <p:nvSpPr>
            <p:cNvPr id="41" name="椭圆 40"/>
            <p:cNvSpPr/>
            <p:nvPr/>
          </p:nvSpPr>
          <p:spPr>
            <a:xfrm>
              <a:off x="3909947" y="2132856"/>
              <a:ext cx="1495425" cy="1495425"/>
            </a:xfrm>
            <a:prstGeom prst="ellipse">
              <a:avLst/>
            </a:prstGeom>
            <a:solidFill>
              <a:srgbClr val="ECECEC"/>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2" name="椭圆 41"/>
            <p:cNvSpPr/>
            <p:nvPr/>
          </p:nvSpPr>
          <p:spPr>
            <a:xfrm>
              <a:off x="3976621" y="2199530"/>
              <a:ext cx="1362075" cy="1362075"/>
            </a:xfrm>
            <a:prstGeom prst="ellipse">
              <a:avLst/>
            </a:prstGeom>
            <a:solidFill>
              <a:srgbClr val="76717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43" name="组合 42"/>
          <p:cNvGrpSpPr/>
          <p:nvPr/>
        </p:nvGrpSpPr>
        <p:grpSpPr>
          <a:xfrm>
            <a:off x="6673656" y="3109457"/>
            <a:ext cx="1495425" cy="1495425"/>
            <a:chOff x="6191899" y="2132856"/>
            <a:chExt cx="1495425" cy="1495425"/>
          </a:xfrm>
        </p:grpSpPr>
        <p:sp>
          <p:nvSpPr>
            <p:cNvPr id="44" name="椭圆 43"/>
            <p:cNvSpPr/>
            <p:nvPr/>
          </p:nvSpPr>
          <p:spPr>
            <a:xfrm>
              <a:off x="6191899" y="2132856"/>
              <a:ext cx="1495425" cy="1495425"/>
            </a:xfrm>
            <a:prstGeom prst="ellipse">
              <a:avLst/>
            </a:prstGeom>
            <a:solidFill>
              <a:srgbClr val="ECECEC"/>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5" name="椭圆 44"/>
            <p:cNvSpPr/>
            <p:nvPr/>
          </p:nvSpPr>
          <p:spPr>
            <a:xfrm>
              <a:off x="6258573" y="2199530"/>
              <a:ext cx="1362075" cy="1362075"/>
            </a:xfrm>
            <a:prstGeom prst="ellipse">
              <a:avLst/>
            </a:prstGeom>
            <a:solidFill>
              <a:srgbClr val="76717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46" name="组合 45"/>
          <p:cNvGrpSpPr/>
          <p:nvPr/>
        </p:nvGrpSpPr>
        <p:grpSpPr>
          <a:xfrm>
            <a:off x="8955608" y="3109457"/>
            <a:ext cx="1495425" cy="1495425"/>
            <a:chOff x="8473851" y="2132856"/>
            <a:chExt cx="1495425" cy="1495425"/>
          </a:xfrm>
        </p:grpSpPr>
        <p:sp>
          <p:nvSpPr>
            <p:cNvPr id="47" name="椭圆 46"/>
            <p:cNvSpPr/>
            <p:nvPr/>
          </p:nvSpPr>
          <p:spPr>
            <a:xfrm>
              <a:off x="8473851" y="2132856"/>
              <a:ext cx="1495425" cy="1495425"/>
            </a:xfrm>
            <a:prstGeom prst="ellipse">
              <a:avLst/>
            </a:prstGeom>
            <a:solidFill>
              <a:srgbClr val="ECECEC"/>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8" name="椭圆 47"/>
            <p:cNvSpPr/>
            <p:nvPr/>
          </p:nvSpPr>
          <p:spPr>
            <a:xfrm>
              <a:off x="8540525" y="2199530"/>
              <a:ext cx="1362075" cy="1362075"/>
            </a:xfrm>
            <a:prstGeom prst="ellipse">
              <a:avLst/>
            </a:prstGeom>
            <a:solidFill>
              <a:srgbClr val="767171"/>
            </a:solidFill>
            <a:ln>
              <a:noFill/>
            </a:ln>
          </p:spPr>
          <p:txBody>
            <a:bodyPr vert="horz" wrap="square" lIns="91440" tIns="45720" rIns="91440" bIns="45720" numCol="1" anchor="t" anchorCtr="0" compatLnSpc="1"/>
            <a:lstStyle/>
            <a:p>
              <a:endParaRPr lang="zh-CN" altLang="en-US" dirty="0">
                <a:cs typeface="+mn-ea"/>
                <a:sym typeface="+mn-lt"/>
              </a:endParaRPr>
            </a:p>
          </p:txBody>
        </p:sp>
      </p:grpSp>
      <p:pic>
        <p:nvPicPr>
          <p:cNvPr id="49" name="Picture 7" descr="C:\Users\Administrator\Downloads\20140811011225727_easyicon_net_301.951672862.png"/>
          <p:cNvPicPr>
            <a:picLocks noChangeAspect="1" noChangeArrowheads="1"/>
          </p:cNvPicPr>
          <p:nvPr/>
        </p:nvPicPr>
        <p:blipFill>
          <a:blip r:embed="rId3" cstate="screen"/>
          <a:srcRect/>
          <a:stretch>
            <a:fillRect/>
          </a:stretch>
        </p:blipFill>
        <p:spPr bwMode="auto">
          <a:xfrm>
            <a:off x="2677444" y="3421890"/>
            <a:ext cx="432048" cy="4076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istrator\Downloads\20140811010613621_easyicon_net_251.png"/>
          <p:cNvPicPr>
            <a:picLocks noChangeAspect="1" noChangeArrowheads="1"/>
          </p:cNvPicPr>
          <p:nvPr/>
        </p:nvPicPr>
        <p:blipFill>
          <a:blip r:embed="rId4" cstate="screen"/>
          <a:srcRect/>
          <a:stretch>
            <a:fillRect/>
          </a:stretch>
        </p:blipFill>
        <p:spPr bwMode="auto">
          <a:xfrm>
            <a:off x="4947422" y="3445554"/>
            <a:ext cx="383983" cy="3839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istrator\Downloads\20140811010827497_easyicon_net_512.png"/>
          <p:cNvPicPr>
            <a:picLocks noChangeAspect="1" noChangeArrowheads="1"/>
          </p:cNvPicPr>
          <p:nvPr/>
        </p:nvPicPr>
        <p:blipFill>
          <a:blip r:embed="rId5" cstate="screen"/>
          <a:srcRect/>
          <a:stretch>
            <a:fillRect/>
          </a:stretch>
        </p:blipFill>
        <p:spPr bwMode="auto">
          <a:xfrm>
            <a:off x="7224567" y="3469497"/>
            <a:ext cx="398389" cy="3983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Administrator\Downloads\1.png"/>
          <p:cNvPicPr>
            <a:picLocks noChangeAspect="1" noChangeArrowheads="1"/>
          </p:cNvPicPr>
          <p:nvPr/>
        </p:nvPicPr>
        <p:blipFill>
          <a:blip r:embed="rId6"/>
          <a:srcRect/>
          <a:stretch>
            <a:fillRect/>
          </a:stretch>
        </p:blipFill>
        <p:spPr bwMode="auto">
          <a:xfrm>
            <a:off x="9489222" y="3416103"/>
            <a:ext cx="413434" cy="41343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8"/>
          <p:cNvSpPr txBox="1">
            <a:spLocks noChangeArrowheads="1"/>
          </p:cNvSpPr>
          <p:nvPr/>
        </p:nvSpPr>
        <p:spPr bwMode="auto">
          <a:xfrm>
            <a:off x="2585592" y="390154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mn-lt"/>
                <a:ea typeface="+mn-ea"/>
                <a:cs typeface="+mn-ea"/>
                <a:sym typeface="+mn-lt"/>
              </a:rPr>
              <a:t>流程</a:t>
            </a:r>
            <a:endParaRPr lang="en-US" altLang="zh-CN" sz="1400" b="1" dirty="0">
              <a:solidFill>
                <a:schemeClr val="bg1"/>
              </a:solidFill>
              <a:latin typeface="+mn-lt"/>
              <a:ea typeface="+mn-ea"/>
              <a:cs typeface="+mn-ea"/>
              <a:sym typeface="+mn-lt"/>
            </a:endParaRPr>
          </a:p>
        </p:txBody>
      </p:sp>
      <p:sp>
        <p:nvSpPr>
          <p:cNvPr id="58" name="TextBox 8"/>
          <p:cNvSpPr txBox="1">
            <a:spLocks noChangeArrowheads="1"/>
          </p:cNvSpPr>
          <p:nvPr/>
        </p:nvSpPr>
        <p:spPr bwMode="auto">
          <a:xfrm>
            <a:off x="4867546" y="390154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mn-lt"/>
                <a:ea typeface="+mn-ea"/>
                <a:cs typeface="+mn-ea"/>
                <a:sym typeface="+mn-lt"/>
              </a:rPr>
              <a:t>流程</a:t>
            </a:r>
            <a:endParaRPr lang="en-US" altLang="zh-CN" sz="1400" b="1" dirty="0">
              <a:solidFill>
                <a:schemeClr val="bg1"/>
              </a:solidFill>
              <a:latin typeface="+mn-lt"/>
              <a:ea typeface="+mn-ea"/>
              <a:cs typeface="+mn-ea"/>
              <a:sym typeface="+mn-lt"/>
            </a:endParaRPr>
          </a:p>
        </p:txBody>
      </p:sp>
      <p:sp>
        <p:nvSpPr>
          <p:cNvPr id="59" name="TextBox 8"/>
          <p:cNvSpPr txBox="1">
            <a:spLocks noChangeArrowheads="1"/>
          </p:cNvSpPr>
          <p:nvPr/>
        </p:nvSpPr>
        <p:spPr bwMode="auto">
          <a:xfrm>
            <a:off x="7151891" y="390154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mn-lt"/>
                <a:ea typeface="+mn-ea"/>
                <a:cs typeface="+mn-ea"/>
                <a:sym typeface="+mn-lt"/>
              </a:rPr>
              <a:t>流程</a:t>
            </a:r>
            <a:endParaRPr lang="en-US" altLang="zh-CN" sz="1400" b="1" dirty="0">
              <a:solidFill>
                <a:schemeClr val="bg1"/>
              </a:solidFill>
              <a:latin typeface="+mn-lt"/>
              <a:ea typeface="+mn-ea"/>
              <a:cs typeface="+mn-ea"/>
              <a:sym typeface="+mn-lt"/>
            </a:endParaRPr>
          </a:p>
        </p:txBody>
      </p:sp>
      <p:sp>
        <p:nvSpPr>
          <p:cNvPr id="60" name="TextBox 8"/>
          <p:cNvSpPr txBox="1">
            <a:spLocks noChangeArrowheads="1"/>
          </p:cNvSpPr>
          <p:nvPr/>
        </p:nvSpPr>
        <p:spPr bwMode="auto">
          <a:xfrm>
            <a:off x="9431450" y="390154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chemeClr val="bg1"/>
                </a:solidFill>
                <a:latin typeface="+mn-lt"/>
                <a:ea typeface="+mn-ea"/>
                <a:cs typeface="+mn-ea"/>
                <a:sym typeface="+mn-lt"/>
              </a:rPr>
              <a:t>流程</a:t>
            </a:r>
            <a:endParaRPr lang="en-US" altLang="zh-CN" sz="1400" b="1" dirty="0">
              <a:solidFill>
                <a:schemeClr val="bg1"/>
              </a:solidFill>
              <a:latin typeface="+mn-lt"/>
              <a:ea typeface="+mn-ea"/>
              <a:cs typeface="+mn-ea"/>
              <a:sym typeface="+mn-lt"/>
            </a:endParaRPr>
          </a:p>
        </p:txBody>
      </p:sp>
      <p:sp>
        <p:nvSpPr>
          <p:cNvPr id="61" name="燕尾形箭头 60"/>
          <p:cNvSpPr/>
          <p:nvPr/>
        </p:nvSpPr>
        <p:spPr>
          <a:xfrm>
            <a:off x="3730504" y="3592880"/>
            <a:ext cx="603133" cy="493472"/>
          </a:xfrm>
          <a:prstGeom prst="notchedRightArrow">
            <a:avLst/>
          </a:prstGeom>
          <a:solidFill>
            <a:schemeClr val="bg1">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燕尾形箭头 61"/>
          <p:cNvSpPr/>
          <p:nvPr/>
        </p:nvSpPr>
        <p:spPr>
          <a:xfrm>
            <a:off x="5998184" y="3592880"/>
            <a:ext cx="603133" cy="493472"/>
          </a:xfrm>
          <a:prstGeom prst="notchedRightArrow">
            <a:avLst/>
          </a:prstGeom>
          <a:solidFill>
            <a:schemeClr val="bg1">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燕尾形箭头 62"/>
          <p:cNvSpPr/>
          <p:nvPr/>
        </p:nvSpPr>
        <p:spPr>
          <a:xfrm>
            <a:off x="8266430" y="3602024"/>
            <a:ext cx="603133" cy="493472"/>
          </a:xfrm>
          <a:prstGeom prst="notchedRightArrow">
            <a:avLst/>
          </a:prstGeom>
          <a:solidFill>
            <a:schemeClr val="bg1">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p:cNvGrpSpPr/>
          <p:nvPr/>
        </p:nvGrpSpPr>
        <p:grpSpPr>
          <a:xfrm>
            <a:off x="1630777" y="1594792"/>
            <a:ext cx="2483552" cy="1437400"/>
            <a:chOff x="1696816" y="1738731"/>
            <a:chExt cx="2483552" cy="1437400"/>
          </a:xfrm>
        </p:grpSpPr>
        <p:cxnSp>
          <p:nvCxnSpPr>
            <p:cNvPr id="65" name="直接连接符 64"/>
            <p:cNvCxnSpPr>
              <a:stCxn id="39" idx="0"/>
            </p:cNvCxnSpPr>
            <p:nvPr/>
          </p:nvCxnSpPr>
          <p:spPr>
            <a:xfrm flipV="1">
              <a:off x="2857464" y="2660666"/>
              <a:ext cx="0" cy="515465"/>
            </a:xfrm>
            <a:prstGeom prst="line">
              <a:avLst/>
            </a:prstGeom>
            <a:ln w="19050">
              <a:solidFill>
                <a:srgbClr val="767171"/>
              </a:solidFill>
              <a:prstDash val="dashDot"/>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1696816" y="1738731"/>
              <a:ext cx="2453368" cy="936104"/>
            </a:xfrm>
            <a:prstGeom prst="rect">
              <a:avLst/>
            </a:prstGeom>
            <a:noFill/>
            <a:ln w="15875">
              <a:solidFill>
                <a:srgbClr val="7671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矩形 66"/>
            <p:cNvSpPr/>
            <p:nvPr/>
          </p:nvSpPr>
          <p:spPr>
            <a:xfrm>
              <a:off x="1727000" y="1896433"/>
              <a:ext cx="2453368" cy="880241"/>
            </a:xfrm>
            <a:prstGeom prst="rect">
              <a:avLst/>
            </a:prstGeom>
          </p:spPr>
          <p:txBody>
            <a:bodyPr wrap="square">
              <a:spAutoFit/>
            </a:bodyPr>
            <a:lstStyle/>
            <a:p>
              <a:pPr>
                <a:lnSpc>
                  <a:spcPct val="80000"/>
                </a:lnSpc>
              </a:pPr>
              <a:r>
                <a:rPr lang="en-US" altLang="zh-CN" sz="1600" dirty="0">
                  <a:solidFill>
                    <a:schemeClr val="tx1">
                      <a:lumMod val="65000"/>
                      <a:lumOff val="35000"/>
                    </a:schemeClr>
                  </a:solidFill>
                  <a:cs typeface="+mn-ea"/>
                  <a:sym typeface="+mn-lt"/>
                </a:rPr>
                <a:t>all pleasure without pain, is not life at. Take the lot of the happiest - it is a tangled yarn. pleasure</a:t>
              </a:r>
              <a:endParaRPr lang="zh-CN" altLang="en-US" sz="1600" dirty="0">
                <a:solidFill>
                  <a:schemeClr val="tx1">
                    <a:lumMod val="65000"/>
                    <a:lumOff val="35000"/>
                  </a:schemeClr>
                </a:solidFill>
                <a:cs typeface="+mn-ea"/>
                <a:sym typeface="+mn-lt"/>
              </a:endParaRPr>
            </a:p>
          </p:txBody>
        </p:sp>
      </p:grpSp>
      <p:grpSp>
        <p:nvGrpSpPr>
          <p:cNvPr id="68" name="组合 67"/>
          <p:cNvGrpSpPr/>
          <p:nvPr/>
        </p:nvGrpSpPr>
        <p:grpSpPr>
          <a:xfrm>
            <a:off x="6179592" y="1724562"/>
            <a:ext cx="2453368" cy="1451569"/>
            <a:chOff x="6245631" y="1868501"/>
            <a:chExt cx="2453368" cy="1451569"/>
          </a:xfrm>
        </p:grpSpPr>
        <p:cxnSp>
          <p:nvCxnSpPr>
            <p:cNvPr id="69" name="直接连接符 68"/>
            <p:cNvCxnSpPr/>
            <p:nvPr/>
          </p:nvCxnSpPr>
          <p:spPr>
            <a:xfrm flipV="1">
              <a:off x="7457225" y="2804605"/>
              <a:ext cx="0" cy="515465"/>
            </a:xfrm>
            <a:prstGeom prst="line">
              <a:avLst/>
            </a:prstGeom>
            <a:ln w="19050">
              <a:solidFill>
                <a:srgbClr val="767171"/>
              </a:solidFill>
              <a:prstDash val="dashDot"/>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6245631" y="1868501"/>
              <a:ext cx="2453368" cy="936104"/>
            </a:xfrm>
            <a:prstGeom prst="rect">
              <a:avLst/>
            </a:prstGeom>
            <a:noFill/>
            <a:ln w="15875">
              <a:solidFill>
                <a:srgbClr val="7671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1" name="矩形 90"/>
            <p:cNvSpPr/>
            <p:nvPr/>
          </p:nvSpPr>
          <p:spPr>
            <a:xfrm>
              <a:off x="6245631" y="1896433"/>
              <a:ext cx="2453368" cy="880241"/>
            </a:xfrm>
            <a:prstGeom prst="rect">
              <a:avLst/>
            </a:prstGeom>
          </p:spPr>
          <p:txBody>
            <a:bodyPr wrap="square">
              <a:spAutoFit/>
            </a:bodyPr>
            <a:lstStyle/>
            <a:p>
              <a:pPr>
                <a:lnSpc>
                  <a:spcPct val="80000"/>
                </a:lnSpc>
              </a:pPr>
              <a:r>
                <a:rPr lang="en-US" altLang="zh-CN" sz="1600" dirty="0">
                  <a:solidFill>
                    <a:schemeClr val="tx1">
                      <a:lumMod val="65000"/>
                      <a:lumOff val="35000"/>
                    </a:schemeClr>
                  </a:solidFill>
                  <a:cs typeface="+mn-ea"/>
                  <a:sym typeface="+mn-lt"/>
                </a:rPr>
                <a:t>all pleasure without pain, is not life at. Take the lot of the happiest - it is a tangled yarn. pleasure</a:t>
              </a:r>
              <a:endParaRPr lang="zh-CN" altLang="en-US" sz="1600" dirty="0">
                <a:solidFill>
                  <a:schemeClr val="tx1">
                    <a:lumMod val="65000"/>
                    <a:lumOff val="35000"/>
                  </a:schemeClr>
                </a:solidFill>
                <a:cs typeface="+mn-ea"/>
                <a:sym typeface="+mn-lt"/>
              </a:endParaRPr>
            </a:p>
          </p:txBody>
        </p:sp>
      </p:grpSp>
      <p:grpSp>
        <p:nvGrpSpPr>
          <p:cNvPr id="92" name="组合 91"/>
          <p:cNvGrpSpPr/>
          <p:nvPr/>
        </p:nvGrpSpPr>
        <p:grpSpPr>
          <a:xfrm>
            <a:off x="3929845" y="4503177"/>
            <a:ext cx="2453368" cy="1451569"/>
            <a:chOff x="3995884" y="4647116"/>
            <a:chExt cx="2453368" cy="1451569"/>
          </a:xfrm>
        </p:grpSpPr>
        <p:cxnSp>
          <p:nvCxnSpPr>
            <p:cNvPr id="93" name="直接连接符 92"/>
            <p:cNvCxnSpPr/>
            <p:nvPr/>
          </p:nvCxnSpPr>
          <p:spPr>
            <a:xfrm flipV="1">
              <a:off x="5209503" y="4647116"/>
              <a:ext cx="0" cy="515465"/>
            </a:xfrm>
            <a:prstGeom prst="line">
              <a:avLst/>
            </a:prstGeom>
            <a:ln w="19050">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3995884" y="5162581"/>
              <a:ext cx="2453368" cy="936104"/>
              <a:chOff x="3995884" y="5162581"/>
              <a:chExt cx="2453368" cy="936104"/>
            </a:xfrm>
          </p:grpSpPr>
          <p:sp>
            <p:nvSpPr>
              <p:cNvPr id="95" name="矩形 94"/>
              <p:cNvSpPr/>
              <p:nvPr/>
            </p:nvSpPr>
            <p:spPr>
              <a:xfrm>
                <a:off x="3995884" y="5162581"/>
                <a:ext cx="2453368" cy="936104"/>
              </a:xfrm>
              <a:prstGeom prst="rect">
                <a:avLst/>
              </a:prstGeom>
              <a:noFill/>
              <a:ln w="15875">
                <a:solidFill>
                  <a:srgbClr val="7671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6" name="矩形 95"/>
              <p:cNvSpPr/>
              <p:nvPr/>
            </p:nvSpPr>
            <p:spPr>
              <a:xfrm>
                <a:off x="3995884" y="5190513"/>
                <a:ext cx="2453368" cy="880241"/>
              </a:xfrm>
              <a:prstGeom prst="rect">
                <a:avLst/>
              </a:prstGeom>
            </p:spPr>
            <p:txBody>
              <a:bodyPr wrap="square">
                <a:spAutoFit/>
              </a:bodyPr>
              <a:lstStyle/>
              <a:p>
                <a:pPr>
                  <a:lnSpc>
                    <a:spcPct val="80000"/>
                  </a:lnSpc>
                </a:pPr>
                <a:r>
                  <a:rPr lang="en-US" altLang="zh-CN" sz="1600" dirty="0">
                    <a:solidFill>
                      <a:schemeClr val="tx1">
                        <a:lumMod val="65000"/>
                        <a:lumOff val="35000"/>
                      </a:schemeClr>
                    </a:solidFill>
                    <a:cs typeface="+mn-ea"/>
                    <a:sym typeface="+mn-lt"/>
                  </a:rPr>
                  <a:t>all pleasure without pain, is not life at. Take the lot of the happiest - it is a tangled yarn. pleasure</a:t>
                </a:r>
                <a:endParaRPr lang="zh-CN" altLang="en-US" sz="1600" dirty="0">
                  <a:solidFill>
                    <a:schemeClr val="tx1">
                      <a:lumMod val="65000"/>
                      <a:lumOff val="35000"/>
                    </a:schemeClr>
                  </a:solidFill>
                  <a:cs typeface="+mn-ea"/>
                  <a:sym typeface="+mn-lt"/>
                </a:endParaRPr>
              </a:p>
            </p:txBody>
          </p:sp>
        </p:grpSp>
      </p:grpSp>
      <p:grpSp>
        <p:nvGrpSpPr>
          <p:cNvPr id="97" name="组合 96"/>
          <p:cNvGrpSpPr/>
          <p:nvPr/>
        </p:nvGrpSpPr>
        <p:grpSpPr>
          <a:xfrm>
            <a:off x="8530369" y="4503177"/>
            <a:ext cx="2453368" cy="1451569"/>
            <a:chOff x="8596408" y="4647116"/>
            <a:chExt cx="2453368" cy="1451569"/>
          </a:xfrm>
        </p:grpSpPr>
        <p:cxnSp>
          <p:nvCxnSpPr>
            <p:cNvPr id="98" name="直接连接符 97"/>
            <p:cNvCxnSpPr/>
            <p:nvPr/>
          </p:nvCxnSpPr>
          <p:spPr>
            <a:xfrm flipV="1">
              <a:off x="9794677" y="4647116"/>
              <a:ext cx="0" cy="515465"/>
            </a:xfrm>
            <a:prstGeom prst="line">
              <a:avLst/>
            </a:prstGeom>
            <a:ln w="19050">
              <a:solidFill>
                <a:srgbClr val="767171"/>
              </a:solidFill>
              <a:prstDash val="dashDot"/>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8596408" y="5162581"/>
              <a:ext cx="2453368" cy="936104"/>
            </a:xfrm>
            <a:prstGeom prst="rect">
              <a:avLst/>
            </a:prstGeom>
            <a:noFill/>
            <a:ln w="15875">
              <a:solidFill>
                <a:srgbClr val="7671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0" name="矩形 99"/>
            <p:cNvSpPr/>
            <p:nvPr/>
          </p:nvSpPr>
          <p:spPr>
            <a:xfrm>
              <a:off x="8596408" y="5190513"/>
              <a:ext cx="2453368" cy="880241"/>
            </a:xfrm>
            <a:prstGeom prst="rect">
              <a:avLst/>
            </a:prstGeom>
          </p:spPr>
          <p:txBody>
            <a:bodyPr wrap="square">
              <a:spAutoFit/>
            </a:bodyPr>
            <a:lstStyle/>
            <a:p>
              <a:pPr>
                <a:lnSpc>
                  <a:spcPct val="80000"/>
                </a:lnSpc>
              </a:pPr>
              <a:r>
                <a:rPr lang="en-US" altLang="zh-CN" sz="1600" dirty="0">
                  <a:solidFill>
                    <a:schemeClr val="tx1">
                      <a:lumMod val="65000"/>
                      <a:lumOff val="35000"/>
                    </a:schemeClr>
                  </a:solidFill>
                  <a:cs typeface="+mn-ea"/>
                  <a:sym typeface="+mn-lt"/>
                </a:rPr>
                <a:t>all pleasure without pain, is not life at. Take the lot of the happiest - it is a tangled yarn. pleasure</a:t>
              </a:r>
              <a:endParaRPr lang="zh-CN" altLang="en-US" sz="1600" dirty="0">
                <a:solidFill>
                  <a:schemeClr val="tx1">
                    <a:lumMod val="65000"/>
                    <a:lumOff val="35000"/>
                  </a:schemeClr>
                </a:solidFill>
                <a:cs typeface="+mn-ea"/>
                <a:sym typeface="+mn-lt"/>
              </a:endParaRPr>
            </a:p>
          </p:txBody>
        </p:sp>
      </p:grpSp>
      <p:grpSp>
        <p:nvGrpSpPr>
          <p:cNvPr id="71" name="组合 70"/>
          <p:cNvGrpSpPr/>
          <p:nvPr/>
        </p:nvGrpSpPr>
        <p:grpSpPr>
          <a:xfrm>
            <a:off x="3048000" y="255529"/>
            <a:ext cx="6096000" cy="688162"/>
            <a:chOff x="3103755" y="255529"/>
            <a:chExt cx="6096000" cy="688162"/>
          </a:xfrm>
        </p:grpSpPr>
        <p:sp>
          <p:nvSpPr>
            <p:cNvPr id="72"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具体工作流程</a:t>
              </a:r>
            </a:p>
          </p:txBody>
        </p:sp>
        <p:grpSp>
          <p:nvGrpSpPr>
            <p:cNvPr id="73" name="组合 72"/>
            <p:cNvGrpSpPr/>
            <p:nvPr/>
          </p:nvGrpSpPr>
          <p:grpSpPr>
            <a:xfrm>
              <a:off x="5964124" y="850567"/>
              <a:ext cx="426498" cy="93124"/>
              <a:chOff x="5851936" y="762206"/>
              <a:chExt cx="426498" cy="93124"/>
            </a:xfrm>
            <a:solidFill>
              <a:schemeClr val="tx1">
                <a:lumMod val="50000"/>
                <a:lumOff val="50000"/>
                <a:alpha val="26000"/>
              </a:schemeClr>
            </a:solidFill>
          </p:grpSpPr>
          <p:sp>
            <p:nvSpPr>
              <p:cNvPr id="75" name="椭圆 74"/>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76" name="椭圆 75"/>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77" name="椭圆 76"/>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74" name="矩形 73"/>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2000">
        <p15:prstTrans prst="drap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p:tgtEl>
                                          <p:spTgt spid="34"/>
                                        </p:tgtEl>
                                        <p:attrNameLst>
                                          <p:attrName>ppt_x</p:attrName>
                                        </p:attrNameLst>
                                      </p:cBhvr>
                                      <p:tavLst>
                                        <p:tav tm="0">
                                          <p:val>
                                            <p:strVal val="#ppt_x-#ppt_w*1.125000"/>
                                          </p:val>
                                        </p:tav>
                                        <p:tav tm="100000">
                                          <p:val>
                                            <p:strVal val="#ppt_x"/>
                                          </p:val>
                                        </p:tav>
                                      </p:tavLst>
                                    </p:anim>
                                    <p:animEffect transition="in" filter="wipe(right)">
                                      <p:cBhvr>
                                        <p:cTn id="13" dur="500"/>
                                        <p:tgtEl>
                                          <p:spTgt spid="3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up)">
                                      <p:cBhvr>
                                        <p:cTn id="54" dur="500"/>
                                        <p:tgtEl>
                                          <p:spTgt spid="92"/>
                                        </p:tgtEl>
                                      </p:cBhvr>
                                    </p:animEffect>
                                  </p:childTnLst>
                                </p:cTn>
                              </p:par>
                            </p:childTnLst>
                          </p:cTn>
                        </p:par>
                        <p:par>
                          <p:cTn id="55" fill="hold">
                            <p:stCondLst>
                              <p:cond delay="5500"/>
                            </p:stCondLst>
                            <p:childTnLst>
                              <p:par>
                                <p:cTn id="56" presetID="12" presetClass="entr" presetSubtype="8" fill="hold" grpId="0" nodeType="after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p:tgtEl>
                                          <p:spTgt spid="62"/>
                                        </p:tgtEl>
                                        <p:attrNameLst>
                                          <p:attrName>ppt_x</p:attrName>
                                        </p:attrNameLst>
                                      </p:cBhvr>
                                      <p:tavLst>
                                        <p:tav tm="0">
                                          <p:val>
                                            <p:strVal val="#ppt_x-#ppt_w*1.125000"/>
                                          </p:val>
                                        </p:tav>
                                        <p:tav tm="100000">
                                          <p:val>
                                            <p:strVal val="#ppt_x"/>
                                          </p:val>
                                        </p:tav>
                                      </p:tavLst>
                                    </p:anim>
                                    <p:animEffect transition="in" filter="wipe(right)">
                                      <p:cBhvr>
                                        <p:cTn id="59" dur="500"/>
                                        <p:tgtEl>
                                          <p:spTgt spid="62"/>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par>
                          <p:cTn id="74" fill="hold">
                            <p:stCondLst>
                              <p:cond delay="7500"/>
                            </p:stCondLst>
                            <p:childTnLst>
                              <p:par>
                                <p:cTn id="75" presetID="22" presetClass="entr" presetSubtype="4" fill="hold"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down)">
                                      <p:cBhvr>
                                        <p:cTn id="77" dur="500"/>
                                        <p:tgtEl>
                                          <p:spTgt spid="68"/>
                                        </p:tgtEl>
                                      </p:cBhvr>
                                    </p:animEffect>
                                  </p:childTnLst>
                                </p:cTn>
                              </p:par>
                            </p:childTnLst>
                          </p:cTn>
                        </p:par>
                        <p:par>
                          <p:cTn id="78" fill="hold">
                            <p:stCondLst>
                              <p:cond delay="8000"/>
                            </p:stCondLst>
                            <p:childTnLst>
                              <p:par>
                                <p:cTn id="79" presetID="12" presetClass="entr" presetSubtype="8"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ppt_x</p:attrName>
                                        </p:attrNameLst>
                                      </p:cBhvr>
                                      <p:tavLst>
                                        <p:tav tm="0">
                                          <p:val>
                                            <p:strVal val="#ppt_x-#ppt_w*1.125000"/>
                                          </p:val>
                                        </p:tav>
                                        <p:tav tm="100000">
                                          <p:val>
                                            <p:strVal val="#ppt_x"/>
                                          </p:val>
                                        </p:tav>
                                      </p:tavLst>
                                    </p:anim>
                                    <p:animEffect transition="in" filter="wipe(right)">
                                      <p:cBhvr>
                                        <p:cTn id="82" dur="500"/>
                                        <p:tgtEl>
                                          <p:spTgt spid="63"/>
                                        </p:tgtEl>
                                      </p:cBhvr>
                                    </p:animEffect>
                                  </p:childTnLst>
                                </p:cTn>
                              </p:par>
                            </p:childTnLst>
                          </p:cTn>
                        </p:par>
                        <p:par>
                          <p:cTn id="83" fill="hold">
                            <p:stCondLst>
                              <p:cond delay="8500"/>
                            </p:stCondLst>
                            <p:childTnLst>
                              <p:par>
                                <p:cTn id="84" presetID="53" presetClass="entr" presetSubtype="16" fill="hold"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childTnLst>
                                </p:cTn>
                              </p:par>
                            </p:childTnLst>
                          </p:cTn>
                        </p:par>
                        <p:par>
                          <p:cTn id="89" fill="hold">
                            <p:stCondLst>
                              <p:cond delay="9000"/>
                            </p:stCondLst>
                            <p:childTnLst>
                              <p:par>
                                <p:cTn id="90" presetID="10" presetClass="entr" presetSubtype="0"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wipe(up)">
                                      <p:cBhvr>
                                        <p:cTn id="10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3" grpId="0"/>
      <p:bldP spid="58" grpId="0"/>
      <p:bldP spid="59" grpId="0"/>
      <p:bldP spid="60" grpId="0"/>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738391">
            <a:off x="7029646" y="4648767"/>
            <a:ext cx="5059030" cy="4544909"/>
            <a:chOff x="-407906" y="-877464"/>
            <a:chExt cx="6915001" cy="6212268"/>
          </a:xfrm>
          <a:solidFill>
            <a:schemeClr val="tx1">
              <a:lumMod val="50000"/>
              <a:lumOff val="50000"/>
              <a:alpha val="21000"/>
            </a:schemeClr>
          </a:solidFill>
        </p:grpSpPr>
        <p:sp>
          <p:nvSpPr>
            <p:cNvPr id="55"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6"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7"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grpSp>
      <p:cxnSp>
        <p:nvCxnSpPr>
          <p:cNvPr id="44" name="直接连接符 43"/>
          <p:cNvCxnSpPr/>
          <p:nvPr/>
        </p:nvCxnSpPr>
        <p:spPr>
          <a:xfrm>
            <a:off x="-104829" y="4318139"/>
            <a:ext cx="12319297" cy="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625290" y="2268184"/>
            <a:ext cx="8941421" cy="1509509"/>
            <a:chOff x="1624966" y="2599654"/>
            <a:chExt cx="8941421" cy="1509509"/>
          </a:xfrm>
        </p:grpSpPr>
        <p:grpSp>
          <p:nvGrpSpPr>
            <p:cNvPr id="46" name="组合 45"/>
            <p:cNvGrpSpPr/>
            <p:nvPr/>
          </p:nvGrpSpPr>
          <p:grpSpPr>
            <a:xfrm>
              <a:off x="1624966" y="2599654"/>
              <a:ext cx="3677636" cy="1509509"/>
              <a:chOff x="1624966" y="2619506"/>
              <a:chExt cx="3677636" cy="1509509"/>
            </a:xfrm>
          </p:grpSpPr>
          <p:cxnSp>
            <p:nvCxnSpPr>
              <p:cNvPr id="50" name="直接连接符 49"/>
              <p:cNvCxnSpPr/>
              <p:nvPr/>
            </p:nvCxnSpPr>
            <p:spPr>
              <a:xfrm flipV="1">
                <a:off x="1625611" y="2632206"/>
                <a:ext cx="0" cy="1496809"/>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624966" y="2619506"/>
                <a:ext cx="3677636" cy="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flipH="1">
              <a:off x="6888751" y="2606004"/>
              <a:ext cx="3677636" cy="1496809"/>
              <a:chOff x="1624966" y="2625856"/>
              <a:chExt cx="3677636" cy="1496809"/>
            </a:xfrm>
          </p:grpSpPr>
          <p:cxnSp>
            <p:nvCxnSpPr>
              <p:cNvPr id="48" name="直接连接符 47"/>
              <p:cNvCxnSpPr/>
              <p:nvPr/>
            </p:nvCxnSpPr>
            <p:spPr>
              <a:xfrm flipV="1">
                <a:off x="1625611" y="2625856"/>
                <a:ext cx="0" cy="1496809"/>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1624966" y="2625856"/>
                <a:ext cx="3677636" cy="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5302602" y="1470508"/>
            <a:ext cx="1586796" cy="1586796"/>
            <a:chOff x="5302602" y="1832458"/>
            <a:chExt cx="1586796" cy="1586796"/>
          </a:xfrm>
        </p:grpSpPr>
        <p:sp>
          <p:nvSpPr>
            <p:cNvPr id="59" name="椭圆 58"/>
            <p:cNvSpPr/>
            <p:nvPr/>
          </p:nvSpPr>
          <p:spPr>
            <a:xfrm>
              <a:off x="5302602" y="1832458"/>
              <a:ext cx="1586796" cy="1586796"/>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60" name="组合 59"/>
            <p:cNvGrpSpPr/>
            <p:nvPr/>
          </p:nvGrpSpPr>
          <p:grpSpPr>
            <a:xfrm>
              <a:off x="5773936" y="2087406"/>
              <a:ext cx="644128" cy="1076901"/>
              <a:chOff x="2139950" y="8434388"/>
              <a:chExt cx="508000" cy="849312"/>
            </a:xfrm>
            <a:solidFill>
              <a:schemeClr val="bg1"/>
            </a:solidFill>
          </p:grpSpPr>
          <p:sp>
            <p:nvSpPr>
              <p:cNvPr id="61" name="Freeform 30"/>
              <p:cNvSpPr>
                <a:spLocks noEditPoints="1"/>
              </p:cNvSpPr>
              <p:nvPr/>
            </p:nvSpPr>
            <p:spPr bwMode="auto">
              <a:xfrm>
                <a:off x="2139950" y="8434388"/>
                <a:ext cx="508000" cy="628650"/>
              </a:xfrm>
              <a:custGeom>
                <a:avLst/>
                <a:gdLst>
                  <a:gd name="T0" fmla="*/ 32 w 135"/>
                  <a:gd name="T1" fmla="*/ 137 h 167"/>
                  <a:gd name="T2" fmla="*/ 31 w 135"/>
                  <a:gd name="T3" fmla="*/ 167 h 167"/>
                  <a:gd name="T4" fmla="*/ 37 w 135"/>
                  <a:gd name="T5" fmla="*/ 166 h 167"/>
                  <a:gd name="T6" fmla="*/ 101 w 135"/>
                  <a:gd name="T7" fmla="*/ 166 h 167"/>
                  <a:gd name="T8" fmla="*/ 106 w 135"/>
                  <a:gd name="T9" fmla="*/ 167 h 167"/>
                  <a:gd name="T10" fmla="*/ 104 w 135"/>
                  <a:gd name="T11" fmla="*/ 135 h 167"/>
                  <a:gd name="T12" fmla="*/ 135 w 135"/>
                  <a:gd name="T13" fmla="*/ 67 h 167"/>
                  <a:gd name="T14" fmla="*/ 68 w 135"/>
                  <a:gd name="T15" fmla="*/ 0 h 167"/>
                  <a:gd name="T16" fmla="*/ 0 w 135"/>
                  <a:gd name="T17" fmla="*/ 67 h 167"/>
                  <a:gd name="T18" fmla="*/ 32 w 135"/>
                  <a:gd name="T19" fmla="*/ 137 h 167"/>
                  <a:gd name="T20" fmla="*/ 68 w 135"/>
                  <a:gd name="T21" fmla="*/ 14 h 167"/>
                  <a:gd name="T22" fmla="*/ 120 w 135"/>
                  <a:gd name="T23" fmla="*/ 67 h 167"/>
                  <a:gd name="T24" fmla="*/ 94 w 135"/>
                  <a:gd name="T25" fmla="*/ 125 h 167"/>
                  <a:gd name="T26" fmla="*/ 90 w 135"/>
                  <a:gd name="T27" fmla="*/ 130 h 167"/>
                  <a:gd name="T28" fmla="*/ 91 w 135"/>
                  <a:gd name="T29" fmla="*/ 154 h 167"/>
                  <a:gd name="T30" fmla="*/ 46 w 135"/>
                  <a:gd name="T31" fmla="*/ 154 h 167"/>
                  <a:gd name="T32" fmla="*/ 47 w 135"/>
                  <a:gd name="T33" fmla="*/ 131 h 167"/>
                  <a:gd name="T34" fmla="*/ 42 w 135"/>
                  <a:gd name="T35" fmla="*/ 126 h 167"/>
                  <a:gd name="T36" fmla="*/ 15 w 135"/>
                  <a:gd name="T37" fmla="*/ 67 h 167"/>
                  <a:gd name="T38" fmla="*/ 68 w 135"/>
                  <a:gd name="T39" fmla="*/ 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7">
                    <a:moveTo>
                      <a:pt x="32" y="137"/>
                    </a:moveTo>
                    <a:cubicBezTo>
                      <a:pt x="31" y="167"/>
                      <a:pt x="31" y="167"/>
                      <a:pt x="31" y="167"/>
                    </a:cubicBezTo>
                    <a:cubicBezTo>
                      <a:pt x="32" y="166"/>
                      <a:pt x="34" y="166"/>
                      <a:pt x="37" y="166"/>
                    </a:cubicBezTo>
                    <a:cubicBezTo>
                      <a:pt x="101" y="166"/>
                      <a:pt x="101" y="166"/>
                      <a:pt x="101" y="166"/>
                    </a:cubicBezTo>
                    <a:cubicBezTo>
                      <a:pt x="103" y="166"/>
                      <a:pt x="105" y="166"/>
                      <a:pt x="106" y="167"/>
                    </a:cubicBezTo>
                    <a:cubicBezTo>
                      <a:pt x="104" y="135"/>
                      <a:pt x="104" y="135"/>
                      <a:pt x="104" y="135"/>
                    </a:cubicBezTo>
                    <a:cubicBezTo>
                      <a:pt x="122" y="118"/>
                      <a:pt x="135" y="91"/>
                      <a:pt x="135" y="67"/>
                    </a:cubicBezTo>
                    <a:cubicBezTo>
                      <a:pt x="135" y="30"/>
                      <a:pt x="105" y="0"/>
                      <a:pt x="68" y="0"/>
                    </a:cubicBezTo>
                    <a:cubicBezTo>
                      <a:pt x="30" y="0"/>
                      <a:pt x="0" y="30"/>
                      <a:pt x="0" y="67"/>
                    </a:cubicBezTo>
                    <a:cubicBezTo>
                      <a:pt x="0" y="91"/>
                      <a:pt x="13" y="120"/>
                      <a:pt x="32" y="137"/>
                    </a:cubicBezTo>
                    <a:close/>
                    <a:moveTo>
                      <a:pt x="68" y="14"/>
                    </a:moveTo>
                    <a:cubicBezTo>
                      <a:pt x="97" y="14"/>
                      <a:pt x="120" y="38"/>
                      <a:pt x="120" y="67"/>
                    </a:cubicBezTo>
                    <a:cubicBezTo>
                      <a:pt x="120" y="87"/>
                      <a:pt x="110" y="111"/>
                      <a:pt x="94" y="125"/>
                    </a:cubicBezTo>
                    <a:cubicBezTo>
                      <a:pt x="90" y="130"/>
                      <a:pt x="90" y="130"/>
                      <a:pt x="90" y="130"/>
                    </a:cubicBezTo>
                    <a:cubicBezTo>
                      <a:pt x="91" y="154"/>
                      <a:pt x="91" y="154"/>
                      <a:pt x="91" y="154"/>
                    </a:cubicBezTo>
                    <a:cubicBezTo>
                      <a:pt x="46" y="154"/>
                      <a:pt x="46" y="154"/>
                      <a:pt x="46" y="154"/>
                    </a:cubicBezTo>
                    <a:cubicBezTo>
                      <a:pt x="47" y="131"/>
                      <a:pt x="47" y="131"/>
                      <a:pt x="47" y="131"/>
                    </a:cubicBezTo>
                    <a:cubicBezTo>
                      <a:pt x="42" y="126"/>
                      <a:pt x="42" y="126"/>
                      <a:pt x="42" y="126"/>
                    </a:cubicBezTo>
                    <a:cubicBezTo>
                      <a:pt x="26" y="112"/>
                      <a:pt x="15" y="88"/>
                      <a:pt x="15" y="67"/>
                    </a:cubicBezTo>
                    <a:cubicBezTo>
                      <a:pt x="15" y="38"/>
                      <a:pt x="38" y="14"/>
                      <a:pt x="6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2" name="Freeform 31"/>
              <p:cNvSpPr/>
              <p:nvPr/>
            </p:nvSpPr>
            <p:spPr bwMode="auto">
              <a:xfrm>
                <a:off x="2246313" y="9074150"/>
                <a:ext cx="306388" cy="63500"/>
              </a:xfrm>
              <a:custGeom>
                <a:avLst/>
                <a:gdLst>
                  <a:gd name="T0" fmla="*/ 73 w 82"/>
                  <a:gd name="T1" fmla="*/ 0 h 17"/>
                  <a:gd name="T2" fmla="*/ 9 w 82"/>
                  <a:gd name="T3" fmla="*/ 0 h 17"/>
                  <a:gd name="T4" fmla="*/ 0 w 82"/>
                  <a:gd name="T5" fmla="*/ 8 h 17"/>
                  <a:gd name="T6" fmla="*/ 9 w 82"/>
                  <a:gd name="T7" fmla="*/ 17 h 17"/>
                  <a:gd name="T8" fmla="*/ 73 w 82"/>
                  <a:gd name="T9" fmla="*/ 17 h 17"/>
                  <a:gd name="T10" fmla="*/ 82 w 82"/>
                  <a:gd name="T11" fmla="*/ 8 h 17"/>
                  <a:gd name="T12" fmla="*/ 73 w 8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2" h="17">
                    <a:moveTo>
                      <a:pt x="73" y="0"/>
                    </a:moveTo>
                    <a:cubicBezTo>
                      <a:pt x="9" y="0"/>
                      <a:pt x="9" y="0"/>
                      <a:pt x="9" y="0"/>
                    </a:cubicBezTo>
                    <a:cubicBezTo>
                      <a:pt x="4" y="0"/>
                      <a:pt x="0" y="3"/>
                      <a:pt x="0" y="8"/>
                    </a:cubicBezTo>
                    <a:cubicBezTo>
                      <a:pt x="0" y="13"/>
                      <a:pt x="4" y="17"/>
                      <a:pt x="9" y="17"/>
                    </a:cubicBezTo>
                    <a:cubicBezTo>
                      <a:pt x="73" y="17"/>
                      <a:pt x="73" y="17"/>
                      <a:pt x="73" y="17"/>
                    </a:cubicBezTo>
                    <a:cubicBezTo>
                      <a:pt x="78" y="17"/>
                      <a:pt x="82" y="13"/>
                      <a:pt x="82" y="8"/>
                    </a:cubicBezTo>
                    <a:cubicBezTo>
                      <a:pt x="82" y="3"/>
                      <a:pt x="78"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3" name="Freeform 32"/>
              <p:cNvSpPr/>
              <p:nvPr/>
            </p:nvSpPr>
            <p:spPr bwMode="auto">
              <a:xfrm>
                <a:off x="2257425" y="9145588"/>
                <a:ext cx="280988" cy="63500"/>
              </a:xfrm>
              <a:custGeom>
                <a:avLst/>
                <a:gdLst>
                  <a:gd name="T0" fmla="*/ 67 w 75"/>
                  <a:gd name="T1" fmla="*/ 0 h 17"/>
                  <a:gd name="T2" fmla="*/ 8 w 75"/>
                  <a:gd name="T3" fmla="*/ 0 h 17"/>
                  <a:gd name="T4" fmla="*/ 0 w 75"/>
                  <a:gd name="T5" fmla="*/ 9 h 17"/>
                  <a:gd name="T6" fmla="*/ 8 w 75"/>
                  <a:gd name="T7" fmla="*/ 17 h 17"/>
                  <a:gd name="T8" fmla="*/ 67 w 75"/>
                  <a:gd name="T9" fmla="*/ 17 h 17"/>
                  <a:gd name="T10" fmla="*/ 75 w 75"/>
                  <a:gd name="T11" fmla="*/ 9 h 17"/>
                  <a:gd name="T12" fmla="*/ 67 w 7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75" h="17">
                    <a:moveTo>
                      <a:pt x="67" y="0"/>
                    </a:moveTo>
                    <a:cubicBezTo>
                      <a:pt x="8" y="0"/>
                      <a:pt x="8" y="0"/>
                      <a:pt x="8" y="0"/>
                    </a:cubicBezTo>
                    <a:cubicBezTo>
                      <a:pt x="3" y="0"/>
                      <a:pt x="0" y="4"/>
                      <a:pt x="0" y="9"/>
                    </a:cubicBezTo>
                    <a:cubicBezTo>
                      <a:pt x="0" y="13"/>
                      <a:pt x="3" y="17"/>
                      <a:pt x="8" y="17"/>
                    </a:cubicBezTo>
                    <a:cubicBezTo>
                      <a:pt x="67" y="17"/>
                      <a:pt x="67" y="17"/>
                      <a:pt x="67" y="17"/>
                    </a:cubicBezTo>
                    <a:cubicBezTo>
                      <a:pt x="72" y="17"/>
                      <a:pt x="75" y="13"/>
                      <a:pt x="75" y="9"/>
                    </a:cubicBezTo>
                    <a:cubicBezTo>
                      <a:pt x="75" y="4"/>
                      <a:pt x="72"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4" name="Freeform 33"/>
              <p:cNvSpPr/>
              <p:nvPr/>
            </p:nvSpPr>
            <p:spPr bwMode="auto">
              <a:xfrm>
                <a:off x="2282825" y="9220200"/>
                <a:ext cx="228600" cy="63500"/>
              </a:xfrm>
              <a:custGeom>
                <a:avLst/>
                <a:gdLst>
                  <a:gd name="T0" fmla="*/ 55 w 61"/>
                  <a:gd name="T1" fmla="*/ 0 h 17"/>
                  <a:gd name="T2" fmla="*/ 6 w 61"/>
                  <a:gd name="T3" fmla="*/ 0 h 17"/>
                  <a:gd name="T4" fmla="*/ 0 w 61"/>
                  <a:gd name="T5" fmla="*/ 9 h 17"/>
                  <a:gd name="T6" fmla="*/ 6 w 61"/>
                  <a:gd name="T7" fmla="*/ 17 h 17"/>
                  <a:gd name="T8" fmla="*/ 55 w 61"/>
                  <a:gd name="T9" fmla="*/ 17 h 17"/>
                  <a:gd name="T10" fmla="*/ 61 w 61"/>
                  <a:gd name="T11" fmla="*/ 9 h 17"/>
                  <a:gd name="T12" fmla="*/ 55 w 6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1" h="17">
                    <a:moveTo>
                      <a:pt x="55" y="0"/>
                    </a:moveTo>
                    <a:cubicBezTo>
                      <a:pt x="6" y="0"/>
                      <a:pt x="6" y="0"/>
                      <a:pt x="6" y="0"/>
                    </a:cubicBezTo>
                    <a:cubicBezTo>
                      <a:pt x="2" y="0"/>
                      <a:pt x="0" y="4"/>
                      <a:pt x="0" y="9"/>
                    </a:cubicBezTo>
                    <a:cubicBezTo>
                      <a:pt x="0" y="13"/>
                      <a:pt x="2" y="17"/>
                      <a:pt x="6" y="17"/>
                    </a:cubicBezTo>
                    <a:cubicBezTo>
                      <a:pt x="55" y="17"/>
                      <a:pt x="55" y="17"/>
                      <a:pt x="55" y="17"/>
                    </a:cubicBezTo>
                    <a:cubicBezTo>
                      <a:pt x="59" y="17"/>
                      <a:pt x="61" y="13"/>
                      <a:pt x="61" y="9"/>
                    </a:cubicBezTo>
                    <a:cubicBezTo>
                      <a:pt x="61" y="4"/>
                      <a:pt x="59" y="0"/>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5" name="Freeform 34"/>
              <p:cNvSpPr/>
              <p:nvPr/>
            </p:nvSpPr>
            <p:spPr bwMode="auto">
              <a:xfrm>
                <a:off x="2279650" y="8542338"/>
                <a:ext cx="269875" cy="257175"/>
              </a:xfrm>
              <a:custGeom>
                <a:avLst/>
                <a:gdLst>
                  <a:gd name="T0" fmla="*/ 66 w 72"/>
                  <a:gd name="T1" fmla="*/ 45 h 68"/>
                  <a:gd name="T2" fmla="*/ 59 w 72"/>
                  <a:gd name="T3" fmla="*/ 68 h 68"/>
                  <a:gd name="T4" fmla="*/ 72 w 72"/>
                  <a:gd name="T5" fmla="*/ 39 h 68"/>
                  <a:gd name="T6" fmla="*/ 32 w 72"/>
                  <a:gd name="T7" fmla="*/ 0 h 68"/>
                  <a:gd name="T8" fmla="*/ 0 w 72"/>
                  <a:gd name="T9" fmla="*/ 16 h 68"/>
                  <a:gd name="T10" fmla="*/ 27 w 72"/>
                  <a:gd name="T11" fmla="*/ 6 h 68"/>
                  <a:gd name="T12" fmla="*/ 66 w 72"/>
                  <a:gd name="T13" fmla="*/ 45 h 68"/>
                </a:gdLst>
                <a:ahLst/>
                <a:cxnLst>
                  <a:cxn ang="0">
                    <a:pos x="T0" y="T1"/>
                  </a:cxn>
                  <a:cxn ang="0">
                    <a:pos x="T2" y="T3"/>
                  </a:cxn>
                  <a:cxn ang="0">
                    <a:pos x="T4" y="T5"/>
                  </a:cxn>
                  <a:cxn ang="0">
                    <a:pos x="T6" y="T7"/>
                  </a:cxn>
                  <a:cxn ang="0">
                    <a:pos x="T8" y="T9"/>
                  </a:cxn>
                  <a:cxn ang="0">
                    <a:pos x="T10" y="T11"/>
                  </a:cxn>
                  <a:cxn ang="0">
                    <a:pos x="T12" y="T13"/>
                  </a:cxn>
                </a:cxnLst>
                <a:rect l="0" t="0" r="r" b="b"/>
                <a:pathLst>
                  <a:path w="72" h="68">
                    <a:moveTo>
                      <a:pt x="66" y="45"/>
                    </a:moveTo>
                    <a:cubicBezTo>
                      <a:pt x="66" y="53"/>
                      <a:pt x="63" y="61"/>
                      <a:pt x="59" y="68"/>
                    </a:cubicBezTo>
                    <a:cubicBezTo>
                      <a:pt x="67" y="61"/>
                      <a:pt x="72" y="50"/>
                      <a:pt x="72" y="39"/>
                    </a:cubicBezTo>
                    <a:cubicBezTo>
                      <a:pt x="72" y="17"/>
                      <a:pt x="54" y="0"/>
                      <a:pt x="32" y="0"/>
                    </a:cubicBezTo>
                    <a:cubicBezTo>
                      <a:pt x="19" y="0"/>
                      <a:pt x="8" y="6"/>
                      <a:pt x="0" y="16"/>
                    </a:cubicBezTo>
                    <a:cubicBezTo>
                      <a:pt x="7" y="10"/>
                      <a:pt x="17" y="6"/>
                      <a:pt x="27" y="6"/>
                    </a:cubicBezTo>
                    <a:cubicBezTo>
                      <a:pt x="49" y="6"/>
                      <a:pt x="66" y="24"/>
                      <a:pt x="6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sp>
        <p:nvSpPr>
          <p:cNvPr id="58" name="文本框 57"/>
          <p:cNvSpPr txBox="1"/>
          <p:nvPr/>
        </p:nvSpPr>
        <p:spPr>
          <a:xfrm>
            <a:off x="5772834" y="3060315"/>
            <a:ext cx="646331" cy="369332"/>
          </a:xfrm>
          <a:prstGeom prst="rect">
            <a:avLst/>
          </a:prstGeom>
          <a:noFill/>
        </p:spPr>
        <p:txBody>
          <a:bodyPr wrap="none" rtlCol="0">
            <a:spAutoFit/>
          </a:bodyPr>
          <a:lstStyle/>
          <a:p>
            <a:pPr algn="ctr"/>
            <a:r>
              <a:rPr lang="zh-CN" altLang="en-US" dirty="0">
                <a:solidFill>
                  <a:prstClr val="black">
                    <a:lumMod val="65000"/>
                    <a:lumOff val="35000"/>
                  </a:prstClr>
                </a:solidFill>
                <a:cs typeface="+mn-ea"/>
                <a:sym typeface="+mn-lt"/>
              </a:rPr>
              <a:t>流程</a:t>
            </a:r>
          </a:p>
        </p:txBody>
      </p:sp>
      <p:grpSp>
        <p:nvGrpSpPr>
          <p:cNvPr id="67" name="组合 66"/>
          <p:cNvGrpSpPr/>
          <p:nvPr/>
        </p:nvGrpSpPr>
        <p:grpSpPr>
          <a:xfrm>
            <a:off x="2900115" y="3760715"/>
            <a:ext cx="1027303" cy="1027303"/>
            <a:chOff x="1185545" y="4493562"/>
            <a:chExt cx="1027303" cy="1027303"/>
          </a:xfrm>
        </p:grpSpPr>
        <p:sp>
          <p:nvSpPr>
            <p:cNvPr id="134" name="椭圆 133"/>
            <p:cNvSpPr/>
            <p:nvPr/>
          </p:nvSpPr>
          <p:spPr>
            <a:xfrm>
              <a:off x="1185545" y="4493562"/>
              <a:ext cx="1027303" cy="102730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135" name="组合 134"/>
            <p:cNvGrpSpPr/>
            <p:nvPr/>
          </p:nvGrpSpPr>
          <p:grpSpPr>
            <a:xfrm>
              <a:off x="1412082" y="4771403"/>
              <a:ext cx="574229" cy="471621"/>
              <a:chOff x="3382963" y="8399463"/>
              <a:chExt cx="968375" cy="795338"/>
            </a:xfrm>
            <a:solidFill>
              <a:schemeClr val="bg1"/>
            </a:solidFill>
          </p:grpSpPr>
          <p:sp>
            <p:nvSpPr>
              <p:cNvPr id="136" name="Rectangle 5"/>
              <p:cNvSpPr>
                <a:spLocks noChangeArrowheads="1"/>
              </p:cNvSpPr>
              <p:nvPr/>
            </p:nvSpPr>
            <p:spPr bwMode="auto">
              <a:xfrm>
                <a:off x="3511550" y="8901113"/>
                <a:ext cx="438150"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7" name="Rectangle 6"/>
              <p:cNvSpPr>
                <a:spLocks noChangeArrowheads="1"/>
              </p:cNvSpPr>
              <p:nvPr/>
            </p:nvSpPr>
            <p:spPr bwMode="auto">
              <a:xfrm>
                <a:off x="3511550" y="9013825"/>
                <a:ext cx="438150"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8" name="Freeform 7"/>
              <p:cNvSpPr/>
              <p:nvPr/>
            </p:nvSpPr>
            <p:spPr bwMode="auto">
              <a:xfrm>
                <a:off x="4202113" y="8399463"/>
                <a:ext cx="149225" cy="131763"/>
              </a:xfrm>
              <a:custGeom>
                <a:avLst/>
                <a:gdLst>
                  <a:gd name="T0" fmla="*/ 36 w 40"/>
                  <a:gd name="T1" fmla="*/ 12 h 35"/>
                  <a:gd name="T2" fmla="*/ 15 w 40"/>
                  <a:gd name="T3" fmla="*/ 1 h 35"/>
                  <a:gd name="T4" fmla="*/ 7 w 40"/>
                  <a:gd name="T5" fmla="*/ 4 h 35"/>
                  <a:gd name="T6" fmla="*/ 0 w 40"/>
                  <a:gd name="T7" fmla="*/ 19 h 35"/>
                  <a:gd name="T8" fmla="*/ 31 w 40"/>
                  <a:gd name="T9" fmla="*/ 35 h 35"/>
                  <a:gd name="T10" fmla="*/ 38 w 40"/>
                  <a:gd name="T11" fmla="*/ 20 h 35"/>
                  <a:gd name="T12" fmla="*/ 36 w 40"/>
                  <a:gd name="T13" fmla="*/ 12 h 35"/>
                </a:gdLst>
                <a:ahLst/>
                <a:cxnLst>
                  <a:cxn ang="0">
                    <a:pos x="T0" y="T1"/>
                  </a:cxn>
                  <a:cxn ang="0">
                    <a:pos x="T2" y="T3"/>
                  </a:cxn>
                  <a:cxn ang="0">
                    <a:pos x="T4" y="T5"/>
                  </a:cxn>
                  <a:cxn ang="0">
                    <a:pos x="T6" y="T7"/>
                  </a:cxn>
                  <a:cxn ang="0">
                    <a:pos x="T8" y="T9"/>
                  </a:cxn>
                  <a:cxn ang="0">
                    <a:pos x="T10" y="T11"/>
                  </a:cxn>
                  <a:cxn ang="0">
                    <a:pos x="T12" y="T13"/>
                  </a:cxn>
                </a:cxnLst>
                <a:rect l="0" t="0" r="r" b="b"/>
                <a:pathLst>
                  <a:path w="40" h="35">
                    <a:moveTo>
                      <a:pt x="36" y="12"/>
                    </a:moveTo>
                    <a:cubicBezTo>
                      <a:pt x="15" y="1"/>
                      <a:pt x="15" y="1"/>
                      <a:pt x="15" y="1"/>
                    </a:cubicBezTo>
                    <a:cubicBezTo>
                      <a:pt x="12" y="0"/>
                      <a:pt x="9" y="1"/>
                      <a:pt x="7" y="4"/>
                    </a:cubicBezTo>
                    <a:cubicBezTo>
                      <a:pt x="0" y="19"/>
                      <a:pt x="0" y="19"/>
                      <a:pt x="0" y="19"/>
                    </a:cubicBezTo>
                    <a:cubicBezTo>
                      <a:pt x="31" y="35"/>
                      <a:pt x="31" y="35"/>
                      <a:pt x="31" y="35"/>
                    </a:cubicBezTo>
                    <a:cubicBezTo>
                      <a:pt x="38" y="20"/>
                      <a:pt x="38" y="20"/>
                      <a:pt x="38" y="20"/>
                    </a:cubicBezTo>
                    <a:cubicBezTo>
                      <a:pt x="40" y="17"/>
                      <a:pt x="39" y="13"/>
                      <a:pt x="3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9" name="Freeform 8"/>
              <p:cNvSpPr/>
              <p:nvPr/>
            </p:nvSpPr>
            <p:spPr bwMode="auto">
              <a:xfrm>
                <a:off x="4017963" y="8483600"/>
                <a:ext cx="292100" cy="406400"/>
              </a:xfrm>
              <a:custGeom>
                <a:avLst/>
                <a:gdLst>
                  <a:gd name="T0" fmla="*/ 0 w 78"/>
                  <a:gd name="T1" fmla="*/ 92 h 108"/>
                  <a:gd name="T2" fmla="*/ 5 w 78"/>
                  <a:gd name="T3" fmla="*/ 94 h 108"/>
                  <a:gd name="T4" fmla="*/ 5 w 78"/>
                  <a:gd name="T5" fmla="*/ 94 h 108"/>
                  <a:gd name="T6" fmla="*/ 44 w 78"/>
                  <a:gd name="T7" fmla="*/ 17 h 108"/>
                  <a:gd name="T8" fmla="*/ 50 w 78"/>
                  <a:gd name="T9" fmla="*/ 16 h 108"/>
                  <a:gd name="T10" fmla="*/ 52 w 78"/>
                  <a:gd name="T11" fmla="*/ 21 h 108"/>
                  <a:gd name="T12" fmla="*/ 13 w 78"/>
                  <a:gd name="T13" fmla="*/ 98 h 108"/>
                  <a:gd name="T14" fmla="*/ 13 w 78"/>
                  <a:gd name="T15" fmla="*/ 98 h 108"/>
                  <a:gd name="T16" fmla="*/ 18 w 78"/>
                  <a:gd name="T17" fmla="*/ 101 h 108"/>
                  <a:gd name="T18" fmla="*/ 18 w 78"/>
                  <a:gd name="T19" fmla="*/ 101 h 108"/>
                  <a:gd name="T20" fmla="*/ 58 w 78"/>
                  <a:gd name="T21" fmla="*/ 24 h 108"/>
                  <a:gd name="T22" fmla="*/ 63 w 78"/>
                  <a:gd name="T23" fmla="*/ 22 h 108"/>
                  <a:gd name="T24" fmla="*/ 65 w 78"/>
                  <a:gd name="T25" fmla="*/ 28 h 108"/>
                  <a:gd name="T26" fmla="*/ 26 w 78"/>
                  <a:gd name="T27" fmla="*/ 105 h 108"/>
                  <a:gd name="T28" fmla="*/ 26 w 78"/>
                  <a:gd name="T29" fmla="*/ 105 h 108"/>
                  <a:gd name="T30" fmla="*/ 31 w 78"/>
                  <a:gd name="T31" fmla="*/ 108 h 108"/>
                  <a:gd name="T32" fmla="*/ 78 w 78"/>
                  <a:gd name="T33" fmla="*/ 16 h 108"/>
                  <a:gd name="T34" fmla="*/ 47 w 78"/>
                  <a:gd name="T35" fmla="*/ 0 h 108"/>
                  <a:gd name="T36" fmla="*/ 0 w 78"/>
                  <a:gd name="T37"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08">
                    <a:moveTo>
                      <a:pt x="0" y="92"/>
                    </a:moveTo>
                    <a:cubicBezTo>
                      <a:pt x="5" y="94"/>
                      <a:pt x="5" y="94"/>
                      <a:pt x="5" y="94"/>
                    </a:cubicBezTo>
                    <a:cubicBezTo>
                      <a:pt x="5" y="94"/>
                      <a:pt x="5" y="94"/>
                      <a:pt x="5" y="94"/>
                    </a:cubicBezTo>
                    <a:cubicBezTo>
                      <a:pt x="44" y="17"/>
                      <a:pt x="44" y="17"/>
                      <a:pt x="44" y="17"/>
                    </a:cubicBezTo>
                    <a:cubicBezTo>
                      <a:pt x="45" y="15"/>
                      <a:pt x="48" y="14"/>
                      <a:pt x="50" y="16"/>
                    </a:cubicBezTo>
                    <a:cubicBezTo>
                      <a:pt x="52" y="17"/>
                      <a:pt x="53" y="19"/>
                      <a:pt x="52" y="21"/>
                    </a:cubicBezTo>
                    <a:cubicBezTo>
                      <a:pt x="13" y="98"/>
                      <a:pt x="13" y="98"/>
                      <a:pt x="13" y="98"/>
                    </a:cubicBezTo>
                    <a:cubicBezTo>
                      <a:pt x="13" y="98"/>
                      <a:pt x="13" y="98"/>
                      <a:pt x="13" y="98"/>
                    </a:cubicBezTo>
                    <a:cubicBezTo>
                      <a:pt x="18" y="101"/>
                      <a:pt x="18" y="101"/>
                      <a:pt x="18" y="101"/>
                    </a:cubicBezTo>
                    <a:cubicBezTo>
                      <a:pt x="18" y="101"/>
                      <a:pt x="18" y="101"/>
                      <a:pt x="18" y="101"/>
                    </a:cubicBezTo>
                    <a:cubicBezTo>
                      <a:pt x="58" y="24"/>
                      <a:pt x="58" y="24"/>
                      <a:pt x="58" y="24"/>
                    </a:cubicBezTo>
                    <a:cubicBezTo>
                      <a:pt x="59" y="22"/>
                      <a:pt x="61" y="21"/>
                      <a:pt x="63" y="22"/>
                    </a:cubicBezTo>
                    <a:cubicBezTo>
                      <a:pt x="65" y="23"/>
                      <a:pt x="66" y="26"/>
                      <a:pt x="65" y="28"/>
                    </a:cubicBezTo>
                    <a:cubicBezTo>
                      <a:pt x="26" y="105"/>
                      <a:pt x="26" y="105"/>
                      <a:pt x="26" y="105"/>
                    </a:cubicBezTo>
                    <a:cubicBezTo>
                      <a:pt x="26" y="105"/>
                      <a:pt x="26" y="105"/>
                      <a:pt x="26" y="105"/>
                    </a:cubicBezTo>
                    <a:cubicBezTo>
                      <a:pt x="31" y="108"/>
                      <a:pt x="31" y="108"/>
                      <a:pt x="31" y="108"/>
                    </a:cubicBezTo>
                    <a:cubicBezTo>
                      <a:pt x="78" y="16"/>
                      <a:pt x="78" y="16"/>
                      <a:pt x="78" y="16"/>
                    </a:cubicBezTo>
                    <a:cubicBezTo>
                      <a:pt x="47" y="0"/>
                      <a:pt x="47" y="0"/>
                      <a:pt x="47" y="0"/>
                    </a:cubicBezTo>
                    <a:lnTo>
                      <a:pt x="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0" name="Freeform 9"/>
              <p:cNvSpPr/>
              <p:nvPr/>
            </p:nvSpPr>
            <p:spPr bwMode="auto">
              <a:xfrm>
                <a:off x="3979863" y="8972550"/>
                <a:ext cx="60325" cy="74613"/>
              </a:xfrm>
              <a:custGeom>
                <a:avLst/>
                <a:gdLst>
                  <a:gd name="T0" fmla="*/ 10 w 16"/>
                  <a:gd name="T1" fmla="*/ 2 h 20"/>
                  <a:gd name="T2" fmla="*/ 0 w 16"/>
                  <a:gd name="T3" fmla="*/ 1 h 20"/>
                  <a:gd name="T4" fmla="*/ 0 w 16"/>
                  <a:gd name="T5" fmla="*/ 20 h 20"/>
                  <a:gd name="T6" fmla="*/ 16 w 16"/>
                  <a:gd name="T7" fmla="*/ 9 h 20"/>
                  <a:gd name="T8" fmla="*/ 10 w 16"/>
                  <a:gd name="T9" fmla="*/ 2 h 20"/>
                </a:gdLst>
                <a:ahLst/>
                <a:cxnLst>
                  <a:cxn ang="0">
                    <a:pos x="T0" y="T1"/>
                  </a:cxn>
                  <a:cxn ang="0">
                    <a:pos x="T2" y="T3"/>
                  </a:cxn>
                  <a:cxn ang="0">
                    <a:pos x="T4" y="T5"/>
                  </a:cxn>
                  <a:cxn ang="0">
                    <a:pos x="T6" y="T7"/>
                  </a:cxn>
                  <a:cxn ang="0">
                    <a:pos x="T8" y="T9"/>
                  </a:cxn>
                </a:cxnLst>
                <a:rect l="0" t="0" r="r" b="b"/>
                <a:pathLst>
                  <a:path w="16" h="20">
                    <a:moveTo>
                      <a:pt x="10" y="2"/>
                    </a:moveTo>
                    <a:cubicBezTo>
                      <a:pt x="7" y="1"/>
                      <a:pt x="3" y="0"/>
                      <a:pt x="0" y="1"/>
                    </a:cubicBezTo>
                    <a:cubicBezTo>
                      <a:pt x="0" y="20"/>
                      <a:pt x="0" y="20"/>
                      <a:pt x="0" y="20"/>
                    </a:cubicBezTo>
                    <a:cubicBezTo>
                      <a:pt x="16" y="9"/>
                      <a:pt x="16" y="9"/>
                      <a:pt x="16" y="9"/>
                    </a:cubicBezTo>
                    <a:cubicBezTo>
                      <a:pt x="15" y="6"/>
                      <a:pt x="13" y="4"/>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1" name="Freeform 10"/>
              <p:cNvSpPr>
                <a:spLocks noEditPoints="1"/>
              </p:cNvSpPr>
              <p:nvPr/>
            </p:nvSpPr>
            <p:spPr bwMode="auto">
              <a:xfrm>
                <a:off x="3382963" y="8602663"/>
                <a:ext cx="725488" cy="592138"/>
              </a:xfrm>
              <a:custGeom>
                <a:avLst/>
                <a:gdLst>
                  <a:gd name="T0" fmla="*/ 181 w 193"/>
                  <a:gd name="T1" fmla="*/ 108 h 157"/>
                  <a:gd name="T2" fmla="*/ 178 w 193"/>
                  <a:gd name="T3" fmla="*/ 111 h 157"/>
                  <a:gd name="T4" fmla="*/ 178 w 193"/>
                  <a:gd name="T5" fmla="*/ 142 h 157"/>
                  <a:gd name="T6" fmla="*/ 15 w 193"/>
                  <a:gd name="T7" fmla="*/ 142 h 157"/>
                  <a:gd name="T8" fmla="*/ 15 w 193"/>
                  <a:gd name="T9" fmla="*/ 53 h 157"/>
                  <a:gd name="T10" fmla="*/ 167 w 193"/>
                  <a:gd name="T11" fmla="*/ 53 h 157"/>
                  <a:gd name="T12" fmla="*/ 191 w 193"/>
                  <a:gd name="T13" fmla="*/ 6 h 157"/>
                  <a:gd name="T14" fmla="*/ 181 w 193"/>
                  <a:gd name="T15" fmla="*/ 0 h 157"/>
                  <a:gd name="T16" fmla="*/ 12 w 193"/>
                  <a:gd name="T17" fmla="*/ 0 h 157"/>
                  <a:gd name="T18" fmla="*/ 0 w 193"/>
                  <a:gd name="T19" fmla="*/ 12 h 157"/>
                  <a:gd name="T20" fmla="*/ 0 w 193"/>
                  <a:gd name="T21" fmla="*/ 145 h 157"/>
                  <a:gd name="T22" fmla="*/ 12 w 193"/>
                  <a:gd name="T23" fmla="*/ 157 h 157"/>
                  <a:gd name="T24" fmla="*/ 181 w 193"/>
                  <a:gd name="T25" fmla="*/ 157 h 157"/>
                  <a:gd name="T26" fmla="*/ 193 w 193"/>
                  <a:gd name="T27" fmla="*/ 145 h 157"/>
                  <a:gd name="T28" fmla="*/ 193 w 193"/>
                  <a:gd name="T29" fmla="*/ 99 h 157"/>
                  <a:gd name="T30" fmla="*/ 181 w 193"/>
                  <a:gd name="T31" fmla="*/ 108 h 157"/>
                  <a:gd name="T32" fmla="*/ 154 w 193"/>
                  <a:gd name="T33" fmla="*/ 17 h 157"/>
                  <a:gd name="T34" fmla="*/ 173 w 193"/>
                  <a:gd name="T35" fmla="*/ 17 h 157"/>
                  <a:gd name="T36" fmla="*/ 173 w 193"/>
                  <a:gd name="T37" fmla="*/ 35 h 157"/>
                  <a:gd name="T38" fmla="*/ 154 w 193"/>
                  <a:gd name="T39" fmla="*/ 35 h 157"/>
                  <a:gd name="T40" fmla="*/ 154 w 193"/>
                  <a:gd name="T41" fmla="*/ 17 h 157"/>
                  <a:gd name="T42" fmla="*/ 126 w 193"/>
                  <a:gd name="T43" fmla="*/ 17 h 157"/>
                  <a:gd name="T44" fmla="*/ 145 w 193"/>
                  <a:gd name="T45" fmla="*/ 17 h 157"/>
                  <a:gd name="T46" fmla="*/ 145 w 193"/>
                  <a:gd name="T47" fmla="*/ 35 h 157"/>
                  <a:gd name="T48" fmla="*/ 126 w 193"/>
                  <a:gd name="T49" fmla="*/ 35 h 157"/>
                  <a:gd name="T50" fmla="*/ 126 w 193"/>
                  <a:gd name="T51" fmla="*/ 17 h 157"/>
                  <a:gd name="T52" fmla="*/ 99 w 193"/>
                  <a:gd name="T53" fmla="*/ 17 h 157"/>
                  <a:gd name="T54" fmla="*/ 119 w 193"/>
                  <a:gd name="T55" fmla="*/ 17 h 157"/>
                  <a:gd name="T56" fmla="*/ 119 w 193"/>
                  <a:gd name="T57" fmla="*/ 35 h 157"/>
                  <a:gd name="T58" fmla="*/ 99 w 193"/>
                  <a:gd name="T59" fmla="*/ 35 h 157"/>
                  <a:gd name="T60" fmla="*/ 99 w 193"/>
                  <a:gd name="T61" fmla="*/ 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 h="157">
                    <a:moveTo>
                      <a:pt x="181" y="108"/>
                    </a:moveTo>
                    <a:cubicBezTo>
                      <a:pt x="178" y="111"/>
                      <a:pt x="178" y="111"/>
                      <a:pt x="178" y="111"/>
                    </a:cubicBezTo>
                    <a:cubicBezTo>
                      <a:pt x="178" y="142"/>
                      <a:pt x="178" y="142"/>
                      <a:pt x="178" y="142"/>
                    </a:cubicBezTo>
                    <a:cubicBezTo>
                      <a:pt x="15" y="142"/>
                      <a:pt x="15" y="142"/>
                      <a:pt x="15" y="142"/>
                    </a:cubicBezTo>
                    <a:cubicBezTo>
                      <a:pt x="15" y="53"/>
                      <a:pt x="15" y="53"/>
                      <a:pt x="15" y="53"/>
                    </a:cubicBezTo>
                    <a:cubicBezTo>
                      <a:pt x="167" y="53"/>
                      <a:pt x="167" y="53"/>
                      <a:pt x="167" y="53"/>
                    </a:cubicBezTo>
                    <a:cubicBezTo>
                      <a:pt x="191" y="6"/>
                      <a:pt x="191" y="6"/>
                      <a:pt x="191" y="6"/>
                    </a:cubicBezTo>
                    <a:cubicBezTo>
                      <a:pt x="189" y="3"/>
                      <a:pt x="185" y="0"/>
                      <a:pt x="181" y="0"/>
                    </a:cubicBezTo>
                    <a:cubicBezTo>
                      <a:pt x="12" y="0"/>
                      <a:pt x="12" y="0"/>
                      <a:pt x="12" y="0"/>
                    </a:cubicBezTo>
                    <a:cubicBezTo>
                      <a:pt x="6" y="0"/>
                      <a:pt x="0" y="6"/>
                      <a:pt x="0" y="12"/>
                    </a:cubicBezTo>
                    <a:cubicBezTo>
                      <a:pt x="0" y="145"/>
                      <a:pt x="0" y="145"/>
                      <a:pt x="0" y="145"/>
                    </a:cubicBezTo>
                    <a:cubicBezTo>
                      <a:pt x="0" y="152"/>
                      <a:pt x="6" y="157"/>
                      <a:pt x="12" y="157"/>
                    </a:cubicBezTo>
                    <a:cubicBezTo>
                      <a:pt x="181" y="157"/>
                      <a:pt x="181" y="157"/>
                      <a:pt x="181" y="157"/>
                    </a:cubicBezTo>
                    <a:cubicBezTo>
                      <a:pt x="187" y="157"/>
                      <a:pt x="193" y="152"/>
                      <a:pt x="193" y="145"/>
                    </a:cubicBezTo>
                    <a:cubicBezTo>
                      <a:pt x="193" y="99"/>
                      <a:pt x="193" y="99"/>
                      <a:pt x="193" y="99"/>
                    </a:cubicBezTo>
                    <a:cubicBezTo>
                      <a:pt x="181" y="108"/>
                      <a:pt x="181" y="108"/>
                      <a:pt x="181" y="108"/>
                    </a:cubicBezTo>
                    <a:close/>
                    <a:moveTo>
                      <a:pt x="154" y="17"/>
                    </a:moveTo>
                    <a:cubicBezTo>
                      <a:pt x="173" y="17"/>
                      <a:pt x="173" y="17"/>
                      <a:pt x="173" y="17"/>
                    </a:cubicBezTo>
                    <a:cubicBezTo>
                      <a:pt x="173" y="35"/>
                      <a:pt x="173" y="35"/>
                      <a:pt x="173" y="35"/>
                    </a:cubicBezTo>
                    <a:cubicBezTo>
                      <a:pt x="154" y="35"/>
                      <a:pt x="154" y="35"/>
                      <a:pt x="154" y="35"/>
                    </a:cubicBezTo>
                    <a:lnTo>
                      <a:pt x="154" y="17"/>
                    </a:lnTo>
                    <a:close/>
                    <a:moveTo>
                      <a:pt x="126" y="17"/>
                    </a:moveTo>
                    <a:cubicBezTo>
                      <a:pt x="145" y="17"/>
                      <a:pt x="145" y="17"/>
                      <a:pt x="145" y="17"/>
                    </a:cubicBezTo>
                    <a:cubicBezTo>
                      <a:pt x="145" y="35"/>
                      <a:pt x="145" y="35"/>
                      <a:pt x="145" y="35"/>
                    </a:cubicBezTo>
                    <a:cubicBezTo>
                      <a:pt x="126" y="35"/>
                      <a:pt x="126" y="35"/>
                      <a:pt x="126" y="35"/>
                    </a:cubicBezTo>
                    <a:lnTo>
                      <a:pt x="126" y="17"/>
                    </a:lnTo>
                    <a:close/>
                    <a:moveTo>
                      <a:pt x="99" y="17"/>
                    </a:moveTo>
                    <a:cubicBezTo>
                      <a:pt x="119" y="17"/>
                      <a:pt x="119" y="17"/>
                      <a:pt x="119" y="17"/>
                    </a:cubicBezTo>
                    <a:cubicBezTo>
                      <a:pt x="119" y="35"/>
                      <a:pt x="119" y="35"/>
                      <a:pt x="119" y="35"/>
                    </a:cubicBezTo>
                    <a:cubicBezTo>
                      <a:pt x="99" y="35"/>
                      <a:pt x="99" y="35"/>
                      <a:pt x="99" y="35"/>
                    </a:cubicBezTo>
                    <a:lnTo>
                      <a:pt x="9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2" name="Freeform 11"/>
              <p:cNvSpPr/>
              <p:nvPr/>
            </p:nvSpPr>
            <p:spPr bwMode="auto">
              <a:xfrm>
                <a:off x="3984625" y="8840788"/>
                <a:ext cx="141288" cy="157163"/>
              </a:xfrm>
              <a:custGeom>
                <a:avLst/>
                <a:gdLst>
                  <a:gd name="T0" fmla="*/ 0 w 38"/>
                  <a:gd name="T1" fmla="*/ 16 h 42"/>
                  <a:gd name="T2" fmla="*/ 0 w 38"/>
                  <a:gd name="T3" fmla="*/ 34 h 42"/>
                  <a:gd name="T4" fmla="*/ 10 w 38"/>
                  <a:gd name="T5" fmla="*/ 35 h 42"/>
                  <a:gd name="T6" fmla="*/ 17 w 38"/>
                  <a:gd name="T7" fmla="*/ 42 h 42"/>
                  <a:gd name="T8" fmla="*/ 31 w 38"/>
                  <a:gd name="T9" fmla="*/ 31 h 42"/>
                  <a:gd name="T10" fmla="*/ 38 w 38"/>
                  <a:gd name="T11" fmla="*/ 16 h 42"/>
                  <a:gd name="T12" fmla="*/ 7 w 38"/>
                  <a:gd name="T13" fmla="*/ 0 h 42"/>
                  <a:gd name="T14" fmla="*/ 0 w 38"/>
                  <a:gd name="T15" fmla="*/ 1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2">
                    <a:moveTo>
                      <a:pt x="0" y="16"/>
                    </a:moveTo>
                    <a:cubicBezTo>
                      <a:pt x="0" y="34"/>
                      <a:pt x="0" y="34"/>
                      <a:pt x="0" y="34"/>
                    </a:cubicBezTo>
                    <a:cubicBezTo>
                      <a:pt x="3" y="33"/>
                      <a:pt x="7" y="33"/>
                      <a:pt x="10" y="35"/>
                    </a:cubicBezTo>
                    <a:cubicBezTo>
                      <a:pt x="13" y="37"/>
                      <a:pt x="15" y="39"/>
                      <a:pt x="17" y="42"/>
                    </a:cubicBezTo>
                    <a:cubicBezTo>
                      <a:pt x="31" y="31"/>
                      <a:pt x="31" y="31"/>
                      <a:pt x="31" y="31"/>
                    </a:cubicBezTo>
                    <a:cubicBezTo>
                      <a:pt x="38" y="16"/>
                      <a:pt x="38" y="16"/>
                      <a:pt x="38" y="16"/>
                    </a:cubicBezTo>
                    <a:cubicBezTo>
                      <a:pt x="7" y="0"/>
                      <a:pt x="7" y="0"/>
                      <a:pt x="7" y="0"/>
                    </a:cubicBez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68" name="组合 67"/>
          <p:cNvGrpSpPr/>
          <p:nvPr/>
        </p:nvGrpSpPr>
        <p:grpSpPr>
          <a:xfrm>
            <a:off x="4688271" y="3760715"/>
            <a:ext cx="1027303" cy="1027303"/>
            <a:chOff x="2960116" y="4493562"/>
            <a:chExt cx="1027303" cy="1027303"/>
          </a:xfrm>
        </p:grpSpPr>
        <p:sp>
          <p:nvSpPr>
            <p:cNvPr id="124" name="椭圆 123"/>
            <p:cNvSpPr/>
            <p:nvPr/>
          </p:nvSpPr>
          <p:spPr>
            <a:xfrm>
              <a:off x="2960116" y="4493562"/>
              <a:ext cx="1027303" cy="1027303"/>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125" name="组合 124"/>
            <p:cNvGrpSpPr/>
            <p:nvPr/>
          </p:nvGrpSpPr>
          <p:grpSpPr>
            <a:xfrm>
              <a:off x="3240781" y="4778934"/>
              <a:ext cx="465973" cy="456559"/>
              <a:chOff x="5440363" y="8412163"/>
              <a:chExt cx="785813" cy="769938"/>
            </a:xfrm>
            <a:solidFill>
              <a:schemeClr val="bg1"/>
            </a:solidFill>
          </p:grpSpPr>
          <p:sp>
            <p:nvSpPr>
              <p:cNvPr id="126" name="Freeform 12"/>
              <p:cNvSpPr>
                <a:spLocks noEditPoints="1"/>
              </p:cNvSpPr>
              <p:nvPr/>
            </p:nvSpPr>
            <p:spPr bwMode="auto">
              <a:xfrm>
                <a:off x="5440363" y="8412163"/>
                <a:ext cx="785813" cy="615950"/>
              </a:xfrm>
              <a:custGeom>
                <a:avLst/>
                <a:gdLst>
                  <a:gd name="T0" fmla="*/ 197 w 209"/>
                  <a:gd name="T1" fmla="*/ 0 h 164"/>
                  <a:gd name="T2" fmla="*/ 12 w 209"/>
                  <a:gd name="T3" fmla="*/ 0 h 164"/>
                  <a:gd name="T4" fmla="*/ 0 w 209"/>
                  <a:gd name="T5" fmla="*/ 12 h 164"/>
                  <a:gd name="T6" fmla="*/ 0 w 209"/>
                  <a:gd name="T7" fmla="*/ 152 h 164"/>
                  <a:gd name="T8" fmla="*/ 12 w 209"/>
                  <a:gd name="T9" fmla="*/ 164 h 164"/>
                  <a:gd name="T10" fmla="*/ 197 w 209"/>
                  <a:gd name="T11" fmla="*/ 164 h 164"/>
                  <a:gd name="T12" fmla="*/ 209 w 209"/>
                  <a:gd name="T13" fmla="*/ 152 h 164"/>
                  <a:gd name="T14" fmla="*/ 209 w 209"/>
                  <a:gd name="T15" fmla="*/ 12 h 164"/>
                  <a:gd name="T16" fmla="*/ 197 w 209"/>
                  <a:gd name="T17" fmla="*/ 0 h 164"/>
                  <a:gd name="T18" fmla="*/ 189 w 209"/>
                  <a:gd name="T19" fmla="*/ 144 h 164"/>
                  <a:gd name="T20" fmla="*/ 20 w 209"/>
                  <a:gd name="T21" fmla="*/ 144 h 164"/>
                  <a:gd name="T22" fmla="*/ 20 w 209"/>
                  <a:gd name="T23" fmla="*/ 20 h 164"/>
                  <a:gd name="T24" fmla="*/ 189 w 209"/>
                  <a:gd name="T25" fmla="*/ 20 h 164"/>
                  <a:gd name="T26" fmla="*/ 189 w 209"/>
                  <a:gd name="T27" fmla="*/ 1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64">
                    <a:moveTo>
                      <a:pt x="197" y="0"/>
                    </a:moveTo>
                    <a:cubicBezTo>
                      <a:pt x="12" y="0"/>
                      <a:pt x="12" y="0"/>
                      <a:pt x="12" y="0"/>
                    </a:cubicBezTo>
                    <a:cubicBezTo>
                      <a:pt x="6" y="0"/>
                      <a:pt x="0" y="6"/>
                      <a:pt x="0" y="12"/>
                    </a:cubicBezTo>
                    <a:cubicBezTo>
                      <a:pt x="0" y="152"/>
                      <a:pt x="0" y="152"/>
                      <a:pt x="0" y="152"/>
                    </a:cubicBezTo>
                    <a:cubicBezTo>
                      <a:pt x="0" y="158"/>
                      <a:pt x="6" y="164"/>
                      <a:pt x="12" y="164"/>
                    </a:cubicBezTo>
                    <a:cubicBezTo>
                      <a:pt x="197" y="164"/>
                      <a:pt x="197" y="164"/>
                      <a:pt x="197" y="164"/>
                    </a:cubicBezTo>
                    <a:cubicBezTo>
                      <a:pt x="204" y="164"/>
                      <a:pt x="209" y="158"/>
                      <a:pt x="209" y="152"/>
                    </a:cubicBezTo>
                    <a:cubicBezTo>
                      <a:pt x="209" y="12"/>
                      <a:pt x="209" y="12"/>
                      <a:pt x="209" y="12"/>
                    </a:cubicBezTo>
                    <a:cubicBezTo>
                      <a:pt x="209" y="6"/>
                      <a:pt x="204" y="0"/>
                      <a:pt x="197" y="0"/>
                    </a:cubicBezTo>
                    <a:close/>
                    <a:moveTo>
                      <a:pt x="189" y="144"/>
                    </a:moveTo>
                    <a:cubicBezTo>
                      <a:pt x="20" y="144"/>
                      <a:pt x="20" y="144"/>
                      <a:pt x="20" y="144"/>
                    </a:cubicBezTo>
                    <a:cubicBezTo>
                      <a:pt x="20" y="20"/>
                      <a:pt x="20" y="20"/>
                      <a:pt x="20" y="20"/>
                    </a:cubicBezTo>
                    <a:cubicBezTo>
                      <a:pt x="189" y="20"/>
                      <a:pt x="189" y="20"/>
                      <a:pt x="189" y="20"/>
                    </a:cubicBezTo>
                    <a:lnTo>
                      <a:pt x="189"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7" name="Freeform 13"/>
              <p:cNvSpPr/>
              <p:nvPr/>
            </p:nvSpPr>
            <p:spPr bwMode="auto">
              <a:xfrm>
                <a:off x="5605463" y="9043988"/>
                <a:ext cx="461963" cy="138113"/>
              </a:xfrm>
              <a:custGeom>
                <a:avLst/>
                <a:gdLst>
                  <a:gd name="T0" fmla="*/ 111 w 123"/>
                  <a:gd name="T1" fmla="*/ 22 h 37"/>
                  <a:gd name="T2" fmla="*/ 97 w 123"/>
                  <a:gd name="T3" fmla="*/ 22 h 37"/>
                  <a:gd name="T4" fmla="*/ 90 w 123"/>
                  <a:gd name="T5" fmla="*/ 0 h 37"/>
                  <a:gd name="T6" fmla="*/ 33 w 123"/>
                  <a:gd name="T7" fmla="*/ 0 h 37"/>
                  <a:gd name="T8" fmla="*/ 25 w 123"/>
                  <a:gd name="T9" fmla="*/ 22 h 37"/>
                  <a:gd name="T10" fmla="*/ 12 w 123"/>
                  <a:gd name="T11" fmla="*/ 22 h 37"/>
                  <a:gd name="T12" fmla="*/ 0 w 123"/>
                  <a:gd name="T13" fmla="*/ 28 h 37"/>
                  <a:gd name="T14" fmla="*/ 0 w 123"/>
                  <a:gd name="T15" fmla="*/ 32 h 37"/>
                  <a:gd name="T16" fmla="*/ 12 w 123"/>
                  <a:gd name="T17" fmla="*/ 37 h 37"/>
                  <a:gd name="T18" fmla="*/ 111 w 123"/>
                  <a:gd name="T19" fmla="*/ 37 h 37"/>
                  <a:gd name="T20" fmla="*/ 123 w 123"/>
                  <a:gd name="T21" fmla="*/ 32 h 37"/>
                  <a:gd name="T22" fmla="*/ 123 w 123"/>
                  <a:gd name="T23" fmla="*/ 28 h 37"/>
                  <a:gd name="T24" fmla="*/ 111 w 123"/>
                  <a:gd name="T25"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37">
                    <a:moveTo>
                      <a:pt x="111" y="22"/>
                    </a:moveTo>
                    <a:cubicBezTo>
                      <a:pt x="97" y="22"/>
                      <a:pt x="97" y="22"/>
                      <a:pt x="97" y="22"/>
                    </a:cubicBezTo>
                    <a:cubicBezTo>
                      <a:pt x="90" y="0"/>
                      <a:pt x="90" y="0"/>
                      <a:pt x="90" y="0"/>
                    </a:cubicBezTo>
                    <a:cubicBezTo>
                      <a:pt x="33" y="0"/>
                      <a:pt x="33" y="0"/>
                      <a:pt x="33" y="0"/>
                    </a:cubicBezTo>
                    <a:cubicBezTo>
                      <a:pt x="25" y="22"/>
                      <a:pt x="25" y="22"/>
                      <a:pt x="25" y="22"/>
                    </a:cubicBezTo>
                    <a:cubicBezTo>
                      <a:pt x="12" y="22"/>
                      <a:pt x="12" y="22"/>
                      <a:pt x="12" y="22"/>
                    </a:cubicBezTo>
                    <a:cubicBezTo>
                      <a:pt x="6" y="22"/>
                      <a:pt x="0" y="25"/>
                      <a:pt x="0" y="28"/>
                    </a:cubicBezTo>
                    <a:cubicBezTo>
                      <a:pt x="0" y="32"/>
                      <a:pt x="0" y="32"/>
                      <a:pt x="0" y="32"/>
                    </a:cubicBezTo>
                    <a:cubicBezTo>
                      <a:pt x="0" y="35"/>
                      <a:pt x="6" y="37"/>
                      <a:pt x="12" y="37"/>
                    </a:cubicBezTo>
                    <a:cubicBezTo>
                      <a:pt x="111" y="37"/>
                      <a:pt x="111" y="37"/>
                      <a:pt x="111" y="37"/>
                    </a:cubicBezTo>
                    <a:cubicBezTo>
                      <a:pt x="117" y="37"/>
                      <a:pt x="123" y="35"/>
                      <a:pt x="123" y="32"/>
                    </a:cubicBezTo>
                    <a:cubicBezTo>
                      <a:pt x="123" y="28"/>
                      <a:pt x="123" y="28"/>
                      <a:pt x="123" y="28"/>
                    </a:cubicBezTo>
                    <a:cubicBezTo>
                      <a:pt x="123" y="25"/>
                      <a:pt x="117" y="22"/>
                      <a:pt x="1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8" name="Freeform 14"/>
              <p:cNvSpPr>
                <a:spLocks noEditPoints="1"/>
              </p:cNvSpPr>
              <p:nvPr/>
            </p:nvSpPr>
            <p:spPr bwMode="auto">
              <a:xfrm>
                <a:off x="5572125" y="8542338"/>
                <a:ext cx="333375" cy="328613"/>
              </a:xfrm>
              <a:custGeom>
                <a:avLst/>
                <a:gdLst>
                  <a:gd name="T0" fmla="*/ 12 w 89"/>
                  <a:gd name="T1" fmla="*/ 64 h 87"/>
                  <a:gd name="T2" fmla="*/ 7 w 89"/>
                  <a:gd name="T3" fmla="*/ 69 h 87"/>
                  <a:gd name="T4" fmla="*/ 19 w 89"/>
                  <a:gd name="T5" fmla="*/ 81 h 87"/>
                  <a:gd name="T6" fmla="*/ 24 w 89"/>
                  <a:gd name="T7" fmla="*/ 75 h 87"/>
                  <a:gd name="T8" fmla="*/ 36 w 89"/>
                  <a:gd name="T9" fmla="*/ 81 h 87"/>
                  <a:gd name="T10" fmla="*/ 36 w 89"/>
                  <a:gd name="T11" fmla="*/ 87 h 87"/>
                  <a:gd name="T12" fmla="*/ 52 w 89"/>
                  <a:gd name="T13" fmla="*/ 87 h 87"/>
                  <a:gd name="T14" fmla="*/ 52 w 89"/>
                  <a:gd name="T15" fmla="*/ 81 h 87"/>
                  <a:gd name="T16" fmla="*/ 65 w 89"/>
                  <a:gd name="T17" fmla="*/ 76 h 87"/>
                  <a:gd name="T18" fmla="*/ 70 w 89"/>
                  <a:gd name="T19" fmla="*/ 80 h 87"/>
                  <a:gd name="T20" fmla="*/ 81 w 89"/>
                  <a:gd name="T21" fmla="*/ 69 h 87"/>
                  <a:gd name="T22" fmla="*/ 76 w 89"/>
                  <a:gd name="T23" fmla="*/ 65 h 87"/>
                  <a:gd name="T24" fmla="*/ 82 w 89"/>
                  <a:gd name="T25" fmla="*/ 52 h 87"/>
                  <a:gd name="T26" fmla="*/ 89 w 89"/>
                  <a:gd name="T27" fmla="*/ 52 h 87"/>
                  <a:gd name="T28" fmla="*/ 89 w 89"/>
                  <a:gd name="T29" fmla="*/ 36 h 87"/>
                  <a:gd name="T30" fmla="*/ 82 w 89"/>
                  <a:gd name="T31" fmla="*/ 36 h 87"/>
                  <a:gd name="T32" fmla="*/ 76 w 89"/>
                  <a:gd name="T33" fmla="*/ 23 h 87"/>
                  <a:gd name="T34" fmla="*/ 81 w 89"/>
                  <a:gd name="T35" fmla="*/ 18 h 87"/>
                  <a:gd name="T36" fmla="*/ 70 w 89"/>
                  <a:gd name="T37" fmla="*/ 6 h 87"/>
                  <a:gd name="T38" fmla="*/ 65 w 89"/>
                  <a:gd name="T39" fmla="*/ 12 h 87"/>
                  <a:gd name="T40" fmla="*/ 52 w 89"/>
                  <a:gd name="T41" fmla="*/ 6 h 87"/>
                  <a:gd name="T42" fmla="*/ 52 w 89"/>
                  <a:gd name="T43" fmla="*/ 0 h 87"/>
                  <a:gd name="T44" fmla="*/ 36 w 89"/>
                  <a:gd name="T45" fmla="*/ 0 h 87"/>
                  <a:gd name="T46" fmla="*/ 36 w 89"/>
                  <a:gd name="T47" fmla="*/ 6 h 87"/>
                  <a:gd name="T48" fmla="*/ 23 w 89"/>
                  <a:gd name="T49" fmla="*/ 12 h 87"/>
                  <a:gd name="T50" fmla="*/ 18 w 89"/>
                  <a:gd name="T51" fmla="*/ 6 h 87"/>
                  <a:gd name="T52" fmla="*/ 7 w 89"/>
                  <a:gd name="T53" fmla="*/ 17 h 87"/>
                  <a:gd name="T54" fmla="*/ 12 w 89"/>
                  <a:gd name="T55" fmla="*/ 23 h 87"/>
                  <a:gd name="T56" fmla="*/ 7 w 89"/>
                  <a:gd name="T57" fmla="*/ 36 h 87"/>
                  <a:gd name="T58" fmla="*/ 0 w 89"/>
                  <a:gd name="T59" fmla="*/ 36 h 87"/>
                  <a:gd name="T60" fmla="*/ 0 w 89"/>
                  <a:gd name="T61" fmla="*/ 52 h 87"/>
                  <a:gd name="T62" fmla="*/ 7 w 89"/>
                  <a:gd name="T63" fmla="*/ 52 h 87"/>
                  <a:gd name="T64" fmla="*/ 12 w 89"/>
                  <a:gd name="T65" fmla="*/ 64 h 87"/>
                  <a:gd name="T66" fmla="*/ 44 w 89"/>
                  <a:gd name="T67" fmla="*/ 16 h 87"/>
                  <a:gd name="T68" fmla="*/ 72 w 89"/>
                  <a:gd name="T69" fmla="*/ 43 h 87"/>
                  <a:gd name="T70" fmla="*/ 44 w 89"/>
                  <a:gd name="T71" fmla="*/ 71 h 87"/>
                  <a:gd name="T72" fmla="*/ 17 w 89"/>
                  <a:gd name="T73" fmla="*/ 43 h 87"/>
                  <a:gd name="T74" fmla="*/ 44 w 89"/>
                  <a:gd name="T7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87">
                    <a:moveTo>
                      <a:pt x="12" y="64"/>
                    </a:moveTo>
                    <a:cubicBezTo>
                      <a:pt x="7" y="69"/>
                      <a:pt x="7" y="69"/>
                      <a:pt x="7" y="69"/>
                    </a:cubicBezTo>
                    <a:cubicBezTo>
                      <a:pt x="19" y="81"/>
                      <a:pt x="19" y="81"/>
                      <a:pt x="19" y="81"/>
                    </a:cubicBezTo>
                    <a:cubicBezTo>
                      <a:pt x="24" y="75"/>
                      <a:pt x="24" y="75"/>
                      <a:pt x="24" y="75"/>
                    </a:cubicBezTo>
                    <a:cubicBezTo>
                      <a:pt x="27" y="78"/>
                      <a:pt x="32" y="80"/>
                      <a:pt x="36" y="81"/>
                    </a:cubicBezTo>
                    <a:cubicBezTo>
                      <a:pt x="36" y="87"/>
                      <a:pt x="36" y="87"/>
                      <a:pt x="36" y="87"/>
                    </a:cubicBezTo>
                    <a:cubicBezTo>
                      <a:pt x="52" y="87"/>
                      <a:pt x="52" y="87"/>
                      <a:pt x="52" y="87"/>
                    </a:cubicBezTo>
                    <a:cubicBezTo>
                      <a:pt x="52" y="81"/>
                      <a:pt x="52" y="81"/>
                      <a:pt x="52" y="81"/>
                    </a:cubicBezTo>
                    <a:cubicBezTo>
                      <a:pt x="57" y="80"/>
                      <a:pt x="61" y="78"/>
                      <a:pt x="65" y="76"/>
                    </a:cubicBezTo>
                    <a:cubicBezTo>
                      <a:pt x="70" y="80"/>
                      <a:pt x="70" y="80"/>
                      <a:pt x="70" y="80"/>
                    </a:cubicBezTo>
                    <a:cubicBezTo>
                      <a:pt x="81" y="69"/>
                      <a:pt x="81" y="69"/>
                      <a:pt x="81" y="69"/>
                    </a:cubicBezTo>
                    <a:cubicBezTo>
                      <a:pt x="76" y="65"/>
                      <a:pt x="76" y="65"/>
                      <a:pt x="76" y="65"/>
                    </a:cubicBezTo>
                    <a:cubicBezTo>
                      <a:pt x="79" y="61"/>
                      <a:pt x="81" y="56"/>
                      <a:pt x="82" y="52"/>
                    </a:cubicBezTo>
                    <a:cubicBezTo>
                      <a:pt x="89" y="52"/>
                      <a:pt x="89" y="52"/>
                      <a:pt x="89" y="52"/>
                    </a:cubicBezTo>
                    <a:cubicBezTo>
                      <a:pt x="89" y="36"/>
                      <a:pt x="89" y="36"/>
                      <a:pt x="89" y="36"/>
                    </a:cubicBezTo>
                    <a:cubicBezTo>
                      <a:pt x="82" y="36"/>
                      <a:pt x="82" y="36"/>
                      <a:pt x="82" y="36"/>
                    </a:cubicBezTo>
                    <a:cubicBezTo>
                      <a:pt x="81" y="31"/>
                      <a:pt x="79" y="27"/>
                      <a:pt x="76" y="23"/>
                    </a:cubicBezTo>
                    <a:cubicBezTo>
                      <a:pt x="81" y="18"/>
                      <a:pt x="81" y="18"/>
                      <a:pt x="81" y="18"/>
                    </a:cubicBezTo>
                    <a:cubicBezTo>
                      <a:pt x="70" y="6"/>
                      <a:pt x="70" y="6"/>
                      <a:pt x="70" y="6"/>
                    </a:cubicBezTo>
                    <a:cubicBezTo>
                      <a:pt x="65" y="12"/>
                      <a:pt x="65" y="12"/>
                      <a:pt x="65" y="12"/>
                    </a:cubicBezTo>
                    <a:cubicBezTo>
                      <a:pt x="61" y="9"/>
                      <a:pt x="57" y="7"/>
                      <a:pt x="52" y="6"/>
                    </a:cubicBezTo>
                    <a:cubicBezTo>
                      <a:pt x="52" y="0"/>
                      <a:pt x="52" y="0"/>
                      <a:pt x="52" y="0"/>
                    </a:cubicBezTo>
                    <a:cubicBezTo>
                      <a:pt x="36" y="0"/>
                      <a:pt x="36" y="0"/>
                      <a:pt x="36" y="0"/>
                    </a:cubicBezTo>
                    <a:cubicBezTo>
                      <a:pt x="36" y="6"/>
                      <a:pt x="36" y="6"/>
                      <a:pt x="36" y="6"/>
                    </a:cubicBezTo>
                    <a:cubicBezTo>
                      <a:pt x="31" y="7"/>
                      <a:pt x="27" y="9"/>
                      <a:pt x="23" y="12"/>
                    </a:cubicBezTo>
                    <a:cubicBezTo>
                      <a:pt x="18" y="6"/>
                      <a:pt x="18" y="6"/>
                      <a:pt x="18" y="6"/>
                    </a:cubicBezTo>
                    <a:cubicBezTo>
                      <a:pt x="7" y="17"/>
                      <a:pt x="7" y="17"/>
                      <a:pt x="7" y="17"/>
                    </a:cubicBezTo>
                    <a:cubicBezTo>
                      <a:pt x="12" y="23"/>
                      <a:pt x="12" y="23"/>
                      <a:pt x="12" y="23"/>
                    </a:cubicBezTo>
                    <a:cubicBezTo>
                      <a:pt x="10" y="27"/>
                      <a:pt x="8" y="31"/>
                      <a:pt x="7" y="36"/>
                    </a:cubicBezTo>
                    <a:cubicBezTo>
                      <a:pt x="0" y="36"/>
                      <a:pt x="0" y="36"/>
                      <a:pt x="0" y="36"/>
                    </a:cubicBezTo>
                    <a:cubicBezTo>
                      <a:pt x="0" y="52"/>
                      <a:pt x="0" y="52"/>
                      <a:pt x="0" y="52"/>
                    </a:cubicBezTo>
                    <a:cubicBezTo>
                      <a:pt x="7" y="52"/>
                      <a:pt x="7" y="52"/>
                      <a:pt x="7" y="52"/>
                    </a:cubicBezTo>
                    <a:cubicBezTo>
                      <a:pt x="8" y="56"/>
                      <a:pt x="10" y="61"/>
                      <a:pt x="12" y="64"/>
                    </a:cubicBezTo>
                    <a:close/>
                    <a:moveTo>
                      <a:pt x="44" y="16"/>
                    </a:moveTo>
                    <a:cubicBezTo>
                      <a:pt x="59" y="16"/>
                      <a:pt x="72" y="29"/>
                      <a:pt x="72" y="43"/>
                    </a:cubicBezTo>
                    <a:cubicBezTo>
                      <a:pt x="72" y="58"/>
                      <a:pt x="59" y="71"/>
                      <a:pt x="44" y="71"/>
                    </a:cubicBezTo>
                    <a:cubicBezTo>
                      <a:pt x="29" y="71"/>
                      <a:pt x="17" y="58"/>
                      <a:pt x="17" y="43"/>
                    </a:cubicBezTo>
                    <a:cubicBezTo>
                      <a:pt x="17" y="29"/>
                      <a:pt x="29" y="16"/>
                      <a:pt x="4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9" name="Freeform 15"/>
              <p:cNvSpPr>
                <a:spLocks noEditPoints="1"/>
              </p:cNvSpPr>
              <p:nvPr/>
            </p:nvSpPr>
            <p:spPr bwMode="auto">
              <a:xfrm>
                <a:off x="5662613" y="8629650"/>
                <a:ext cx="153988" cy="153988"/>
              </a:xfrm>
              <a:custGeom>
                <a:avLst/>
                <a:gdLst>
                  <a:gd name="T0" fmla="*/ 20 w 41"/>
                  <a:gd name="T1" fmla="*/ 41 h 41"/>
                  <a:gd name="T2" fmla="*/ 41 w 41"/>
                  <a:gd name="T3" fmla="*/ 21 h 41"/>
                  <a:gd name="T4" fmla="*/ 20 w 41"/>
                  <a:gd name="T5" fmla="*/ 0 h 41"/>
                  <a:gd name="T6" fmla="*/ 0 w 41"/>
                  <a:gd name="T7" fmla="*/ 21 h 41"/>
                  <a:gd name="T8" fmla="*/ 20 w 41"/>
                  <a:gd name="T9" fmla="*/ 41 h 41"/>
                  <a:gd name="T10" fmla="*/ 20 w 41"/>
                  <a:gd name="T11" fmla="*/ 7 h 41"/>
                  <a:gd name="T12" fmla="*/ 34 w 41"/>
                  <a:gd name="T13" fmla="*/ 21 h 41"/>
                  <a:gd name="T14" fmla="*/ 20 w 41"/>
                  <a:gd name="T15" fmla="*/ 34 h 41"/>
                  <a:gd name="T16" fmla="*/ 6 w 41"/>
                  <a:gd name="T17" fmla="*/ 21 h 41"/>
                  <a:gd name="T18" fmla="*/ 20 w 41"/>
                  <a:gd name="T1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32" y="41"/>
                      <a:pt x="41" y="32"/>
                      <a:pt x="41" y="21"/>
                    </a:cubicBezTo>
                    <a:cubicBezTo>
                      <a:pt x="41" y="9"/>
                      <a:pt x="32" y="0"/>
                      <a:pt x="20" y="0"/>
                    </a:cubicBezTo>
                    <a:cubicBezTo>
                      <a:pt x="9" y="0"/>
                      <a:pt x="0" y="9"/>
                      <a:pt x="0" y="21"/>
                    </a:cubicBezTo>
                    <a:cubicBezTo>
                      <a:pt x="0" y="32"/>
                      <a:pt x="9" y="41"/>
                      <a:pt x="20" y="41"/>
                    </a:cubicBezTo>
                    <a:close/>
                    <a:moveTo>
                      <a:pt x="20" y="7"/>
                    </a:moveTo>
                    <a:cubicBezTo>
                      <a:pt x="28" y="7"/>
                      <a:pt x="34" y="13"/>
                      <a:pt x="34" y="21"/>
                    </a:cubicBezTo>
                    <a:cubicBezTo>
                      <a:pt x="34" y="28"/>
                      <a:pt x="28" y="34"/>
                      <a:pt x="20" y="34"/>
                    </a:cubicBezTo>
                    <a:cubicBezTo>
                      <a:pt x="12" y="34"/>
                      <a:pt x="6" y="28"/>
                      <a:pt x="6" y="21"/>
                    </a:cubicBezTo>
                    <a:cubicBezTo>
                      <a:pt x="6" y="13"/>
                      <a:pt x="12" y="7"/>
                      <a:pt x="2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0" name="Oval 16"/>
              <p:cNvSpPr>
                <a:spLocks noChangeArrowheads="1"/>
              </p:cNvSpPr>
              <p:nvPr/>
            </p:nvSpPr>
            <p:spPr bwMode="auto">
              <a:xfrm>
                <a:off x="5710238" y="8678863"/>
                <a:ext cx="57150"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1" name="Freeform 17"/>
              <p:cNvSpPr>
                <a:spLocks noEditPoints="1"/>
              </p:cNvSpPr>
              <p:nvPr/>
            </p:nvSpPr>
            <p:spPr bwMode="auto">
              <a:xfrm>
                <a:off x="5894388" y="8693150"/>
                <a:ext cx="203200" cy="200025"/>
              </a:xfrm>
              <a:custGeom>
                <a:avLst/>
                <a:gdLst>
                  <a:gd name="T0" fmla="*/ 0 w 54"/>
                  <a:gd name="T1" fmla="*/ 22 h 53"/>
                  <a:gd name="T2" fmla="*/ 0 w 54"/>
                  <a:gd name="T3" fmla="*/ 32 h 53"/>
                  <a:gd name="T4" fmla="*/ 5 w 54"/>
                  <a:gd name="T5" fmla="*/ 32 h 53"/>
                  <a:gd name="T6" fmla="*/ 8 w 54"/>
                  <a:gd name="T7" fmla="*/ 39 h 53"/>
                  <a:gd name="T8" fmla="*/ 5 w 54"/>
                  <a:gd name="T9" fmla="*/ 42 h 53"/>
                  <a:gd name="T10" fmla="*/ 12 w 54"/>
                  <a:gd name="T11" fmla="*/ 49 h 53"/>
                  <a:gd name="T12" fmla="*/ 15 w 54"/>
                  <a:gd name="T13" fmla="*/ 46 h 53"/>
                  <a:gd name="T14" fmla="*/ 22 w 54"/>
                  <a:gd name="T15" fmla="*/ 49 h 53"/>
                  <a:gd name="T16" fmla="*/ 22 w 54"/>
                  <a:gd name="T17" fmla="*/ 53 h 53"/>
                  <a:gd name="T18" fmla="*/ 32 w 54"/>
                  <a:gd name="T19" fmla="*/ 53 h 53"/>
                  <a:gd name="T20" fmla="*/ 32 w 54"/>
                  <a:gd name="T21" fmla="*/ 49 h 53"/>
                  <a:gd name="T22" fmla="*/ 40 w 54"/>
                  <a:gd name="T23" fmla="*/ 46 h 53"/>
                  <a:gd name="T24" fmla="*/ 43 w 54"/>
                  <a:gd name="T25" fmla="*/ 49 h 53"/>
                  <a:gd name="T26" fmla="*/ 50 w 54"/>
                  <a:gd name="T27" fmla="*/ 42 h 53"/>
                  <a:gd name="T28" fmla="*/ 47 w 54"/>
                  <a:gd name="T29" fmla="*/ 40 h 53"/>
                  <a:gd name="T30" fmla="*/ 50 w 54"/>
                  <a:gd name="T31" fmla="*/ 32 h 53"/>
                  <a:gd name="T32" fmla="*/ 54 w 54"/>
                  <a:gd name="T33" fmla="*/ 32 h 53"/>
                  <a:gd name="T34" fmla="*/ 54 w 54"/>
                  <a:gd name="T35" fmla="*/ 22 h 53"/>
                  <a:gd name="T36" fmla="*/ 50 w 54"/>
                  <a:gd name="T37" fmla="*/ 22 h 53"/>
                  <a:gd name="T38" fmla="*/ 47 w 54"/>
                  <a:gd name="T39" fmla="*/ 14 h 53"/>
                  <a:gd name="T40" fmla="*/ 50 w 54"/>
                  <a:gd name="T41" fmla="*/ 11 h 53"/>
                  <a:gd name="T42" fmla="*/ 43 w 54"/>
                  <a:gd name="T43" fmla="*/ 4 h 53"/>
                  <a:gd name="T44" fmla="*/ 40 w 54"/>
                  <a:gd name="T45" fmla="*/ 7 h 53"/>
                  <a:gd name="T46" fmla="*/ 32 w 54"/>
                  <a:gd name="T47" fmla="*/ 4 h 53"/>
                  <a:gd name="T48" fmla="*/ 32 w 54"/>
                  <a:gd name="T49" fmla="*/ 0 h 53"/>
                  <a:gd name="T50" fmla="*/ 22 w 54"/>
                  <a:gd name="T51" fmla="*/ 0 h 53"/>
                  <a:gd name="T52" fmla="*/ 22 w 54"/>
                  <a:gd name="T53" fmla="*/ 4 h 53"/>
                  <a:gd name="T54" fmla="*/ 15 w 54"/>
                  <a:gd name="T55" fmla="*/ 7 h 53"/>
                  <a:gd name="T56" fmla="*/ 11 w 54"/>
                  <a:gd name="T57" fmla="*/ 4 h 53"/>
                  <a:gd name="T58" fmla="*/ 5 w 54"/>
                  <a:gd name="T59" fmla="*/ 11 h 53"/>
                  <a:gd name="T60" fmla="*/ 8 w 54"/>
                  <a:gd name="T61" fmla="*/ 14 h 53"/>
                  <a:gd name="T62" fmla="*/ 5 w 54"/>
                  <a:gd name="T63" fmla="*/ 22 h 53"/>
                  <a:gd name="T64" fmla="*/ 0 w 54"/>
                  <a:gd name="T65" fmla="*/ 22 h 53"/>
                  <a:gd name="T66" fmla="*/ 28 w 54"/>
                  <a:gd name="T67" fmla="*/ 10 h 53"/>
                  <a:gd name="T68" fmla="*/ 44 w 54"/>
                  <a:gd name="T69" fmla="*/ 27 h 53"/>
                  <a:gd name="T70" fmla="*/ 28 w 54"/>
                  <a:gd name="T71" fmla="*/ 43 h 53"/>
                  <a:gd name="T72" fmla="*/ 11 w 54"/>
                  <a:gd name="T73" fmla="*/ 27 h 53"/>
                  <a:gd name="T74" fmla="*/ 28 w 54"/>
                  <a:gd name="T75"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3">
                    <a:moveTo>
                      <a:pt x="0" y="22"/>
                    </a:moveTo>
                    <a:cubicBezTo>
                      <a:pt x="0" y="32"/>
                      <a:pt x="0" y="32"/>
                      <a:pt x="0" y="32"/>
                    </a:cubicBezTo>
                    <a:cubicBezTo>
                      <a:pt x="5" y="32"/>
                      <a:pt x="5" y="32"/>
                      <a:pt x="5" y="32"/>
                    </a:cubicBezTo>
                    <a:cubicBezTo>
                      <a:pt x="5" y="34"/>
                      <a:pt x="6" y="37"/>
                      <a:pt x="8" y="39"/>
                    </a:cubicBezTo>
                    <a:cubicBezTo>
                      <a:pt x="5" y="42"/>
                      <a:pt x="5" y="42"/>
                      <a:pt x="5" y="42"/>
                    </a:cubicBezTo>
                    <a:cubicBezTo>
                      <a:pt x="12" y="49"/>
                      <a:pt x="12" y="49"/>
                      <a:pt x="12" y="49"/>
                    </a:cubicBezTo>
                    <a:cubicBezTo>
                      <a:pt x="15" y="46"/>
                      <a:pt x="15" y="46"/>
                      <a:pt x="15" y="46"/>
                    </a:cubicBezTo>
                    <a:cubicBezTo>
                      <a:pt x="17" y="48"/>
                      <a:pt x="20" y="49"/>
                      <a:pt x="22" y="49"/>
                    </a:cubicBezTo>
                    <a:cubicBezTo>
                      <a:pt x="22" y="53"/>
                      <a:pt x="22" y="53"/>
                      <a:pt x="22" y="53"/>
                    </a:cubicBezTo>
                    <a:cubicBezTo>
                      <a:pt x="32" y="53"/>
                      <a:pt x="32" y="53"/>
                      <a:pt x="32" y="53"/>
                    </a:cubicBezTo>
                    <a:cubicBezTo>
                      <a:pt x="32" y="49"/>
                      <a:pt x="32" y="49"/>
                      <a:pt x="32" y="49"/>
                    </a:cubicBezTo>
                    <a:cubicBezTo>
                      <a:pt x="35" y="49"/>
                      <a:pt x="38" y="48"/>
                      <a:pt x="40" y="46"/>
                    </a:cubicBezTo>
                    <a:cubicBezTo>
                      <a:pt x="43" y="49"/>
                      <a:pt x="43" y="49"/>
                      <a:pt x="43" y="49"/>
                    </a:cubicBezTo>
                    <a:cubicBezTo>
                      <a:pt x="50" y="42"/>
                      <a:pt x="50" y="42"/>
                      <a:pt x="50" y="42"/>
                    </a:cubicBezTo>
                    <a:cubicBezTo>
                      <a:pt x="47" y="40"/>
                      <a:pt x="47" y="40"/>
                      <a:pt x="47" y="40"/>
                    </a:cubicBezTo>
                    <a:cubicBezTo>
                      <a:pt x="49" y="37"/>
                      <a:pt x="50" y="35"/>
                      <a:pt x="50" y="32"/>
                    </a:cubicBezTo>
                    <a:cubicBezTo>
                      <a:pt x="54" y="32"/>
                      <a:pt x="54" y="32"/>
                      <a:pt x="54" y="32"/>
                    </a:cubicBezTo>
                    <a:cubicBezTo>
                      <a:pt x="54" y="22"/>
                      <a:pt x="54" y="22"/>
                      <a:pt x="54" y="22"/>
                    </a:cubicBezTo>
                    <a:cubicBezTo>
                      <a:pt x="50" y="22"/>
                      <a:pt x="50" y="22"/>
                      <a:pt x="50" y="22"/>
                    </a:cubicBezTo>
                    <a:cubicBezTo>
                      <a:pt x="50" y="19"/>
                      <a:pt x="49" y="16"/>
                      <a:pt x="47" y="14"/>
                    </a:cubicBezTo>
                    <a:cubicBezTo>
                      <a:pt x="50" y="11"/>
                      <a:pt x="50" y="11"/>
                      <a:pt x="50" y="11"/>
                    </a:cubicBezTo>
                    <a:cubicBezTo>
                      <a:pt x="43" y="4"/>
                      <a:pt x="43" y="4"/>
                      <a:pt x="43" y="4"/>
                    </a:cubicBezTo>
                    <a:cubicBezTo>
                      <a:pt x="40" y="7"/>
                      <a:pt x="40" y="7"/>
                      <a:pt x="40" y="7"/>
                    </a:cubicBezTo>
                    <a:cubicBezTo>
                      <a:pt x="38" y="6"/>
                      <a:pt x="35" y="5"/>
                      <a:pt x="32" y="4"/>
                    </a:cubicBezTo>
                    <a:cubicBezTo>
                      <a:pt x="32" y="0"/>
                      <a:pt x="32" y="0"/>
                      <a:pt x="32" y="0"/>
                    </a:cubicBezTo>
                    <a:cubicBezTo>
                      <a:pt x="22" y="0"/>
                      <a:pt x="22" y="0"/>
                      <a:pt x="22" y="0"/>
                    </a:cubicBezTo>
                    <a:cubicBezTo>
                      <a:pt x="22" y="4"/>
                      <a:pt x="22" y="4"/>
                      <a:pt x="22" y="4"/>
                    </a:cubicBezTo>
                    <a:cubicBezTo>
                      <a:pt x="20" y="5"/>
                      <a:pt x="17" y="6"/>
                      <a:pt x="15" y="7"/>
                    </a:cubicBezTo>
                    <a:cubicBezTo>
                      <a:pt x="11" y="4"/>
                      <a:pt x="11" y="4"/>
                      <a:pt x="11" y="4"/>
                    </a:cubicBezTo>
                    <a:cubicBezTo>
                      <a:pt x="5" y="11"/>
                      <a:pt x="5" y="11"/>
                      <a:pt x="5" y="11"/>
                    </a:cubicBezTo>
                    <a:cubicBezTo>
                      <a:pt x="8" y="14"/>
                      <a:pt x="8" y="14"/>
                      <a:pt x="8" y="14"/>
                    </a:cubicBezTo>
                    <a:cubicBezTo>
                      <a:pt x="6" y="16"/>
                      <a:pt x="5" y="19"/>
                      <a:pt x="5" y="22"/>
                    </a:cubicBezTo>
                    <a:lnTo>
                      <a:pt x="0" y="22"/>
                    </a:lnTo>
                    <a:close/>
                    <a:moveTo>
                      <a:pt x="28" y="10"/>
                    </a:moveTo>
                    <a:cubicBezTo>
                      <a:pt x="37" y="10"/>
                      <a:pt x="44" y="18"/>
                      <a:pt x="44" y="27"/>
                    </a:cubicBezTo>
                    <a:cubicBezTo>
                      <a:pt x="44" y="36"/>
                      <a:pt x="37" y="43"/>
                      <a:pt x="28" y="43"/>
                    </a:cubicBezTo>
                    <a:cubicBezTo>
                      <a:pt x="18" y="43"/>
                      <a:pt x="11" y="36"/>
                      <a:pt x="11" y="27"/>
                    </a:cubicBezTo>
                    <a:cubicBezTo>
                      <a:pt x="11" y="18"/>
                      <a:pt x="18" y="10"/>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2" name="Freeform 18"/>
              <p:cNvSpPr>
                <a:spLocks noEditPoints="1"/>
              </p:cNvSpPr>
              <p:nvPr/>
            </p:nvSpPr>
            <p:spPr bwMode="auto">
              <a:xfrm>
                <a:off x="5951538" y="8745538"/>
                <a:ext cx="93663" cy="95250"/>
              </a:xfrm>
              <a:custGeom>
                <a:avLst/>
                <a:gdLst>
                  <a:gd name="T0" fmla="*/ 12 w 25"/>
                  <a:gd name="T1" fmla="*/ 25 h 25"/>
                  <a:gd name="T2" fmla="*/ 25 w 25"/>
                  <a:gd name="T3" fmla="*/ 13 h 25"/>
                  <a:gd name="T4" fmla="*/ 12 w 25"/>
                  <a:gd name="T5" fmla="*/ 0 h 25"/>
                  <a:gd name="T6" fmla="*/ 0 w 25"/>
                  <a:gd name="T7" fmla="*/ 13 h 25"/>
                  <a:gd name="T8" fmla="*/ 12 w 25"/>
                  <a:gd name="T9" fmla="*/ 25 h 25"/>
                  <a:gd name="T10" fmla="*/ 12 w 25"/>
                  <a:gd name="T11" fmla="*/ 4 h 25"/>
                  <a:gd name="T12" fmla="*/ 21 w 25"/>
                  <a:gd name="T13" fmla="*/ 13 h 25"/>
                  <a:gd name="T14" fmla="*/ 12 w 25"/>
                  <a:gd name="T15" fmla="*/ 21 h 25"/>
                  <a:gd name="T16" fmla="*/ 4 w 25"/>
                  <a:gd name="T17" fmla="*/ 13 h 25"/>
                  <a:gd name="T18" fmla="*/ 12 w 25"/>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19" y="25"/>
                      <a:pt x="25" y="20"/>
                      <a:pt x="25" y="13"/>
                    </a:cubicBezTo>
                    <a:cubicBezTo>
                      <a:pt x="25" y="6"/>
                      <a:pt x="19" y="0"/>
                      <a:pt x="12" y="0"/>
                    </a:cubicBezTo>
                    <a:cubicBezTo>
                      <a:pt x="5" y="0"/>
                      <a:pt x="0" y="6"/>
                      <a:pt x="0" y="13"/>
                    </a:cubicBezTo>
                    <a:cubicBezTo>
                      <a:pt x="0" y="20"/>
                      <a:pt x="5" y="25"/>
                      <a:pt x="12" y="25"/>
                    </a:cubicBezTo>
                    <a:close/>
                    <a:moveTo>
                      <a:pt x="12" y="4"/>
                    </a:moveTo>
                    <a:cubicBezTo>
                      <a:pt x="17" y="4"/>
                      <a:pt x="21" y="8"/>
                      <a:pt x="21" y="13"/>
                    </a:cubicBezTo>
                    <a:cubicBezTo>
                      <a:pt x="21" y="17"/>
                      <a:pt x="17" y="21"/>
                      <a:pt x="12" y="21"/>
                    </a:cubicBezTo>
                    <a:cubicBezTo>
                      <a:pt x="8" y="21"/>
                      <a:pt x="4" y="17"/>
                      <a:pt x="4" y="13"/>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3" name="Oval 19"/>
              <p:cNvSpPr>
                <a:spLocks noChangeArrowheads="1"/>
              </p:cNvSpPr>
              <p:nvPr/>
            </p:nvSpPr>
            <p:spPr bwMode="auto">
              <a:xfrm>
                <a:off x="5981700" y="8775700"/>
                <a:ext cx="33338" cy="34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69" name="组合 68"/>
          <p:cNvGrpSpPr/>
          <p:nvPr/>
        </p:nvGrpSpPr>
        <p:grpSpPr>
          <a:xfrm>
            <a:off x="1111959" y="3760715"/>
            <a:ext cx="1027303" cy="1027303"/>
            <a:chOff x="10058400" y="4493562"/>
            <a:chExt cx="1027303" cy="1027303"/>
          </a:xfrm>
        </p:grpSpPr>
        <p:sp>
          <p:nvSpPr>
            <p:cNvPr id="120" name="椭圆 119"/>
            <p:cNvSpPr/>
            <p:nvPr/>
          </p:nvSpPr>
          <p:spPr>
            <a:xfrm>
              <a:off x="10058400" y="4493562"/>
              <a:ext cx="1027303" cy="1027303"/>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121" name="组合 120"/>
            <p:cNvGrpSpPr/>
            <p:nvPr/>
          </p:nvGrpSpPr>
          <p:grpSpPr>
            <a:xfrm>
              <a:off x="10357421" y="4833062"/>
              <a:ext cx="429260" cy="348303"/>
              <a:chOff x="9004300" y="9856788"/>
              <a:chExt cx="723900" cy="587375"/>
            </a:xfrm>
            <a:solidFill>
              <a:schemeClr val="bg1"/>
            </a:solidFill>
          </p:grpSpPr>
          <p:sp>
            <p:nvSpPr>
              <p:cNvPr id="122" name="Freeform 20"/>
              <p:cNvSpPr>
                <a:spLocks noEditPoints="1"/>
              </p:cNvSpPr>
              <p:nvPr/>
            </p:nvSpPr>
            <p:spPr bwMode="auto">
              <a:xfrm>
                <a:off x="9004300" y="9856788"/>
                <a:ext cx="723900" cy="587375"/>
              </a:xfrm>
              <a:custGeom>
                <a:avLst/>
                <a:gdLst>
                  <a:gd name="T0" fmla="*/ 181 w 193"/>
                  <a:gd name="T1" fmla="*/ 0 h 156"/>
                  <a:gd name="T2" fmla="*/ 12 w 193"/>
                  <a:gd name="T3" fmla="*/ 0 h 156"/>
                  <a:gd name="T4" fmla="*/ 0 w 193"/>
                  <a:gd name="T5" fmla="*/ 12 h 156"/>
                  <a:gd name="T6" fmla="*/ 0 w 193"/>
                  <a:gd name="T7" fmla="*/ 144 h 156"/>
                  <a:gd name="T8" fmla="*/ 12 w 193"/>
                  <a:gd name="T9" fmla="*/ 156 h 156"/>
                  <a:gd name="T10" fmla="*/ 181 w 193"/>
                  <a:gd name="T11" fmla="*/ 156 h 156"/>
                  <a:gd name="T12" fmla="*/ 193 w 193"/>
                  <a:gd name="T13" fmla="*/ 144 h 156"/>
                  <a:gd name="T14" fmla="*/ 193 w 193"/>
                  <a:gd name="T15" fmla="*/ 12 h 156"/>
                  <a:gd name="T16" fmla="*/ 181 w 193"/>
                  <a:gd name="T17" fmla="*/ 0 h 156"/>
                  <a:gd name="T18" fmla="*/ 154 w 193"/>
                  <a:gd name="T19" fmla="*/ 16 h 156"/>
                  <a:gd name="T20" fmla="*/ 173 w 193"/>
                  <a:gd name="T21" fmla="*/ 16 h 156"/>
                  <a:gd name="T22" fmla="*/ 173 w 193"/>
                  <a:gd name="T23" fmla="*/ 35 h 156"/>
                  <a:gd name="T24" fmla="*/ 154 w 193"/>
                  <a:gd name="T25" fmla="*/ 35 h 156"/>
                  <a:gd name="T26" fmla="*/ 154 w 193"/>
                  <a:gd name="T27" fmla="*/ 16 h 156"/>
                  <a:gd name="T28" fmla="*/ 127 w 193"/>
                  <a:gd name="T29" fmla="*/ 16 h 156"/>
                  <a:gd name="T30" fmla="*/ 146 w 193"/>
                  <a:gd name="T31" fmla="*/ 16 h 156"/>
                  <a:gd name="T32" fmla="*/ 146 w 193"/>
                  <a:gd name="T33" fmla="*/ 35 h 156"/>
                  <a:gd name="T34" fmla="*/ 127 w 193"/>
                  <a:gd name="T35" fmla="*/ 35 h 156"/>
                  <a:gd name="T36" fmla="*/ 127 w 193"/>
                  <a:gd name="T37" fmla="*/ 16 h 156"/>
                  <a:gd name="T38" fmla="*/ 100 w 193"/>
                  <a:gd name="T39" fmla="*/ 16 h 156"/>
                  <a:gd name="T40" fmla="*/ 119 w 193"/>
                  <a:gd name="T41" fmla="*/ 16 h 156"/>
                  <a:gd name="T42" fmla="*/ 119 w 193"/>
                  <a:gd name="T43" fmla="*/ 35 h 156"/>
                  <a:gd name="T44" fmla="*/ 100 w 193"/>
                  <a:gd name="T45" fmla="*/ 35 h 156"/>
                  <a:gd name="T46" fmla="*/ 100 w 193"/>
                  <a:gd name="T47" fmla="*/ 16 h 156"/>
                  <a:gd name="T48" fmla="*/ 178 w 193"/>
                  <a:gd name="T49" fmla="*/ 141 h 156"/>
                  <a:gd name="T50" fmla="*/ 15 w 193"/>
                  <a:gd name="T51" fmla="*/ 141 h 156"/>
                  <a:gd name="T52" fmla="*/ 15 w 193"/>
                  <a:gd name="T53" fmla="*/ 53 h 156"/>
                  <a:gd name="T54" fmla="*/ 178 w 193"/>
                  <a:gd name="T55" fmla="*/ 53 h 156"/>
                  <a:gd name="T56" fmla="*/ 178 w 193"/>
                  <a:gd name="T5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56">
                    <a:moveTo>
                      <a:pt x="181" y="0"/>
                    </a:moveTo>
                    <a:cubicBezTo>
                      <a:pt x="12" y="0"/>
                      <a:pt x="12" y="0"/>
                      <a:pt x="12" y="0"/>
                    </a:cubicBezTo>
                    <a:cubicBezTo>
                      <a:pt x="6" y="0"/>
                      <a:pt x="0" y="5"/>
                      <a:pt x="0" y="12"/>
                    </a:cubicBezTo>
                    <a:cubicBezTo>
                      <a:pt x="0" y="144"/>
                      <a:pt x="0" y="144"/>
                      <a:pt x="0" y="144"/>
                    </a:cubicBezTo>
                    <a:cubicBezTo>
                      <a:pt x="0" y="151"/>
                      <a:pt x="6" y="156"/>
                      <a:pt x="12" y="156"/>
                    </a:cubicBezTo>
                    <a:cubicBezTo>
                      <a:pt x="181" y="156"/>
                      <a:pt x="181" y="156"/>
                      <a:pt x="181" y="156"/>
                    </a:cubicBezTo>
                    <a:cubicBezTo>
                      <a:pt x="188" y="156"/>
                      <a:pt x="193" y="151"/>
                      <a:pt x="193" y="144"/>
                    </a:cubicBezTo>
                    <a:cubicBezTo>
                      <a:pt x="193" y="12"/>
                      <a:pt x="193" y="12"/>
                      <a:pt x="193" y="12"/>
                    </a:cubicBezTo>
                    <a:cubicBezTo>
                      <a:pt x="193" y="5"/>
                      <a:pt x="188" y="0"/>
                      <a:pt x="181" y="0"/>
                    </a:cubicBezTo>
                    <a:close/>
                    <a:moveTo>
                      <a:pt x="154" y="16"/>
                    </a:moveTo>
                    <a:cubicBezTo>
                      <a:pt x="173" y="16"/>
                      <a:pt x="173" y="16"/>
                      <a:pt x="173" y="16"/>
                    </a:cubicBezTo>
                    <a:cubicBezTo>
                      <a:pt x="173" y="35"/>
                      <a:pt x="173" y="35"/>
                      <a:pt x="173" y="35"/>
                    </a:cubicBezTo>
                    <a:cubicBezTo>
                      <a:pt x="154" y="35"/>
                      <a:pt x="154" y="35"/>
                      <a:pt x="154" y="35"/>
                    </a:cubicBezTo>
                    <a:lnTo>
                      <a:pt x="154" y="16"/>
                    </a:lnTo>
                    <a:close/>
                    <a:moveTo>
                      <a:pt x="127" y="16"/>
                    </a:moveTo>
                    <a:cubicBezTo>
                      <a:pt x="146" y="16"/>
                      <a:pt x="146" y="16"/>
                      <a:pt x="146" y="16"/>
                    </a:cubicBezTo>
                    <a:cubicBezTo>
                      <a:pt x="146" y="35"/>
                      <a:pt x="146" y="35"/>
                      <a:pt x="146" y="35"/>
                    </a:cubicBezTo>
                    <a:cubicBezTo>
                      <a:pt x="127" y="35"/>
                      <a:pt x="127" y="35"/>
                      <a:pt x="127" y="35"/>
                    </a:cubicBezTo>
                    <a:lnTo>
                      <a:pt x="127" y="16"/>
                    </a:lnTo>
                    <a:close/>
                    <a:moveTo>
                      <a:pt x="100" y="16"/>
                    </a:moveTo>
                    <a:cubicBezTo>
                      <a:pt x="119" y="16"/>
                      <a:pt x="119" y="16"/>
                      <a:pt x="119" y="16"/>
                    </a:cubicBezTo>
                    <a:cubicBezTo>
                      <a:pt x="119" y="35"/>
                      <a:pt x="119" y="35"/>
                      <a:pt x="119" y="35"/>
                    </a:cubicBezTo>
                    <a:cubicBezTo>
                      <a:pt x="100" y="35"/>
                      <a:pt x="100" y="35"/>
                      <a:pt x="100" y="35"/>
                    </a:cubicBezTo>
                    <a:lnTo>
                      <a:pt x="100" y="16"/>
                    </a:lnTo>
                    <a:close/>
                    <a:moveTo>
                      <a:pt x="178" y="141"/>
                    </a:moveTo>
                    <a:cubicBezTo>
                      <a:pt x="15" y="141"/>
                      <a:pt x="15" y="141"/>
                      <a:pt x="15" y="141"/>
                    </a:cubicBezTo>
                    <a:cubicBezTo>
                      <a:pt x="15" y="53"/>
                      <a:pt x="15" y="53"/>
                      <a:pt x="15" y="53"/>
                    </a:cubicBezTo>
                    <a:cubicBezTo>
                      <a:pt x="178" y="53"/>
                      <a:pt x="178" y="53"/>
                      <a:pt x="178" y="53"/>
                    </a:cubicBezTo>
                    <a:lnTo>
                      <a:pt x="178"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3" name="Freeform 21"/>
              <p:cNvSpPr>
                <a:spLocks noEditPoints="1"/>
              </p:cNvSpPr>
              <p:nvPr/>
            </p:nvSpPr>
            <p:spPr bwMode="auto">
              <a:xfrm>
                <a:off x="9236075" y="10079038"/>
                <a:ext cx="282575" cy="280988"/>
              </a:xfrm>
              <a:custGeom>
                <a:avLst/>
                <a:gdLst>
                  <a:gd name="T0" fmla="*/ 37 w 75"/>
                  <a:gd name="T1" fmla="*/ 75 h 75"/>
                  <a:gd name="T2" fmla="*/ 75 w 75"/>
                  <a:gd name="T3" fmla="*/ 37 h 75"/>
                  <a:gd name="T4" fmla="*/ 37 w 75"/>
                  <a:gd name="T5" fmla="*/ 0 h 75"/>
                  <a:gd name="T6" fmla="*/ 0 w 75"/>
                  <a:gd name="T7" fmla="*/ 37 h 75"/>
                  <a:gd name="T8" fmla="*/ 37 w 75"/>
                  <a:gd name="T9" fmla="*/ 75 h 75"/>
                  <a:gd name="T10" fmla="*/ 22 w 75"/>
                  <a:gd name="T11" fmla="*/ 15 h 75"/>
                  <a:gd name="T12" fmla="*/ 66 w 75"/>
                  <a:gd name="T13" fmla="*/ 37 h 75"/>
                  <a:gd name="T14" fmla="*/ 22 w 75"/>
                  <a:gd name="T15" fmla="*/ 60 h 75"/>
                  <a:gd name="T16" fmla="*/ 22 w 75"/>
                  <a:gd name="T17"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37" y="75"/>
                    </a:moveTo>
                    <a:cubicBezTo>
                      <a:pt x="58" y="75"/>
                      <a:pt x="75" y="58"/>
                      <a:pt x="75" y="37"/>
                    </a:cubicBezTo>
                    <a:cubicBezTo>
                      <a:pt x="75" y="17"/>
                      <a:pt x="58" y="0"/>
                      <a:pt x="37" y="0"/>
                    </a:cubicBezTo>
                    <a:cubicBezTo>
                      <a:pt x="16" y="0"/>
                      <a:pt x="0" y="17"/>
                      <a:pt x="0" y="37"/>
                    </a:cubicBezTo>
                    <a:cubicBezTo>
                      <a:pt x="0" y="58"/>
                      <a:pt x="16" y="75"/>
                      <a:pt x="37" y="75"/>
                    </a:cubicBezTo>
                    <a:close/>
                    <a:moveTo>
                      <a:pt x="22" y="15"/>
                    </a:moveTo>
                    <a:cubicBezTo>
                      <a:pt x="66" y="37"/>
                      <a:pt x="66" y="37"/>
                      <a:pt x="66" y="37"/>
                    </a:cubicBezTo>
                    <a:cubicBezTo>
                      <a:pt x="22" y="60"/>
                      <a:pt x="22" y="60"/>
                      <a:pt x="22" y="60"/>
                    </a:cubicBezTo>
                    <a:lnTo>
                      <a:pt x="2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0" name="组合 69"/>
          <p:cNvGrpSpPr/>
          <p:nvPr/>
        </p:nvGrpSpPr>
        <p:grpSpPr>
          <a:xfrm>
            <a:off x="8264583" y="3760715"/>
            <a:ext cx="1027303" cy="1027303"/>
            <a:chOff x="6509258" y="4493562"/>
            <a:chExt cx="1027303" cy="1027303"/>
          </a:xfrm>
        </p:grpSpPr>
        <p:sp>
          <p:nvSpPr>
            <p:cNvPr id="113" name="椭圆 112"/>
            <p:cNvSpPr/>
            <p:nvPr/>
          </p:nvSpPr>
          <p:spPr>
            <a:xfrm>
              <a:off x="6509258" y="4493562"/>
              <a:ext cx="1027303" cy="1027303"/>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114" name="组合 113"/>
            <p:cNvGrpSpPr/>
            <p:nvPr/>
          </p:nvGrpSpPr>
          <p:grpSpPr>
            <a:xfrm>
              <a:off x="6820046" y="4779404"/>
              <a:ext cx="405726" cy="455618"/>
              <a:chOff x="7907338" y="9050338"/>
              <a:chExt cx="684213" cy="768350"/>
            </a:xfrm>
            <a:solidFill>
              <a:schemeClr val="bg1"/>
            </a:solidFill>
          </p:grpSpPr>
          <p:sp>
            <p:nvSpPr>
              <p:cNvPr id="115" name="Freeform 25"/>
              <p:cNvSpPr>
                <a:spLocks noEditPoints="1"/>
              </p:cNvSpPr>
              <p:nvPr/>
            </p:nvSpPr>
            <p:spPr bwMode="auto">
              <a:xfrm>
                <a:off x="8023225" y="9332913"/>
                <a:ext cx="101600" cy="101600"/>
              </a:xfrm>
              <a:custGeom>
                <a:avLst/>
                <a:gdLst>
                  <a:gd name="T0" fmla="*/ 13 w 27"/>
                  <a:gd name="T1" fmla="*/ 0 h 27"/>
                  <a:gd name="T2" fmla="*/ 0 w 27"/>
                  <a:gd name="T3" fmla="*/ 13 h 27"/>
                  <a:gd name="T4" fmla="*/ 13 w 27"/>
                  <a:gd name="T5" fmla="*/ 27 h 27"/>
                  <a:gd name="T6" fmla="*/ 27 w 27"/>
                  <a:gd name="T7" fmla="*/ 13 h 27"/>
                  <a:gd name="T8" fmla="*/ 13 w 27"/>
                  <a:gd name="T9" fmla="*/ 0 h 27"/>
                  <a:gd name="T10" fmla="*/ 13 w 27"/>
                  <a:gd name="T11" fmla="*/ 23 h 27"/>
                  <a:gd name="T12" fmla="*/ 3 w 27"/>
                  <a:gd name="T13" fmla="*/ 13 h 27"/>
                  <a:gd name="T14" fmla="*/ 13 w 27"/>
                  <a:gd name="T15" fmla="*/ 3 h 27"/>
                  <a:gd name="T16" fmla="*/ 23 w 27"/>
                  <a:gd name="T17" fmla="*/ 13 h 27"/>
                  <a:gd name="T18" fmla="*/ 13 w 27"/>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0"/>
                    </a:moveTo>
                    <a:cubicBezTo>
                      <a:pt x="6" y="0"/>
                      <a:pt x="0" y="6"/>
                      <a:pt x="0" y="13"/>
                    </a:cubicBezTo>
                    <a:cubicBezTo>
                      <a:pt x="0" y="21"/>
                      <a:pt x="6" y="27"/>
                      <a:pt x="13" y="27"/>
                    </a:cubicBezTo>
                    <a:cubicBezTo>
                      <a:pt x="21" y="27"/>
                      <a:pt x="27" y="21"/>
                      <a:pt x="27" y="13"/>
                    </a:cubicBezTo>
                    <a:cubicBezTo>
                      <a:pt x="27" y="6"/>
                      <a:pt x="21" y="0"/>
                      <a:pt x="13" y="0"/>
                    </a:cubicBezTo>
                    <a:close/>
                    <a:moveTo>
                      <a:pt x="13" y="23"/>
                    </a:moveTo>
                    <a:cubicBezTo>
                      <a:pt x="8" y="23"/>
                      <a:pt x="3" y="19"/>
                      <a:pt x="3" y="13"/>
                    </a:cubicBezTo>
                    <a:cubicBezTo>
                      <a:pt x="3" y="8"/>
                      <a:pt x="8" y="3"/>
                      <a:pt x="13" y="3"/>
                    </a:cubicBezTo>
                    <a:cubicBezTo>
                      <a:pt x="19" y="3"/>
                      <a:pt x="23" y="8"/>
                      <a:pt x="23" y="13"/>
                    </a:cubicBezTo>
                    <a:cubicBezTo>
                      <a:pt x="23" y="19"/>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6" name="Freeform 26"/>
              <p:cNvSpPr>
                <a:spLocks noEditPoints="1"/>
              </p:cNvSpPr>
              <p:nvPr/>
            </p:nvSpPr>
            <p:spPr bwMode="auto">
              <a:xfrm>
                <a:off x="8242300" y="9269413"/>
                <a:ext cx="85725" cy="85725"/>
              </a:xfrm>
              <a:custGeom>
                <a:avLst/>
                <a:gdLst>
                  <a:gd name="T0" fmla="*/ 11 w 23"/>
                  <a:gd name="T1" fmla="*/ 0 h 23"/>
                  <a:gd name="T2" fmla="*/ 0 w 23"/>
                  <a:gd name="T3" fmla="*/ 12 h 23"/>
                  <a:gd name="T4" fmla="*/ 11 w 23"/>
                  <a:gd name="T5" fmla="*/ 23 h 23"/>
                  <a:gd name="T6" fmla="*/ 23 w 23"/>
                  <a:gd name="T7" fmla="*/ 12 h 23"/>
                  <a:gd name="T8" fmla="*/ 11 w 23"/>
                  <a:gd name="T9" fmla="*/ 0 h 23"/>
                  <a:gd name="T10" fmla="*/ 11 w 23"/>
                  <a:gd name="T11" fmla="*/ 17 h 23"/>
                  <a:gd name="T12" fmla="*/ 5 w 23"/>
                  <a:gd name="T13" fmla="*/ 12 h 23"/>
                  <a:gd name="T14" fmla="*/ 11 w 23"/>
                  <a:gd name="T15" fmla="*/ 6 h 23"/>
                  <a:gd name="T16" fmla="*/ 17 w 23"/>
                  <a:gd name="T17" fmla="*/ 12 h 23"/>
                  <a:gd name="T18" fmla="*/ 11 w 23"/>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5"/>
                      <a:pt x="0" y="12"/>
                    </a:cubicBezTo>
                    <a:cubicBezTo>
                      <a:pt x="0" y="18"/>
                      <a:pt x="5" y="23"/>
                      <a:pt x="11" y="23"/>
                    </a:cubicBezTo>
                    <a:cubicBezTo>
                      <a:pt x="18" y="23"/>
                      <a:pt x="23" y="18"/>
                      <a:pt x="23" y="12"/>
                    </a:cubicBezTo>
                    <a:cubicBezTo>
                      <a:pt x="23" y="5"/>
                      <a:pt x="18" y="0"/>
                      <a:pt x="11" y="0"/>
                    </a:cubicBezTo>
                    <a:close/>
                    <a:moveTo>
                      <a:pt x="11" y="17"/>
                    </a:moveTo>
                    <a:cubicBezTo>
                      <a:pt x="8" y="17"/>
                      <a:pt x="5" y="15"/>
                      <a:pt x="5" y="12"/>
                    </a:cubicBezTo>
                    <a:cubicBezTo>
                      <a:pt x="5" y="8"/>
                      <a:pt x="8" y="6"/>
                      <a:pt x="11" y="6"/>
                    </a:cubicBezTo>
                    <a:cubicBezTo>
                      <a:pt x="15" y="6"/>
                      <a:pt x="17" y="8"/>
                      <a:pt x="17" y="12"/>
                    </a:cubicBezTo>
                    <a:cubicBezTo>
                      <a:pt x="17" y="15"/>
                      <a:pt x="15"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7" name="Freeform 27"/>
              <p:cNvSpPr>
                <a:spLocks noEditPoints="1"/>
              </p:cNvSpPr>
              <p:nvPr/>
            </p:nvSpPr>
            <p:spPr bwMode="auto">
              <a:xfrm>
                <a:off x="8047038" y="9359900"/>
                <a:ext cx="52388" cy="49213"/>
              </a:xfrm>
              <a:custGeom>
                <a:avLst/>
                <a:gdLst>
                  <a:gd name="T0" fmla="*/ 7 w 14"/>
                  <a:gd name="T1" fmla="*/ 0 h 13"/>
                  <a:gd name="T2" fmla="*/ 0 w 14"/>
                  <a:gd name="T3" fmla="*/ 6 h 13"/>
                  <a:gd name="T4" fmla="*/ 7 w 14"/>
                  <a:gd name="T5" fmla="*/ 13 h 13"/>
                  <a:gd name="T6" fmla="*/ 14 w 14"/>
                  <a:gd name="T7" fmla="*/ 6 h 13"/>
                  <a:gd name="T8" fmla="*/ 7 w 14"/>
                  <a:gd name="T9" fmla="*/ 0 h 13"/>
                  <a:gd name="T10" fmla="*/ 7 w 14"/>
                  <a:gd name="T11" fmla="*/ 10 h 13"/>
                  <a:gd name="T12" fmla="*/ 4 w 14"/>
                  <a:gd name="T13" fmla="*/ 6 h 13"/>
                  <a:gd name="T14" fmla="*/ 7 w 14"/>
                  <a:gd name="T15" fmla="*/ 3 h 13"/>
                  <a:gd name="T16" fmla="*/ 11 w 14"/>
                  <a:gd name="T17" fmla="*/ 6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4" y="0"/>
                      <a:pt x="0" y="3"/>
                      <a:pt x="0" y="6"/>
                    </a:cubicBezTo>
                    <a:cubicBezTo>
                      <a:pt x="0" y="10"/>
                      <a:pt x="4" y="13"/>
                      <a:pt x="7" y="13"/>
                    </a:cubicBezTo>
                    <a:cubicBezTo>
                      <a:pt x="11" y="13"/>
                      <a:pt x="14" y="10"/>
                      <a:pt x="14" y="6"/>
                    </a:cubicBezTo>
                    <a:cubicBezTo>
                      <a:pt x="14" y="3"/>
                      <a:pt x="11" y="0"/>
                      <a:pt x="7" y="0"/>
                    </a:cubicBezTo>
                    <a:close/>
                    <a:moveTo>
                      <a:pt x="7" y="10"/>
                    </a:moveTo>
                    <a:cubicBezTo>
                      <a:pt x="5" y="10"/>
                      <a:pt x="4" y="8"/>
                      <a:pt x="4" y="6"/>
                    </a:cubicBezTo>
                    <a:cubicBezTo>
                      <a:pt x="4" y="4"/>
                      <a:pt x="5" y="3"/>
                      <a:pt x="7" y="3"/>
                    </a:cubicBezTo>
                    <a:cubicBezTo>
                      <a:pt x="9" y="3"/>
                      <a:pt x="11" y="4"/>
                      <a:pt x="11" y="6"/>
                    </a:cubicBezTo>
                    <a:cubicBezTo>
                      <a:pt x="11"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8" name="Freeform 28"/>
              <p:cNvSpPr>
                <a:spLocks noEditPoints="1"/>
              </p:cNvSpPr>
              <p:nvPr/>
            </p:nvSpPr>
            <p:spPr bwMode="auto">
              <a:xfrm>
                <a:off x="8201025" y="9231313"/>
                <a:ext cx="165100" cy="161925"/>
              </a:xfrm>
              <a:custGeom>
                <a:avLst/>
                <a:gdLst>
                  <a:gd name="T0" fmla="*/ 22 w 44"/>
                  <a:gd name="T1" fmla="*/ 0 h 43"/>
                  <a:gd name="T2" fmla="*/ 0 w 44"/>
                  <a:gd name="T3" fmla="*/ 22 h 43"/>
                  <a:gd name="T4" fmla="*/ 22 w 44"/>
                  <a:gd name="T5" fmla="*/ 43 h 43"/>
                  <a:gd name="T6" fmla="*/ 44 w 44"/>
                  <a:gd name="T7" fmla="*/ 22 h 43"/>
                  <a:gd name="T8" fmla="*/ 22 w 44"/>
                  <a:gd name="T9" fmla="*/ 0 h 43"/>
                  <a:gd name="T10" fmla="*/ 22 w 44"/>
                  <a:gd name="T11" fmla="*/ 38 h 43"/>
                  <a:gd name="T12" fmla="*/ 6 w 44"/>
                  <a:gd name="T13" fmla="*/ 22 h 43"/>
                  <a:gd name="T14" fmla="*/ 22 w 44"/>
                  <a:gd name="T15" fmla="*/ 5 h 43"/>
                  <a:gd name="T16" fmla="*/ 39 w 44"/>
                  <a:gd name="T17" fmla="*/ 22 h 43"/>
                  <a:gd name="T18" fmla="*/ 22 w 44"/>
                  <a:gd name="T1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22" y="0"/>
                    </a:moveTo>
                    <a:cubicBezTo>
                      <a:pt x="10" y="0"/>
                      <a:pt x="0" y="9"/>
                      <a:pt x="0" y="22"/>
                    </a:cubicBezTo>
                    <a:cubicBezTo>
                      <a:pt x="0" y="34"/>
                      <a:pt x="10" y="43"/>
                      <a:pt x="22" y="43"/>
                    </a:cubicBezTo>
                    <a:cubicBezTo>
                      <a:pt x="34" y="43"/>
                      <a:pt x="44" y="34"/>
                      <a:pt x="44" y="22"/>
                    </a:cubicBezTo>
                    <a:cubicBezTo>
                      <a:pt x="44" y="9"/>
                      <a:pt x="34" y="0"/>
                      <a:pt x="22" y="0"/>
                    </a:cubicBezTo>
                    <a:close/>
                    <a:moveTo>
                      <a:pt x="22" y="38"/>
                    </a:moveTo>
                    <a:cubicBezTo>
                      <a:pt x="13" y="38"/>
                      <a:pt x="6" y="31"/>
                      <a:pt x="6" y="22"/>
                    </a:cubicBezTo>
                    <a:cubicBezTo>
                      <a:pt x="6" y="12"/>
                      <a:pt x="13" y="5"/>
                      <a:pt x="22" y="5"/>
                    </a:cubicBezTo>
                    <a:cubicBezTo>
                      <a:pt x="31" y="5"/>
                      <a:pt x="39" y="12"/>
                      <a:pt x="39" y="22"/>
                    </a:cubicBezTo>
                    <a:cubicBezTo>
                      <a:pt x="39" y="31"/>
                      <a:pt x="31" y="38"/>
                      <a:pt x="2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9" name="Freeform 29"/>
              <p:cNvSpPr>
                <a:spLocks noEditPoints="1"/>
              </p:cNvSpPr>
              <p:nvPr/>
            </p:nvSpPr>
            <p:spPr bwMode="auto">
              <a:xfrm>
                <a:off x="7907338" y="9050338"/>
                <a:ext cx="684213" cy="768350"/>
              </a:xfrm>
              <a:custGeom>
                <a:avLst/>
                <a:gdLst>
                  <a:gd name="T0" fmla="*/ 157 w 182"/>
                  <a:gd name="T1" fmla="*/ 95 h 204"/>
                  <a:gd name="T2" fmla="*/ 153 w 182"/>
                  <a:gd name="T3" fmla="*/ 47 h 204"/>
                  <a:gd name="T4" fmla="*/ 78 w 182"/>
                  <a:gd name="T5" fmla="*/ 0 h 204"/>
                  <a:gd name="T6" fmla="*/ 1 w 182"/>
                  <a:gd name="T7" fmla="*/ 79 h 204"/>
                  <a:gd name="T8" fmla="*/ 0 w 182"/>
                  <a:gd name="T9" fmla="*/ 203 h 204"/>
                  <a:gd name="T10" fmla="*/ 113 w 182"/>
                  <a:gd name="T11" fmla="*/ 175 h 204"/>
                  <a:gd name="T12" fmla="*/ 147 w 182"/>
                  <a:gd name="T13" fmla="*/ 175 h 204"/>
                  <a:gd name="T14" fmla="*/ 147 w 182"/>
                  <a:gd name="T15" fmla="*/ 175 h 204"/>
                  <a:gd name="T16" fmla="*/ 156 w 182"/>
                  <a:gd name="T17" fmla="*/ 150 h 204"/>
                  <a:gd name="T18" fmla="*/ 147 w 182"/>
                  <a:gd name="T19" fmla="*/ 144 h 204"/>
                  <a:gd name="T20" fmla="*/ 156 w 182"/>
                  <a:gd name="T21" fmla="*/ 139 h 204"/>
                  <a:gd name="T22" fmla="*/ 156 w 182"/>
                  <a:gd name="T23" fmla="*/ 137 h 204"/>
                  <a:gd name="T24" fmla="*/ 171 w 182"/>
                  <a:gd name="T25" fmla="*/ 111 h 204"/>
                  <a:gd name="T26" fmla="*/ 63 w 182"/>
                  <a:gd name="T27" fmla="*/ 92 h 204"/>
                  <a:gd name="T28" fmla="*/ 62 w 182"/>
                  <a:gd name="T29" fmla="*/ 101 h 204"/>
                  <a:gd name="T30" fmla="*/ 54 w 182"/>
                  <a:gd name="T31" fmla="*/ 104 h 204"/>
                  <a:gd name="T32" fmla="*/ 48 w 182"/>
                  <a:gd name="T33" fmla="*/ 110 h 204"/>
                  <a:gd name="T34" fmla="*/ 41 w 182"/>
                  <a:gd name="T35" fmla="*/ 107 h 204"/>
                  <a:gd name="T36" fmla="*/ 32 w 182"/>
                  <a:gd name="T37" fmla="*/ 106 h 204"/>
                  <a:gd name="T38" fmla="*/ 28 w 182"/>
                  <a:gd name="T39" fmla="*/ 99 h 204"/>
                  <a:gd name="T40" fmla="*/ 22 w 182"/>
                  <a:gd name="T41" fmla="*/ 92 h 204"/>
                  <a:gd name="T42" fmla="*/ 26 w 182"/>
                  <a:gd name="T43" fmla="*/ 85 h 204"/>
                  <a:gd name="T44" fmla="*/ 26 w 182"/>
                  <a:gd name="T45" fmla="*/ 76 h 204"/>
                  <a:gd name="T46" fmla="*/ 34 w 182"/>
                  <a:gd name="T47" fmla="*/ 73 h 204"/>
                  <a:gd name="T48" fmla="*/ 41 w 182"/>
                  <a:gd name="T49" fmla="*/ 67 h 204"/>
                  <a:gd name="T50" fmla="*/ 48 w 182"/>
                  <a:gd name="T51" fmla="*/ 70 h 204"/>
                  <a:gd name="T52" fmla="*/ 57 w 182"/>
                  <a:gd name="T53" fmla="*/ 70 h 204"/>
                  <a:gd name="T54" fmla="*/ 60 w 182"/>
                  <a:gd name="T55" fmla="*/ 78 h 204"/>
                  <a:gd name="T56" fmla="*/ 66 w 182"/>
                  <a:gd name="T57" fmla="*/ 85 h 204"/>
                  <a:gd name="T58" fmla="*/ 136 w 182"/>
                  <a:gd name="T59" fmla="*/ 76 h 204"/>
                  <a:gd name="T60" fmla="*/ 126 w 182"/>
                  <a:gd name="T61" fmla="*/ 86 h 204"/>
                  <a:gd name="T62" fmla="*/ 121 w 182"/>
                  <a:gd name="T63" fmla="*/ 99 h 204"/>
                  <a:gd name="T64" fmla="*/ 107 w 182"/>
                  <a:gd name="T65" fmla="*/ 100 h 204"/>
                  <a:gd name="T66" fmla="*/ 94 w 182"/>
                  <a:gd name="T67" fmla="*/ 105 h 204"/>
                  <a:gd name="T68" fmla="*/ 83 w 182"/>
                  <a:gd name="T69" fmla="*/ 95 h 204"/>
                  <a:gd name="T70" fmla="*/ 70 w 182"/>
                  <a:gd name="T71" fmla="*/ 90 h 204"/>
                  <a:gd name="T72" fmla="*/ 70 w 182"/>
                  <a:gd name="T73" fmla="*/ 76 h 204"/>
                  <a:gd name="T74" fmla="*/ 64 w 182"/>
                  <a:gd name="T75" fmla="*/ 63 h 204"/>
                  <a:gd name="T76" fmla="*/ 74 w 182"/>
                  <a:gd name="T77" fmla="*/ 53 h 204"/>
                  <a:gd name="T78" fmla="*/ 79 w 182"/>
                  <a:gd name="T79" fmla="*/ 40 h 204"/>
                  <a:gd name="T80" fmla="*/ 94 w 182"/>
                  <a:gd name="T81" fmla="*/ 39 h 204"/>
                  <a:gd name="T82" fmla="*/ 107 w 182"/>
                  <a:gd name="T83" fmla="*/ 34 h 204"/>
                  <a:gd name="T84" fmla="*/ 117 w 182"/>
                  <a:gd name="T85" fmla="*/ 44 h 204"/>
                  <a:gd name="T86" fmla="*/ 130 w 182"/>
                  <a:gd name="T87" fmla="*/ 48 h 204"/>
                  <a:gd name="T88" fmla="*/ 130 w 182"/>
                  <a:gd name="T89" fmla="*/ 63 h 204"/>
                  <a:gd name="T90" fmla="*/ 136 w 182"/>
                  <a:gd name="T91" fmla="*/ 7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1" y="111"/>
                    </a:moveTo>
                    <a:cubicBezTo>
                      <a:pt x="166" y="106"/>
                      <a:pt x="160" y="101"/>
                      <a:pt x="157" y="95"/>
                    </a:cubicBezTo>
                    <a:cubicBezTo>
                      <a:pt x="154" y="87"/>
                      <a:pt x="158" y="78"/>
                      <a:pt x="158" y="69"/>
                    </a:cubicBezTo>
                    <a:cubicBezTo>
                      <a:pt x="158" y="62"/>
                      <a:pt x="155" y="54"/>
                      <a:pt x="153" y="47"/>
                    </a:cubicBezTo>
                    <a:cubicBezTo>
                      <a:pt x="149" y="36"/>
                      <a:pt x="142" y="28"/>
                      <a:pt x="133" y="21"/>
                    </a:cubicBezTo>
                    <a:cubicBezTo>
                      <a:pt x="119" y="8"/>
                      <a:pt x="100" y="0"/>
                      <a:pt x="78" y="0"/>
                    </a:cubicBezTo>
                    <a:cubicBezTo>
                      <a:pt x="35" y="0"/>
                      <a:pt x="0" y="32"/>
                      <a:pt x="0" y="71"/>
                    </a:cubicBezTo>
                    <a:cubicBezTo>
                      <a:pt x="0" y="73"/>
                      <a:pt x="1" y="76"/>
                      <a:pt x="1" y="79"/>
                    </a:cubicBezTo>
                    <a:cubicBezTo>
                      <a:pt x="1" y="96"/>
                      <a:pt x="7" y="116"/>
                      <a:pt x="22" y="139"/>
                    </a:cubicBezTo>
                    <a:cubicBezTo>
                      <a:pt x="22" y="139"/>
                      <a:pt x="43" y="181"/>
                      <a:pt x="0" y="203"/>
                    </a:cubicBezTo>
                    <a:cubicBezTo>
                      <a:pt x="95" y="204"/>
                      <a:pt x="95" y="204"/>
                      <a:pt x="95" y="204"/>
                    </a:cubicBezTo>
                    <a:cubicBezTo>
                      <a:pt x="95" y="204"/>
                      <a:pt x="102" y="175"/>
                      <a:pt x="113" y="175"/>
                    </a:cubicBezTo>
                    <a:cubicBezTo>
                      <a:pt x="123" y="175"/>
                      <a:pt x="133" y="176"/>
                      <a:pt x="143" y="176"/>
                    </a:cubicBezTo>
                    <a:cubicBezTo>
                      <a:pt x="145" y="176"/>
                      <a:pt x="146" y="176"/>
                      <a:pt x="147" y="175"/>
                    </a:cubicBezTo>
                    <a:cubicBezTo>
                      <a:pt x="147" y="175"/>
                      <a:pt x="147" y="175"/>
                      <a:pt x="147" y="175"/>
                    </a:cubicBezTo>
                    <a:cubicBezTo>
                      <a:pt x="147" y="175"/>
                      <a:pt x="147" y="175"/>
                      <a:pt x="147" y="175"/>
                    </a:cubicBezTo>
                    <a:cubicBezTo>
                      <a:pt x="154" y="172"/>
                      <a:pt x="149" y="156"/>
                      <a:pt x="149" y="156"/>
                    </a:cubicBezTo>
                    <a:cubicBezTo>
                      <a:pt x="153" y="155"/>
                      <a:pt x="156" y="152"/>
                      <a:pt x="156" y="150"/>
                    </a:cubicBezTo>
                    <a:cubicBezTo>
                      <a:pt x="156" y="150"/>
                      <a:pt x="156" y="150"/>
                      <a:pt x="156" y="150"/>
                    </a:cubicBezTo>
                    <a:cubicBezTo>
                      <a:pt x="156" y="147"/>
                      <a:pt x="152" y="145"/>
                      <a:pt x="147" y="144"/>
                    </a:cubicBezTo>
                    <a:cubicBezTo>
                      <a:pt x="149" y="144"/>
                      <a:pt x="149" y="144"/>
                      <a:pt x="149" y="144"/>
                    </a:cubicBezTo>
                    <a:cubicBezTo>
                      <a:pt x="153" y="144"/>
                      <a:pt x="156" y="142"/>
                      <a:pt x="156" y="139"/>
                    </a:cubicBezTo>
                    <a:cubicBezTo>
                      <a:pt x="156" y="139"/>
                      <a:pt x="156" y="139"/>
                      <a:pt x="156" y="139"/>
                    </a:cubicBezTo>
                    <a:cubicBezTo>
                      <a:pt x="156" y="138"/>
                      <a:pt x="156" y="138"/>
                      <a:pt x="156" y="137"/>
                    </a:cubicBezTo>
                    <a:cubicBezTo>
                      <a:pt x="156" y="134"/>
                      <a:pt x="159" y="120"/>
                      <a:pt x="160" y="120"/>
                    </a:cubicBezTo>
                    <a:cubicBezTo>
                      <a:pt x="182" y="119"/>
                      <a:pt x="171" y="111"/>
                      <a:pt x="171" y="111"/>
                    </a:cubicBezTo>
                    <a:close/>
                    <a:moveTo>
                      <a:pt x="66" y="92"/>
                    </a:moveTo>
                    <a:cubicBezTo>
                      <a:pt x="63" y="92"/>
                      <a:pt x="63" y="92"/>
                      <a:pt x="63" y="92"/>
                    </a:cubicBezTo>
                    <a:cubicBezTo>
                      <a:pt x="62" y="95"/>
                      <a:pt x="61" y="97"/>
                      <a:pt x="60" y="99"/>
                    </a:cubicBezTo>
                    <a:cubicBezTo>
                      <a:pt x="62" y="101"/>
                      <a:pt x="62" y="101"/>
                      <a:pt x="62" y="101"/>
                    </a:cubicBezTo>
                    <a:cubicBezTo>
                      <a:pt x="57" y="107"/>
                      <a:pt x="57" y="107"/>
                      <a:pt x="57" y="107"/>
                    </a:cubicBezTo>
                    <a:cubicBezTo>
                      <a:pt x="54" y="104"/>
                      <a:pt x="54" y="104"/>
                      <a:pt x="54" y="104"/>
                    </a:cubicBezTo>
                    <a:cubicBezTo>
                      <a:pt x="53" y="105"/>
                      <a:pt x="51" y="106"/>
                      <a:pt x="48" y="107"/>
                    </a:cubicBezTo>
                    <a:cubicBezTo>
                      <a:pt x="48" y="110"/>
                      <a:pt x="48" y="110"/>
                      <a:pt x="48" y="110"/>
                    </a:cubicBezTo>
                    <a:cubicBezTo>
                      <a:pt x="41" y="110"/>
                      <a:pt x="41" y="110"/>
                      <a:pt x="41" y="110"/>
                    </a:cubicBezTo>
                    <a:cubicBezTo>
                      <a:pt x="41" y="107"/>
                      <a:pt x="41" y="107"/>
                      <a:pt x="41" y="107"/>
                    </a:cubicBezTo>
                    <a:cubicBezTo>
                      <a:pt x="38" y="106"/>
                      <a:pt x="36" y="105"/>
                      <a:pt x="34" y="104"/>
                    </a:cubicBezTo>
                    <a:cubicBezTo>
                      <a:pt x="32" y="106"/>
                      <a:pt x="32" y="106"/>
                      <a:pt x="32" y="106"/>
                    </a:cubicBezTo>
                    <a:cubicBezTo>
                      <a:pt x="26" y="101"/>
                      <a:pt x="26" y="101"/>
                      <a:pt x="26" y="101"/>
                    </a:cubicBezTo>
                    <a:cubicBezTo>
                      <a:pt x="28" y="99"/>
                      <a:pt x="28" y="99"/>
                      <a:pt x="28" y="99"/>
                    </a:cubicBezTo>
                    <a:cubicBezTo>
                      <a:pt x="27" y="97"/>
                      <a:pt x="26" y="95"/>
                      <a:pt x="26" y="92"/>
                    </a:cubicBezTo>
                    <a:cubicBezTo>
                      <a:pt x="22" y="92"/>
                      <a:pt x="22" y="92"/>
                      <a:pt x="22" y="92"/>
                    </a:cubicBezTo>
                    <a:cubicBezTo>
                      <a:pt x="22" y="85"/>
                      <a:pt x="22" y="85"/>
                      <a:pt x="22" y="85"/>
                    </a:cubicBezTo>
                    <a:cubicBezTo>
                      <a:pt x="26" y="85"/>
                      <a:pt x="26" y="85"/>
                      <a:pt x="26" y="85"/>
                    </a:cubicBezTo>
                    <a:cubicBezTo>
                      <a:pt x="26" y="82"/>
                      <a:pt x="27" y="80"/>
                      <a:pt x="28" y="78"/>
                    </a:cubicBezTo>
                    <a:cubicBezTo>
                      <a:pt x="26" y="76"/>
                      <a:pt x="26" y="76"/>
                      <a:pt x="26" y="76"/>
                    </a:cubicBezTo>
                    <a:cubicBezTo>
                      <a:pt x="31" y="70"/>
                      <a:pt x="31" y="70"/>
                      <a:pt x="31" y="70"/>
                    </a:cubicBezTo>
                    <a:cubicBezTo>
                      <a:pt x="34" y="73"/>
                      <a:pt x="34" y="73"/>
                      <a:pt x="34" y="73"/>
                    </a:cubicBezTo>
                    <a:cubicBezTo>
                      <a:pt x="36" y="71"/>
                      <a:pt x="38" y="70"/>
                      <a:pt x="41" y="70"/>
                    </a:cubicBezTo>
                    <a:cubicBezTo>
                      <a:pt x="41" y="67"/>
                      <a:pt x="41" y="67"/>
                      <a:pt x="41" y="67"/>
                    </a:cubicBezTo>
                    <a:cubicBezTo>
                      <a:pt x="48" y="67"/>
                      <a:pt x="48" y="67"/>
                      <a:pt x="48" y="67"/>
                    </a:cubicBezTo>
                    <a:cubicBezTo>
                      <a:pt x="48" y="70"/>
                      <a:pt x="48" y="70"/>
                      <a:pt x="48" y="70"/>
                    </a:cubicBezTo>
                    <a:cubicBezTo>
                      <a:pt x="51" y="70"/>
                      <a:pt x="53" y="71"/>
                      <a:pt x="55" y="73"/>
                    </a:cubicBezTo>
                    <a:cubicBezTo>
                      <a:pt x="57" y="70"/>
                      <a:pt x="57" y="70"/>
                      <a:pt x="57" y="70"/>
                    </a:cubicBezTo>
                    <a:cubicBezTo>
                      <a:pt x="63" y="75"/>
                      <a:pt x="63" y="75"/>
                      <a:pt x="63" y="75"/>
                    </a:cubicBezTo>
                    <a:cubicBezTo>
                      <a:pt x="60" y="78"/>
                      <a:pt x="60" y="78"/>
                      <a:pt x="60" y="78"/>
                    </a:cubicBezTo>
                    <a:cubicBezTo>
                      <a:pt x="61" y="80"/>
                      <a:pt x="62" y="82"/>
                      <a:pt x="63" y="85"/>
                    </a:cubicBezTo>
                    <a:cubicBezTo>
                      <a:pt x="66" y="85"/>
                      <a:pt x="66" y="85"/>
                      <a:pt x="66" y="85"/>
                    </a:cubicBezTo>
                    <a:lnTo>
                      <a:pt x="66" y="92"/>
                    </a:lnTo>
                    <a:close/>
                    <a:moveTo>
                      <a:pt x="136" y="76"/>
                    </a:moveTo>
                    <a:cubicBezTo>
                      <a:pt x="130" y="76"/>
                      <a:pt x="130" y="76"/>
                      <a:pt x="130" y="76"/>
                    </a:cubicBezTo>
                    <a:cubicBezTo>
                      <a:pt x="130" y="80"/>
                      <a:pt x="128" y="83"/>
                      <a:pt x="126" y="86"/>
                    </a:cubicBezTo>
                    <a:cubicBezTo>
                      <a:pt x="130" y="90"/>
                      <a:pt x="130" y="90"/>
                      <a:pt x="130" y="90"/>
                    </a:cubicBezTo>
                    <a:cubicBezTo>
                      <a:pt x="121" y="99"/>
                      <a:pt x="121" y="99"/>
                      <a:pt x="121" y="99"/>
                    </a:cubicBezTo>
                    <a:cubicBezTo>
                      <a:pt x="117" y="95"/>
                      <a:pt x="117" y="95"/>
                      <a:pt x="117" y="95"/>
                    </a:cubicBezTo>
                    <a:cubicBezTo>
                      <a:pt x="114" y="97"/>
                      <a:pt x="111" y="99"/>
                      <a:pt x="107" y="100"/>
                    </a:cubicBezTo>
                    <a:cubicBezTo>
                      <a:pt x="107" y="105"/>
                      <a:pt x="107" y="105"/>
                      <a:pt x="107" y="105"/>
                    </a:cubicBezTo>
                    <a:cubicBezTo>
                      <a:pt x="94" y="105"/>
                      <a:pt x="94" y="105"/>
                      <a:pt x="94" y="105"/>
                    </a:cubicBezTo>
                    <a:cubicBezTo>
                      <a:pt x="94" y="100"/>
                      <a:pt x="94" y="100"/>
                      <a:pt x="94" y="100"/>
                    </a:cubicBezTo>
                    <a:cubicBezTo>
                      <a:pt x="90" y="99"/>
                      <a:pt x="87" y="98"/>
                      <a:pt x="83" y="95"/>
                    </a:cubicBezTo>
                    <a:cubicBezTo>
                      <a:pt x="80" y="99"/>
                      <a:pt x="80" y="99"/>
                      <a:pt x="80" y="99"/>
                    </a:cubicBezTo>
                    <a:cubicBezTo>
                      <a:pt x="70" y="90"/>
                      <a:pt x="70" y="90"/>
                      <a:pt x="70" y="90"/>
                    </a:cubicBezTo>
                    <a:cubicBezTo>
                      <a:pt x="74" y="87"/>
                      <a:pt x="74" y="87"/>
                      <a:pt x="74" y="87"/>
                    </a:cubicBezTo>
                    <a:cubicBezTo>
                      <a:pt x="72" y="83"/>
                      <a:pt x="71" y="80"/>
                      <a:pt x="70" y="76"/>
                    </a:cubicBezTo>
                    <a:cubicBezTo>
                      <a:pt x="64" y="76"/>
                      <a:pt x="64" y="76"/>
                      <a:pt x="64" y="76"/>
                    </a:cubicBezTo>
                    <a:cubicBezTo>
                      <a:pt x="64" y="63"/>
                      <a:pt x="64" y="63"/>
                      <a:pt x="64" y="63"/>
                    </a:cubicBezTo>
                    <a:cubicBezTo>
                      <a:pt x="70" y="63"/>
                      <a:pt x="70" y="63"/>
                      <a:pt x="70" y="63"/>
                    </a:cubicBezTo>
                    <a:cubicBezTo>
                      <a:pt x="71" y="59"/>
                      <a:pt x="72" y="56"/>
                      <a:pt x="74" y="53"/>
                    </a:cubicBezTo>
                    <a:cubicBezTo>
                      <a:pt x="70" y="49"/>
                      <a:pt x="70" y="49"/>
                      <a:pt x="70" y="49"/>
                    </a:cubicBezTo>
                    <a:cubicBezTo>
                      <a:pt x="79" y="40"/>
                      <a:pt x="79" y="40"/>
                      <a:pt x="79" y="40"/>
                    </a:cubicBezTo>
                    <a:cubicBezTo>
                      <a:pt x="83" y="44"/>
                      <a:pt x="83" y="44"/>
                      <a:pt x="83" y="44"/>
                    </a:cubicBezTo>
                    <a:cubicBezTo>
                      <a:pt x="87" y="42"/>
                      <a:pt x="90" y="40"/>
                      <a:pt x="94" y="39"/>
                    </a:cubicBezTo>
                    <a:cubicBezTo>
                      <a:pt x="94" y="34"/>
                      <a:pt x="94" y="34"/>
                      <a:pt x="94" y="34"/>
                    </a:cubicBezTo>
                    <a:cubicBezTo>
                      <a:pt x="107" y="34"/>
                      <a:pt x="107" y="34"/>
                      <a:pt x="107" y="34"/>
                    </a:cubicBezTo>
                    <a:cubicBezTo>
                      <a:pt x="107" y="39"/>
                      <a:pt x="107" y="39"/>
                      <a:pt x="107" y="39"/>
                    </a:cubicBezTo>
                    <a:cubicBezTo>
                      <a:pt x="111" y="40"/>
                      <a:pt x="114" y="42"/>
                      <a:pt x="117" y="44"/>
                    </a:cubicBezTo>
                    <a:cubicBezTo>
                      <a:pt x="121" y="39"/>
                      <a:pt x="121" y="39"/>
                      <a:pt x="121" y="39"/>
                    </a:cubicBezTo>
                    <a:cubicBezTo>
                      <a:pt x="130" y="48"/>
                      <a:pt x="130" y="48"/>
                      <a:pt x="130" y="48"/>
                    </a:cubicBezTo>
                    <a:cubicBezTo>
                      <a:pt x="126" y="53"/>
                      <a:pt x="126" y="53"/>
                      <a:pt x="126" y="53"/>
                    </a:cubicBezTo>
                    <a:cubicBezTo>
                      <a:pt x="128" y="56"/>
                      <a:pt x="130" y="60"/>
                      <a:pt x="130" y="63"/>
                    </a:cubicBezTo>
                    <a:cubicBezTo>
                      <a:pt x="136" y="63"/>
                      <a:pt x="136" y="63"/>
                      <a:pt x="136" y="63"/>
                    </a:cubicBezTo>
                    <a:lnTo>
                      <a:pt x="13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1" name="组合 70"/>
          <p:cNvGrpSpPr/>
          <p:nvPr/>
        </p:nvGrpSpPr>
        <p:grpSpPr>
          <a:xfrm>
            <a:off x="6476427" y="3760715"/>
            <a:ext cx="1027303" cy="1027303"/>
            <a:chOff x="4734687" y="4493562"/>
            <a:chExt cx="1027303" cy="1027303"/>
          </a:xfrm>
        </p:grpSpPr>
        <p:sp>
          <p:nvSpPr>
            <p:cNvPr id="109" name="椭圆 108"/>
            <p:cNvSpPr/>
            <p:nvPr/>
          </p:nvSpPr>
          <p:spPr>
            <a:xfrm>
              <a:off x="4734687" y="4493562"/>
              <a:ext cx="1027303" cy="102730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110" name="组合 109"/>
            <p:cNvGrpSpPr/>
            <p:nvPr/>
          </p:nvGrpSpPr>
          <p:grpSpPr>
            <a:xfrm>
              <a:off x="5020058" y="4780816"/>
              <a:ext cx="456560" cy="452795"/>
              <a:chOff x="7524750" y="7308850"/>
              <a:chExt cx="769938" cy="763588"/>
            </a:xfrm>
            <a:solidFill>
              <a:schemeClr val="bg1"/>
            </a:solidFill>
          </p:grpSpPr>
          <p:sp>
            <p:nvSpPr>
              <p:cNvPr id="111" name="Freeform 35"/>
              <p:cNvSpPr/>
              <p:nvPr/>
            </p:nvSpPr>
            <p:spPr bwMode="auto">
              <a:xfrm>
                <a:off x="7524750" y="7742238"/>
                <a:ext cx="769938" cy="330200"/>
              </a:xfrm>
              <a:custGeom>
                <a:avLst/>
                <a:gdLst>
                  <a:gd name="T0" fmla="*/ 102 w 205"/>
                  <a:gd name="T1" fmla="*/ 18 h 88"/>
                  <a:gd name="T2" fmla="*/ 47 w 205"/>
                  <a:gd name="T3" fmla="*/ 0 h 88"/>
                  <a:gd name="T4" fmla="*/ 0 w 205"/>
                  <a:gd name="T5" fmla="*/ 0 h 88"/>
                  <a:gd name="T6" fmla="*/ 0 w 205"/>
                  <a:gd name="T7" fmla="*/ 66 h 88"/>
                  <a:gd name="T8" fmla="*/ 22 w 205"/>
                  <a:gd name="T9" fmla="*/ 88 h 88"/>
                  <a:gd name="T10" fmla="*/ 183 w 205"/>
                  <a:gd name="T11" fmla="*/ 88 h 88"/>
                  <a:gd name="T12" fmla="*/ 205 w 205"/>
                  <a:gd name="T13" fmla="*/ 66 h 88"/>
                  <a:gd name="T14" fmla="*/ 205 w 205"/>
                  <a:gd name="T15" fmla="*/ 0 h 88"/>
                  <a:gd name="T16" fmla="*/ 158 w 205"/>
                  <a:gd name="T17" fmla="*/ 0 h 88"/>
                  <a:gd name="T18" fmla="*/ 102 w 205"/>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8">
                    <a:moveTo>
                      <a:pt x="102" y="18"/>
                    </a:moveTo>
                    <a:cubicBezTo>
                      <a:pt x="81" y="18"/>
                      <a:pt x="62" y="11"/>
                      <a:pt x="47" y="0"/>
                    </a:cubicBezTo>
                    <a:cubicBezTo>
                      <a:pt x="0" y="0"/>
                      <a:pt x="0" y="0"/>
                      <a:pt x="0" y="0"/>
                    </a:cubicBezTo>
                    <a:cubicBezTo>
                      <a:pt x="0" y="66"/>
                      <a:pt x="0" y="66"/>
                      <a:pt x="0" y="66"/>
                    </a:cubicBezTo>
                    <a:cubicBezTo>
                      <a:pt x="0" y="78"/>
                      <a:pt x="10" y="88"/>
                      <a:pt x="22" y="88"/>
                    </a:cubicBezTo>
                    <a:cubicBezTo>
                      <a:pt x="183" y="88"/>
                      <a:pt x="183" y="88"/>
                      <a:pt x="183" y="88"/>
                    </a:cubicBezTo>
                    <a:cubicBezTo>
                      <a:pt x="195" y="88"/>
                      <a:pt x="205" y="78"/>
                      <a:pt x="205" y="66"/>
                    </a:cubicBezTo>
                    <a:cubicBezTo>
                      <a:pt x="205" y="0"/>
                      <a:pt x="205" y="0"/>
                      <a:pt x="205" y="0"/>
                    </a:cubicBezTo>
                    <a:cubicBezTo>
                      <a:pt x="158" y="0"/>
                      <a:pt x="158" y="0"/>
                      <a:pt x="158" y="0"/>
                    </a:cubicBezTo>
                    <a:cubicBezTo>
                      <a:pt x="143" y="11"/>
                      <a:pt x="124" y="18"/>
                      <a:pt x="10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2" name="Freeform 36"/>
              <p:cNvSpPr>
                <a:spLocks noEditPoints="1"/>
              </p:cNvSpPr>
              <p:nvPr/>
            </p:nvSpPr>
            <p:spPr bwMode="auto">
              <a:xfrm>
                <a:off x="7524750" y="7308850"/>
                <a:ext cx="769938" cy="444500"/>
              </a:xfrm>
              <a:custGeom>
                <a:avLst/>
                <a:gdLst>
                  <a:gd name="T0" fmla="*/ 183 w 205"/>
                  <a:gd name="T1" fmla="*/ 43 h 118"/>
                  <a:gd name="T2" fmla="*/ 180 w 205"/>
                  <a:gd name="T3" fmla="*/ 43 h 118"/>
                  <a:gd name="T4" fmla="*/ 154 w 205"/>
                  <a:gd name="T5" fmla="*/ 43 h 118"/>
                  <a:gd name="T6" fmla="*/ 154 w 205"/>
                  <a:gd name="T7" fmla="*/ 23 h 118"/>
                  <a:gd name="T8" fmla="*/ 132 w 205"/>
                  <a:gd name="T9" fmla="*/ 0 h 118"/>
                  <a:gd name="T10" fmla="*/ 73 w 205"/>
                  <a:gd name="T11" fmla="*/ 0 h 118"/>
                  <a:gd name="T12" fmla="*/ 51 w 205"/>
                  <a:gd name="T13" fmla="*/ 23 h 118"/>
                  <a:gd name="T14" fmla="*/ 51 w 205"/>
                  <a:gd name="T15" fmla="*/ 43 h 118"/>
                  <a:gd name="T16" fmla="*/ 25 w 205"/>
                  <a:gd name="T17" fmla="*/ 43 h 118"/>
                  <a:gd name="T18" fmla="*/ 22 w 205"/>
                  <a:gd name="T19" fmla="*/ 43 h 118"/>
                  <a:gd name="T20" fmla="*/ 0 w 205"/>
                  <a:gd name="T21" fmla="*/ 65 h 118"/>
                  <a:gd name="T22" fmla="*/ 0 w 205"/>
                  <a:gd name="T23" fmla="*/ 102 h 118"/>
                  <a:gd name="T24" fmla="*/ 54 w 205"/>
                  <a:gd name="T25" fmla="*/ 102 h 118"/>
                  <a:gd name="T26" fmla="*/ 102 w 205"/>
                  <a:gd name="T27" fmla="*/ 118 h 118"/>
                  <a:gd name="T28" fmla="*/ 151 w 205"/>
                  <a:gd name="T29" fmla="*/ 102 h 118"/>
                  <a:gd name="T30" fmla="*/ 205 w 205"/>
                  <a:gd name="T31" fmla="*/ 102 h 118"/>
                  <a:gd name="T32" fmla="*/ 205 w 205"/>
                  <a:gd name="T33" fmla="*/ 65 h 118"/>
                  <a:gd name="T34" fmla="*/ 183 w 205"/>
                  <a:gd name="T35" fmla="*/ 43 h 118"/>
                  <a:gd name="T36" fmla="*/ 67 w 205"/>
                  <a:gd name="T37" fmla="*/ 26 h 118"/>
                  <a:gd name="T38" fmla="*/ 67 w 205"/>
                  <a:gd name="T39" fmla="*/ 23 h 118"/>
                  <a:gd name="T40" fmla="*/ 73 w 205"/>
                  <a:gd name="T41" fmla="*/ 17 h 118"/>
                  <a:gd name="T42" fmla="*/ 132 w 205"/>
                  <a:gd name="T43" fmla="*/ 17 h 118"/>
                  <a:gd name="T44" fmla="*/ 138 w 205"/>
                  <a:gd name="T45" fmla="*/ 23 h 118"/>
                  <a:gd name="T46" fmla="*/ 138 w 205"/>
                  <a:gd name="T47" fmla="*/ 26 h 118"/>
                  <a:gd name="T48" fmla="*/ 138 w 205"/>
                  <a:gd name="T49" fmla="*/ 43 h 118"/>
                  <a:gd name="T50" fmla="*/ 67 w 205"/>
                  <a:gd name="T51" fmla="*/ 43 h 118"/>
                  <a:gd name="T52" fmla="*/ 67 w 205"/>
                  <a:gd name="T53" fmla="*/ 26 h 118"/>
                  <a:gd name="T54" fmla="*/ 101 w 205"/>
                  <a:gd name="T55" fmla="*/ 102 h 118"/>
                  <a:gd name="T56" fmla="*/ 85 w 205"/>
                  <a:gd name="T57" fmla="*/ 86 h 118"/>
                  <a:gd name="T58" fmla="*/ 101 w 205"/>
                  <a:gd name="T59" fmla="*/ 70 h 118"/>
                  <a:gd name="T60" fmla="*/ 117 w 205"/>
                  <a:gd name="T61" fmla="*/ 86 h 118"/>
                  <a:gd name="T62" fmla="*/ 101 w 205"/>
                  <a:gd name="T63"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3"/>
                    </a:moveTo>
                    <a:cubicBezTo>
                      <a:pt x="180" y="43"/>
                      <a:pt x="180" y="43"/>
                      <a:pt x="180" y="43"/>
                    </a:cubicBezTo>
                    <a:cubicBezTo>
                      <a:pt x="154" y="43"/>
                      <a:pt x="154" y="43"/>
                      <a:pt x="154" y="43"/>
                    </a:cubicBezTo>
                    <a:cubicBezTo>
                      <a:pt x="154" y="23"/>
                      <a:pt x="154" y="23"/>
                      <a:pt x="154" y="23"/>
                    </a:cubicBezTo>
                    <a:cubicBezTo>
                      <a:pt x="154" y="10"/>
                      <a:pt x="144" y="0"/>
                      <a:pt x="132" y="0"/>
                    </a:cubicBezTo>
                    <a:cubicBezTo>
                      <a:pt x="73" y="0"/>
                      <a:pt x="73" y="0"/>
                      <a:pt x="73" y="0"/>
                    </a:cubicBezTo>
                    <a:cubicBezTo>
                      <a:pt x="61" y="0"/>
                      <a:pt x="51" y="10"/>
                      <a:pt x="51" y="23"/>
                    </a:cubicBezTo>
                    <a:cubicBezTo>
                      <a:pt x="51" y="43"/>
                      <a:pt x="51" y="43"/>
                      <a:pt x="51" y="43"/>
                    </a:cubicBezTo>
                    <a:cubicBezTo>
                      <a:pt x="25" y="43"/>
                      <a:pt x="25" y="43"/>
                      <a:pt x="25" y="43"/>
                    </a:cubicBezTo>
                    <a:cubicBezTo>
                      <a:pt x="22" y="43"/>
                      <a:pt x="22" y="43"/>
                      <a:pt x="22" y="43"/>
                    </a:cubicBezTo>
                    <a:cubicBezTo>
                      <a:pt x="10" y="43"/>
                      <a:pt x="0" y="52"/>
                      <a:pt x="0" y="65"/>
                    </a:cubicBezTo>
                    <a:cubicBezTo>
                      <a:pt x="0" y="102"/>
                      <a:pt x="0" y="102"/>
                      <a:pt x="0" y="102"/>
                    </a:cubicBezTo>
                    <a:cubicBezTo>
                      <a:pt x="54" y="102"/>
                      <a:pt x="54" y="102"/>
                      <a:pt x="54" y="102"/>
                    </a:cubicBezTo>
                    <a:cubicBezTo>
                      <a:pt x="67" y="112"/>
                      <a:pt x="84" y="118"/>
                      <a:pt x="102" y="118"/>
                    </a:cubicBezTo>
                    <a:cubicBezTo>
                      <a:pt x="121" y="118"/>
                      <a:pt x="138" y="112"/>
                      <a:pt x="151" y="102"/>
                    </a:cubicBezTo>
                    <a:cubicBezTo>
                      <a:pt x="205" y="102"/>
                      <a:pt x="205" y="102"/>
                      <a:pt x="205" y="102"/>
                    </a:cubicBezTo>
                    <a:cubicBezTo>
                      <a:pt x="205" y="65"/>
                      <a:pt x="205" y="65"/>
                      <a:pt x="205" y="65"/>
                    </a:cubicBezTo>
                    <a:cubicBezTo>
                      <a:pt x="205" y="52"/>
                      <a:pt x="195" y="43"/>
                      <a:pt x="183" y="43"/>
                    </a:cubicBezTo>
                    <a:close/>
                    <a:moveTo>
                      <a:pt x="67" y="26"/>
                    </a:moveTo>
                    <a:cubicBezTo>
                      <a:pt x="67" y="23"/>
                      <a:pt x="67" y="23"/>
                      <a:pt x="67" y="23"/>
                    </a:cubicBezTo>
                    <a:cubicBezTo>
                      <a:pt x="67" y="20"/>
                      <a:pt x="70" y="17"/>
                      <a:pt x="73" y="17"/>
                    </a:cubicBezTo>
                    <a:cubicBezTo>
                      <a:pt x="132" y="17"/>
                      <a:pt x="132" y="17"/>
                      <a:pt x="132" y="17"/>
                    </a:cubicBezTo>
                    <a:cubicBezTo>
                      <a:pt x="135" y="17"/>
                      <a:pt x="138" y="20"/>
                      <a:pt x="138" y="23"/>
                    </a:cubicBezTo>
                    <a:cubicBezTo>
                      <a:pt x="138" y="26"/>
                      <a:pt x="138" y="26"/>
                      <a:pt x="138" y="26"/>
                    </a:cubicBezTo>
                    <a:cubicBezTo>
                      <a:pt x="138" y="43"/>
                      <a:pt x="138" y="43"/>
                      <a:pt x="138" y="43"/>
                    </a:cubicBezTo>
                    <a:cubicBezTo>
                      <a:pt x="67" y="43"/>
                      <a:pt x="67" y="43"/>
                      <a:pt x="67" y="43"/>
                    </a:cubicBezTo>
                    <a:lnTo>
                      <a:pt x="67" y="26"/>
                    </a:lnTo>
                    <a:close/>
                    <a:moveTo>
                      <a:pt x="101" y="102"/>
                    </a:moveTo>
                    <a:cubicBezTo>
                      <a:pt x="92" y="102"/>
                      <a:pt x="85" y="95"/>
                      <a:pt x="85" y="86"/>
                    </a:cubicBezTo>
                    <a:cubicBezTo>
                      <a:pt x="85" y="77"/>
                      <a:pt x="92" y="70"/>
                      <a:pt x="101" y="70"/>
                    </a:cubicBezTo>
                    <a:cubicBezTo>
                      <a:pt x="110" y="70"/>
                      <a:pt x="117" y="77"/>
                      <a:pt x="117" y="86"/>
                    </a:cubicBezTo>
                    <a:cubicBezTo>
                      <a:pt x="117" y="95"/>
                      <a:pt x="110" y="102"/>
                      <a:pt x="10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2" name="组合 71"/>
          <p:cNvGrpSpPr/>
          <p:nvPr/>
        </p:nvGrpSpPr>
        <p:grpSpPr>
          <a:xfrm>
            <a:off x="10052738" y="3760715"/>
            <a:ext cx="1027303" cy="1027303"/>
            <a:chOff x="8283829" y="4493562"/>
            <a:chExt cx="1027303" cy="1027303"/>
          </a:xfrm>
        </p:grpSpPr>
        <p:sp>
          <p:nvSpPr>
            <p:cNvPr id="73" name="椭圆 72"/>
            <p:cNvSpPr/>
            <p:nvPr/>
          </p:nvSpPr>
          <p:spPr>
            <a:xfrm>
              <a:off x="8283829" y="4493562"/>
              <a:ext cx="1027303" cy="102730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74" name="组合 73"/>
            <p:cNvGrpSpPr/>
            <p:nvPr/>
          </p:nvGrpSpPr>
          <p:grpSpPr>
            <a:xfrm>
              <a:off x="8592735" y="4775168"/>
              <a:ext cx="409491" cy="464090"/>
              <a:chOff x="9367838" y="7986713"/>
              <a:chExt cx="690562" cy="782637"/>
            </a:xfrm>
            <a:solidFill>
              <a:schemeClr val="bg1"/>
            </a:solidFill>
          </p:grpSpPr>
          <p:sp>
            <p:nvSpPr>
              <p:cNvPr id="106" name="Freeform 37"/>
              <p:cNvSpPr>
                <a:spLocks noEditPoints="1"/>
              </p:cNvSpPr>
              <p:nvPr/>
            </p:nvSpPr>
            <p:spPr bwMode="auto">
              <a:xfrm>
                <a:off x="9461500" y="7986713"/>
                <a:ext cx="596900" cy="777875"/>
              </a:xfrm>
              <a:custGeom>
                <a:avLst/>
                <a:gdLst>
                  <a:gd name="T0" fmla="*/ 157 w 159"/>
                  <a:gd name="T1" fmla="*/ 185 h 207"/>
                  <a:gd name="T2" fmla="*/ 88 w 159"/>
                  <a:gd name="T3" fmla="*/ 79 h 207"/>
                  <a:gd name="T4" fmla="*/ 91 w 159"/>
                  <a:gd name="T5" fmla="*/ 25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7 h 207"/>
                  <a:gd name="T18" fmla="*/ 130 w 159"/>
                  <a:gd name="T19" fmla="*/ 202 h 207"/>
                  <a:gd name="T20" fmla="*/ 142 w 159"/>
                  <a:gd name="T21" fmla="*/ 205 h 207"/>
                  <a:gd name="T22" fmla="*/ 154 w 159"/>
                  <a:gd name="T23" fmla="*/ 197 h 207"/>
                  <a:gd name="T24" fmla="*/ 157 w 159"/>
                  <a:gd name="T25" fmla="*/ 185 h 207"/>
                  <a:gd name="T26" fmla="*/ 144 w 159"/>
                  <a:gd name="T27" fmla="*/ 193 h 207"/>
                  <a:gd name="T28" fmla="*/ 134 w 159"/>
                  <a:gd name="T29" fmla="*/ 192 h 207"/>
                  <a:gd name="T30" fmla="*/ 136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8" y="79"/>
                      <a:pt x="88" y="79"/>
                      <a:pt x="88" y="79"/>
                    </a:cubicBezTo>
                    <a:cubicBezTo>
                      <a:pt x="101" y="64"/>
                      <a:pt x="102" y="42"/>
                      <a:pt x="91" y="25"/>
                    </a:cubicBezTo>
                    <a:cubicBezTo>
                      <a:pt x="81" y="8"/>
                      <a:pt x="61" y="0"/>
                      <a:pt x="42" y="4"/>
                    </a:cubicBezTo>
                    <a:cubicBezTo>
                      <a:pt x="70" y="48"/>
                      <a:pt x="70" y="48"/>
                      <a:pt x="70" y="48"/>
                    </a:cubicBezTo>
                    <a:cubicBezTo>
                      <a:pt x="37" y="69"/>
                      <a:pt x="37" y="69"/>
                      <a:pt x="37" y="69"/>
                    </a:cubicBezTo>
                    <a:cubicBezTo>
                      <a:pt x="10" y="27"/>
                      <a:pt x="10" y="27"/>
                      <a:pt x="10" y="27"/>
                    </a:cubicBezTo>
                    <a:cubicBezTo>
                      <a:pt x="0" y="42"/>
                      <a:pt x="0" y="62"/>
                      <a:pt x="10" y="77"/>
                    </a:cubicBezTo>
                    <a:cubicBezTo>
                      <a:pt x="21" y="95"/>
                      <a:pt x="43" y="102"/>
                      <a:pt x="62" y="97"/>
                    </a:cubicBezTo>
                    <a:cubicBezTo>
                      <a:pt x="130" y="202"/>
                      <a:pt x="130" y="202"/>
                      <a:pt x="130" y="202"/>
                    </a:cubicBezTo>
                    <a:cubicBezTo>
                      <a:pt x="133" y="206"/>
                      <a:pt x="138" y="207"/>
                      <a:pt x="142" y="205"/>
                    </a:cubicBezTo>
                    <a:cubicBezTo>
                      <a:pt x="154" y="197"/>
                      <a:pt x="154" y="197"/>
                      <a:pt x="154" y="197"/>
                    </a:cubicBezTo>
                    <a:cubicBezTo>
                      <a:pt x="158" y="195"/>
                      <a:pt x="159" y="189"/>
                      <a:pt x="157" y="185"/>
                    </a:cubicBezTo>
                    <a:close/>
                    <a:moveTo>
                      <a:pt x="144" y="193"/>
                    </a:moveTo>
                    <a:cubicBezTo>
                      <a:pt x="140" y="195"/>
                      <a:pt x="136" y="195"/>
                      <a:pt x="134" y="192"/>
                    </a:cubicBezTo>
                    <a:cubicBezTo>
                      <a:pt x="132" y="188"/>
                      <a:pt x="133" y="184"/>
                      <a:pt x="136"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07" name="Freeform 38"/>
              <p:cNvSpPr>
                <a:spLocks noEditPoints="1"/>
              </p:cNvSpPr>
              <p:nvPr/>
            </p:nvSpPr>
            <p:spPr bwMode="auto">
              <a:xfrm>
                <a:off x="9367838" y="8382000"/>
                <a:ext cx="393700" cy="387350"/>
              </a:xfrm>
              <a:custGeom>
                <a:avLst/>
                <a:gdLst>
                  <a:gd name="T0" fmla="*/ 91 w 105"/>
                  <a:gd name="T1" fmla="*/ 26 h 103"/>
                  <a:gd name="T2" fmla="*/ 97 w 105"/>
                  <a:gd name="T3" fmla="*/ 20 h 103"/>
                  <a:gd name="T4" fmla="*/ 83 w 105"/>
                  <a:gd name="T5" fmla="*/ 7 h 103"/>
                  <a:gd name="T6" fmla="*/ 77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1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8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0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3" y="7"/>
                      <a:pt x="83" y="7"/>
                      <a:pt x="83" y="7"/>
                    </a:cubicBezTo>
                    <a:cubicBezTo>
                      <a:pt x="77" y="13"/>
                      <a:pt x="77" y="13"/>
                      <a:pt x="77" y="13"/>
                    </a:cubicBezTo>
                    <a:cubicBezTo>
                      <a:pt x="73" y="10"/>
                      <a:pt x="67" y="8"/>
                      <a:pt x="62" y="7"/>
                    </a:cubicBezTo>
                    <a:cubicBezTo>
                      <a:pt x="62" y="0"/>
                      <a:pt x="62" y="0"/>
                      <a:pt x="62" y="0"/>
                    </a:cubicBezTo>
                    <a:cubicBezTo>
                      <a:pt x="43" y="0"/>
                      <a:pt x="43" y="0"/>
                      <a:pt x="43" y="0"/>
                    </a:cubicBezTo>
                    <a:cubicBezTo>
                      <a:pt x="43" y="7"/>
                      <a:pt x="43" y="7"/>
                      <a:pt x="43" y="7"/>
                    </a:cubicBezTo>
                    <a:cubicBezTo>
                      <a:pt x="37" y="8"/>
                      <a:pt x="32" y="10"/>
                      <a:pt x="28" y="13"/>
                    </a:cubicBezTo>
                    <a:cubicBezTo>
                      <a:pt x="21" y="7"/>
                      <a:pt x="21" y="7"/>
                      <a:pt x="21" y="7"/>
                    </a:cubicBezTo>
                    <a:cubicBezTo>
                      <a:pt x="8" y="20"/>
                      <a:pt x="8" y="20"/>
                      <a:pt x="8" y="20"/>
                    </a:cubicBezTo>
                    <a:cubicBezTo>
                      <a:pt x="15" y="27"/>
                      <a:pt x="15" y="27"/>
                      <a:pt x="15" y="27"/>
                    </a:cubicBezTo>
                    <a:cubicBezTo>
                      <a:pt x="12" y="31"/>
                      <a:pt x="9" y="37"/>
                      <a:pt x="8" y="42"/>
                    </a:cubicBezTo>
                    <a:cubicBezTo>
                      <a:pt x="0" y="42"/>
                      <a:pt x="0" y="42"/>
                      <a:pt x="0" y="42"/>
                    </a:cubicBezTo>
                    <a:cubicBezTo>
                      <a:pt x="0" y="61"/>
                      <a:pt x="0" y="61"/>
                      <a:pt x="0" y="61"/>
                    </a:cubicBezTo>
                    <a:cubicBezTo>
                      <a:pt x="8" y="61"/>
                      <a:pt x="8" y="61"/>
                      <a:pt x="8" y="61"/>
                    </a:cubicBezTo>
                    <a:cubicBezTo>
                      <a:pt x="10" y="66"/>
                      <a:pt x="12" y="71"/>
                      <a:pt x="15" y="76"/>
                    </a:cubicBezTo>
                    <a:cubicBezTo>
                      <a:pt x="9" y="82"/>
                      <a:pt x="9" y="82"/>
                      <a:pt x="9" y="82"/>
                    </a:cubicBezTo>
                    <a:cubicBezTo>
                      <a:pt x="22" y="95"/>
                      <a:pt x="22" y="95"/>
                      <a:pt x="22" y="95"/>
                    </a:cubicBezTo>
                    <a:cubicBezTo>
                      <a:pt x="28" y="89"/>
                      <a:pt x="28" y="89"/>
                      <a:pt x="28" y="89"/>
                    </a:cubicBezTo>
                    <a:cubicBezTo>
                      <a:pt x="32" y="92"/>
                      <a:pt x="37" y="94"/>
                      <a:pt x="43" y="95"/>
                    </a:cubicBezTo>
                    <a:cubicBezTo>
                      <a:pt x="43" y="103"/>
                      <a:pt x="43" y="103"/>
                      <a:pt x="43" y="103"/>
                    </a:cubicBezTo>
                    <a:cubicBezTo>
                      <a:pt x="62" y="103"/>
                      <a:pt x="62" y="103"/>
                      <a:pt x="62" y="103"/>
                    </a:cubicBezTo>
                    <a:cubicBezTo>
                      <a:pt x="62" y="95"/>
                      <a:pt x="62" y="95"/>
                      <a:pt x="62" y="95"/>
                    </a:cubicBezTo>
                    <a:cubicBezTo>
                      <a:pt x="67" y="94"/>
                      <a:pt x="72" y="92"/>
                      <a:pt x="77" y="89"/>
                    </a:cubicBezTo>
                    <a:cubicBezTo>
                      <a:pt x="83" y="95"/>
                      <a:pt x="83" y="95"/>
                      <a:pt x="83" y="95"/>
                    </a:cubicBezTo>
                    <a:cubicBezTo>
                      <a:pt x="96" y="82"/>
                      <a:pt x="96" y="82"/>
                      <a:pt x="96" y="82"/>
                    </a:cubicBezTo>
                    <a:cubicBezTo>
                      <a:pt x="91" y="76"/>
                      <a:pt x="91" y="76"/>
                      <a:pt x="91" y="76"/>
                    </a:cubicBezTo>
                    <a:cubicBezTo>
                      <a:pt x="94" y="72"/>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0" y="69"/>
                      <a:pt x="20" y="51"/>
                    </a:cubicBezTo>
                    <a:cubicBezTo>
                      <a:pt x="20"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08" name="Oval 39"/>
              <p:cNvSpPr>
                <a:spLocks noChangeArrowheads="1"/>
              </p:cNvSpPr>
              <p:nvPr/>
            </p:nvSpPr>
            <p:spPr bwMode="auto">
              <a:xfrm>
                <a:off x="9532938" y="8542338"/>
                <a:ext cx="63500"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143" name="组合 142"/>
          <p:cNvGrpSpPr/>
          <p:nvPr/>
        </p:nvGrpSpPr>
        <p:grpSpPr>
          <a:xfrm>
            <a:off x="848109" y="4848774"/>
            <a:ext cx="1553715" cy="863649"/>
            <a:chOff x="848109" y="5210724"/>
            <a:chExt cx="1553715" cy="863649"/>
          </a:xfrm>
        </p:grpSpPr>
        <p:sp>
          <p:nvSpPr>
            <p:cNvPr id="144" name="文本框 143"/>
            <p:cNvSpPr txBox="1"/>
            <p:nvPr/>
          </p:nvSpPr>
          <p:spPr>
            <a:xfrm>
              <a:off x="1327448" y="5210724"/>
              <a:ext cx="595035"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45" name="矩形 144"/>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146" name="组合 145"/>
          <p:cNvGrpSpPr/>
          <p:nvPr/>
        </p:nvGrpSpPr>
        <p:grpSpPr>
          <a:xfrm>
            <a:off x="9789531" y="4848774"/>
            <a:ext cx="1553715" cy="863649"/>
            <a:chOff x="848109" y="5210724"/>
            <a:chExt cx="1553715" cy="863649"/>
          </a:xfrm>
        </p:grpSpPr>
        <p:sp>
          <p:nvSpPr>
            <p:cNvPr id="147" name="文本框 146"/>
            <p:cNvSpPr txBox="1"/>
            <p:nvPr/>
          </p:nvSpPr>
          <p:spPr>
            <a:xfrm>
              <a:off x="1327448" y="5210724"/>
              <a:ext cx="595036"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48" name="矩形 147"/>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149" name="组合 148"/>
          <p:cNvGrpSpPr/>
          <p:nvPr/>
        </p:nvGrpSpPr>
        <p:grpSpPr>
          <a:xfrm>
            <a:off x="2636393" y="4848774"/>
            <a:ext cx="1553715" cy="863649"/>
            <a:chOff x="848109" y="5210724"/>
            <a:chExt cx="1553715" cy="863649"/>
          </a:xfrm>
        </p:grpSpPr>
        <p:sp>
          <p:nvSpPr>
            <p:cNvPr id="150" name="文本框 149"/>
            <p:cNvSpPr txBox="1"/>
            <p:nvPr/>
          </p:nvSpPr>
          <p:spPr>
            <a:xfrm>
              <a:off x="1327448" y="5210724"/>
              <a:ext cx="595035"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51" name="矩形 150"/>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152" name="组合 151"/>
          <p:cNvGrpSpPr/>
          <p:nvPr/>
        </p:nvGrpSpPr>
        <p:grpSpPr>
          <a:xfrm>
            <a:off x="4424677" y="4848774"/>
            <a:ext cx="1553715" cy="863649"/>
            <a:chOff x="848109" y="5210724"/>
            <a:chExt cx="1553715" cy="863649"/>
          </a:xfrm>
        </p:grpSpPr>
        <p:sp>
          <p:nvSpPr>
            <p:cNvPr id="153" name="文本框 152"/>
            <p:cNvSpPr txBox="1"/>
            <p:nvPr/>
          </p:nvSpPr>
          <p:spPr>
            <a:xfrm>
              <a:off x="1327448" y="5210724"/>
              <a:ext cx="595035"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54" name="矩形 153"/>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155" name="组合 154"/>
          <p:cNvGrpSpPr/>
          <p:nvPr/>
        </p:nvGrpSpPr>
        <p:grpSpPr>
          <a:xfrm>
            <a:off x="6212961" y="4848774"/>
            <a:ext cx="1553715" cy="863649"/>
            <a:chOff x="848109" y="5210724"/>
            <a:chExt cx="1553715" cy="863649"/>
          </a:xfrm>
        </p:grpSpPr>
        <p:sp>
          <p:nvSpPr>
            <p:cNvPr id="156" name="文本框 155"/>
            <p:cNvSpPr txBox="1"/>
            <p:nvPr/>
          </p:nvSpPr>
          <p:spPr>
            <a:xfrm>
              <a:off x="1327449" y="5210724"/>
              <a:ext cx="595035"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57" name="矩形 156"/>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158" name="组合 157"/>
          <p:cNvGrpSpPr/>
          <p:nvPr/>
        </p:nvGrpSpPr>
        <p:grpSpPr>
          <a:xfrm>
            <a:off x="8001245" y="4848774"/>
            <a:ext cx="1553715" cy="863649"/>
            <a:chOff x="848109" y="5210724"/>
            <a:chExt cx="1553715" cy="863649"/>
          </a:xfrm>
        </p:grpSpPr>
        <p:sp>
          <p:nvSpPr>
            <p:cNvPr id="159" name="文本框 158"/>
            <p:cNvSpPr txBox="1"/>
            <p:nvPr/>
          </p:nvSpPr>
          <p:spPr>
            <a:xfrm>
              <a:off x="1327448" y="5210724"/>
              <a:ext cx="595036" cy="338554"/>
            </a:xfrm>
            <a:prstGeom prst="rect">
              <a:avLst/>
            </a:prstGeom>
            <a:noFill/>
          </p:spPr>
          <p:txBody>
            <a:bodyPr wrap="none" rtlCol="0">
              <a:spAutoFit/>
            </a:bodyPr>
            <a:lstStyle/>
            <a:p>
              <a:pPr algn="ctr"/>
              <a:r>
                <a:rPr lang="zh-CN" altLang="en-US" sz="1600" dirty="0">
                  <a:solidFill>
                    <a:prstClr val="black">
                      <a:lumMod val="65000"/>
                      <a:lumOff val="35000"/>
                    </a:prstClr>
                  </a:solidFill>
                  <a:cs typeface="+mn-ea"/>
                  <a:sym typeface="+mn-lt"/>
                </a:rPr>
                <a:t>流程</a:t>
              </a:r>
            </a:p>
          </p:txBody>
        </p:sp>
        <p:sp>
          <p:nvSpPr>
            <p:cNvPr id="160" name="矩形 159"/>
            <p:cNvSpPr/>
            <p:nvPr/>
          </p:nvSpPr>
          <p:spPr>
            <a:xfrm>
              <a:off x="848109" y="5483442"/>
              <a:ext cx="1553715" cy="590931"/>
            </a:xfrm>
            <a:prstGeom prst="rect">
              <a:avLst/>
            </a:prstGeom>
          </p:spPr>
          <p:txBody>
            <a:bodyPr wrap="square">
              <a:spAutoFit/>
            </a:bodyPr>
            <a:lstStyle/>
            <a:p>
              <a:pPr algn="ctr">
                <a:lnSpc>
                  <a:spcPct val="90000"/>
                </a:lnSpc>
              </a:pPr>
              <a:r>
                <a:rPr lang="en-US" altLang="zh-CN" sz="1200" dirty="0">
                  <a:solidFill>
                    <a:prstClr val="black">
                      <a:lumMod val="65000"/>
                      <a:lumOff val="35000"/>
                    </a:prstClr>
                  </a:solidFill>
                  <a:cs typeface="+mn-ea"/>
                  <a:sym typeface="+mn-lt"/>
                </a:rPr>
                <a:t>there is in every human being’s heart</a:t>
              </a:r>
              <a:endParaRPr lang="zh-CN" altLang="en-US" sz="1200" dirty="0">
                <a:solidFill>
                  <a:prstClr val="black">
                    <a:lumMod val="65000"/>
                    <a:lumOff val="35000"/>
                  </a:prstClr>
                </a:solidFill>
                <a:cs typeface="+mn-ea"/>
                <a:sym typeface="+mn-lt"/>
              </a:endParaRPr>
            </a:p>
          </p:txBody>
        </p:sp>
      </p:grpSp>
      <p:grpSp>
        <p:nvGrpSpPr>
          <p:cNvPr id="93" name="组合 92"/>
          <p:cNvGrpSpPr/>
          <p:nvPr/>
        </p:nvGrpSpPr>
        <p:grpSpPr>
          <a:xfrm>
            <a:off x="3048000" y="255529"/>
            <a:ext cx="6096000" cy="688162"/>
            <a:chOff x="3103755" y="255529"/>
            <a:chExt cx="6096000" cy="688162"/>
          </a:xfrm>
        </p:grpSpPr>
        <p:sp>
          <p:nvSpPr>
            <p:cNvPr id="94"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产品制造流程</a:t>
              </a:r>
            </a:p>
          </p:txBody>
        </p:sp>
        <p:grpSp>
          <p:nvGrpSpPr>
            <p:cNvPr id="95" name="组合 94"/>
            <p:cNvGrpSpPr/>
            <p:nvPr/>
          </p:nvGrpSpPr>
          <p:grpSpPr>
            <a:xfrm>
              <a:off x="5964124" y="850567"/>
              <a:ext cx="426498" cy="93124"/>
              <a:chOff x="5851936" y="762206"/>
              <a:chExt cx="426498" cy="93124"/>
            </a:xfrm>
            <a:solidFill>
              <a:schemeClr val="tx1">
                <a:lumMod val="50000"/>
                <a:lumOff val="50000"/>
                <a:alpha val="26000"/>
              </a:schemeClr>
            </a:solidFill>
          </p:grpSpPr>
          <p:sp>
            <p:nvSpPr>
              <p:cNvPr id="97" name="椭圆 96"/>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98" name="椭圆 97"/>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99" name="椭圆 98"/>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96" name="矩形 95"/>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drap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500"/>
                                        <p:tgtEl>
                                          <p:spTgt spid="5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500"/>
                                        <p:tgtEl>
                                          <p:spTgt spid="4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wipe(up)">
                                      <p:cBhvr>
                                        <p:cTn id="28" dur="500"/>
                                        <p:tgtEl>
                                          <p:spTgt spid="1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49"/>
                                        </p:tgtEl>
                                        <p:attrNameLst>
                                          <p:attrName>style.visibility</p:attrName>
                                        </p:attrNameLst>
                                      </p:cBhvr>
                                      <p:to>
                                        <p:strVal val="visible"/>
                                      </p:to>
                                    </p:set>
                                    <p:animEffect transition="in" filter="wipe(up)">
                                      <p:cBhvr>
                                        <p:cTn id="38" dur="500"/>
                                        <p:tgtEl>
                                          <p:spTgt spid="149"/>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152"/>
                                        </p:tgtEl>
                                        <p:attrNameLst>
                                          <p:attrName>style.visibility</p:attrName>
                                        </p:attrNameLst>
                                      </p:cBhvr>
                                      <p:to>
                                        <p:strVal val="visible"/>
                                      </p:to>
                                    </p:set>
                                    <p:animEffect transition="in" filter="wipe(up)">
                                      <p:cBhvr>
                                        <p:cTn id="48" dur="500"/>
                                        <p:tgtEl>
                                          <p:spTgt spid="152"/>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wipe(up)">
                                      <p:cBhvr>
                                        <p:cTn id="58" dur="500"/>
                                        <p:tgtEl>
                                          <p:spTgt spid="155"/>
                                        </p:tgtEl>
                                      </p:cBhvr>
                                    </p:animEffect>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animEffect transition="in" filter="fade">
                                      <p:cBhvr>
                                        <p:cTn id="64" dur="500"/>
                                        <p:tgtEl>
                                          <p:spTgt spid="70"/>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58"/>
                                        </p:tgtEl>
                                        <p:attrNameLst>
                                          <p:attrName>style.visibility</p:attrName>
                                        </p:attrNameLst>
                                      </p:cBhvr>
                                      <p:to>
                                        <p:strVal val="visible"/>
                                      </p:to>
                                    </p:set>
                                    <p:animEffect transition="in" filter="wipe(up)">
                                      <p:cBhvr>
                                        <p:cTn id="68" dur="500"/>
                                        <p:tgtEl>
                                          <p:spTgt spid="158"/>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2" presetClass="entr" presetSubtype="1"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wipe(up)">
                                      <p:cBhvr>
                                        <p:cTn id="78" dur="500"/>
                                        <p:tgtEl>
                                          <p:spTgt spid="146"/>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738391">
            <a:off x="7029646" y="4648767"/>
            <a:ext cx="5059030" cy="4544909"/>
            <a:chOff x="-407906" y="-877464"/>
            <a:chExt cx="6915001" cy="6212268"/>
          </a:xfrm>
          <a:solidFill>
            <a:schemeClr val="tx1">
              <a:lumMod val="50000"/>
              <a:lumOff val="50000"/>
              <a:alpha val="21000"/>
            </a:schemeClr>
          </a:solidFill>
        </p:grpSpPr>
        <p:sp>
          <p:nvSpPr>
            <p:cNvPr id="55"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6"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sp>
          <p:nvSpPr>
            <p:cNvPr id="57"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prstClr val="white"/>
                </a:solidFill>
                <a:cs typeface="+mn-ea"/>
                <a:sym typeface="+mn-lt"/>
              </a:endParaRPr>
            </a:p>
          </p:txBody>
        </p:sp>
      </p:grpSp>
      <p:grpSp>
        <p:nvGrpSpPr>
          <p:cNvPr id="109" name="组合 108"/>
          <p:cNvGrpSpPr/>
          <p:nvPr/>
        </p:nvGrpSpPr>
        <p:grpSpPr>
          <a:xfrm rot="727839">
            <a:off x="-221556" y="2545087"/>
            <a:ext cx="5440840" cy="5297738"/>
            <a:chOff x="301088" y="2683664"/>
            <a:chExt cx="4170512" cy="4060822"/>
          </a:xfrm>
        </p:grpSpPr>
        <p:sp>
          <p:nvSpPr>
            <p:cNvPr id="142" name="椭圆 141"/>
            <p:cNvSpPr/>
            <p:nvPr/>
          </p:nvSpPr>
          <p:spPr>
            <a:xfrm rot="20879782">
              <a:off x="301088" y="3241776"/>
              <a:ext cx="3502711" cy="35027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143" name="组合 142"/>
            <p:cNvGrpSpPr/>
            <p:nvPr/>
          </p:nvGrpSpPr>
          <p:grpSpPr>
            <a:xfrm>
              <a:off x="548669" y="2683664"/>
              <a:ext cx="3922931" cy="3890509"/>
              <a:chOff x="548669" y="2683664"/>
              <a:chExt cx="3922931" cy="3890509"/>
            </a:xfrm>
          </p:grpSpPr>
          <p:sp>
            <p:nvSpPr>
              <p:cNvPr id="144" name="Freeform 5"/>
              <p:cNvSpPr/>
              <p:nvPr/>
            </p:nvSpPr>
            <p:spPr bwMode="auto">
              <a:xfrm rot="20879782">
                <a:off x="1797393" y="3614131"/>
                <a:ext cx="2497685" cy="1480425"/>
              </a:xfrm>
              <a:custGeom>
                <a:avLst/>
                <a:gdLst>
                  <a:gd name="T0" fmla="*/ 1042 w 1063"/>
                  <a:gd name="T1" fmla="*/ 630 h 630"/>
                  <a:gd name="T2" fmla="*/ 1063 w 1063"/>
                  <a:gd name="T3" fmla="*/ 417 h 630"/>
                  <a:gd name="T4" fmla="*/ 978 w 1063"/>
                  <a:gd name="T5" fmla="*/ 0 h 630"/>
                  <a:gd name="T6" fmla="*/ 0 w 1063"/>
                  <a:gd name="T7" fmla="*/ 417 h 630"/>
                  <a:gd name="T8" fmla="*/ 1042 w 1063"/>
                  <a:gd name="T9" fmla="*/ 630 h 630"/>
                </a:gdLst>
                <a:ahLst/>
                <a:cxnLst>
                  <a:cxn ang="0">
                    <a:pos x="T0" y="T1"/>
                  </a:cxn>
                  <a:cxn ang="0">
                    <a:pos x="T2" y="T3"/>
                  </a:cxn>
                  <a:cxn ang="0">
                    <a:pos x="T4" y="T5"/>
                  </a:cxn>
                  <a:cxn ang="0">
                    <a:pos x="T6" y="T7"/>
                  </a:cxn>
                  <a:cxn ang="0">
                    <a:pos x="T8" y="T9"/>
                  </a:cxn>
                </a:cxnLst>
                <a:rect l="0" t="0" r="r" b="b"/>
                <a:pathLst>
                  <a:path w="1063" h="630">
                    <a:moveTo>
                      <a:pt x="1042" y="630"/>
                    </a:moveTo>
                    <a:cubicBezTo>
                      <a:pt x="1056" y="561"/>
                      <a:pt x="1063" y="490"/>
                      <a:pt x="1063" y="417"/>
                    </a:cubicBezTo>
                    <a:cubicBezTo>
                      <a:pt x="1063" y="269"/>
                      <a:pt x="1033" y="128"/>
                      <a:pt x="978" y="0"/>
                    </a:cubicBezTo>
                    <a:cubicBezTo>
                      <a:pt x="0" y="417"/>
                      <a:pt x="0" y="417"/>
                      <a:pt x="0" y="417"/>
                    </a:cubicBezTo>
                    <a:lnTo>
                      <a:pt x="1042" y="630"/>
                    </a:lnTo>
                    <a:close/>
                  </a:path>
                </a:pathLst>
              </a:custGeom>
              <a:solidFill>
                <a:schemeClr val="tx1">
                  <a:lumMod val="50000"/>
                  <a:lumOff val="50000"/>
                </a:schemeClr>
              </a:solidFill>
              <a:ln>
                <a:noFill/>
              </a:ln>
              <a:effectLst>
                <a:outerShdw blurRad="152400" dist="381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5" name="Freeform 6"/>
              <p:cNvSpPr/>
              <p:nvPr/>
            </p:nvSpPr>
            <p:spPr bwMode="auto">
              <a:xfrm rot="20879782">
                <a:off x="1679643" y="2778770"/>
                <a:ext cx="1891024" cy="1902389"/>
              </a:xfrm>
              <a:custGeom>
                <a:avLst/>
                <a:gdLst>
                  <a:gd name="T0" fmla="*/ 419 w 805"/>
                  <a:gd name="T1" fmla="*/ 0 h 810"/>
                  <a:gd name="T2" fmla="*/ 573 w 805"/>
                  <a:gd name="T3" fmla="*/ 100 h 810"/>
                  <a:gd name="T4" fmla="*/ 805 w 805"/>
                  <a:gd name="T5" fmla="*/ 381 h 810"/>
                  <a:gd name="T6" fmla="*/ 0 w 805"/>
                  <a:gd name="T7" fmla="*/ 810 h 810"/>
                  <a:gd name="T8" fmla="*/ 419 w 805"/>
                  <a:gd name="T9" fmla="*/ 0 h 810"/>
                </a:gdLst>
                <a:ahLst/>
                <a:cxnLst>
                  <a:cxn ang="0">
                    <a:pos x="T0" y="T1"/>
                  </a:cxn>
                  <a:cxn ang="0">
                    <a:pos x="T2" y="T3"/>
                  </a:cxn>
                  <a:cxn ang="0">
                    <a:pos x="T4" y="T5"/>
                  </a:cxn>
                  <a:cxn ang="0">
                    <a:pos x="T6" y="T7"/>
                  </a:cxn>
                  <a:cxn ang="0">
                    <a:pos x="T8" y="T9"/>
                  </a:cxn>
                </a:cxnLst>
                <a:rect l="0" t="0" r="r" b="b"/>
                <a:pathLst>
                  <a:path w="805" h="810">
                    <a:moveTo>
                      <a:pt x="419" y="0"/>
                    </a:moveTo>
                    <a:cubicBezTo>
                      <a:pt x="472" y="27"/>
                      <a:pt x="524" y="61"/>
                      <a:pt x="573" y="100"/>
                    </a:cubicBezTo>
                    <a:cubicBezTo>
                      <a:pt x="672" y="180"/>
                      <a:pt x="749" y="276"/>
                      <a:pt x="805" y="381"/>
                    </a:cubicBezTo>
                    <a:cubicBezTo>
                      <a:pt x="0" y="810"/>
                      <a:pt x="0" y="810"/>
                      <a:pt x="0" y="810"/>
                    </a:cubicBezTo>
                    <a:lnTo>
                      <a:pt x="419" y="0"/>
                    </a:lnTo>
                    <a:close/>
                  </a:path>
                </a:pathLst>
              </a:custGeom>
              <a:solidFill>
                <a:schemeClr val="tx1">
                  <a:lumMod val="65000"/>
                  <a:lumOff val="35000"/>
                </a:schemeClr>
              </a:solidFill>
              <a:ln>
                <a:noFill/>
              </a:ln>
              <a:effectLst>
                <a:outerShdw blurRad="152400" dist="381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6" name="Freeform 7"/>
              <p:cNvSpPr/>
              <p:nvPr/>
            </p:nvSpPr>
            <p:spPr bwMode="auto">
              <a:xfrm rot="20879782">
                <a:off x="1647142" y="2712162"/>
                <a:ext cx="2824458" cy="1864029"/>
              </a:xfrm>
              <a:custGeom>
                <a:avLst/>
                <a:gdLst>
                  <a:gd name="T0" fmla="*/ 1202 w 1202"/>
                  <a:gd name="T1" fmla="*/ 326 h 793"/>
                  <a:gd name="T2" fmla="*/ 1202 w 1202"/>
                  <a:gd name="T3" fmla="*/ 323 h 793"/>
                  <a:gd name="T4" fmla="*/ 1019 w 1202"/>
                  <a:gd name="T5" fmla="*/ 0 h 793"/>
                  <a:gd name="T6" fmla="*/ 0 w 1202"/>
                  <a:gd name="T7" fmla="*/ 793 h 793"/>
                  <a:gd name="T8" fmla="*/ 1202 w 1202"/>
                  <a:gd name="T9" fmla="*/ 326 h 793"/>
                </a:gdLst>
                <a:ahLst/>
                <a:cxnLst>
                  <a:cxn ang="0">
                    <a:pos x="T0" y="T1"/>
                  </a:cxn>
                  <a:cxn ang="0">
                    <a:pos x="T2" y="T3"/>
                  </a:cxn>
                  <a:cxn ang="0">
                    <a:pos x="T4" y="T5"/>
                  </a:cxn>
                  <a:cxn ang="0">
                    <a:pos x="T6" y="T7"/>
                  </a:cxn>
                  <a:cxn ang="0">
                    <a:pos x="T8" y="T9"/>
                  </a:cxn>
                </a:cxnLst>
                <a:rect l="0" t="0" r="r" b="b"/>
                <a:pathLst>
                  <a:path w="1202" h="793">
                    <a:moveTo>
                      <a:pt x="1202" y="326"/>
                    </a:moveTo>
                    <a:cubicBezTo>
                      <a:pt x="1202" y="323"/>
                      <a:pt x="1202" y="323"/>
                      <a:pt x="1202" y="323"/>
                    </a:cubicBezTo>
                    <a:cubicBezTo>
                      <a:pt x="1158" y="206"/>
                      <a:pt x="1095" y="97"/>
                      <a:pt x="1019" y="0"/>
                    </a:cubicBezTo>
                    <a:cubicBezTo>
                      <a:pt x="0" y="793"/>
                      <a:pt x="0" y="793"/>
                      <a:pt x="0" y="793"/>
                    </a:cubicBezTo>
                    <a:lnTo>
                      <a:pt x="1202" y="326"/>
                    </a:lnTo>
                    <a:close/>
                  </a:path>
                </a:pathLst>
              </a:custGeom>
              <a:solidFill>
                <a:srgbClr val="767171"/>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47" name="Freeform 8"/>
              <p:cNvSpPr/>
              <p:nvPr/>
            </p:nvSpPr>
            <p:spPr bwMode="auto">
              <a:xfrm rot="20879782">
                <a:off x="2119202" y="4690254"/>
                <a:ext cx="1652337" cy="1883919"/>
              </a:xfrm>
              <a:custGeom>
                <a:avLst/>
                <a:gdLst>
                  <a:gd name="T0" fmla="*/ 703 w 703"/>
                  <a:gd name="T1" fmla="*/ 508 h 802"/>
                  <a:gd name="T2" fmla="*/ 361 w 703"/>
                  <a:gd name="T3" fmla="*/ 789 h 802"/>
                  <a:gd name="T4" fmla="*/ 332 w 703"/>
                  <a:gd name="T5" fmla="*/ 802 h 802"/>
                  <a:gd name="T6" fmla="*/ 0 w 703"/>
                  <a:gd name="T7" fmla="*/ 0 h 802"/>
                  <a:gd name="T8" fmla="*/ 703 w 703"/>
                  <a:gd name="T9" fmla="*/ 508 h 802"/>
                </a:gdLst>
                <a:ahLst/>
                <a:cxnLst>
                  <a:cxn ang="0">
                    <a:pos x="T0" y="T1"/>
                  </a:cxn>
                  <a:cxn ang="0">
                    <a:pos x="T2" y="T3"/>
                  </a:cxn>
                  <a:cxn ang="0">
                    <a:pos x="T4" y="T5"/>
                  </a:cxn>
                  <a:cxn ang="0">
                    <a:pos x="T6" y="T7"/>
                  </a:cxn>
                  <a:cxn ang="0">
                    <a:pos x="T8" y="T9"/>
                  </a:cxn>
                </a:cxnLst>
                <a:rect l="0" t="0" r="r" b="b"/>
                <a:pathLst>
                  <a:path w="703" h="802">
                    <a:moveTo>
                      <a:pt x="703" y="508"/>
                    </a:moveTo>
                    <a:cubicBezTo>
                      <a:pt x="618" y="626"/>
                      <a:pt x="503" y="724"/>
                      <a:pt x="361" y="789"/>
                    </a:cubicBezTo>
                    <a:cubicBezTo>
                      <a:pt x="351" y="793"/>
                      <a:pt x="342" y="798"/>
                      <a:pt x="332" y="802"/>
                    </a:cubicBezTo>
                    <a:cubicBezTo>
                      <a:pt x="0" y="0"/>
                      <a:pt x="0" y="0"/>
                      <a:pt x="0" y="0"/>
                    </a:cubicBezTo>
                    <a:lnTo>
                      <a:pt x="703" y="508"/>
                    </a:lnTo>
                    <a:close/>
                  </a:path>
                </a:pathLst>
              </a:custGeom>
              <a:solidFill>
                <a:srgbClr val="767171"/>
              </a:solidFill>
              <a:ln>
                <a:noFill/>
              </a:ln>
              <a:effectLst>
                <a:outerShdw blurRad="152400" dist="381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8" name="Freeform 9"/>
              <p:cNvSpPr/>
              <p:nvPr/>
            </p:nvSpPr>
            <p:spPr bwMode="auto">
              <a:xfrm rot="20879782">
                <a:off x="548669" y="2683664"/>
                <a:ext cx="1223269" cy="2304462"/>
              </a:xfrm>
              <a:custGeom>
                <a:avLst/>
                <a:gdLst>
                  <a:gd name="T0" fmla="*/ 0 w 521"/>
                  <a:gd name="T1" fmla="*/ 123 h 981"/>
                  <a:gd name="T2" fmla="*/ 485 w 521"/>
                  <a:gd name="T3" fmla="*/ 2 h 981"/>
                  <a:gd name="T4" fmla="*/ 521 w 521"/>
                  <a:gd name="T5" fmla="*/ 4 h 981"/>
                  <a:gd name="T6" fmla="*/ 471 w 521"/>
                  <a:gd name="T7" fmla="*/ 981 h 981"/>
                  <a:gd name="T8" fmla="*/ 0 w 521"/>
                  <a:gd name="T9" fmla="*/ 123 h 981"/>
                </a:gdLst>
                <a:ahLst/>
                <a:cxnLst>
                  <a:cxn ang="0">
                    <a:pos x="T0" y="T1"/>
                  </a:cxn>
                  <a:cxn ang="0">
                    <a:pos x="T2" y="T3"/>
                  </a:cxn>
                  <a:cxn ang="0">
                    <a:pos x="T4" y="T5"/>
                  </a:cxn>
                  <a:cxn ang="0">
                    <a:pos x="T6" y="T7"/>
                  </a:cxn>
                  <a:cxn ang="0">
                    <a:pos x="T8" y="T9"/>
                  </a:cxn>
                </a:cxnLst>
                <a:rect l="0" t="0" r="r" b="b"/>
                <a:pathLst>
                  <a:path w="521" h="981">
                    <a:moveTo>
                      <a:pt x="0" y="123"/>
                    </a:moveTo>
                    <a:cubicBezTo>
                      <a:pt x="144" y="44"/>
                      <a:pt x="310" y="0"/>
                      <a:pt x="485" y="2"/>
                    </a:cubicBezTo>
                    <a:cubicBezTo>
                      <a:pt x="497" y="3"/>
                      <a:pt x="509" y="3"/>
                      <a:pt x="521" y="4"/>
                    </a:cubicBezTo>
                    <a:cubicBezTo>
                      <a:pt x="471" y="981"/>
                      <a:pt x="471" y="981"/>
                      <a:pt x="471" y="981"/>
                    </a:cubicBezTo>
                    <a:lnTo>
                      <a:pt x="0" y="123"/>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149" name="组合 148"/>
              <p:cNvGrpSpPr/>
              <p:nvPr/>
            </p:nvGrpSpPr>
            <p:grpSpPr>
              <a:xfrm>
                <a:off x="1145137" y="4085825"/>
                <a:ext cx="1814611" cy="1814611"/>
                <a:chOff x="1145137" y="4085825"/>
                <a:chExt cx="1814611" cy="1814611"/>
              </a:xfrm>
            </p:grpSpPr>
            <p:sp>
              <p:nvSpPr>
                <p:cNvPr id="150" name="椭圆 149"/>
                <p:cNvSpPr/>
                <p:nvPr/>
              </p:nvSpPr>
              <p:spPr>
                <a:xfrm rot="20879782">
                  <a:off x="1145137" y="4085825"/>
                  <a:ext cx="1814611" cy="1814611"/>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nvGrpSpPr>
                <p:cNvPr id="151" name="组合 150"/>
                <p:cNvGrpSpPr/>
                <p:nvPr/>
              </p:nvGrpSpPr>
              <p:grpSpPr>
                <a:xfrm>
                  <a:off x="1638105" y="4508149"/>
                  <a:ext cx="828675" cy="969963"/>
                  <a:chOff x="5683250" y="2944813"/>
                  <a:chExt cx="828675" cy="969963"/>
                </a:xfrm>
                <a:solidFill>
                  <a:schemeClr val="bg1"/>
                </a:solidFill>
              </p:grpSpPr>
              <p:sp>
                <p:nvSpPr>
                  <p:cNvPr id="152" name="Freeform 13"/>
                  <p:cNvSpPr/>
                  <p:nvPr/>
                </p:nvSpPr>
                <p:spPr bwMode="auto">
                  <a:xfrm>
                    <a:off x="5683250" y="2944813"/>
                    <a:ext cx="828675" cy="969963"/>
                  </a:xfrm>
                  <a:custGeom>
                    <a:avLst/>
                    <a:gdLst>
                      <a:gd name="T0" fmla="*/ 183 w 218"/>
                      <a:gd name="T1" fmla="*/ 151 h 256"/>
                      <a:gd name="T2" fmla="*/ 218 w 218"/>
                      <a:gd name="T3" fmla="*/ 199 h 256"/>
                      <a:gd name="T4" fmla="*/ 136 w 218"/>
                      <a:gd name="T5" fmla="*/ 256 h 256"/>
                      <a:gd name="T6" fmla="*/ 119 w 218"/>
                      <a:gd name="T7" fmla="*/ 214 h 256"/>
                      <a:gd name="T8" fmla="*/ 54 w 218"/>
                      <a:gd name="T9" fmla="*/ 214 h 256"/>
                      <a:gd name="T10" fmla="*/ 32 w 218"/>
                      <a:gd name="T11" fmla="*/ 193 h 256"/>
                      <a:gd name="T12" fmla="*/ 32 w 218"/>
                      <a:gd name="T13" fmla="*/ 184 h 256"/>
                      <a:gd name="T14" fmla="*/ 24 w 218"/>
                      <a:gd name="T15" fmla="*/ 155 h 256"/>
                      <a:gd name="T16" fmla="*/ 13 w 218"/>
                      <a:gd name="T17" fmla="*/ 155 h 256"/>
                      <a:gd name="T18" fmla="*/ 0 w 218"/>
                      <a:gd name="T19" fmla="*/ 144 h 256"/>
                      <a:gd name="T20" fmla="*/ 18 w 218"/>
                      <a:gd name="T21" fmla="*/ 110 h 256"/>
                      <a:gd name="T22" fmla="*/ 18 w 218"/>
                      <a:gd name="T23" fmla="*/ 98 h 256"/>
                      <a:gd name="T24" fmla="*/ 18 w 218"/>
                      <a:gd name="T25" fmla="*/ 69 h 256"/>
                      <a:gd name="T26" fmla="*/ 81 w 218"/>
                      <a:gd name="T27" fmla="*/ 2 h 256"/>
                      <a:gd name="T28" fmla="*/ 113 w 218"/>
                      <a:gd name="T29" fmla="*/ 1 h 256"/>
                      <a:gd name="T30" fmla="*/ 194 w 218"/>
                      <a:gd name="T31" fmla="*/ 56 h 256"/>
                      <a:gd name="T32" fmla="*/ 149 w 218"/>
                      <a:gd name="T33" fmla="*/ 56 h 256"/>
                      <a:gd name="T34" fmla="*/ 149 w 218"/>
                      <a:gd name="T35" fmla="*/ 57 h 256"/>
                      <a:gd name="T36" fmla="*/ 136 w 218"/>
                      <a:gd name="T37" fmla="*/ 89 h 256"/>
                      <a:gd name="T38" fmla="*/ 131 w 218"/>
                      <a:gd name="T39" fmla="*/ 89 h 256"/>
                      <a:gd name="T40" fmla="*/ 109 w 218"/>
                      <a:gd name="T41" fmla="*/ 111 h 256"/>
                      <a:gd name="T42" fmla="*/ 116 w 218"/>
                      <a:gd name="T43" fmla="*/ 127 h 256"/>
                      <a:gd name="T44" fmla="*/ 77 w 218"/>
                      <a:gd name="T45" fmla="*/ 151 h 256"/>
                      <a:gd name="T46" fmla="*/ 70 w 218"/>
                      <a:gd name="T47" fmla="*/ 149 h 256"/>
                      <a:gd name="T48" fmla="*/ 52 w 218"/>
                      <a:gd name="T49" fmla="*/ 149 h 256"/>
                      <a:gd name="T50" fmla="*/ 42 w 218"/>
                      <a:gd name="T51" fmla="*/ 158 h 256"/>
                      <a:gd name="T52" fmla="*/ 52 w 218"/>
                      <a:gd name="T53" fmla="*/ 168 h 256"/>
                      <a:gd name="T54" fmla="*/ 70 w 218"/>
                      <a:gd name="T55" fmla="*/ 168 h 256"/>
                      <a:gd name="T56" fmla="*/ 80 w 218"/>
                      <a:gd name="T57" fmla="*/ 161 h 256"/>
                      <a:gd name="T58" fmla="*/ 127 w 218"/>
                      <a:gd name="T59" fmla="*/ 132 h 256"/>
                      <a:gd name="T60" fmla="*/ 131 w 218"/>
                      <a:gd name="T61" fmla="*/ 133 h 256"/>
                      <a:gd name="T62" fmla="*/ 153 w 218"/>
                      <a:gd name="T63" fmla="*/ 111 h 256"/>
                      <a:gd name="T64" fmla="*/ 146 w 218"/>
                      <a:gd name="T65" fmla="*/ 95 h 256"/>
                      <a:gd name="T66" fmla="*/ 156 w 218"/>
                      <a:gd name="T67" fmla="*/ 70 h 256"/>
                      <a:gd name="T68" fmla="*/ 197 w 218"/>
                      <a:gd name="T69" fmla="*/ 70 h 256"/>
                      <a:gd name="T70" fmla="*/ 198 w 218"/>
                      <a:gd name="T71" fmla="*/ 80 h 256"/>
                      <a:gd name="T72" fmla="*/ 183 w 218"/>
                      <a:gd name="T73" fmla="*/ 15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56">
                        <a:moveTo>
                          <a:pt x="183" y="151"/>
                        </a:moveTo>
                        <a:cubicBezTo>
                          <a:pt x="218" y="199"/>
                          <a:pt x="218" y="199"/>
                          <a:pt x="218" y="199"/>
                        </a:cubicBezTo>
                        <a:cubicBezTo>
                          <a:pt x="136" y="256"/>
                          <a:pt x="136" y="256"/>
                          <a:pt x="136" y="256"/>
                        </a:cubicBezTo>
                        <a:cubicBezTo>
                          <a:pt x="119" y="214"/>
                          <a:pt x="119" y="214"/>
                          <a:pt x="119" y="214"/>
                        </a:cubicBezTo>
                        <a:cubicBezTo>
                          <a:pt x="119" y="214"/>
                          <a:pt x="73" y="214"/>
                          <a:pt x="54" y="214"/>
                        </a:cubicBezTo>
                        <a:cubicBezTo>
                          <a:pt x="34" y="214"/>
                          <a:pt x="32" y="193"/>
                          <a:pt x="32" y="193"/>
                        </a:cubicBezTo>
                        <a:cubicBezTo>
                          <a:pt x="32" y="184"/>
                          <a:pt x="32" y="184"/>
                          <a:pt x="32" y="184"/>
                        </a:cubicBezTo>
                        <a:cubicBezTo>
                          <a:pt x="24" y="155"/>
                          <a:pt x="24" y="155"/>
                          <a:pt x="24" y="155"/>
                        </a:cubicBezTo>
                        <a:cubicBezTo>
                          <a:pt x="24" y="155"/>
                          <a:pt x="24" y="155"/>
                          <a:pt x="13" y="155"/>
                        </a:cubicBezTo>
                        <a:cubicBezTo>
                          <a:pt x="1" y="155"/>
                          <a:pt x="0" y="144"/>
                          <a:pt x="0" y="144"/>
                        </a:cubicBezTo>
                        <a:cubicBezTo>
                          <a:pt x="18" y="110"/>
                          <a:pt x="18" y="110"/>
                          <a:pt x="18" y="110"/>
                        </a:cubicBezTo>
                        <a:cubicBezTo>
                          <a:pt x="18" y="98"/>
                          <a:pt x="18" y="98"/>
                          <a:pt x="18" y="98"/>
                        </a:cubicBezTo>
                        <a:cubicBezTo>
                          <a:pt x="18" y="69"/>
                          <a:pt x="18" y="69"/>
                          <a:pt x="18" y="69"/>
                        </a:cubicBezTo>
                        <a:cubicBezTo>
                          <a:pt x="18" y="30"/>
                          <a:pt x="48" y="9"/>
                          <a:pt x="81" y="2"/>
                        </a:cubicBezTo>
                        <a:cubicBezTo>
                          <a:pt x="92" y="0"/>
                          <a:pt x="103" y="0"/>
                          <a:pt x="113" y="1"/>
                        </a:cubicBezTo>
                        <a:cubicBezTo>
                          <a:pt x="148" y="5"/>
                          <a:pt x="183" y="23"/>
                          <a:pt x="194" y="56"/>
                        </a:cubicBezTo>
                        <a:cubicBezTo>
                          <a:pt x="149" y="56"/>
                          <a:pt x="149" y="56"/>
                          <a:pt x="149" y="56"/>
                        </a:cubicBezTo>
                        <a:cubicBezTo>
                          <a:pt x="149" y="57"/>
                          <a:pt x="149" y="57"/>
                          <a:pt x="149" y="57"/>
                        </a:cubicBezTo>
                        <a:cubicBezTo>
                          <a:pt x="136" y="89"/>
                          <a:pt x="136" y="89"/>
                          <a:pt x="136" y="89"/>
                        </a:cubicBezTo>
                        <a:cubicBezTo>
                          <a:pt x="135" y="89"/>
                          <a:pt x="133" y="89"/>
                          <a:pt x="131" y="89"/>
                        </a:cubicBezTo>
                        <a:cubicBezTo>
                          <a:pt x="119" y="89"/>
                          <a:pt x="109" y="99"/>
                          <a:pt x="109" y="111"/>
                        </a:cubicBezTo>
                        <a:cubicBezTo>
                          <a:pt x="109" y="117"/>
                          <a:pt x="112" y="123"/>
                          <a:pt x="116" y="127"/>
                        </a:cubicBezTo>
                        <a:cubicBezTo>
                          <a:pt x="77" y="151"/>
                          <a:pt x="77" y="151"/>
                          <a:pt x="77" y="151"/>
                        </a:cubicBezTo>
                        <a:cubicBezTo>
                          <a:pt x="75" y="150"/>
                          <a:pt x="73" y="149"/>
                          <a:pt x="70" y="149"/>
                        </a:cubicBezTo>
                        <a:cubicBezTo>
                          <a:pt x="52" y="149"/>
                          <a:pt x="52" y="149"/>
                          <a:pt x="52" y="149"/>
                        </a:cubicBezTo>
                        <a:cubicBezTo>
                          <a:pt x="46" y="149"/>
                          <a:pt x="42" y="153"/>
                          <a:pt x="42" y="158"/>
                        </a:cubicBezTo>
                        <a:cubicBezTo>
                          <a:pt x="42" y="164"/>
                          <a:pt x="46" y="168"/>
                          <a:pt x="52" y="168"/>
                        </a:cubicBezTo>
                        <a:cubicBezTo>
                          <a:pt x="70" y="168"/>
                          <a:pt x="70" y="168"/>
                          <a:pt x="70" y="168"/>
                        </a:cubicBezTo>
                        <a:cubicBezTo>
                          <a:pt x="75" y="168"/>
                          <a:pt x="79" y="165"/>
                          <a:pt x="80" y="161"/>
                        </a:cubicBezTo>
                        <a:cubicBezTo>
                          <a:pt x="127" y="132"/>
                          <a:pt x="127" y="132"/>
                          <a:pt x="127" y="132"/>
                        </a:cubicBezTo>
                        <a:cubicBezTo>
                          <a:pt x="128" y="133"/>
                          <a:pt x="130" y="133"/>
                          <a:pt x="131" y="133"/>
                        </a:cubicBezTo>
                        <a:cubicBezTo>
                          <a:pt x="143" y="133"/>
                          <a:pt x="153" y="123"/>
                          <a:pt x="153" y="111"/>
                        </a:cubicBezTo>
                        <a:cubicBezTo>
                          <a:pt x="153" y="105"/>
                          <a:pt x="150" y="99"/>
                          <a:pt x="146" y="95"/>
                        </a:cubicBezTo>
                        <a:cubicBezTo>
                          <a:pt x="156" y="70"/>
                          <a:pt x="156" y="70"/>
                          <a:pt x="156" y="70"/>
                        </a:cubicBezTo>
                        <a:cubicBezTo>
                          <a:pt x="197" y="70"/>
                          <a:pt x="197" y="70"/>
                          <a:pt x="197" y="70"/>
                        </a:cubicBezTo>
                        <a:cubicBezTo>
                          <a:pt x="198" y="73"/>
                          <a:pt x="198" y="77"/>
                          <a:pt x="198" y="80"/>
                        </a:cubicBezTo>
                        <a:cubicBezTo>
                          <a:pt x="198" y="115"/>
                          <a:pt x="183" y="151"/>
                          <a:pt x="183"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53" name="Oval 14"/>
                  <p:cNvSpPr>
                    <a:spLocks noChangeArrowheads="1"/>
                  </p:cNvSpPr>
                  <p:nvPr/>
                </p:nvSpPr>
                <p:spPr bwMode="auto">
                  <a:xfrm>
                    <a:off x="6143625" y="3327400"/>
                    <a:ext cx="68263"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grpSp>
      <p:grpSp>
        <p:nvGrpSpPr>
          <p:cNvPr id="3" name="组合 2"/>
          <p:cNvGrpSpPr/>
          <p:nvPr/>
        </p:nvGrpSpPr>
        <p:grpSpPr>
          <a:xfrm>
            <a:off x="3650600" y="2457065"/>
            <a:ext cx="585692" cy="585692"/>
            <a:chOff x="3650600" y="2457065"/>
            <a:chExt cx="585692" cy="585692"/>
          </a:xfrm>
        </p:grpSpPr>
        <p:sp>
          <p:nvSpPr>
            <p:cNvPr id="137" name="Freeform 33"/>
            <p:cNvSpPr>
              <a:spLocks noEditPoints="1"/>
            </p:cNvSpPr>
            <p:nvPr/>
          </p:nvSpPr>
          <p:spPr bwMode="auto">
            <a:xfrm>
              <a:off x="3650600" y="2457065"/>
              <a:ext cx="585692" cy="585692"/>
            </a:xfrm>
            <a:custGeom>
              <a:avLst/>
              <a:gdLst>
                <a:gd name="T0" fmla="*/ 82 w 164"/>
                <a:gd name="T1" fmla="*/ 0 h 164"/>
                <a:gd name="T2" fmla="*/ 0 w 164"/>
                <a:gd name="T3" fmla="*/ 82 h 164"/>
                <a:gd name="T4" fmla="*/ 82 w 164"/>
                <a:gd name="T5" fmla="*/ 164 h 164"/>
                <a:gd name="T6" fmla="*/ 164 w 164"/>
                <a:gd name="T7" fmla="*/ 82 h 164"/>
                <a:gd name="T8" fmla="*/ 82 w 164"/>
                <a:gd name="T9" fmla="*/ 0 h 164"/>
                <a:gd name="T10" fmla="*/ 127 w 164"/>
                <a:gd name="T11" fmla="*/ 34 h 164"/>
                <a:gd name="T12" fmla="*/ 119 w 164"/>
                <a:gd name="T13" fmla="*/ 50 h 164"/>
                <a:gd name="T14" fmla="*/ 121 w 164"/>
                <a:gd name="T15" fmla="*/ 51 h 164"/>
                <a:gd name="T16" fmla="*/ 123 w 164"/>
                <a:gd name="T17" fmla="*/ 54 h 164"/>
                <a:gd name="T18" fmla="*/ 82 w 164"/>
                <a:gd name="T19" fmla="*/ 133 h 164"/>
                <a:gd name="T20" fmla="*/ 77 w 164"/>
                <a:gd name="T21" fmla="*/ 136 h 164"/>
                <a:gd name="T22" fmla="*/ 61 w 164"/>
                <a:gd name="T23" fmla="*/ 128 h 164"/>
                <a:gd name="T24" fmla="*/ 61 w 164"/>
                <a:gd name="T25" fmla="*/ 128 h 164"/>
                <a:gd name="T26" fmla="*/ 56 w 164"/>
                <a:gd name="T27" fmla="*/ 124 h 164"/>
                <a:gd name="T28" fmla="*/ 56 w 164"/>
                <a:gd name="T29" fmla="*/ 124 h 164"/>
                <a:gd name="T30" fmla="*/ 39 w 164"/>
                <a:gd name="T31" fmla="*/ 115 h 164"/>
                <a:gd name="T32" fmla="*/ 37 w 164"/>
                <a:gd name="T33" fmla="*/ 109 h 164"/>
                <a:gd name="T34" fmla="*/ 79 w 164"/>
                <a:gd name="T35" fmla="*/ 31 h 164"/>
                <a:gd name="T36" fmla="*/ 83 w 164"/>
                <a:gd name="T37" fmla="*/ 31 h 164"/>
                <a:gd name="T38" fmla="*/ 111 w 164"/>
                <a:gd name="T39" fmla="*/ 46 h 164"/>
                <a:gd name="T40" fmla="*/ 120 w 164"/>
                <a:gd name="T41" fmla="*/ 30 h 164"/>
                <a:gd name="T42" fmla="*/ 124 w 164"/>
                <a:gd name="T43" fmla="*/ 31 h 164"/>
                <a:gd name="T44" fmla="*/ 125 w 164"/>
                <a:gd name="T45" fmla="*/ 31 h 164"/>
                <a:gd name="T46" fmla="*/ 127 w 164"/>
                <a:gd name="T47" fmla="*/ 3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164">
                  <a:moveTo>
                    <a:pt x="82" y="0"/>
                  </a:moveTo>
                  <a:cubicBezTo>
                    <a:pt x="37" y="0"/>
                    <a:pt x="0" y="37"/>
                    <a:pt x="0" y="82"/>
                  </a:cubicBezTo>
                  <a:cubicBezTo>
                    <a:pt x="0" y="128"/>
                    <a:pt x="37" y="164"/>
                    <a:pt x="82" y="164"/>
                  </a:cubicBezTo>
                  <a:cubicBezTo>
                    <a:pt x="127" y="164"/>
                    <a:pt x="164" y="128"/>
                    <a:pt x="164" y="82"/>
                  </a:cubicBezTo>
                  <a:cubicBezTo>
                    <a:pt x="164" y="37"/>
                    <a:pt x="127" y="0"/>
                    <a:pt x="82" y="0"/>
                  </a:cubicBezTo>
                  <a:close/>
                  <a:moveTo>
                    <a:pt x="127" y="34"/>
                  </a:moveTo>
                  <a:cubicBezTo>
                    <a:pt x="119" y="50"/>
                    <a:pt x="119" y="50"/>
                    <a:pt x="119" y="50"/>
                  </a:cubicBezTo>
                  <a:cubicBezTo>
                    <a:pt x="121" y="51"/>
                    <a:pt x="121" y="51"/>
                    <a:pt x="121" y="51"/>
                  </a:cubicBezTo>
                  <a:cubicBezTo>
                    <a:pt x="123" y="53"/>
                    <a:pt x="124" y="52"/>
                    <a:pt x="123" y="54"/>
                  </a:cubicBezTo>
                  <a:cubicBezTo>
                    <a:pt x="82" y="133"/>
                    <a:pt x="82" y="133"/>
                    <a:pt x="82" y="133"/>
                  </a:cubicBezTo>
                  <a:cubicBezTo>
                    <a:pt x="80" y="135"/>
                    <a:pt x="79" y="137"/>
                    <a:pt x="77" y="136"/>
                  </a:cubicBezTo>
                  <a:cubicBezTo>
                    <a:pt x="61" y="128"/>
                    <a:pt x="61" y="128"/>
                    <a:pt x="61" y="128"/>
                  </a:cubicBezTo>
                  <a:cubicBezTo>
                    <a:pt x="61" y="128"/>
                    <a:pt x="61" y="128"/>
                    <a:pt x="61" y="128"/>
                  </a:cubicBezTo>
                  <a:cubicBezTo>
                    <a:pt x="56" y="124"/>
                    <a:pt x="56" y="124"/>
                    <a:pt x="56" y="124"/>
                  </a:cubicBezTo>
                  <a:cubicBezTo>
                    <a:pt x="56" y="124"/>
                    <a:pt x="56" y="124"/>
                    <a:pt x="56" y="124"/>
                  </a:cubicBezTo>
                  <a:cubicBezTo>
                    <a:pt x="39" y="115"/>
                    <a:pt x="39" y="115"/>
                    <a:pt x="39" y="115"/>
                  </a:cubicBezTo>
                  <a:cubicBezTo>
                    <a:pt x="37" y="114"/>
                    <a:pt x="36" y="112"/>
                    <a:pt x="37" y="109"/>
                  </a:cubicBezTo>
                  <a:cubicBezTo>
                    <a:pt x="79" y="31"/>
                    <a:pt x="79" y="31"/>
                    <a:pt x="79" y="31"/>
                  </a:cubicBezTo>
                  <a:cubicBezTo>
                    <a:pt x="80" y="29"/>
                    <a:pt x="81" y="30"/>
                    <a:pt x="83" y="31"/>
                  </a:cubicBezTo>
                  <a:cubicBezTo>
                    <a:pt x="111" y="46"/>
                    <a:pt x="111" y="46"/>
                    <a:pt x="111" y="46"/>
                  </a:cubicBezTo>
                  <a:cubicBezTo>
                    <a:pt x="120" y="30"/>
                    <a:pt x="120" y="30"/>
                    <a:pt x="120" y="30"/>
                  </a:cubicBezTo>
                  <a:cubicBezTo>
                    <a:pt x="121" y="28"/>
                    <a:pt x="122" y="30"/>
                    <a:pt x="124" y="31"/>
                  </a:cubicBezTo>
                  <a:cubicBezTo>
                    <a:pt x="125" y="31"/>
                    <a:pt x="125" y="31"/>
                    <a:pt x="125" y="31"/>
                  </a:cubicBezTo>
                  <a:cubicBezTo>
                    <a:pt x="127" y="33"/>
                    <a:pt x="128" y="32"/>
                    <a:pt x="127" y="3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nvGrpSpPr>
            <p:cNvPr id="2" name="组合 1"/>
            <p:cNvGrpSpPr/>
            <p:nvPr/>
          </p:nvGrpSpPr>
          <p:grpSpPr>
            <a:xfrm>
              <a:off x="3804571" y="2592921"/>
              <a:ext cx="256617" cy="316998"/>
              <a:chOff x="3804571" y="2592921"/>
              <a:chExt cx="256617" cy="316998"/>
            </a:xfrm>
          </p:grpSpPr>
          <p:sp>
            <p:nvSpPr>
              <p:cNvPr id="122" name="Freeform 18"/>
              <p:cNvSpPr/>
              <p:nvPr/>
            </p:nvSpPr>
            <p:spPr bwMode="auto">
              <a:xfrm>
                <a:off x="3843818" y="2752930"/>
                <a:ext cx="39247" cy="36228"/>
              </a:xfrm>
              <a:custGeom>
                <a:avLst/>
                <a:gdLst>
                  <a:gd name="T0" fmla="*/ 7 w 11"/>
                  <a:gd name="T1" fmla="*/ 9 h 10"/>
                  <a:gd name="T2" fmla="*/ 11 w 11"/>
                  <a:gd name="T3" fmla="*/ 8 h 10"/>
                  <a:gd name="T4" fmla="*/ 10 w 11"/>
                  <a:gd name="T5" fmla="*/ 4 h 10"/>
                  <a:gd name="T6" fmla="*/ 4 w 11"/>
                  <a:gd name="T7" fmla="*/ 1 h 10"/>
                  <a:gd name="T8" fmla="*/ 1 w 11"/>
                  <a:gd name="T9" fmla="*/ 2 h 10"/>
                  <a:gd name="T10" fmla="*/ 1 w 11"/>
                  <a:gd name="T11" fmla="*/ 6 h 10"/>
                  <a:gd name="T12" fmla="*/ 7 w 1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7" y="9"/>
                    </a:moveTo>
                    <a:cubicBezTo>
                      <a:pt x="8" y="10"/>
                      <a:pt x="10" y="9"/>
                      <a:pt x="11" y="8"/>
                    </a:cubicBezTo>
                    <a:cubicBezTo>
                      <a:pt x="11" y="7"/>
                      <a:pt x="11" y="5"/>
                      <a:pt x="10" y="4"/>
                    </a:cubicBezTo>
                    <a:cubicBezTo>
                      <a:pt x="4" y="1"/>
                      <a:pt x="4" y="1"/>
                      <a:pt x="4" y="1"/>
                    </a:cubicBezTo>
                    <a:cubicBezTo>
                      <a:pt x="3" y="0"/>
                      <a:pt x="1" y="1"/>
                      <a:pt x="1" y="2"/>
                    </a:cubicBezTo>
                    <a:cubicBezTo>
                      <a:pt x="0" y="3"/>
                      <a:pt x="0" y="5"/>
                      <a:pt x="1" y="6"/>
                    </a:cubicBezTo>
                    <a:lnTo>
                      <a:pt x="7" y="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3" name="Freeform 19"/>
              <p:cNvSpPr/>
              <p:nvPr/>
            </p:nvSpPr>
            <p:spPr bwMode="auto">
              <a:xfrm>
                <a:off x="3883065" y="2807273"/>
                <a:ext cx="39247" cy="24152"/>
              </a:xfrm>
              <a:custGeom>
                <a:avLst/>
                <a:gdLst>
                  <a:gd name="T0" fmla="*/ 3 w 11"/>
                  <a:gd name="T1" fmla="*/ 1 h 7"/>
                  <a:gd name="T2" fmla="*/ 1 w 11"/>
                  <a:gd name="T3" fmla="*/ 1 h 7"/>
                  <a:gd name="T4" fmla="*/ 2 w 11"/>
                  <a:gd name="T5" fmla="*/ 3 h 7"/>
                  <a:gd name="T6" fmla="*/ 8 w 11"/>
                  <a:gd name="T7" fmla="*/ 7 h 7"/>
                  <a:gd name="T8" fmla="*/ 11 w 11"/>
                  <a:gd name="T9" fmla="*/ 6 h 7"/>
                  <a:gd name="T10" fmla="*/ 10 w 11"/>
                  <a:gd name="T11" fmla="*/ 4 h 7"/>
                  <a:gd name="T12" fmla="*/ 3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3" y="1"/>
                    </a:moveTo>
                    <a:cubicBezTo>
                      <a:pt x="2" y="0"/>
                      <a:pt x="1" y="0"/>
                      <a:pt x="1" y="1"/>
                    </a:cubicBezTo>
                    <a:cubicBezTo>
                      <a:pt x="0" y="2"/>
                      <a:pt x="1" y="3"/>
                      <a:pt x="2" y="3"/>
                    </a:cubicBezTo>
                    <a:cubicBezTo>
                      <a:pt x="8" y="7"/>
                      <a:pt x="8" y="7"/>
                      <a:pt x="8" y="7"/>
                    </a:cubicBezTo>
                    <a:cubicBezTo>
                      <a:pt x="9" y="7"/>
                      <a:pt x="10" y="7"/>
                      <a:pt x="11" y="6"/>
                    </a:cubicBezTo>
                    <a:cubicBezTo>
                      <a:pt x="11" y="5"/>
                      <a:pt x="11" y="5"/>
                      <a:pt x="10" y="4"/>
                    </a:cubicBezTo>
                    <a:lnTo>
                      <a:pt x="3" y="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4" name="Freeform 20"/>
              <p:cNvSpPr/>
              <p:nvPr/>
            </p:nvSpPr>
            <p:spPr bwMode="auto">
              <a:xfrm>
                <a:off x="3828723" y="2781610"/>
                <a:ext cx="39247" cy="31700"/>
              </a:xfrm>
              <a:custGeom>
                <a:avLst/>
                <a:gdLst>
                  <a:gd name="T0" fmla="*/ 8 w 11"/>
                  <a:gd name="T1" fmla="*/ 9 h 9"/>
                  <a:gd name="T2" fmla="*/ 11 w 11"/>
                  <a:gd name="T3" fmla="*/ 7 h 9"/>
                  <a:gd name="T4" fmla="*/ 10 w 11"/>
                  <a:gd name="T5" fmla="*/ 4 h 9"/>
                  <a:gd name="T6" fmla="*/ 4 w 11"/>
                  <a:gd name="T7" fmla="*/ 0 h 9"/>
                  <a:gd name="T8" fmla="*/ 1 w 11"/>
                  <a:gd name="T9" fmla="*/ 2 h 9"/>
                  <a:gd name="T10" fmla="*/ 1 w 11"/>
                  <a:gd name="T11" fmla="*/ 5 h 9"/>
                  <a:gd name="T12" fmla="*/ 8 w 1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8" y="9"/>
                    </a:moveTo>
                    <a:cubicBezTo>
                      <a:pt x="9" y="9"/>
                      <a:pt x="10" y="8"/>
                      <a:pt x="11" y="7"/>
                    </a:cubicBezTo>
                    <a:cubicBezTo>
                      <a:pt x="11" y="6"/>
                      <a:pt x="11" y="4"/>
                      <a:pt x="10" y="4"/>
                    </a:cubicBezTo>
                    <a:cubicBezTo>
                      <a:pt x="4" y="0"/>
                      <a:pt x="4" y="0"/>
                      <a:pt x="4" y="0"/>
                    </a:cubicBezTo>
                    <a:cubicBezTo>
                      <a:pt x="3" y="0"/>
                      <a:pt x="1" y="1"/>
                      <a:pt x="1" y="2"/>
                    </a:cubicBezTo>
                    <a:cubicBezTo>
                      <a:pt x="0" y="3"/>
                      <a:pt x="0" y="5"/>
                      <a:pt x="1" y="5"/>
                    </a:cubicBezTo>
                    <a:lnTo>
                      <a:pt x="8" y="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5" name="Freeform 21"/>
              <p:cNvSpPr/>
              <p:nvPr/>
            </p:nvSpPr>
            <p:spPr bwMode="auto">
              <a:xfrm>
                <a:off x="3804571" y="2831425"/>
                <a:ext cx="39247" cy="28681"/>
              </a:xfrm>
              <a:custGeom>
                <a:avLst/>
                <a:gdLst>
                  <a:gd name="T0" fmla="*/ 9 w 11"/>
                  <a:gd name="T1" fmla="*/ 4 h 8"/>
                  <a:gd name="T2" fmla="*/ 3 w 11"/>
                  <a:gd name="T3" fmla="*/ 1 h 8"/>
                  <a:gd name="T4" fmla="*/ 1 w 11"/>
                  <a:gd name="T5" fmla="*/ 1 h 8"/>
                  <a:gd name="T6" fmla="*/ 2 w 11"/>
                  <a:gd name="T7" fmla="*/ 3 h 8"/>
                  <a:gd name="T8" fmla="*/ 8 w 11"/>
                  <a:gd name="T9" fmla="*/ 7 h 8"/>
                  <a:gd name="T10" fmla="*/ 11 w 11"/>
                  <a:gd name="T11" fmla="*/ 7 h 8"/>
                  <a:gd name="T12" fmla="*/ 9 w 1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4"/>
                    </a:moveTo>
                    <a:cubicBezTo>
                      <a:pt x="3" y="1"/>
                      <a:pt x="3" y="1"/>
                      <a:pt x="3" y="1"/>
                    </a:cubicBezTo>
                    <a:cubicBezTo>
                      <a:pt x="2" y="0"/>
                      <a:pt x="1" y="0"/>
                      <a:pt x="1" y="1"/>
                    </a:cubicBezTo>
                    <a:cubicBezTo>
                      <a:pt x="0" y="2"/>
                      <a:pt x="1" y="3"/>
                      <a:pt x="2" y="3"/>
                    </a:cubicBezTo>
                    <a:cubicBezTo>
                      <a:pt x="8" y="7"/>
                      <a:pt x="8" y="7"/>
                      <a:pt x="8" y="7"/>
                    </a:cubicBezTo>
                    <a:cubicBezTo>
                      <a:pt x="9" y="7"/>
                      <a:pt x="10" y="8"/>
                      <a:pt x="11" y="7"/>
                    </a:cubicBezTo>
                    <a:cubicBezTo>
                      <a:pt x="11" y="6"/>
                      <a:pt x="10" y="5"/>
                      <a:pt x="9" y="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6" name="Freeform 22"/>
              <p:cNvSpPr/>
              <p:nvPr/>
            </p:nvSpPr>
            <p:spPr bwMode="auto">
              <a:xfrm>
                <a:off x="3818156" y="2807273"/>
                <a:ext cx="39247" cy="24152"/>
              </a:xfrm>
              <a:custGeom>
                <a:avLst/>
                <a:gdLst>
                  <a:gd name="T0" fmla="*/ 9 w 11"/>
                  <a:gd name="T1" fmla="*/ 4 h 7"/>
                  <a:gd name="T2" fmla="*/ 3 w 11"/>
                  <a:gd name="T3" fmla="*/ 1 h 7"/>
                  <a:gd name="T4" fmla="*/ 0 w 11"/>
                  <a:gd name="T5" fmla="*/ 1 h 7"/>
                  <a:gd name="T6" fmla="*/ 2 w 11"/>
                  <a:gd name="T7" fmla="*/ 3 h 7"/>
                  <a:gd name="T8" fmla="*/ 8 w 11"/>
                  <a:gd name="T9" fmla="*/ 6 h 7"/>
                  <a:gd name="T10" fmla="*/ 10 w 11"/>
                  <a:gd name="T11" fmla="*/ 6 h 7"/>
                  <a:gd name="T12" fmla="*/ 9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9" y="4"/>
                    </a:moveTo>
                    <a:cubicBezTo>
                      <a:pt x="3" y="1"/>
                      <a:pt x="3" y="1"/>
                      <a:pt x="3" y="1"/>
                    </a:cubicBezTo>
                    <a:cubicBezTo>
                      <a:pt x="2" y="0"/>
                      <a:pt x="1" y="0"/>
                      <a:pt x="0" y="1"/>
                    </a:cubicBezTo>
                    <a:cubicBezTo>
                      <a:pt x="0" y="2"/>
                      <a:pt x="1" y="3"/>
                      <a:pt x="2" y="3"/>
                    </a:cubicBezTo>
                    <a:cubicBezTo>
                      <a:pt x="8" y="6"/>
                      <a:pt x="8" y="6"/>
                      <a:pt x="8" y="6"/>
                    </a:cubicBezTo>
                    <a:cubicBezTo>
                      <a:pt x="9" y="7"/>
                      <a:pt x="10" y="7"/>
                      <a:pt x="10" y="6"/>
                    </a:cubicBezTo>
                    <a:cubicBezTo>
                      <a:pt x="11" y="5"/>
                      <a:pt x="10" y="5"/>
                      <a:pt x="9" y="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7" name="Freeform 23"/>
              <p:cNvSpPr/>
              <p:nvPr/>
            </p:nvSpPr>
            <p:spPr bwMode="auto">
              <a:xfrm>
                <a:off x="3857403" y="2724249"/>
                <a:ext cx="49814" cy="36228"/>
              </a:xfrm>
              <a:custGeom>
                <a:avLst/>
                <a:gdLst>
                  <a:gd name="T0" fmla="*/ 3 w 14"/>
                  <a:gd name="T1" fmla="*/ 5 h 10"/>
                  <a:gd name="T2" fmla="*/ 10 w 14"/>
                  <a:gd name="T3" fmla="*/ 8 h 10"/>
                  <a:gd name="T4" fmla="*/ 13 w 14"/>
                  <a:gd name="T5" fmla="*/ 8 h 10"/>
                  <a:gd name="T6" fmla="*/ 11 w 14"/>
                  <a:gd name="T7" fmla="*/ 5 h 10"/>
                  <a:gd name="T8" fmla="*/ 5 w 14"/>
                  <a:gd name="T9" fmla="*/ 2 h 10"/>
                  <a:gd name="T10" fmla="*/ 1 w 14"/>
                  <a:gd name="T11" fmla="*/ 2 h 10"/>
                  <a:gd name="T12" fmla="*/ 3 w 1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3" y="5"/>
                    </a:moveTo>
                    <a:cubicBezTo>
                      <a:pt x="10" y="8"/>
                      <a:pt x="10" y="8"/>
                      <a:pt x="10" y="8"/>
                    </a:cubicBezTo>
                    <a:cubicBezTo>
                      <a:pt x="11" y="9"/>
                      <a:pt x="12" y="10"/>
                      <a:pt x="13" y="8"/>
                    </a:cubicBezTo>
                    <a:cubicBezTo>
                      <a:pt x="14" y="7"/>
                      <a:pt x="13" y="6"/>
                      <a:pt x="11" y="5"/>
                    </a:cubicBezTo>
                    <a:cubicBezTo>
                      <a:pt x="5" y="2"/>
                      <a:pt x="5" y="2"/>
                      <a:pt x="5" y="2"/>
                    </a:cubicBezTo>
                    <a:cubicBezTo>
                      <a:pt x="3" y="1"/>
                      <a:pt x="2" y="0"/>
                      <a:pt x="1" y="2"/>
                    </a:cubicBezTo>
                    <a:cubicBezTo>
                      <a:pt x="0" y="3"/>
                      <a:pt x="2" y="4"/>
                      <a:pt x="3" y="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8" name="Freeform 24"/>
              <p:cNvSpPr/>
              <p:nvPr/>
            </p:nvSpPr>
            <p:spPr bwMode="auto">
              <a:xfrm>
                <a:off x="3993260" y="2603488"/>
                <a:ext cx="4529" cy="301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9" name="Freeform 25"/>
              <p:cNvSpPr/>
              <p:nvPr/>
            </p:nvSpPr>
            <p:spPr bwMode="auto">
              <a:xfrm>
                <a:off x="3914765" y="2745382"/>
                <a:ext cx="31700" cy="33209"/>
              </a:xfrm>
              <a:custGeom>
                <a:avLst/>
                <a:gdLst>
                  <a:gd name="T0" fmla="*/ 8 w 9"/>
                  <a:gd name="T1" fmla="*/ 6 h 9"/>
                  <a:gd name="T2" fmla="*/ 7 w 9"/>
                  <a:gd name="T3" fmla="*/ 1 h 9"/>
                  <a:gd name="T4" fmla="*/ 1 w 9"/>
                  <a:gd name="T5" fmla="*/ 3 h 9"/>
                  <a:gd name="T6" fmla="*/ 3 w 9"/>
                  <a:gd name="T7" fmla="*/ 8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9" y="4"/>
                      <a:pt x="9" y="2"/>
                      <a:pt x="7" y="1"/>
                    </a:cubicBezTo>
                    <a:cubicBezTo>
                      <a:pt x="5" y="0"/>
                      <a:pt x="2" y="1"/>
                      <a:pt x="1" y="3"/>
                    </a:cubicBezTo>
                    <a:cubicBezTo>
                      <a:pt x="0" y="5"/>
                      <a:pt x="1" y="7"/>
                      <a:pt x="3" y="8"/>
                    </a:cubicBezTo>
                    <a:cubicBezTo>
                      <a:pt x="5" y="9"/>
                      <a:pt x="7" y="8"/>
                      <a:pt x="8" y="6"/>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0" name="Freeform 26"/>
              <p:cNvSpPr/>
              <p:nvPr/>
            </p:nvSpPr>
            <p:spPr bwMode="auto">
              <a:xfrm>
                <a:off x="4018922" y="2617074"/>
                <a:ext cx="7548" cy="4529"/>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1" y="1"/>
                      <a:pt x="1" y="1"/>
                      <a:pt x="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1" name="Freeform 27"/>
              <p:cNvSpPr/>
              <p:nvPr/>
            </p:nvSpPr>
            <p:spPr bwMode="auto">
              <a:xfrm>
                <a:off x="3896651" y="2781610"/>
                <a:ext cx="39247" cy="25662"/>
              </a:xfrm>
              <a:custGeom>
                <a:avLst/>
                <a:gdLst>
                  <a:gd name="T0" fmla="*/ 1 w 11"/>
                  <a:gd name="T1" fmla="*/ 1 h 7"/>
                  <a:gd name="T2" fmla="*/ 2 w 11"/>
                  <a:gd name="T3" fmla="*/ 3 h 7"/>
                  <a:gd name="T4" fmla="*/ 8 w 11"/>
                  <a:gd name="T5" fmla="*/ 6 h 7"/>
                  <a:gd name="T6" fmla="*/ 11 w 11"/>
                  <a:gd name="T7" fmla="*/ 6 h 7"/>
                  <a:gd name="T8" fmla="*/ 9 w 11"/>
                  <a:gd name="T9" fmla="*/ 4 h 7"/>
                  <a:gd name="T10" fmla="*/ 3 w 11"/>
                  <a:gd name="T11" fmla="*/ 0 h 7"/>
                  <a:gd name="T12" fmla="*/ 1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 y="1"/>
                    </a:moveTo>
                    <a:cubicBezTo>
                      <a:pt x="0" y="2"/>
                      <a:pt x="1" y="2"/>
                      <a:pt x="2" y="3"/>
                    </a:cubicBezTo>
                    <a:cubicBezTo>
                      <a:pt x="8" y="6"/>
                      <a:pt x="8" y="6"/>
                      <a:pt x="8" y="6"/>
                    </a:cubicBezTo>
                    <a:cubicBezTo>
                      <a:pt x="9" y="7"/>
                      <a:pt x="10" y="7"/>
                      <a:pt x="11" y="6"/>
                    </a:cubicBezTo>
                    <a:cubicBezTo>
                      <a:pt x="11" y="5"/>
                      <a:pt x="10" y="4"/>
                      <a:pt x="9" y="4"/>
                    </a:cubicBezTo>
                    <a:cubicBezTo>
                      <a:pt x="3" y="0"/>
                      <a:pt x="3" y="0"/>
                      <a:pt x="3" y="0"/>
                    </a:cubicBezTo>
                    <a:cubicBezTo>
                      <a:pt x="2" y="0"/>
                      <a:pt x="1" y="0"/>
                      <a:pt x="1" y="1"/>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2" name="Freeform 28"/>
              <p:cNvSpPr/>
              <p:nvPr/>
            </p:nvSpPr>
            <p:spPr bwMode="auto">
              <a:xfrm>
                <a:off x="3846837" y="2888786"/>
                <a:ext cx="28681" cy="21133"/>
              </a:xfrm>
              <a:custGeom>
                <a:avLst/>
                <a:gdLst>
                  <a:gd name="T0" fmla="*/ 8 w 8"/>
                  <a:gd name="T1" fmla="*/ 5 h 6"/>
                  <a:gd name="T2" fmla="*/ 8 w 8"/>
                  <a:gd name="T3" fmla="*/ 3 h 6"/>
                  <a:gd name="T4" fmla="*/ 2 w 8"/>
                  <a:gd name="T5" fmla="*/ 0 h 6"/>
                  <a:gd name="T6" fmla="*/ 0 w 8"/>
                  <a:gd name="T7" fmla="*/ 1 h 6"/>
                  <a:gd name="T8" fmla="*/ 1 w 8"/>
                  <a:gd name="T9" fmla="*/ 3 h 6"/>
                  <a:gd name="T10" fmla="*/ 6 w 8"/>
                  <a:gd name="T11" fmla="*/ 6 h 6"/>
                  <a:gd name="T12" fmla="*/ 8 w 8"/>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5"/>
                    </a:moveTo>
                    <a:cubicBezTo>
                      <a:pt x="8" y="4"/>
                      <a:pt x="8" y="3"/>
                      <a:pt x="8" y="3"/>
                    </a:cubicBezTo>
                    <a:cubicBezTo>
                      <a:pt x="2" y="0"/>
                      <a:pt x="2" y="0"/>
                      <a:pt x="2" y="0"/>
                    </a:cubicBezTo>
                    <a:cubicBezTo>
                      <a:pt x="1" y="0"/>
                      <a:pt x="0" y="0"/>
                      <a:pt x="0" y="1"/>
                    </a:cubicBezTo>
                    <a:cubicBezTo>
                      <a:pt x="0" y="1"/>
                      <a:pt x="0" y="2"/>
                      <a:pt x="1" y="3"/>
                    </a:cubicBezTo>
                    <a:cubicBezTo>
                      <a:pt x="6" y="6"/>
                      <a:pt x="6" y="6"/>
                      <a:pt x="6" y="6"/>
                    </a:cubicBezTo>
                    <a:cubicBezTo>
                      <a:pt x="7" y="6"/>
                      <a:pt x="8" y="6"/>
                      <a:pt x="8" y="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3" name="Freeform 29"/>
              <p:cNvSpPr/>
              <p:nvPr/>
            </p:nvSpPr>
            <p:spPr bwMode="auto">
              <a:xfrm>
                <a:off x="3929860" y="2831425"/>
                <a:ext cx="39247" cy="36228"/>
              </a:xfrm>
              <a:custGeom>
                <a:avLst/>
                <a:gdLst>
                  <a:gd name="T0" fmla="*/ 4 w 11"/>
                  <a:gd name="T1" fmla="*/ 1 h 10"/>
                  <a:gd name="T2" fmla="*/ 1 w 11"/>
                  <a:gd name="T3" fmla="*/ 3 h 10"/>
                  <a:gd name="T4" fmla="*/ 1 w 11"/>
                  <a:gd name="T5" fmla="*/ 6 h 10"/>
                  <a:gd name="T6" fmla="*/ 8 w 11"/>
                  <a:gd name="T7" fmla="*/ 9 h 10"/>
                  <a:gd name="T8" fmla="*/ 11 w 11"/>
                  <a:gd name="T9" fmla="*/ 8 h 10"/>
                  <a:gd name="T10" fmla="*/ 10 w 11"/>
                  <a:gd name="T11" fmla="*/ 4 h 10"/>
                  <a:gd name="T12" fmla="*/ 4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4" y="1"/>
                    </a:moveTo>
                    <a:cubicBezTo>
                      <a:pt x="3" y="0"/>
                      <a:pt x="1" y="2"/>
                      <a:pt x="1" y="3"/>
                    </a:cubicBezTo>
                    <a:cubicBezTo>
                      <a:pt x="0" y="4"/>
                      <a:pt x="0" y="5"/>
                      <a:pt x="1" y="6"/>
                    </a:cubicBezTo>
                    <a:cubicBezTo>
                      <a:pt x="8" y="9"/>
                      <a:pt x="8" y="9"/>
                      <a:pt x="8" y="9"/>
                    </a:cubicBezTo>
                    <a:cubicBezTo>
                      <a:pt x="9" y="10"/>
                      <a:pt x="10" y="9"/>
                      <a:pt x="11" y="8"/>
                    </a:cubicBezTo>
                    <a:cubicBezTo>
                      <a:pt x="11" y="7"/>
                      <a:pt x="11" y="5"/>
                      <a:pt x="10" y="4"/>
                    </a:cubicBezTo>
                    <a:lnTo>
                      <a:pt x="4" y="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4" name="Freeform 30"/>
              <p:cNvSpPr/>
              <p:nvPr/>
            </p:nvSpPr>
            <p:spPr bwMode="auto">
              <a:xfrm>
                <a:off x="3943446" y="2807273"/>
                <a:ext cx="39247" cy="31700"/>
              </a:xfrm>
              <a:custGeom>
                <a:avLst/>
                <a:gdLst>
                  <a:gd name="T0" fmla="*/ 4 w 11"/>
                  <a:gd name="T1" fmla="*/ 1 h 9"/>
                  <a:gd name="T2" fmla="*/ 1 w 11"/>
                  <a:gd name="T3" fmla="*/ 2 h 9"/>
                  <a:gd name="T4" fmla="*/ 1 w 11"/>
                  <a:gd name="T5" fmla="*/ 6 h 9"/>
                  <a:gd name="T6" fmla="*/ 7 w 11"/>
                  <a:gd name="T7" fmla="*/ 9 h 9"/>
                  <a:gd name="T8" fmla="*/ 11 w 11"/>
                  <a:gd name="T9" fmla="*/ 7 h 9"/>
                  <a:gd name="T10" fmla="*/ 10 w 11"/>
                  <a:gd name="T11" fmla="*/ 4 h 9"/>
                  <a:gd name="T12" fmla="*/ 4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4" y="1"/>
                    </a:moveTo>
                    <a:cubicBezTo>
                      <a:pt x="3" y="0"/>
                      <a:pt x="1" y="1"/>
                      <a:pt x="1" y="2"/>
                    </a:cubicBezTo>
                    <a:cubicBezTo>
                      <a:pt x="0" y="3"/>
                      <a:pt x="0" y="5"/>
                      <a:pt x="1" y="6"/>
                    </a:cubicBezTo>
                    <a:cubicBezTo>
                      <a:pt x="7" y="9"/>
                      <a:pt x="7" y="9"/>
                      <a:pt x="7" y="9"/>
                    </a:cubicBezTo>
                    <a:cubicBezTo>
                      <a:pt x="8" y="9"/>
                      <a:pt x="10" y="8"/>
                      <a:pt x="11" y="7"/>
                    </a:cubicBezTo>
                    <a:cubicBezTo>
                      <a:pt x="11" y="6"/>
                      <a:pt x="11" y="5"/>
                      <a:pt x="10" y="4"/>
                    </a:cubicBezTo>
                    <a:lnTo>
                      <a:pt x="4" y="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5" name="Freeform 31"/>
              <p:cNvSpPr/>
              <p:nvPr/>
            </p:nvSpPr>
            <p:spPr bwMode="auto">
              <a:xfrm>
                <a:off x="3950993" y="2774063"/>
                <a:ext cx="49814" cy="33209"/>
              </a:xfrm>
              <a:custGeom>
                <a:avLst/>
                <a:gdLst>
                  <a:gd name="T0" fmla="*/ 11 w 14"/>
                  <a:gd name="T1" fmla="*/ 5 h 9"/>
                  <a:gd name="T2" fmla="*/ 5 w 14"/>
                  <a:gd name="T3" fmla="*/ 2 h 9"/>
                  <a:gd name="T4" fmla="*/ 1 w 14"/>
                  <a:gd name="T5" fmla="*/ 1 h 9"/>
                  <a:gd name="T6" fmla="*/ 3 w 14"/>
                  <a:gd name="T7" fmla="*/ 4 h 9"/>
                  <a:gd name="T8" fmla="*/ 10 w 14"/>
                  <a:gd name="T9" fmla="*/ 8 h 9"/>
                  <a:gd name="T10" fmla="*/ 13 w 14"/>
                  <a:gd name="T11" fmla="*/ 8 h 9"/>
                  <a:gd name="T12" fmla="*/ 11 w 14"/>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11" y="5"/>
                    </a:moveTo>
                    <a:cubicBezTo>
                      <a:pt x="5" y="2"/>
                      <a:pt x="5" y="2"/>
                      <a:pt x="5" y="2"/>
                    </a:cubicBezTo>
                    <a:cubicBezTo>
                      <a:pt x="3" y="1"/>
                      <a:pt x="2" y="0"/>
                      <a:pt x="1" y="1"/>
                    </a:cubicBezTo>
                    <a:cubicBezTo>
                      <a:pt x="0" y="3"/>
                      <a:pt x="2" y="3"/>
                      <a:pt x="3" y="4"/>
                    </a:cubicBezTo>
                    <a:cubicBezTo>
                      <a:pt x="10" y="8"/>
                      <a:pt x="10" y="8"/>
                      <a:pt x="10" y="8"/>
                    </a:cubicBezTo>
                    <a:cubicBezTo>
                      <a:pt x="11" y="8"/>
                      <a:pt x="12" y="9"/>
                      <a:pt x="13" y="8"/>
                    </a:cubicBezTo>
                    <a:cubicBezTo>
                      <a:pt x="14" y="6"/>
                      <a:pt x="12" y="6"/>
                      <a:pt x="11" y="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6" name="Freeform 32"/>
              <p:cNvSpPr>
                <a:spLocks noEditPoints="1"/>
              </p:cNvSpPr>
              <p:nvPr/>
            </p:nvSpPr>
            <p:spPr bwMode="auto">
              <a:xfrm>
                <a:off x="3886084" y="2592921"/>
                <a:ext cx="175104" cy="170576"/>
              </a:xfrm>
              <a:custGeom>
                <a:avLst/>
                <a:gdLst>
                  <a:gd name="T0" fmla="*/ 46 w 49"/>
                  <a:gd name="T1" fmla="*/ 15 h 48"/>
                  <a:gd name="T2" fmla="*/ 20 w 49"/>
                  <a:gd name="T3" fmla="*/ 1 h 48"/>
                  <a:gd name="T4" fmla="*/ 14 w 49"/>
                  <a:gd name="T5" fmla="*/ 3 h 48"/>
                  <a:gd name="T6" fmla="*/ 1 w 49"/>
                  <a:gd name="T7" fmla="*/ 27 h 48"/>
                  <a:gd name="T8" fmla="*/ 3 w 49"/>
                  <a:gd name="T9" fmla="*/ 33 h 48"/>
                  <a:gd name="T10" fmla="*/ 29 w 49"/>
                  <a:gd name="T11" fmla="*/ 47 h 48"/>
                  <a:gd name="T12" fmla="*/ 35 w 49"/>
                  <a:gd name="T13" fmla="*/ 45 h 48"/>
                  <a:gd name="T14" fmla="*/ 48 w 49"/>
                  <a:gd name="T15" fmla="*/ 21 h 48"/>
                  <a:gd name="T16" fmla="*/ 46 w 49"/>
                  <a:gd name="T17" fmla="*/ 15 h 48"/>
                  <a:gd name="T18" fmla="*/ 23 w 49"/>
                  <a:gd name="T19" fmla="*/ 16 h 48"/>
                  <a:gd name="T20" fmla="*/ 6 w 49"/>
                  <a:gd name="T21" fmla="*/ 26 h 48"/>
                  <a:gd name="T22" fmla="*/ 19 w 49"/>
                  <a:gd name="T23" fmla="*/ 8 h 48"/>
                  <a:gd name="T24" fmla="*/ 40 w 49"/>
                  <a:gd name="T25" fmla="*/ 17 h 48"/>
                  <a:gd name="T26" fmla="*/ 23 w 49"/>
                  <a:gd name="T2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8">
                    <a:moveTo>
                      <a:pt x="46" y="15"/>
                    </a:moveTo>
                    <a:cubicBezTo>
                      <a:pt x="20" y="1"/>
                      <a:pt x="20" y="1"/>
                      <a:pt x="20" y="1"/>
                    </a:cubicBezTo>
                    <a:cubicBezTo>
                      <a:pt x="18" y="0"/>
                      <a:pt x="15" y="1"/>
                      <a:pt x="14" y="3"/>
                    </a:cubicBezTo>
                    <a:cubicBezTo>
                      <a:pt x="1" y="27"/>
                      <a:pt x="1" y="27"/>
                      <a:pt x="1" y="27"/>
                    </a:cubicBezTo>
                    <a:cubicBezTo>
                      <a:pt x="0" y="29"/>
                      <a:pt x="1" y="32"/>
                      <a:pt x="3" y="33"/>
                    </a:cubicBezTo>
                    <a:cubicBezTo>
                      <a:pt x="29" y="47"/>
                      <a:pt x="29" y="47"/>
                      <a:pt x="29" y="47"/>
                    </a:cubicBezTo>
                    <a:cubicBezTo>
                      <a:pt x="32" y="48"/>
                      <a:pt x="34" y="47"/>
                      <a:pt x="35" y="45"/>
                    </a:cubicBezTo>
                    <a:cubicBezTo>
                      <a:pt x="48" y="21"/>
                      <a:pt x="48" y="21"/>
                      <a:pt x="48" y="21"/>
                    </a:cubicBezTo>
                    <a:cubicBezTo>
                      <a:pt x="49" y="19"/>
                      <a:pt x="48" y="16"/>
                      <a:pt x="46" y="15"/>
                    </a:cubicBezTo>
                    <a:close/>
                    <a:moveTo>
                      <a:pt x="23" y="16"/>
                    </a:moveTo>
                    <a:cubicBezTo>
                      <a:pt x="18" y="17"/>
                      <a:pt x="6" y="26"/>
                      <a:pt x="6" y="26"/>
                    </a:cubicBezTo>
                    <a:cubicBezTo>
                      <a:pt x="6" y="26"/>
                      <a:pt x="13" y="9"/>
                      <a:pt x="19" y="8"/>
                    </a:cubicBezTo>
                    <a:cubicBezTo>
                      <a:pt x="24" y="6"/>
                      <a:pt x="40" y="17"/>
                      <a:pt x="40" y="17"/>
                    </a:cubicBezTo>
                    <a:cubicBezTo>
                      <a:pt x="40" y="17"/>
                      <a:pt x="27" y="15"/>
                      <a:pt x="23"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8" name="Freeform 34"/>
              <p:cNvSpPr/>
              <p:nvPr/>
            </p:nvSpPr>
            <p:spPr bwMode="auto">
              <a:xfrm>
                <a:off x="3872498" y="2825387"/>
                <a:ext cx="39247" cy="34719"/>
              </a:xfrm>
              <a:custGeom>
                <a:avLst/>
                <a:gdLst>
                  <a:gd name="T0" fmla="*/ 10 w 11"/>
                  <a:gd name="T1" fmla="*/ 8 h 10"/>
                  <a:gd name="T2" fmla="*/ 10 w 11"/>
                  <a:gd name="T3" fmla="*/ 4 h 10"/>
                  <a:gd name="T4" fmla="*/ 4 w 11"/>
                  <a:gd name="T5" fmla="*/ 1 h 10"/>
                  <a:gd name="T6" fmla="*/ 0 w 11"/>
                  <a:gd name="T7" fmla="*/ 2 h 10"/>
                  <a:gd name="T8" fmla="*/ 1 w 11"/>
                  <a:gd name="T9" fmla="*/ 6 h 10"/>
                  <a:gd name="T10" fmla="*/ 7 w 11"/>
                  <a:gd name="T11" fmla="*/ 9 h 10"/>
                  <a:gd name="T12" fmla="*/ 10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8"/>
                    </a:moveTo>
                    <a:cubicBezTo>
                      <a:pt x="11" y="6"/>
                      <a:pt x="11" y="5"/>
                      <a:pt x="10" y="4"/>
                    </a:cubicBezTo>
                    <a:cubicBezTo>
                      <a:pt x="4" y="1"/>
                      <a:pt x="4" y="1"/>
                      <a:pt x="4" y="1"/>
                    </a:cubicBezTo>
                    <a:cubicBezTo>
                      <a:pt x="3" y="0"/>
                      <a:pt x="1" y="1"/>
                      <a:pt x="0" y="2"/>
                    </a:cubicBezTo>
                    <a:cubicBezTo>
                      <a:pt x="0" y="3"/>
                      <a:pt x="0" y="5"/>
                      <a:pt x="1" y="6"/>
                    </a:cubicBezTo>
                    <a:cubicBezTo>
                      <a:pt x="7" y="9"/>
                      <a:pt x="7" y="9"/>
                      <a:pt x="7" y="9"/>
                    </a:cubicBezTo>
                    <a:cubicBezTo>
                      <a:pt x="8" y="10"/>
                      <a:pt x="10" y="9"/>
                      <a:pt x="10" y="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39" name="Freeform 35"/>
              <p:cNvSpPr/>
              <p:nvPr/>
            </p:nvSpPr>
            <p:spPr bwMode="auto">
              <a:xfrm>
                <a:off x="3904199" y="2885767"/>
                <a:ext cx="39247" cy="24152"/>
              </a:xfrm>
              <a:custGeom>
                <a:avLst/>
                <a:gdLst>
                  <a:gd name="T0" fmla="*/ 9 w 11"/>
                  <a:gd name="T1" fmla="*/ 4 h 7"/>
                  <a:gd name="T2" fmla="*/ 3 w 11"/>
                  <a:gd name="T3" fmla="*/ 1 h 7"/>
                  <a:gd name="T4" fmla="*/ 1 w 11"/>
                  <a:gd name="T5" fmla="*/ 1 h 7"/>
                  <a:gd name="T6" fmla="*/ 2 w 11"/>
                  <a:gd name="T7" fmla="*/ 3 h 7"/>
                  <a:gd name="T8" fmla="*/ 8 w 11"/>
                  <a:gd name="T9" fmla="*/ 7 h 7"/>
                  <a:gd name="T10" fmla="*/ 11 w 11"/>
                  <a:gd name="T11" fmla="*/ 6 h 7"/>
                  <a:gd name="T12" fmla="*/ 9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9" y="4"/>
                    </a:moveTo>
                    <a:cubicBezTo>
                      <a:pt x="3" y="1"/>
                      <a:pt x="3" y="1"/>
                      <a:pt x="3" y="1"/>
                    </a:cubicBezTo>
                    <a:cubicBezTo>
                      <a:pt x="2" y="0"/>
                      <a:pt x="1" y="0"/>
                      <a:pt x="1" y="1"/>
                    </a:cubicBezTo>
                    <a:cubicBezTo>
                      <a:pt x="0" y="2"/>
                      <a:pt x="1" y="3"/>
                      <a:pt x="2" y="3"/>
                    </a:cubicBezTo>
                    <a:cubicBezTo>
                      <a:pt x="8" y="7"/>
                      <a:pt x="8" y="7"/>
                      <a:pt x="8" y="7"/>
                    </a:cubicBezTo>
                    <a:cubicBezTo>
                      <a:pt x="9" y="7"/>
                      <a:pt x="10" y="7"/>
                      <a:pt x="11" y="6"/>
                    </a:cubicBezTo>
                    <a:cubicBezTo>
                      <a:pt x="11" y="5"/>
                      <a:pt x="10" y="5"/>
                      <a:pt x="9" y="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0" name="Freeform 36"/>
              <p:cNvSpPr/>
              <p:nvPr/>
            </p:nvSpPr>
            <p:spPr bwMode="auto">
              <a:xfrm>
                <a:off x="3919294" y="2860105"/>
                <a:ext cx="39247" cy="25662"/>
              </a:xfrm>
              <a:custGeom>
                <a:avLst/>
                <a:gdLst>
                  <a:gd name="T0" fmla="*/ 9 w 11"/>
                  <a:gd name="T1" fmla="*/ 4 h 7"/>
                  <a:gd name="T2" fmla="*/ 3 w 11"/>
                  <a:gd name="T3" fmla="*/ 0 h 7"/>
                  <a:gd name="T4" fmla="*/ 0 w 11"/>
                  <a:gd name="T5" fmla="*/ 1 h 7"/>
                  <a:gd name="T6" fmla="*/ 2 w 11"/>
                  <a:gd name="T7" fmla="*/ 3 h 7"/>
                  <a:gd name="T8" fmla="*/ 8 w 11"/>
                  <a:gd name="T9" fmla="*/ 6 h 7"/>
                  <a:gd name="T10" fmla="*/ 10 w 11"/>
                  <a:gd name="T11" fmla="*/ 6 h 7"/>
                  <a:gd name="T12" fmla="*/ 9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9" y="4"/>
                    </a:moveTo>
                    <a:cubicBezTo>
                      <a:pt x="3" y="0"/>
                      <a:pt x="3" y="0"/>
                      <a:pt x="3" y="0"/>
                    </a:cubicBezTo>
                    <a:cubicBezTo>
                      <a:pt x="2" y="0"/>
                      <a:pt x="1" y="0"/>
                      <a:pt x="0" y="1"/>
                    </a:cubicBezTo>
                    <a:cubicBezTo>
                      <a:pt x="0" y="2"/>
                      <a:pt x="1" y="2"/>
                      <a:pt x="2" y="3"/>
                    </a:cubicBezTo>
                    <a:cubicBezTo>
                      <a:pt x="8" y="6"/>
                      <a:pt x="8" y="6"/>
                      <a:pt x="8" y="6"/>
                    </a:cubicBezTo>
                    <a:cubicBezTo>
                      <a:pt x="9" y="7"/>
                      <a:pt x="10" y="7"/>
                      <a:pt x="10" y="6"/>
                    </a:cubicBezTo>
                    <a:cubicBezTo>
                      <a:pt x="11" y="5"/>
                      <a:pt x="10" y="4"/>
                      <a:pt x="9" y="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1" name="Freeform 37"/>
              <p:cNvSpPr/>
              <p:nvPr/>
            </p:nvSpPr>
            <p:spPr bwMode="auto">
              <a:xfrm>
                <a:off x="3857403" y="2852558"/>
                <a:ext cx="39247" cy="33209"/>
              </a:xfrm>
              <a:custGeom>
                <a:avLst/>
                <a:gdLst>
                  <a:gd name="T0" fmla="*/ 4 w 11"/>
                  <a:gd name="T1" fmla="*/ 0 h 9"/>
                  <a:gd name="T2" fmla="*/ 1 w 11"/>
                  <a:gd name="T3" fmla="*/ 2 h 9"/>
                  <a:gd name="T4" fmla="*/ 1 w 11"/>
                  <a:gd name="T5" fmla="*/ 5 h 9"/>
                  <a:gd name="T6" fmla="*/ 7 w 11"/>
                  <a:gd name="T7" fmla="*/ 8 h 9"/>
                  <a:gd name="T8" fmla="*/ 11 w 11"/>
                  <a:gd name="T9" fmla="*/ 7 h 9"/>
                  <a:gd name="T10" fmla="*/ 10 w 11"/>
                  <a:gd name="T11" fmla="*/ 3 h 9"/>
                  <a:gd name="T12" fmla="*/ 4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4" y="0"/>
                    </a:moveTo>
                    <a:cubicBezTo>
                      <a:pt x="3" y="0"/>
                      <a:pt x="1" y="1"/>
                      <a:pt x="1" y="2"/>
                    </a:cubicBezTo>
                    <a:cubicBezTo>
                      <a:pt x="0" y="3"/>
                      <a:pt x="0" y="4"/>
                      <a:pt x="1" y="5"/>
                    </a:cubicBezTo>
                    <a:cubicBezTo>
                      <a:pt x="7" y="8"/>
                      <a:pt x="7" y="8"/>
                      <a:pt x="7" y="8"/>
                    </a:cubicBezTo>
                    <a:cubicBezTo>
                      <a:pt x="8" y="9"/>
                      <a:pt x="10" y="8"/>
                      <a:pt x="11" y="7"/>
                    </a:cubicBezTo>
                    <a:cubicBezTo>
                      <a:pt x="11" y="6"/>
                      <a:pt x="11" y="4"/>
                      <a:pt x="10" y="3"/>
                    </a:cubicBezTo>
                    <a:lnTo>
                      <a:pt x="4"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111" name="组合 110"/>
          <p:cNvGrpSpPr/>
          <p:nvPr/>
        </p:nvGrpSpPr>
        <p:grpSpPr>
          <a:xfrm>
            <a:off x="5366330" y="2708284"/>
            <a:ext cx="698906" cy="704944"/>
            <a:chOff x="13544550" y="2779713"/>
            <a:chExt cx="735013" cy="741363"/>
          </a:xfrm>
          <a:solidFill>
            <a:schemeClr val="accent3"/>
          </a:solidFill>
        </p:grpSpPr>
        <p:sp>
          <p:nvSpPr>
            <p:cNvPr id="118" name="Oval 38"/>
            <p:cNvSpPr>
              <a:spLocks noChangeArrowheads="1"/>
            </p:cNvSpPr>
            <p:nvPr/>
          </p:nvSpPr>
          <p:spPr bwMode="auto">
            <a:xfrm>
              <a:off x="13874750" y="30432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9" name="Oval 39"/>
            <p:cNvSpPr>
              <a:spLocks noChangeArrowheads="1"/>
            </p:cNvSpPr>
            <p:nvPr/>
          </p:nvSpPr>
          <p:spPr bwMode="auto">
            <a:xfrm>
              <a:off x="13739813" y="3043238"/>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0" name="Oval 40"/>
            <p:cNvSpPr>
              <a:spLocks noChangeArrowheads="1"/>
            </p:cNvSpPr>
            <p:nvPr/>
          </p:nvSpPr>
          <p:spPr bwMode="auto">
            <a:xfrm>
              <a:off x="14009688" y="30432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1" name="Freeform 41"/>
            <p:cNvSpPr>
              <a:spLocks noEditPoints="1"/>
            </p:cNvSpPr>
            <p:nvPr/>
          </p:nvSpPr>
          <p:spPr bwMode="auto">
            <a:xfrm>
              <a:off x="13544550" y="2779713"/>
              <a:ext cx="735013" cy="741363"/>
            </a:xfrm>
            <a:custGeom>
              <a:avLst/>
              <a:gdLst>
                <a:gd name="T0" fmla="*/ 98 w 196"/>
                <a:gd name="T1" fmla="*/ 0 h 197"/>
                <a:gd name="T2" fmla="*/ 0 w 196"/>
                <a:gd name="T3" fmla="*/ 99 h 197"/>
                <a:gd name="T4" fmla="*/ 98 w 196"/>
                <a:gd name="T5" fmla="*/ 197 h 197"/>
                <a:gd name="T6" fmla="*/ 196 w 196"/>
                <a:gd name="T7" fmla="*/ 99 h 197"/>
                <a:gd name="T8" fmla="*/ 98 w 196"/>
                <a:gd name="T9" fmla="*/ 0 h 197"/>
                <a:gd name="T10" fmla="*/ 98 w 196"/>
                <a:gd name="T11" fmla="*/ 123 h 197"/>
                <a:gd name="T12" fmla="*/ 95 w 196"/>
                <a:gd name="T13" fmla="*/ 123 h 197"/>
                <a:gd name="T14" fmla="*/ 44 w 196"/>
                <a:gd name="T15" fmla="*/ 165 h 197"/>
                <a:gd name="T16" fmla="*/ 62 w 196"/>
                <a:gd name="T17" fmla="*/ 117 h 197"/>
                <a:gd name="T18" fmla="*/ 25 w 196"/>
                <a:gd name="T19" fmla="*/ 78 h 197"/>
                <a:gd name="T20" fmla="*/ 98 w 196"/>
                <a:gd name="T21" fmla="*/ 33 h 197"/>
                <a:gd name="T22" fmla="*/ 171 w 196"/>
                <a:gd name="T23" fmla="*/ 78 h 197"/>
                <a:gd name="T24" fmla="*/ 98 w 196"/>
                <a:gd name="T25" fmla="*/ 12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197">
                  <a:moveTo>
                    <a:pt x="98" y="0"/>
                  </a:moveTo>
                  <a:cubicBezTo>
                    <a:pt x="44" y="0"/>
                    <a:pt x="0" y="44"/>
                    <a:pt x="0" y="99"/>
                  </a:cubicBezTo>
                  <a:cubicBezTo>
                    <a:pt x="0" y="153"/>
                    <a:pt x="44" y="197"/>
                    <a:pt x="98" y="197"/>
                  </a:cubicBezTo>
                  <a:cubicBezTo>
                    <a:pt x="152" y="197"/>
                    <a:pt x="196" y="153"/>
                    <a:pt x="196" y="99"/>
                  </a:cubicBezTo>
                  <a:cubicBezTo>
                    <a:pt x="196" y="44"/>
                    <a:pt x="152" y="0"/>
                    <a:pt x="98" y="0"/>
                  </a:cubicBezTo>
                  <a:close/>
                  <a:moveTo>
                    <a:pt x="98" y="123"/>
                  </a:moveTo>
                  <a:cubicBezTo>
                    <a:pt x="97" y="123"/>
                    <a:pt x="96" y="123"/>
                    <a:pt x="95" y="123"/>
                  </a:cubicBezTo>
                  <a:cubicBezTo>
                    <a:pt x="96" y="141"/>
                    <a:pt x="44" y="165"/>
                    <a:pt x="44" y="165"/>
                  </a:cubicBezTo>
                  <a:cubicBezTo>
                    <a:pt x="44" y="165"/>
                    <a:pt x="60" y="138"/>
                    <a:pt x="62" y="117"/>
                  </a:cubicBezTo>
                  <a:cubicBezTo>
                    <a:pt x="40" y="110"/>
                    <a:pt x="25" y="95"/>
                    <a:pt x="25" y="78"/>
                  </a:cubicBezTo>
                  <a:cubicBezTo>
                    <a:pt x="25" y="53"/>
                    <a:pt x="58" y="33"/>
                    <a:pt x="98" y="33"/>
                  </a:cubicBezTo>
                  <a:cubicBezTo>
                    <a:pt x="139" y="33"/>
                    <a:pt x="171" y="53"/>
                    <a:pt x="171" y="78"/>
                  </a:cubicBezTo>
                  <a:cubicBezTo>
                    <a:pt x="171" y="103"/>
                    <a:pt x="139" y="123"/>
                    <a:pt x="98" y="123"/>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grpSp>
      <p:sp>
        <p:nvSpPr>
          <p:cNvPr id="112" name="Freeform 42"/>
          <p:cNvSpPr>
            <a:spLocks noEditPoints="1"/>
          </p:cNvSpPr>
          <p:nvPr/>
        </p:nvSpPr>
        <p:spPr bwMode="auto">
          <a:xfrm>
            <a:off x="842239" y="1468078"/>
            <a:ext cx="667206" cy="668716"/>
          </a:xfrm>
          <a:custGeom>
            <a:avLst/>
            <a:gdLst>
              <a:gd name="T0" fmla="*/ 93 w 187"/>
              <a:gd name="T1" fmla="*/ 0 h 187"/>
              <a:gd name="T2" fmla="*/ 0 w 187"/>
              <a:gd name="T3" fmla="*/ 93 h 187"/>
              <a:gd name="T4" fmla="*/ 93 w 187"/>
              <a:gd name="T5" fmla="*/ 187 h 187"/>
              <a:gd name="T6" fmla="*/ 187 w 187"/>
              <a:gd name="T7" fmla="*/ 93 h 187"/>
              <a:gd name="T8" fmla="*/ 93 w 187"/>
              <a:gd name="T9" fmla="*/ 0 h 187"/>
              <a:gd name="T10" fmla="*/ 110 w 187"/>
              <a:gd name="T11" fmla="*/ 68 h 187"/>
              <a:gd name="T12" fmla="*/ 118 w 187"/>
              <a:gd name="T13" fmla="*/ 68 h 187"/>
              <a:gd name="T14" fmla="*/ 118 w 187"/>
              <a:gd name="T15" fmla="*/ 116 h 187"/>
              <a:gd name="T16" fmla="*/ 110 w 187"/>
              <a:gd name="T17" fmla="*/ 116 h 187"/>
              <a:gd name="T18" fmla="*/ 110 w 187"/>
              <a:gd name="T19" fmla="*/ 68 h 187"/>
              <a:gd name="T20" fmla="*/ 86 w 187"/>
              <a:gd name="T21" fmla="*/ 80 h 187"/>
              <a:gd name="T22" fmla="*/ 98 w 187"/>
              <a:gd name="T23" fmla="*/ 80 h 187"/>
              <a:gd name="T24" fmla="*/ 98 w 187"/>
              <a:gd name="T25" fmla="*/ 116 h 187"/>
              <a:gd name="T26" fmla="*/ 86 w 187"/>
              <a:gd name="T27" fmla="*/ 116 h 187"/>
              <a:gd name="T28" fmla="*/ 86 w 187"/>
              <a:gd name="T29" fmla="*/ 80 h 187"/>
              <a:gd name="T30" fmla="*/ 66 w 187"/>
              <a:gd name="T31" fmla="*/ 92 h 187"/>
              <a:gd name="T32" fmla="*/ 74 w 187"/>
              <a:gd name="T33" fmla="*/ 92 h 187"/>
              <a:gd name="T34" fmla="*/ 74 w 187"/>
              <a:gd name="T35" fmla="*/ 116 h 187"/>
              <a:gd name="T36" fmla="*/ 66 w 187"/>
              <a:gd name="T37" fmla="*/ 116 h 187"/>
              <a:gd name="T38" fmla="*/ 66 w 187"/>
              <a:gd name="T39" fmla="*/ 92 h 187"/>
              <a:gd name="T40" fmla="*/ 146 w 187"/>
              <a:gd name="T41" fmla="*/ 140 h 187"/>
              <a:gd name="T42" fmla="*/ 42 w 187"/>
              <a:gd name="T43" fmla="*/ 140 h 187"/>
              <a:gd name="T44" fmla="*/ 42 w 187"/>
              <a:gd name="T45" fmla="*/ 32 h 187"/>
              <a:gd name="T46" fmla="*/ 54 w 187"/>
              <a:gd name="T47" fmla="*/ 32 h 187"/>
              <a:gd name="T48" fmla="*/ 54 w 187"/>
              <a:gd name="T49" fmla="*/ 120 h 187"/>
              <a:gd name="T50" fmla="*/ 146 w 187"/>
              <a:gd name="T51" fmla="*/ 120 h 187"/>
              <a:gd name="T52" fmla="*/ 146 w 187"/>
              <a:gd name="T53" fmla="*/ 140 h 187"/>
              <a:gd name="T54" fmla="*/ 146 w 187"/>
              <a:gd name="T55" fmla="*/ 116 h 187"/>
              <a:gd name="T56" fmla="*/ 130 w 187"/>
              <a:gd name="T57" fmla="*/ 116 h 187"/>
              <a:gd name="T58" fmla="*/ 130 w 187"/>
              <a:gd name="T59" fmla="*/ 56 h 187"/>
              <a:gd name="T60" fmla="*/ 146 w 187"/>
              <a:gd name="T61" fmla="*/ 56 h 187"/>
              <a:gd name="T62" fmla="*/ 146 w 187"/>
              <a:gd name="T63" fmla="*/ 1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87">
                <a:moveTo>
                  <a:pt x="93" y="0"/>
                </a:moveTo>
                <a:cubicBezTo>
                  <a:pt x="42" y="0"/>
                  <a:pt x="0" y="41"/>
                  <a:pt x="0" y="93"/>
                </a:cubicBezTo>
                <a:cubicBezTo>
                  <a:pt x="0" y="145"/>
                  <a:pt x="42" y="187"/>
                  <a:pt x="93" y="187"/>
                </a:cubicBezTo>
                <a:cubicBezTo>
                  <a:pt x="145" y="187"/>
                  <a:pt x="187" y="145"/>
                  <a:pt x="187" y="93"/>
                </a:cubicBezTo>
                <a:cubicBezTo>
                  <a:pt x="187" y="41"/>
                  <a:pt x="145" y="0"/>
                  <a:pt x="93" y="0"/>
                </a:cubicBezTo>
                <a:close/>
                <a:moveTo>
                  <a:pt x="110" y="68"/>
                </a:moveTo>
                <a:cubicBezTo>
                  <a:pt x="118" y="68"/>
                  <a:pt x="118" y="68"/>
                  <a:pt x="118" y="68"/>
                </a:cubicBezTo>
                <a:cubicBezTo>
                  <a:pt x="118" y="116"/>
                  <a:pt x="118" y="116"/>
                  <a:pt x="118" y="116"/>
                </a:cubicBezTo>
                <a:cubicBezTo>
                  <a:pt x="110" y="116"/>
                  <a:pt x="110" y="116"/>
                  <a:pt x="110" y="116"/>
                </a:cubicBezTo>
                <a:lnTo>
                  <a:pt x="110" y="68"/>
                </a:lnTo>
                <a:close/>
                <a:moveTo>
                  <a:pt x="86" y="80"/>
                </a:moveTo>
                <a:cubicBezTo>
                  <a:pt x="98" y="80"/>
                  <a:pt x="98" y="80"/>
                  <a:pt x="98" y="80"/>
                </a:cubicBezTo>
                <a:cubicBezTo>
                  <a:pt x="98" y="116"/>
                  <a:pt x="98" y="116"/>
                  <a:pt x="98" y="116"/>
                </a:cubicBezTo>
                <a:cubicBezTo>
                  <a:pt x="86" y="116"/>
                  <a:pt x="86" y="116"/>
                  <a:pt x="86" y="116"/>
                </a:cubicBezTo>
                <a:lnTo>
                  <a:pt x="86" y="80"/>
                </a:lnTo>
                <a:close/>
                <a:moveTo>
                  <a:pt x="66" y="92"/>
                </a:moveTo>
                <a:cubicBezTo>
                  <a:pt x="74" y="92"/>
                  <a:pt x="74" y="92"/>
                  <a:pt x="74" y="92"/>
                </a:cubicBezTo>
                <a:cubicBezTo>
                  <a:pt x="74" y="116"/>
                  <a:pt x="74" y="116"/>
                  <a:pt x="74" y="116"/>
                </a:cubicBezTo>
                <a:cubicBezTo>
                  <a:pt x="66" y="116"/>
                  <a:pt x="66" y="116"/>
                  <a:pt x="66" y="116"/>
                </a:cubicBezTo>
                <a:lnTo>
                  <a:pt x="66" y="92"/>
                </a:lnTo>
                <a:close/>
                <a:moveTo>
                  <a:pt x="146" y="140"/>
                </a:moveTo>
                <a:cubicBezTo>
                  <a:pt x="42" y="140"/>
                  <a:pt x="42" y="140"/>
                  <a:pt x="42" y="140"/>
                </a:cubicBezTo>
                <a:cubicBezTo>
                  <a:pt x="42" y="32"/>
                  <a:pt x="42" y="32"/>
                  <a:pt x="42" y="32"/>
                </a:cubicBezTo>
                <a:cubicBezTo>
                  <a:pt x="54" y="32"/>
                  <a:pt x="54" y="32"/>
                  <a:pt x="54" y="32"/>
                </a:cubicBezTo>
                <a:cubicBezTo>
                  <a:pt x="54" y="120"/>
                  <a:pt x="54" y="120"/>
                  <a:pt x="54" y="120"/>
                </a:cubicBezTo>
                <a:cubicBezTo>
                  <a:pt x="146" y="120"/>
                  <a:pt x="146" y="120"/>
                  <a:pt x="146" y="120"/>
                </a:cubicBezTo>
                <a:lnTo>
                  <a:pt x="146" y="140"/>
                </a:lnTo>
                <a:close/>
                <a:moveTo>
                  <a:pt x="146" y="116"/>
                </a:moveTo>
                <a:cubicBezTo>
                  <a:pt x="130" y="116"/>
                  <a:pt x="130" y="116"/>
                  <a:pt x="130" y="116"/>
                </a:cubicBezTo>
                <a:cubicBezTo>
                  <a:pt x="130" y="56"/>
                  <a:pt x="130" y="56"/>
                  <a:pt x="130" y="56"/>
                </a:cubicBezTo>
                <a:cubicBezTo>
                  <a:pt x="146" y="56"/>
                  <a:pt x="146" y="56"/>
                  <a:pt x="146" y="56"/>
                </a:cubicBezTo>
                <a:lnTo>
                  <a:pt x="146" y="116"/>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13" name="Freeform 43"/>
          <p:cNvSpPr>
            <a:spLocks noEditPoints="1"/>
          </p:cNvSpPr>
          <p:nvPr/>
        </p:nvSpPr>
        <p:spPr bwMode="auto">
          <a:xfrm>
            <a:off x="5253936" y="4534254"/>
            <a:ext cx="677773" cy="683811"/>
          </a:xfrm>
          <a:custGeom>
            <a:avLst/>
            <a:gdLst>
              <a:gd name="T0" fmla="*/ 95 w 190"/>
              <a:gd name="T1" fmla="*/ 0 h 191"/>
              <a:gd name="T2" fmla="*/ 0 w 190"/>
              <a:gd name="T3" fmla="*/ 96 h 191"/>
              <a:gd name="T4" fmla="*/ 95 w 190"/>
              <a:gd name="T5" fmla="*/ 191 h 191"/>
              <a:gd name="T6" fmla="*/ 190 w 190"/>
              <a:gd name="T7" fmla="*/ 96 h 191"/>
              <a:gd name="T8" fmla="*/ 95 w 190"/>
              <a:gd name="T9" fmla="*/ 0 h 191"/>
              <a:gd name="T10" fmla="*/ 64 w 190"/>
              <a:gd name="T11" fmla="*/ 150 h 191"/>
              <a:gd name="T12" fmla="*/ 25 w 190"/>
              <a:gd name="T13" fmla="*/ 110 h 191"/>
              <a:gd name="T14" fmla="*/ 64 w 190"/>
              <a:gd name="T15" fmla="*/ 71 h 191"/>
              <a:gd name="T16" fmla="*/ 75 w 190"/>
              <a:gd name="T17" fmla="*/ 73 h 191"/>
              <a:gd name="T18" fmla="*/ 47 w 190"/>
              <a:gd name="T19" fmla="*/ 110 h 191"/>
              <a:gd name="T20" fmla="*/ 75 w 190"/>
              <a:gd name="T21" fmla="*/ 148 h 191"/>
              <a:gd name="T22" fmla="*/ 64 w 190"/>
              <a:gd name="T23" fmla="*/ 150 h 191"/>
              <a:gd name="T24" fmla="*/ 154 w 190"/>
              <a:gd name="T25" fmla="*/ 113 h 191"/>
              <a:gd name="T26" fmla="*/ 160 w 190"/>
              <a:gd name="T27" fmla="*/ 121 h 191"/>
              <a:gd name="T28" fmla="*/ 148 w 190"/>
              <a:gd name="T29" fmla="*/ 132 h 191"/>
              <a:gd name="T30" fmla="*/ 149 w 190"/>
              <a:gd name="T31" fmla="*/ 136 h 191"/>
              <a:gd name="T32" fmla="*/ 131 w 190"/>
              <a:gd name="T33" fmla="*/ 146 h 191"/>
              <a:gd name="T34" fmla="*/ 101 w 190"/>
              <a:gd name="T35" fmla="*/ 152 h 191"/>
              <a:gd name="T36" fmla="*/ 58 w 190"/>
              <a:gd name="T37" fmla="*/ 114 h 191"/>
              <a:gd name="T38" fmla="*/ 82 w 190"/>
              <a:gd name="T39" fmla="*/ 70 h 191"/>
              <a:gd name="T40" fmla="*/ 109 w 190"/>
              <a:gd name="T41" fmla="*/ 51 h 191"/>
              <a:gd name="T42" fmla="*/ 114 w 190"/>
              <a:gd name="T43" fmla="*/ 44 h 191"/>
              <a:gd name="T44" fmla="*/ 124 w 190"/>
              <a:gd name="T45" fmla="*/ 28 h 191"/>
              <a:gd name="T46" fmla="*/ 132 w 190"/>
              <a:gd name="T47" fmla="*/ 50 h 191"/>
              <a:gd name="T48" fmla="*/ 124 w 190"/>
              <a:gd name="T49" fmla="*/ 66 h 191"/>
              <a:gd name="T50" fmla="*/ 116 w 190"/>
              <a:gd name="T51" fmla="*/ 75 h 191"/>
              <a:gd name="T52" fmla="*/ 119 w 190"/>
              <a:gd name="T53" fmla="*/ 74 h 191"/>
              <a:gd name="T54" fmla="*/ 160 w 190"/>
              <a:gd name="T55" fmla="*/ 85 h 191"/>
              <a:gd name="T56" fmla="*/ 156 w 190"/>
              <a:gd name="T57" fmla="*/ 92 h 191"/>
              <a:gd name="T58" fmla="*/ 165 w 190"/>
              <a:gd name="T59" fmla="*/ 102 h 191"/>
              <a:gd name="T60" fmla="*/ 154 w 190"/>
              <a:gd name="T61"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91">
                <a:moveTo>
                  <a:pt x="95" y="0"/>
                </a:moveTo>
                <a:cubicBezTo>
                  <a:pt x="42" y="0"/>
                  <a:pt x="0" y="43"/>
                  <a:pt x="0" y="96"/>
                </a:cubicBezTo>
                <a:cubicBezTo>
                  <a:pt x="0" y="148"/>
                  <a:pt x="42" y="191"/>
                  <a:pt x="95" y="191"/>
                </a:cubicBezTo>
                <a:cubicBezTo>
                  <a:pt x="148" y="191"/>
                  <a:pt x="190" y="148"/>
                  <a:pt x="190" y="96"/>
                </a:cubicBezTo>
                <a:cubicBezTo>
                  <a:pt x="190" y="43"/>
                  <a:pt x="148" y="0"/>
                  <a:pt x="95" y="0"/>
                </a:cubicBezTo>
                <a:close/>
                <a:moveTo>
                  <a:pt x="64" y="150"/>
                </a:moveTo>
                <a:cubicBezTo>
                  <a:pt x="42" y="150"/>
                  <a:pt x="25" y="132"/>
                  <a:pt x="25" y="110"/>
                </a:cubicBezTo>
                <a:cubicBezTo>
                  <a:pt x="25" y="88"/>
                  <a:pt x="42" y="71"/>
                  <a:pt x="64" y="71"/>
                </a:cubicBezTo>
                <a:cubicBezTo>
                  <a:pt x="68" y="71"/>
                  <a:pt x="72" y="71"/>
                  <a:pt x="75" y="73"/>
                </a:cubicBezTo>
                <a:cubicBezTo>
                  <a:pt x="59" y="77"/>
                  <a:pt x="47" y="92"/>
                  <a:pt x="47" y="110"/>
                </a:cubicBezTo>
                <a:cubicBezTo>
                  <a:pt x="47" y="128"/>
                  <a:pt x="59" y="143"/>
                  <a:pt x="75" y="148"/>
                </a:cubicBezTo>
                <a:cubicBezTo>
                  <a:pt x="72" y="149"/>
                  <a:pt x="68" y="150"/>
                  <a:pt x="64" y="150"/>
                </a:cubicBezTo>
                <a:close/>
                <a:moveTo>
                  <a:pt x="154" y="113"/>
                </a:moveTo>
                <a:cubicBezTo>
                  <a:pt x="158" y="115"/>
                  <a:pt x="160" y="118"/>
                  <a:pt x="160" y="121"/>
                </a:cubicBezTo>
                <a:cubicBezTo>
                  <a:pt x="160" y="126"/>
                  <a:pt x="155" y="130"/>
                  <a:pt x="148" y="132"/>
                </a:cubicBezTo>
                <a:cubicBezTo>
                  <a:pt x="149" y="133"/>
                  <a:pt x="149" y="135"/>
                  <a:pt x="149" y="136"/>
                </a:cubicBezTo>
                <a:cubicBezTo>
                  <a:pt x="149" y="142"/>
                  <a:pt x="142" y="145"/>
                  <a:pt x="131" y="146"/>
                </a:cubicBezTo>
                <a:cubicBezTo>
                  <a:pt x="123" y="151"/>
                  <a:pt x="111" y="152"/>
                  <a:pt x="101" y="152"/>
                </a:cubicBezTo>
                <a:cubicBezTo>
                  <a:pt x="76" y="152"/>
                  <a:pt x="58" y="138"/>
                  <a:pt x="58" y="114"/>
                </a:cubicBezTo>
                <a:cubicBezTo>
                  <a:pt x="58" y="95"/>
                  <a:pt x="65" y="77"/>
                  <a:pt x="82" y="70"/>
                </a:cubicBezTo>
                <a:cubicBezTo>
                  <a:pt x="90" y="66"/>
                  <a:pt x="96" y="55"/>
                  <a:pt x="109" y="51"/>
                </a:cubicBezTo>
                <a:cubicBezTo>
                  <a:pt x="109" y="49"/>
                  <a:pt x="113" y="46"/>
                  <a:pt x="114" y="44"/>
                </a:cubicBezTo>
                <a:cubicBezTo>
                  <a:pt x="115" y="33"/>
                  <a:pt x="117" y="27"/>
                  <a:pt x="124" y="28"/>
                </a:cubicBezTo>
                <a:cubicBezTo>
                  <a:pt x="130" y="29"/>
                  <a:pt x="134" y="39"/>
                  <a:pt x="132" y="50"/>
                </a:cubicBezTo>
                <a:cubicBezTo>
                  <a:pt x="131" y="57"/>
                  <a:pt x="128" y="63"/>
                  <a:pt x="124" y="66"/>
                </a:cubicBezTo>
                <a:cubicBezTo>
                  <a:pt x="124" y="69"/>
                  <a:pt x="116" y="72"/>
                  <a:pt x="116" y="75"/>
                </a:cubicBezTo>
                <a:cubicBezTo>
                  <a:pt x="117" y="75"/>
                  <a:pt x="118" y="74"/>
                  <a:pt x="119" y="74"/>
                </a:cubicBezTo>
                <a:cubicBezTo>
                  <a:pt x="133" y="74"/>
                  <a:pt x="159" y="74"/>
                  <a:pt x="160" y="85"/>
                </a:cubicBezTo>
                <a:cubicBezTo>
                  <a:pt x="161" y="87"/>
                  <a:pt x="159" y="90"/>
                  <a:pt x="156" y="92"/>
                </a:cubicBezTo>
                <a:cubicBezTo>
                  <a:pt x="162" y="94"/>
                  <a:pt x="165" y="98"/>
                  <a:pt x="165" y="102"/>
                </a:cubicBezTo>
                <a:cubicBezTo>
                  <a:pt x="165" y="106"/>
                  <a:pt x="161" y="110"/>
                  <a:pt x="154" y="113"/>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14" name="文本框 113"/>
          <p:cNvSpPr txBox="1"/>
          <p:nvPr/>
        </p:nvSpPr>
        <p:spPr>
          <a:xfrm rot="15557063">
            <a:off x="718963" y="2933779"/>
            <a:ext cx="1269898" cy="461665"/>
          </a:xfrm>
          <a:prstGeom prst="rect">
            <a:avLst/>
          </a:prstGeom>
          <a:noFill/>
        </p:spPr>
        <p:txBody>
          <a:bodyPr wrap="none" rtlCol="0">
            <a:spAutoFit/>
          </a:bodyPr>
          <a:lstStyle/>
          <a:p>
            <a:pPr algn="ctr"/>
            <a:r>
              <a:rPr lang="zh-CN" altLang="en-US" sz="2400" b="1" dirty="0">
                <a:solidFill>
                  <a:prstClr val="white"/>
                </a:solidFill>
                <a:cs typeface="+mn-ea"/>
                <a:sym typeface="+mn-lt"/>
              </a:rPr>
              <a:t>质量</a:t>
            </a:r>
            <a:r>
              <a:rPr lang="en-US" altLang="zh-CN" sz="2400" b="1" dirty="0">
                <a:solidFill>
                  <a:prstClr val="white"/>
                </a:solidFill>
                <a:cs typeface="+mn-ea"/>
                <a:sym typeface="+mn-lt"/>
              </a:rPr>
              <a:t> 01</a:t>
            </a:r>
            <a:endParaRPr lang="zh-CN" altLang="en-US" sz="2400" b="1" dirty="0">
              <a:solidFill>
                <a:prstClr val="white"/>
              </a:solidFill>
              <a:cs typeface="+mn-ea"/>
              <a:sym typeface="+mn-lt"/>
            </a:endParaRPr>
          </a:p>
        </p:txBody>
      </p:sp>
      <p:sp>
        <p:nvSpPr>
          <p:cNvPr id="115" name="文本框 114"/>
          <p:cNvSpPr txBox="1"/>
          <p:nvPr/>
        </p:nvSpPr>
        <p:spPr>
          <a:xfrm rot="18645348">
            <a:off x="2399039" y="3534496"/>
            <a:ext cx="1482106" cy="400110"/>
          </a:xfrm>
          <a:prstGeom prst="rect">
            <a:avLst/>
          </a:prstGeom>
          <a:noFill/>
        </p:spPr>
        <p:txBody>
          <a:bodyPr wrap="square" rtlCol="0">
            <a:spAutoFit/>
          </a:bodyPr>
          <a:lstStyle/>
          <a:p>
            <a:pPr algn="ctr"/>
            <a:r>
              <a:rPr lang="zh-CN" altLang="en-US" sz="2000" b="1" dirty="0">
                <a:solidFill>
                  <a:prstClr val="white"/>
                </a:solidFill>
                <a:cs typeface="+mn-ea"/>
                <a:sym typeface="+mn-lt"/>
              </a:rPr>
              <a:t>影响力</a:t>
            </a:r>
            <a:r>
              <a:rPr lang="en-US" altLang="zh-CN" sz="2000" b="1" dirty="0">
                <a:solidFill>
                  <a:prstClr val="white"/>
                </a:solidFill>
                <a:cs typeface="+mn-ea"/>
                <a:sym typeface="+mn-lt"/>
              </a:rPr>
              <a:t> 02</a:t>
            </a:r>
            <a:endParaRPr lang="zh-CN" altLang="en-US" sz="2000" b="1" dirty="0">
              <a:solidFill>
                <a:prstClr val="white"/>
              </a:solidFill>
              <a:cs typeface="+mn-ea"/>
              <a:sym typeface="+mn-lt"/>
            </a:endParaRPr>
          </a:p>
        </p:txBody>
      </p:sp>
      <p:sp>
        <p:nvSpPr>
          <p:cNvPr id="116" name="文本框 115"/>
          <p:cNvSpPr txBox="1"/>
          <p:nvPr/>
        </p:nvSpPr>
        <p:spPr>
          <a:xfrm rot="19734494">
            <a:off x="3394823" y="3550014"/>
            <a:ext cx="1527725" cy="707886"/>
          </a:xfrm>
          <a:prstGeom prst="rect">
            <a:avLst/>
          </a:prstGeom>
          <a:noFill/>
        </p:spPr>
        <p:txBody>
          <a:bodyPr wrap="square" rtlCol="0">
            <a:spAutoFit/>
          </a:bodyPr>
          <a:lstStyle/>
          <a:p>
            <a:pPr algn="ctr"/>
            <a:r>
              <a:rPr lang="zh-CN" altLang="en-US" sz="2000" b="1" dirty="0">
                <a:solidFill>
                  <a:prstClr val="white"/>
                </a:solidFill>
                <a:cs typeface="+mn-ea"/>
                <a:sym typeface="+mn-lt"/>
              </a:rPr>
              <a:t>降低成本</a:t>
            </a:r>
            <a:r>
              <a:rPr lang="en-US" altLang="zh-CN" sz="2000" b="1" dirty="0">
                <a:solidFill>
                  <a:prstClr val="white"/>
                </a:solidFill>
                <a:cs typeface="+mn-ea"/>
                <a:sym typeface="+mn-lt"/>
              </a:rPr>
              <a:t> 03</a:t>
            </a:r>
            <a:endParaRPr lang="zh-CN" altLang="en-US" sz="2000" b="1" dirty="0">
              <a:solidFill>
                <a:prstClr val="white"/>
              </a:solidFill>
              <a:cs typeface="+mn-ea"/>
              <a:sym typeface="+mn-lt"/>
            </a:endParaRPr>
          </a:p>
        </p:txBody>
      </p:sp>
      <p:sp>
        <p:nvSpPr>
          <p:cNvPr id="117" name="文本框 116"/>
          <p:cNvSpPr txBox="1"/>
          <p:nvPr/>
        </p:nvSpPr>
        <p:spPr>
          <a:xfrm rot="21230339">
            <a:off x="3215670" y="4795960"/>
            <a:ext cx="1684940" cy="461665"/>
          </a:xfrm>
          <a:prstGeom prst="rect">
            <a:avLst/>
          </a:prstGeom>
          <a:noFill/>
        </p:spPr>
        <p:txBody>
          <a:bodyPr wrap="square" rtlCol="0">
            <a:spAutoFit/>
          </a:bodyPr>
          <a:lstStyle/>
          <a:p>
            <a:pPr algn="ctr"/>
            <a:r>
              <a:rPr lang="zh-CN" altLang="en-US" sz="2400" b="1" dirty="0">
                <a:solidFill>
                  <a:prstClr val="white"/>
                </a:solidFill>
                <a:cs typeface="+mn-ea"/>
                <a:sym typeface="+mn-lt"/>
              </a:rPr>
              <a:t>利润</a:t>
            </a:r>
            <a:r>
              <a:rPr lang="en-US" altLang="zh-CN" sz="2400" b="1" dirty="0">
                <a:solidFill>
                  <a:prstClr val="white"/>
                </a:solidFill>
                <a:cs typeface="+mn-ea"/>
                <a:sym typeface="+mn-lt"/>
              </a:rPr>
              <a:t> 04</a:t>
            </a:r>
            <a:endParaRPr lang="zh-CN" altLang="en-US" sz="2400" b="1" dirty="0">
              <a:solidFill>
                <a:prstClr val="white"/>
              </a:solidFill>
              <a:cs typeface="+mn-ea"/>
              <a:sym typeface="+mn-lt"/>
            </a:endParaRPr>
          </a:p>
        </p:txBody>
      </p:sp>
      <p:sp>
        <p:nvSpPr>
          <p:cNvPr id="158" name="椭圆 157"/>
          <p:cNvSpPr/>
          <p:nvPr/>
        </p:nvSpPr>
        <p:spPr>
          <a:xfrm>
            <a:off x="9409197" y="4029059"/>
            <a:ext cx="252000" cy="252000"/>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59" name="矩形 158"/>
          <p:cNvSpPr/>
          <p:nvPr/>
        </p:nvSpPr>
        <p:spPr>
          <a:xfrm>
            <a:off x="9640873" y="4285785"/>
            <a:ext cx="1969205" cy="683264"/>
          </a:xfrm>
          <a:prstGeom prst="rect">
            <a:avLst/>
          </a:prstGeom>
        </p:spPr>
        <p:txBody>
          <a:bodyPr wrap="square">
            <a:spAutoFit/>
          </a:bodyPr>
          <a:lstStyle/>
          <a:p>
            <a:pPr>
              <a:lnSpc>
                <a:spcPct val="80000"/>
              </a:lnSpc>
            </a:pPr>
            <a:r>
              <a:rPr lang="en-US" altLang="zh-CN" sz="1600" dirty="0">
                <a:solidFill>
                  <a:prstClr val="black">
                    <a:lumMod val="65000"/>
                    <a:lumOff val="35000"/>
                  </a:prstClr>
                </a:solidFill>
                <a:cs typeface="+mn-ea"/>
                <a:sym typeface="+mn-lt"/>
              </a:rPr>
              <a:t>all pleasure without pain, is not life at. Take the lot</a:t>
            </a:r>
            <a:endParaRPr lang="zh-CN" altLang="en-US" sz="1600" dirty="0">
              <a:solidFill>
                <a:prstClr val="black">
                  <a:lumMod val="65000"/>
                  <a:lumOff val="35000"/>
                </a:prstClr>
              </a:solidFill>
              <a:cs typeface="+mn-ea"/>
              <a:sym typeface="+mn-lt"/>
            </a:endParaRPr>
          </a:p>
        </p:txBody>
      </p:sp>
      <p:sp>
        <p:nvSpPr>
          <p:cNvPr id="160" name="文本框 159"/>
          <p:cNvSpPr txBox="1"/>
          <p:nvPr/>
        </p:nvSpPr>
        <p:spPr>
          <a:xfrm>
            <a:off x="9640872" y="3910277"/>
            <a:ext cx="1269899" cy="461665"/>
          </a:xfrm>
          <a:prstGeom prst="rect">
            <a:avLst/>
          </a:prstGeom>
          <a:noFill/>
        </p:spPr>
        <p:txBody>
          <a:bodyPr wrap="none" rtlCol="0">
            <a:spAutoFit/>
          </a:bodyPr>
          <a:lstStyle/>
          <a:p>
            <a:r>
              <a:rPr lang="zh-CN" altLang="en-US" sz="2400" b="1" dirty="0">
                <a:solidFill>
                  <a:prstClr val="black">
                    <a:lumMod val="75000"/>
                    <a:lumOff val="25000"/>
                  </a:prstClr>
                </a:solidFill>
                <a:cs typeface="+mn-ea"/>
                <a:sym typeface="+mn-lt"/>
              </a:rPr>
              <a:t>规划 </a:t>
            </a:r>
            <a:r>
              <a:rPr lang="en-US" altLang="zh-CN" sz="2400" b="1" dirty="0">
                <a:solidFill>
                  <a:prstClr val="black">
                    <a:lumMod val="75000"/>
                    <a:lumOff val="25000"/>
                  </a:prstClr>
                </a:solidFill>
                <a:cs typeface="+mn-ea"/>
                <a:sym typeface="+mn-lt"/>
              </a:rPr>
              <a:t>02</a:t>
            </a:r>
            <a:endParaRPr lang="zh-CN" altLang="en-US" sz="2400" b="1" dirty="0">
              <a:solidFill>
                <a:prstClr val="black">
                  <a:lumMod val="75000"/>
                  <a:lumOff val="25000"/>
                </a:prstClr>
              </a:solidFill>
              <a:cs typeface="+mn-ea"/>
              <a:sym typeface="+mn-lt"/>
            </a:endParaRPr>
          </a:p>
        </p:txBody>
      </p:sp>
      <p:sp>
        <p:nvSpPr>
          <p:cNvPr id="161" name="椭圆 160"/>
          <p:cNvSpPr/>
          <p:nvPr/>
        </p:nvSpPr>
        <p:spPr>
          <a:xfrm>
            <a:off x="6703834" y="4029059"/>
            <a:ext cx="252000" cy="252000"/>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62" name="矩形 161"/>
          <p:cNvSpPr/>
          <p:nvPr/>
        </p:nvSpPr>
        <p:spPr>
          <a:xfrm>
            <a:off x="6935511" y="4285785"/>
            <a:ext cx="1931368" cy="683264"/>
          </a:xfrm>
          <a:prstGeom prst="rect">
            <a:avLst/>
          </a:prstGeom>
        </p:spPr>
        <p:txBody>
          <a:bodyPr wrap="square">
            <a:spAutoFit/>
          </a:bodyPr>
          <a:lstStyle/>
          <a:p>
            <a:pPr>
              <a:lnSpc>
                <a:spcPct val="80000"/>
              </a:lnSpc>
            </a:pPr>
            <a:r>
              <a:rPr lang="en-US" altLang="zh-CN" sz="1600" dirty="0">
                <a:solidFill>
                  <a:prstClr val="black">
                    <a:lumMod val="65000"/>
                    <a:lumOff val="35000"/>
                  </a:prstClr>
                </a:solidFill>
                <a:cs typeface="+mn-ea"/>
                <a:sym typeface="+mn-lt"/>
              </a:rPr>
              <a:t>all pleasure without pain, is not life at. Take the lot of the</a:t>
            </a:r>
            <a:endParaRPr lang="zh-CN" altLang="en-US" sz="1600" dirty="0">
              <a:solidFill>
                <a:prstClr val="black">
                  <a:lumMod val="65000"/>
                  <a:lumOff val="35000"/>
                </a:prstClr>
              </a:solidFill>
              <a:cs typeface="+mn-ea"/>
              <a:sym typeface="+mn-lt"/>
            </a:endParaRPr>
          </a:p>
        </p:txBody>
      </p:sp>
      <p:sp>
        <p:nvSpPr>
          <p:cNvPr id="163" name="文本框 162"/>
          <p:cNvSpPr txBox="1"/>
          <p:nvPr/>
        </p:nvSpPr>
        <p:spPr>
          <a:xfrm>
            <a:off x="6935509" y="3910277"/>
            <a:ext cx="1269899" cy="461665"/>
          </a:xfrm>
          <a:prstGeom prst="rect">
            <a:avLst/>
          </a:prstGeom>
          <a:noFill/>
        </p:spPr>
        <p:txBody>
          <a:bodyPr wrap="none" rtlCol="0">
            <a:spAutoFit/>
          </a:bodyPr>
          <a:lstStyle/>
          <a:p>
            <a:r>
              <a:rPr lang="zh-CN" altLang="en-US" sz="2400" b="1" dirty="0">
                <a:solidFill>
                  <a:prstClr val="black">
                    <a:lumMod val="75000"/>
                    <a:lumOff val="25000"/>
                  </a:prstClr>
                </a:solidFill>
                <a:cs typeface="+mn-ea"/>
                <a:sym typeface="+mn-lt"/>
              </a:rPr>
              <a:t>规划</a:t>
            </a:r>
            <a:r>
              <a:rPr lang="en-US" altLang="zh-CN" sz="2400" b="1" dirty="0">
                <a:solidFill>
                  <a:prstClr val="black">
                    <a:lumMod val="75000"/>
                    <a:lumOff val="25000"/>
                  </a:prstClr>
                </a:solidFill>
                <a:cs typeface="+mn-ea"/>
                <a:sym typeface="+mn-lt"/>
              </a:rPr>
              <a:t> 01</a:t>
            </a:r>
            <a:endParaRPr lang="zh-CN" altLang="en-US" sz="2400" b="1" dirty="0">
              <a:solidFill>
                <a:prstClr val="black">
                  <a:lumMod val="75000"/>
                  <a:lumOff val="25000"/>
                </a:prstClr>
              </a:solidFill>
              <a:cs typeface="+mn-ea"/>
              <a:sym typeface="+mn-lt"/>
            </a:endParaRPr>
          </a:p>
        </p:txBody>
      </p:sp>
      <p:sp>
        <p:nvSpPr>
          <p:cNvPr id="164" name="椭圆 163"/>
          <p:cNvSpPr/>
          <p:nvPr/>
        </p:nvSpPr>
        <p:spPr>
          <a:xfrm>
            <a:off x="9409197" y="5279641"/>
            <a:ext cx="252000" cy="252000"/>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65" name="矩形 164"/>
          <p:cNvSpPr/>
          <p:nvPr/>
        </p:nvSpPr>
        <p:spPr>
          <a:xfrm>
            <a:off x="9640873" y="5536367"/>
            <a:ext cx="1876973" cy="683264"/>
          </a:xfrm>
          <a:prstGeom prst="rect">
            <a:avLst/>
          </a:prstGeom>
        </p:spPr>
        <p:txBody>
          <a:bodyPr wrap="square">
            <a:spAutoFit/>
          </a:bodyPr>
          <a:lstStyle/>
          <a:p>
            <a:pPr>
              <a:lnSpc>
                <a:spcPct val="80000"/>
              </a:lnSpc>
            </a:pPr>
            <a:r>
              <a:rPr lang="en-US" altLang="zh-CN" sz="1600" dirty="0">
                <a:solidFill>
                  <a:prstClr val="black">
                    <a:lumMod val="65000"/>
                    <a:lumOff val="35000"/>
                  </a:prstClr>
                </a:solidFill>
                <a:cs typeface="+mn-ea"/>
                <a:sym typeface="+mn-lt"/>
              </a:rPr>
              <a:t>all pleasure without pain, is not life at. </a:t>
            </a:r>
            <a:r>
              <a:rPr lang="en-US" altLang="zh-CN" sz="1600" dirty="0" err="1">
                <a:solidFill>
                  <a:prstClr val="black">
                    <a:lumMod val="65000"/>
                    <a:lumOff val="35000"/>
                  </a:prstClr>
                </a:solidFill>
                <a:cs typeface="+mn-ea"/>
                <a:sym typeface="+mn-lt"/>
              </a:rPr>
              <a:t>ake</a:t>
            </a:r>
            <a:r>
              <a:rPr lang="en-US" altLang="zh-CN" sz="1600" dirty="0">
                <a:solidFill>
                  <a:prstClr val="black">
                    <a:lumMod val="65000"/>
                    <a:lumOff val="35000"/>
                  </a:prstClr>
                </a:solidFill>
                <a:cs typeface="+mn-ea"/>
                <a:sym typeface="+mn-lt"/>
              </a:rPr>
              <a:t> the</a:t>
            </a:r>
            <a:endParaRPr lang="zh-CN" altLang="en-US" sz="1600" dirty="0">
              <a:solidFill>
                <a:prstClr val="black">
                  <a:lumMod val="65000"/>
                  <a:lumOff val="35000"/>
                </a:prstClr>
              </a:solidFill>
              <a:cs typeface="+mn-ea"/>
              <a:sym typeface="+mn-lt"/>
            </a:endParaRPr>
          </a:p>
        </p:txBody>
      </p:sp>
      <p:sp>
        <p:nvSpPr>
          <p:cNvPr id="166" name="文本框 165"/>
          <p:cNvSpPr txBox="1"/>
          <p:nvPr/>
        </p:nvSpPr>
        <p:spPr>
          <a:xfrm>
            <a:off x="9640872" y="5160859"/>
            <a:ext cx="1269899" cy="461665"/>
          </a:xfrm>
          <a:prstGeom prst="rect">
            <a:avLst/>
          </a:prstGeom>
          <a:noFill/>
        </p:spPr>
        <p:txBody>
          <a:bodyPr wrap="none" rtlCol="0">
            <a:spAutoFit/>
          </a:bodyPr>
          <a:lstStyle/>
          <a:p>
            <a:r>
              <a:rPr lang="zh-CN" altLang="en-US" sz="2400" b="1" dirty="0">
                <a:solidFill>
                  <a:prstClr val="black">
                    <a:lumMod val="75000"/>
                    <a:lumOff val="25000"/>
                  </a:prstClr>
                </a:solidFill>
                <a:cs typeface="+mn-ea"/>
                <a:sym typeface="+mn-lt"/>
              </a:rPr>
              <a:t>规划 </a:t>
            </a:r>
            <a:r>
              <a:rPr lang="en-US" altLang="zh-CN" sz="2400" b="1" dirty="0">
                <a:solidFill>
                  <a:prstClr val="black">
                    <a:lumMod val="75000"/>
                    <a:lumOff val="25000"/>
                  </a:prstClr>
                </a:solidFill>
                <a:cs typeface="+mn-ea"/>
                <a:sym typeface="+mn-lt"/>
              </a:rPr>
              <a:t>04</a:t>
            </a:r>
            <a:endParaRPr lang="zh-CN" altLang="en-US" sz="2400" b="1" dirty="0">
              <a:solidFill>
                <a:prstClr val="black">
                  <a:lumMod val="75000"/>
                  <a:lumOff val="25000"/>
                </a:prstClr>
              </a:solidFill>
              <a:cs typeface="+mn-ea"/>
              <a:sym typeface="+mn-lt"/>
            </a:endParaRPr>
          </a:p>
        </p:txBody>
      </p:sp>
      <p:sp>
        <p:nvSpPr>
          <p:cNvPr id="167" name="椭圆 166"/>
          <p:cNvSpPr/>
          <p:nvPr/>
        </p:nvSpPr>
        <p:spPr>
          <a:xfrm>
            <a:off x="6703834" y="5279641"/>
            <a:ext cx="252000" cy="252000"/>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cs typeface="+mn-ea"/>
              <a:sym typeface="+mn-lt"/>
            </a:endParaRPr>
          </a:p>
        </p:txBody>
      </p:sp>
      <p:sp>
        <p:nvSpPr>
          <p:cNvPr id="168" name="矩形 167"/>
          <p:cNvSpPr/>
          <p:nvPr/>
        </p:nvSpPr>
        <p:spPr>
          <a:xfrm>
            <a:off x="6935511" y="5536367"/>
            <a:ext cx="1903160" cy="880241"/>
          </a:xfrm>
          <a:prstGeom prst="rect">
            <a:avLst/>
          </a:prstGeom>
        </p:spPr>
        <p:txBody>
          <a:bodyPr wrap="square">
            <a:spAutoFit/>
          </a:bodyPr>
          <a:lstStyle/>
          <a:p>
            <a:pPr>
              <a:lnSpc>
                <a:spcPct val="80000"/>
              </a:lnSpc>
            </a:pPr>
            <a:r>
              <a:rPr lang="en-US" altLang="zh-CN" sz="1600" dirty="0">
                <a:solidFill>
                  <a:prstClr val="black">
                    <a:lumMod val="65000"/>
                    <a:lumOff val="35000"/>
                  </a:prstClr>
                </a:solidFill>
                <a:cs typeface="+mn-ea"/>
                <a:sym typeface="+mn-lt"/>
              </a:rPr>
              <a:t>all pleasure without pain, is not life at. Take the lot of the</a:t>
            </a:r>
            <a:endParaRPr lang="zh-CN" altLang="en-US" sz="1600" dirty="0">
              <a:solidFill>
                <a:prstClr val="black">
                  <a:lumMod val="65000"/>
                  <a:lumOff val="35000"/>
                </a:prstClr>
              </a:solidFill>
              <a:cs typeface="+mn-ea"/>
              <a:sym typeface="+mn-lt"/>
            </a:endParaRPr>
          </a:p>
        </p:txBody>
      </p:sp>
      <p:sp>
        <p:nvSpPr>
          <p:cNvPr id="169" name="文本框 168"/>
          <p:cNvSpPr txBox="1"/>
          <p:nvPr/>
        </p:nvSpPr>
        <p:spPr>
          <a:xfrm>
            <a:off x="6935508" y="5160859"/>
            <a:ext cx="1269899" cy="461665"/>
          </a:xfrm>
          <a:prstGeom prst="rect">
            <a:avLst/>
          </a:prstGeom>
          <a:noFill/>
        </p:spPr>
        <p:txBody>
          <a:bodyPr wrap="none" rtlCol="0">
            <a:spAutoFit/>
          </a:bodyPr>
          <a:lstStyle/>
          <a:p>
            <a:r>
              <a:rPr lang="zh-CN" altLang="en-US" sz="2400" b="1" dirty="0">
                <a:solidFill>
                  <a:prstClr val="black">
                    <a:lumMod val="75000"/>
                    <a:lumOff val="25000"/>
                  </a:prstClr>
                </a:solidFill>
                <a:cs typeface="+mn-ea"/>
                <a:sym typeface="+mn-lt"/>
              </a:rPr>
              <a:t>规划 </a:t>
            </a:r>
            <a:r>
              <a:rPr lang="en-US" altLang="zh-CN" sz="2400" b="1" dirty="0">
                <a:solidFill>
                  <a:prstClr val="black">
                    <a:lumMod val="75000"/>
                    <a:lumOff val="25000"/>
                  </a:prstClr>
                </a:solidFill>
                <a:cs typeface="+mn-ea"/>
                <a:sym typeface="+mn-lt"/>
              </a:rPr>
              <a:t>03</a:t>
            </a:r>
            <a:endParaRPr lang="zh-CN" altLang="en-US" sz="2400" b="1" dirty="0">
              <a:solidFill>
                <a:prstClr val="black">
                  <a:lumMod val="75000"/>
                  <a:lumOff val="25000"/>
                </a:prstClr>
              </a:solidFill>
              <a:cs typeface="+mn-ea"/>
              <a:sym typeface="+mn-lt"/>
            </a:endParaRPr>
          </a:p>
        </p:txBody>
      </p:sp>
      <p:sp>
        <p:nvSpPr>
          <p:cNvPr id="170" name="文本框 169"/>
          <p:cNvSpPr txBox="1"/>
          <p:nvPr/>
        </p:nvSpPr>
        <p:spPr>
          <a:xfrm>
            <a:off x="6532848" y="1775594"/>
            <a:ext cx="902811" cy="523220"/>
          </a:xfrm>
          <a:prstGeom prst="rect">
            <a:avLst/>
          </a:prstGeom>
          <a:noFill/>
        </p:spPr>
        <p:txBody>
          <a:bodyPr wrap="none" rtlCol="0">
            <a:spAutoFit/>
          </a:bodyPr>
          <a:lstStyle/>
          <a:p>
            <a:r>
              <a:rPr lang="zh-CN" altLang="en-US" sz="2800" dirty="0">
                <a:solidFill>
                  <a:prstClr val="black">
                    <a:lumMod val="75000"/>
                    <a:lumOff val="25000"/>
                  </a:prstClr>
                </a:solidFill>
                <a:cs typeface="+mn-ea"/>
                <a:sym typeface="+mn-lt"/>
              </a:rPr>
              <a:t>目标</a:t>
            </a:r>
          </a:p>
        </p:txBody>
      </p:sp>
      <p:sp>
        <p:nvSpPr>
          <p:cNvPr id="171" name="矩形 170"/>
          <p:cNvSpPr/>
          <p:nvPr/>
        </p:nvSpPr>
        <p:spPr>
          <a:xfrm>
            <a:off x="6581412" y="2223980"/>
            <a:ext cx="5124144" cy="1421928"/>
          </a:xfrm>
          <a:prstGeom prst="rect">
            <a:avLst/>
          </a:prstGeom>
        </p:spPr>
        <p:txBody>
          <a:bodyPr wrap="square">
            <a:spAutoFit/>
          </a:bodyPr>
          <a:lstStyle/>
          <a:p>
            <a:pPr>
              <a:lnSpc>
                <a:spcPct val="90000"/>
              </a:lnSpc>
            </a:pPr>
            <a:r>
              <a:rPr lang="en-US" altLang="zh-CN" sz="1600" dirty="0">
                <a:solidFill>
                  <a:prstClr val="black">
                    <a:lumMod val="65000"/>
                    <a:lumOff val="35000"/>
                  </a:prstClr>
                </a:solidFill>
                <a:cs typeface="+mn-ea"/>
                <a:sym typeface="+mn-lt"/>
              </a:rPr>
              <a:t>But all sunshine without shade, all pleasure without pain, is not life at all. Take the lot of the happiest - it is a tangled yarn. sunshine without shade, all pleasure without pain, is not life at all. Take the lot of shade, all e pain, is not life at all. Take the lot of the not life at all. Take</a:t>
            </a:r>
            <a:endParaRPr lang="zh-CN" altLang="en-US" sz="1600" dirty="0">
              <a:solidFill>
                <a:prstClr val="black">
                  <a:lumMod val="65000"/>
                  <a:lumOff val="35000"/>
                </a:prstClr>
              </a:solidFill>
              <a:cs typeface="+mn-ea"/>
              <a:sym typeface="+mn-lt"/>
            </a:endParaRPr>
          </a:p>
        </p:txBody>
      </p:sp>
      <p:cxnSp>
        <p:nvCxnSpPr>
          <p:cNvPr id="172" name="直接连接符 171"/>
          <p:cNvCxnSpPr/>
          <p:nvPr/>
        </p:nvCxnSpPr>
        <p:spPr>
          <a:xfrm>
            <a:off x="6681230" y="3751011"/>
            <a:ext cx="4975762"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3048000" y="255529"/>
            <a:ext cx="6096000" cy="688162"/>
            <a:chOff x="3103755" y="255529"/>
            <a:chExt cx="6096000" cy="688162"/>
          </a:xfrm>
        </p:grpSpPr>
        <p:sp>
          <p:nvSpPr>
            <p:cNvPr id="75"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提升产品</a:t>
              </a:r>
            </a:p>
          </p:txBody>
        </p:sp>
        <p:grpSp>
          <p:nvGrpSpPr>
            <p:cNvPr id="76" name="组合 75"/>
            <p:cNvGrpSpPr/>
            <p:nvPr/>
          </p:nvGrpSpPr>
          <p:grpSpPr>
            <a:xfrm>
              <a:off x="5964124" y="850567"/>
              <a:ext cx="426498" cy="93124"/>
              <a:chOff x="5851936" y="762206"/>
              <a:chExt cx="426498" cy="93124"/>
            </a:xfrm>
            <a:solidFill>
              <a:schemeClr val="tx1">
                <a:lumMod val="50000"/>
                <a:lumOff val="50000"/>
                <a:alpha val="26000"/>
              </a:schemeClr>
            </a:solidFill>
          </p:grpSpPr>
          <p:sp>
            <p:nvSpPr>
              <p:cNvPr id="78" name="椭圆 77"/>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79" name="椭圆 78"/>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80" name="椭圆 79"/>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77" name="矩形 76"/>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drape"/>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anim calcmode="lin" valueType="num">
                                      <p:cBhvr>
                                        <p:cTn id="9" dur="500" fill="hold"/>
                                        <p:tgtEl>
                                          <p:spTgt spid="109"/>
                                        </p:tgtEl>
                                        <p:attrNameLst>
                                          <p:attrName>style.rotation</p:attrName>
                                        </p:attrNameLst>
                                      </p:cBhvr>
                                      <p:tavLst>
                                        <p:tav tm="0">
                                          <p:val>
                                            <p:fltVal val="360"/>
                                          </p:val>
                                        </p:tav>
                                        <p:tav tm="100000">
                                          <p:val>
                                            <p:fltVal val="0"/>
                                          </p:val>
                                        </p:tav>
                                      </p:tavLst>
                                    </p:anim>
                                    <p:animEffect transition="in" filter="fade">
                                      <p:cBhvr>
                                        <p:cTn id="10" dur="500"/>
                                        <p:tgtEl>
                                          <p:spTgt spid="109"/>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4"/>
                                        </p:tgtEl>
                                        <p:attrNameLst>
                                          <p:attrName>style.visibility</p:attrName>
                                        </p:attrNameLst>
                                      </p:cBhvr>
                                      <p:to>
                                        <p:strVal val="visible"/>
                                      </p:to>
                                    </p:set>
                                    <p:anim calcmode="lin" valueType="num">
                                      <p:cBhvr>
                                        <p:cTn id="14" dur="500" fill="hold"/>
                                        <p:tgtEl>
                                          <p:spTgt spid="114"/>
                                        </p:tgtEl>
                                        <p:attrNameLst>
                                          <p:attrName>ppt_w</p:attrName>
                                        </p:attrNameLst>
                                      </p:cBhvr>
                                      <p:tavLst>
                                        <p:tav tm="0">
                                          <p:val>
                                            <p:fltVal val="0"/>
                                          </p:val>
                                        </p:tav>
                                        <p:tav tm="100000">
                                          <p:val>
                                            <p:strVal val="#ppt_w"/>
                                          </p:val>
                                        </p:tav>
                                      </p:tavLst>
                                    </p:anim>
                                    <p:anim calcmode="lin" valueType="num">
                                      <p:cBhvr>
                                        <p:cTn id="15" dur="500" fill="hold"/>
                                        <p:tgtEl>
                                          <p:spTgt spid="114"/>
                                        </p:tgtEl>
                                        <p:attrNameLst>
                                          <p:attrName>ppt_h</p:attrName>
                                        </p:attrNameLst>
                                      </p:cBhvr>
                                      <p:tavLst>
                                        <p:tav tm="0">
                                          <p:val>
                                            <p:fltVal val="0"/>
                                          </p:val>
                                        </p:tav>
                                        <p:tav tm="100000">
                                          <p:val>
                                            <p:strVal val="#ppt_h"/>
                                          </p:val>
                                        </p:tav>
                                      </p:tavLst>
                                    </p:anim>
                                    <p:animEffect transition="in" filter="fade">
                                      <p:cBhvr>
                                        <p:cTn id="16" dur="500"/>
                                        <p:tgtEl>
                                          <p:spTgt spid="11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 calcmode="lin" valueType="num">
                                      <p:cBhvr>
                                        <p:cTn id="20" dur="500" fill="hold"/>
                                        <p:tgtEl>
                                          <p:spTgt spid="112"/>
                                        </p:tgtEl>
                                        <p:attrNameLst>
                                          <p:attrName>ppt_w</p:attrName>
                                        </p:attrNameLst>
                                      </p:cBhvr>
                                      <p:tavLst>
                                        <p:tav tm="0">
                                          <p:val>
                                            <p:fltVal val="0"/>
                                          </p:val>
                                        </p:tav>
                                        <p:tav tm="100000">
                                          <p:val>
                                            <p:strVal val="#ppt_w"/>
                                          </p:val>
                                        </p:tav>
                                      </p:tavLst>
                                    </p:anim>
                                    <p:anim calcmode="lin" valueType="num">
                                      <p:cBhvr>
                                        <p:cTn id="21" dur="500" fill="hold"/>
                                        <p:tgtEl>
                                          <p:spTgt spid="112"/>
                                        </p:tgtEl>
                                        <p:attrNameLst>
                                          <p:attrName>ppt_h</p:attrName>
                                        </p:attrNameLst>
                                      </p:cBhvr>
                                      <p:tavLst>
                                        <p:tav tm="0">
                                          <p:val>
                                            <p:fltVal val="0"/>
                                          </p:val>
                                        </p:tav>
                                        <p:tav tm="100000">
                                          <p:val>
                                            <p:strVal val="#ppt_h"/>
                                          </p:val>
                                        </p:tav>
                                      </p:tavLst>
                                    </p:anim>
                                    <p:animEffect transition="in" filter="fade">
                                      <p:cBhvr>
                                        <p:cTn id="22" dur="500"/>
                                        <p:tgtEl>
                                          <p:spTgt spid="1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 calcmode="lin" valueType="num">
                                      <p:cBhvr>
                                        <p:cTn id="26" dur="500" fill="hold"/>
                                        <p:tgtEl>
                                          <p:spTgt spid="115"/>
                                        </p:tgtEl>
                                        <p:attrNameLst>
                                          <p:attrName>ppt_w</p:attrName>
                                        </p:attrNameLst>
                                      </p:cBhvr>
                                      <p:tavLst>
                                        <p:tav tm="0">
                                          <p:val>
                                            <p:fltVal val="0"/>
                                          </p:val>
                                        </p:tav>
                                        <p:tav tm="100000">
                                          <p:val>
                                            <p:strVal val="#ppt_w"/>
                                          </p:val>
                                        </p:tav>
                                      </p:tavLst>
                                    </p:anim>
                                    <p:anim calcmode="lin" valueType="num">
                                      <p:cBhvr>
                                        <p:cTn id="27" dur="500" fill="hold"/>
                                        <p:tgtEl>
                                          <p:spTgt spid="115"/>
                                        </p:tgtEl>
                                        <p:attrNameLst>
                                          <p:attrName>ppt_h</p:attrName>
                                        </p:attrNameLst>
                                      </p:cBhvr>
                                      <p:tavLst>
                                        <p:tav tm="0">
                                          <p:val>
                                            <p:fltVal val="0"/>
                                          </p:val>
                                        </p:tav>
                                        <p:tav tm="100000">
                                          <p:val>
                                            <p:strVal val="#ppt_h"/>
                                          </p:val>
                                        </p:tav>
                                      </p:tavLst>
                                    </p:anim>
                                    <p:animEffect transition="in" filter="fade">
                                      <p:cBhvr>
                                        <p:cTn id="28" dur="500"/>
                                        <p:tgtEl>
                                          <p:spTgt spid="115"/>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16"/>
                                        </p:tgtEl>
                                        <p:attrNameLst>
                                          <p:attrName>style.visibility</p:attrName>
                                        </p:attrNameLst>
                                      </p:cBhvr>
                                      <p:to>
                                        <p:strVal val="visible"/>
                                      </p:to>
                                    </p:set>
                                    <p:anim calcmode="lin" valueType="num">
                                      <p:cBhvr>
                                        <p:cTn id="38" dur="500" fill="hold"/>
                                        <p:tgtEl>
                                          <p:spTgt spid="116"/>
                                        </p:tgtEl>
                                        <p:attrNameLst>
                                          <p:attrName>ppt_w</p:attrName>
                                        </p:attrNameLst>
                                      </p:cBhvr>
                                      <p:tavLst>
                                        <p:tav tm="0">
                                          <p:val>
                                            <p:fltVal val="0"/>
                                          </p:val>
                                        </p:tav>
                                        <p:tav tm="100000">
                                          <p:val>
                                            <p:strVal val="#ppt_w"/>
                                          </p:val>
                                        </p:tav>
                                      </p:tavLst>
                                    </p:anim>
                                    <p:anim calcmode="lin" valueType="num">
                                      <p:cBhvr>
                                        <p:cTn id="39" dur="500" fill="hold"/>
                                        <p:tgtEl>
                                          <p:spTgt spid="116"/>
                                        </p:tgtEl>
                                        <p:attrNameLst>
                                          <p:attrName>ppt_h</p:attrName>
                                        </p:attrNameLst>
                                      </p:cBhvr>
                                      <p:tavLst>
                                        <p:tav tm="0">
                                          <p:val>
                                            <p:fltVal val="0"/>
                                          </p:val>
                                        </p:tav>
                                        <p:tav tm="100000">
                                          <p:val>
                                            <p:strVal val="#ppt_h"/>
                                          </p:val>
                                        </p:tav>
                                      </p:tavLst>
                                    </p:anim>
                                    <p:animEffect transition="in" filter="fade">
                                      <p:cBhvr>
                                        <p:cTn id="40" dur="500"/>
                                        <p:tgtEl>
                                          <p:spTgt spid="116"/>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11"/>
                                        </p:tgtEl>
                                        <p:attrNameLst>
                                          <p:attrName>style.visibility</p:attrName>
                                        </p:attrNameLst>
                                      </p:cBhvr>
                                      <p:to>
                                        <p:strVal val="visible"/>
                                      </p:to>
                                    </p:set>
                                    <p:anim calcmode="lin" valueType="num">
                                      <p:cBhvr>
                                        <p:cTn id="44" dur="500" fill="hold"/>
                                        <p:tgtEl>
                                          <p:spTgt spid="111"/>
                                        </p:tgtEl>
                                        <p:attrNameLst>
                                          <p:attrName>ppt_w</p:attrName>
                                        </p:attrNameLst>
                                      </p:cBhvr>
                                      <p:tavLst>
                                        <p:tav tm="0">
                                          <p:val>
                                            <p:fltVal val="0"/>
                                          </p:val>
                                        </p:tav>
                                        <p:tav tm="100000">
                                          <p:val>
                                            <p:strVal val="#ppt_w"/>
                                          </p:val>
                                        </p:tav>
                                      </p:tavLst>
                                    </p:anim>
                                    <p:anim calcmode="lin" valueType="num">
                                      <p:cBhvr>
                                        <p:cTn id="45" dur="500" fill="hold"/>
                                        <p:tgtEl>
                                          <p:spTgt spid="111"/>
                                        </p:tgtEl>
                                        <p:attrNameLst>
                                          <p:attrName>ppt_h</p:attrName>
                                        </p:attrNameLst>
                                      </p:cBhvr>
                                      <p:tavLst>
                                        <p:tav tm="0">
                                          <p:val>
                                            <p:fltVal val="0"/>
                                          </p:val>
                                        </p:tav>
                                        <p:tav tm="100000">
                                          <p:val>
                                            <p:strVal val="#ppt_h"/>
                                          </p:val>
                                        </p:tav>
                                      </p:tavLst>
                                    </p:anim>
                                    <p:animEffect transition="in" filter="fade">
                                      <p:cBhvr>
                                        <p:cTn id="46" dur="500"/>
                                        <p:tgtEl>
                                          <p:spTgt spid="11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117"/>
                                        </p:tgtEl>
                                        <p:attrNameLst>
                                          <p:attrName>style.visibility</p:attrName>
                                        </p:attrNameLst>
                                      </p:cBhvr>
                                      <p:to>
                                        <p:strVal val="visible"/>
                                      </p:to>
                                    </p:set>
                                    <p:anim calcmode="lin" valueType="num">
                                      <p:cBhvr>
                                        <p:cTn id="50" dur="500" fill="hold"/>
                                        <p:tgtEl>
                                          <p:spTgt spid="117"/>
                                        </p:tgtEl>
                                        <p:attrNameLst>
                                          <p:attrName>ppt_w</p:attrName>
                                        </p:attrNameLst>
                                      </p:cBhvr>
                                      <p:tavLst>
                                        <p:tav tm="0">
                                          <p:val>
                                            <p:fltVal val="0"/>
                                          </p:val>
                                        </p:tav>
                                        <p:tav tm="100000">
                                          <p:val>
                                            <p:strVal val="#ppt_w"/>
                                          </p:val>
                                        </p:tav>
                                      </p:tavLst>
                                    </p:anim>
                                    <p:anim calcmode="lin" valueType="num">
                                      <p:cBhvr>
                                        <p:cTn id="51" dur="500" fill="hold"/>
                                        <p:tgtEl>
                                          <p:spTgt spid="117"/>
                                        </p:tgtEl>
                                        <p:attrNameLst>
                                          <p:attrName>ppt_h</p:attrName>
                                        </p:attrNameLst>
                                      </p:cBhvr>
                                      <p:tavLst>
                                        <p:tav tm="0">
                                          <p:val>
                                            <p:fltVal val="0"/>
                                          </p:val>
                                        </p:tav>
                                        <p:tav tm="100000">
                                          <p:val>
                                            <p:strVal val="#ppt_h"/>
                                          </p:val>
                                        </p:tav>
                                      </p:tavLst>
                                    </p:anim>
                                    <p:animEffect transition="in" filter="fade">
                                      <p:cBhvr>
                                        <p:cTn id="52" dur="500"/>
                                        <p:tgtEl>
                                          <p:spTgt spid="117"/>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170"/>
                                        </p:tgtEl>
                                        <p:attrNameLst>
                                          <p:attrName>style.visibility</p:attrName>
                                        </p:attrNameLst>
                                      </p:cBhvr>
                                      <p:to>
                                        <p:strVal val="visible"/>
                                      </p:to>
                                    </p:set>
                                    <p:animEffect transition="in" filter="wipe(up)">
                                      <p:cBhvr>
                                        <p:cTn id="62" dur="500"/>
                                        <p:tgtEl>
                                          <p:spTgt spid="170"/>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171"/>
                                        </p:tgtEl>
                                        <p:attrNameLst>
                                          <p:attrName>style.visibility</p:attrName>
                                        </p:attrNameLst>
                                      </p:cBhvr>
                                      <p:to>
                                        <p:strVal val="visible"/>
                                      </p:to>
                                    </p:set>
                                    <p:animEffect transition="in" filter="wipe(up)">
                                      <p:cBhvr>
                                        <p:cTn id="66" dur="500"/>
                                        <p:tgtEl>
                                          <p:spTgt spid="171"/>
                                        </p:tgtEl>
                                      </p:cBhvr>
                                    </p:animEffect>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172"/>
                                        </p:tgtEl>
                                        <p:attrNameLst>
                                          <p:attrName>style.visibility</p:attrName>
                                        </p:attrNameLst>
                                      </p:cBhvr>
                                      <p:to>
                                        <p:strVal val="visible"/>
                                      </p:to>
                                    </p:set>
                                    <p:animEffect transition="in" filter="wipe(left)">
                                      <p:cBhvr>
                                        <p:cTn id="70" dur="500"/>
                                        <p:tgtEl>
                                          <p:spTgt spid="172"/>
                                        </p:tgtEl>
                                      </p:cBhvr>
                                    </p:animEffect>
                                  </p:childTnLst>
                                </p:cTn>
                              </p:par>
                            </p:childTnLst>
                          </p:cTn>
                        </p:par>
                        <p:par>
                          <p:cTn id="71" fill="hold">
                            <p:stCondLst>
                              <p:cond delay="6000"/>
                            </p:stCondLst>
                            <p:childTnLst>
                              <p:par>
                                <p:cTn id="72" presetID="53" presetClass="entr" presetSubtype="16" fill="hold" grpId="0" nodeType="after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163"/>
                                        </p:tgtEl>
                                        <p:attrNameLst>
                                          <p:attrName>style.visibility</p:attrName>
                                        </p:attrNameLst>
                                      </p:cBhvr>
                                      <p:to>
                                        <p:strVal val="visible"/>
                                      </p:to>
                                    </p:set>
                                    <p:animEffect transition="in" filter="wipe(up)">
                                      <p:cBhvr>
                                        <p:cTn id="80" dur="500"/>
                                        <p:tgtEl>
                                          <p:spTgt spid="163"/>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162"/>
                                        </p:tgtEl>
                                        <p:attrNameLst>
                                          <p:attrName>style.visibility</p:attrName>
                                        </p:attrNameLst>
                                      </p:cBhvr>
                                      <p:to>
                                        <p:strVal val="visible"/>
                                      </p:to>
                                    </p:set>
                                    <p:animEffect transition="in" filter="wipe(up)">
                                      <p:cBhvr>
                                        <p:cTn id="84" dur="500"/>
                                        <p:tgtEl>
                                          <p:spTgt spid="162"/>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158"/>
                                        </p:tgtEl>
                                        <p:attrNameLst>
                                          <p:attrName>style.visibility</p:attrName>
                                        </p:attrNameLst>
                                      </p:cBhvr>
                                      <p:to>
                                        <p:strVal val="visible"/>
                                      </p:to>
                                    </p:set>
                                    <p:anim calcmode="lin" valueType="num">
                                      <p:cBhvr>
                                        <p:cTn id="88" dur="500" fill="hold"/>
                                        <p:tgtEl>
                                          <p:spTgt spid="158"/>
                                        </p:tgtEl>
                                        <p:attrNameLst>
                                          <p:attrName>ppt_w</p:attrName>
                                        </p:attrNameLst>
                                      </p:cBhvr>
                                      <p:tavLst>
                                        <p:tav tm="0">
                                          <p:val>
                                            <p:fltVal val="0"/>
                                          </p:val>
                                        </p:tav>
                                        <p:tav tm="100000">
                                          <p:val>
                                            <p:strVal val="#ppt_w"/>
                                          </p:val>
                                        </p:tav>
                                      </p:tavLst>
                                    </p:anim>
                                    <p:anim calcmode="lin" valueType="num">
                                      <p:cBhvr>
                                        <p:cTn id="89" dur="500" fill="hold"/>
                                        <p:tgtEl>
                                          <p:spTgt spid="158"/>
                                        </p:tgtEl>
                                        <p:attrNameLst>
                                          <p:attrName>ppt_h</p:attrName>
                                        </p:attrNameLst>
                                      </p:cBhvr>
                                      <p:tavLst>
                                        <p:tav tm="0">
                                          <p:val>
                                            <p:fltVal val="0"/>
                                          </p:val>
                                        </p:tav>
                                        <p:tav tm="100000">
                                          <p:val>
                                            <p:strVal val="#ppt_h"/>
                                          </p:val>
                                        </p:tav>
                                      </p:tavLst>
                                    </p:anim>
                                    <p:animEffect transition="in" filter="fade">
                                      <p:cBhvr>
                                        <p:cTn id="90" dur="500"/>
                                        <p:tgtEl>
                                          <p:spTgt spid="158"/>
                                        </p:tgtEl>
                                      </p:cBhvr>
                                    </p:animEffect>
                                  </p:childTnLst>
                                </p:cTn>
                              </p:par>
                            </p:childTnLst>
                          </p:cTn>
                        </p:par>
                        <p:par>
                          <p:cTn id="91" fill="hold">
                            <p:stCondLst>
                              <p:cond delay="8000"/>
                            </p:stCondLst>
                            <p:childTnLst>
                              <p:par>
                                <p:cTn id="92" presetID="22" presetClass="entr" presetSubtype="1" fill="hold" grpId="0" nodeType="after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wipe(up)">
                                      <p:cBhvr>
                                        <p:cTn id="94" dur="500"/>
                                        <p:tgtEl>
                                          <p:spTgt spid="160"/>
                                        </p:tgtEl>
                                      </p:cBhvr>
                                    </p:animEffect>
                                  </p:childTnLst>
                                </p:cTn>
                              </p:par>
                            </p:childTnLst>
                          </p:cTn>
                        </p:par>
                        <p:par>
                          <p:cTn id="95" fill="hold">
                            <p:stCondLst>
                              <p:cond delay="8500"/>
                            </p:stCondLst>
                            <p:childTnLst>
                              <p:par>
                                <p:cTn id="96" presetID="22" presetClass="entr" presetSubtype="1" fill="hold" grpId="0" nodeType="after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wipe(up)">
                                      <p:cBhvr>
                                        <p:cTn id="98" dur="500"/>
                                        <p:tgtEl>
                                          <p:spTgt spid="159"/>
                                        </p:tgtEl>
                                      </p:cBhvr>
                                    </p:animEffect>
                                  </p:childTnLst>
                                </p:cTn>
                              </p:par>
                            </p:childTnLst>
                          </p:cTn>
                        </p:par>
                        <p:par>
                          <p:cTn id="99" fill="hold">
                            <p:stCondLst>
                              <p:cond delay="9000"/>
                            </p:stCondLst>
                            <p:childTnLst>
                              <p:par>
                                <p:cTn id="100" presetID="53" presetClass="entr" presetSubtype="16" fill="hold" grpId="0" nodeType="afterEffect">
                                  <p:stCondLst>
                                    <p:cond delay="0"/>
                                  </p:stCondLst>
                                  <p:childTnLst>
                                    <p:set>
                                      <p:cBhvr>
                                        <p:cTn id="101" dur="1" fill="hold">
                                          <p:stCondLst>
                                            <p:cond delay="0"/>
                                          </p:stCondLst>
                                        </p:cTn>
                                        <p:tgtEl>
                                          <p:spTgt spid="167"/>
                                        </p:tgtEl>
                                        <p:attrNameLst>
                                          <p:attrName>style.visibility</p:attrName>
                                        </p:attrNameLst>
                                      </p:cBhvr>
                                      <p:to>
                                        <p:strVal val="visible"/>
                                      </p:to>
                                    </p:set>
                                    <p:anim calcmode="lin" valueType="num">
                                      <p:cBhvr>
                                        <p:cTn id="102" dur="500" fill="hold"/>
                                        <p:tgtEl>
                                          <p:spTgt spid="167"/>
                                        </p:tgtEl>
                                        <p:attrNameLst>
                                          <p:attrName>ppt_w</p:attrName>
                                        </p:attrNameLst>
                                      </p:cBhvr>
                                      <p:tavLst>
                                        <p:tav tm="0">
                                          <p:val>
                                            <p:fltVal val="0"/>
                                          </p:val>
                                        </p:tav>
                                        <p:tav tm="100000">
                                          <p:val>
                                            <p:strVal val="#ppt_w"/>
                                          </p:val>
                                        </p:tav>
                                      </p:tavLst>
                                    </p:anim>
                                    <p:anim calcmode="lin" valueType="num">
                                      <p:cBhvr>
                                        <p:cTn id="103" dur="500" fill="hold"/>
                                        <p:tgtEl>
                                          <p:spTgt spid="167"/>
                                        </p:tgtEl>
                                        <p:attrNameLst>
                                          <p:attrName>ppt_h</p:attrName>
                                        </p:attrNameLst>
                                      </p:cBhvr>
                                      <p:tavLst>
                                        <p:tav tm="0">
                                          <p:val>
                                            <p:fltVal val="0"/>
                                          </p:val>
                                        </p:tav>
                                        <p:tav tm="100000">
                                          <p:val>
                                            <p:strVal val="#ppt_h"/>
                                          </p:val>
                                        </p:tav>
                                      </p:tavLst>
                                    </p:anim>
                                    <p:animEffect transition="in" filter="fade">
                                      <p:cBhvr>
                                        <p:cTn id="104" dur="500"/>
                                        <p:tgtEl>
                                          <p:spTgt spid="167"/>
                                        </p:tgtEl>
                                      </p:cBhvr>
                                    </p:animEffect>
                                  </p:childTnLst>
                                </p:cTn>
                              </p:par>
                            </p:childTnLst>
                          </p:cTn>
                        </p:par>
                        <p:par>
                          <p:cTn id="105" fill="hold">
                            <p:stCondLst>
                              <p:cond delay="9500"/>
                            </p:stCondLst>
                            <p:childTnLst>
                              <p:par>
                                <p:cTn id="106" presetID="22" presetClass="entr" presetSubtype="1" fill="hold" grpId="0" nodeType="afterEffect">
                                  <p:stCondLst>
                                    <p:cond delay="0"/>
                                  </p:stCondLst>
                                  <p:childTnLst>
                                    <p:set>
                                      <p:cBhvr>
                                        <p:cTn id="107" dur="1" fill="hold">
                                          <p:stCondLst>
                                            <p:cond delay="0"/>
                                          </p:stCondLst>
                                        </p:cTn>
                                        <p:tgtEl>
                                          <p:spTgt spid="169"/>
                                        </p:tgtEl>
                                        <p:attrNameLst>
                                          <p:attrName>style.visibility</p:attrName>
                                        </p:attrNameLst>
                                      </p:cBhvr>
                                      <p:to>
                                        <p:strVal val="visible"/>
                                      </p:to>
                                    </p:set>
                                    <p:animEffect transition="in" filter="wipe(up)">
                                      <p:cBhvr>
                                        <p:cTn id="108" dur="500"/>
                                        <p:tgtEl>
                                          <p:spTgt spid="169"/>
                                        </p:tgtEl>
                                      </p:cBhvr>
                                    </p:animEffect>
                                  </p:childTnLst>
                                </p:cTn>
                              </p:par>
                            </p:childTnLst>
                          </p:cTn>
                        </p:par>
                        <p:par>
                          <p:cTn id="109" fill="hold">
                            <p:stCondLst>
                              <p:cond delay="10000"/>
                            </p:stCondLst>
                            <p:childTnLst>
                              <p:par>
                                <p:cTn id="110" presetID="22" presetClass="entr" presetSubtype="1" fill="hold" grpId="0" nodeType="afterEffect">
                                  <p:stCondLst>
                                    <p:cond delay="0"/>
                                  </p:stCondLst>
                                  <p:childTnLst>
                                    <p:set>
                                      <p:cBhvr>
                                        <p:cTn id="111" dur="1" fill="hold">
                                          <p:stCondLst>
                                            <p:cond delay="0"/>
                                          </p:stCondLst>
                                        </p:cTn>
                                        <p:tgtEl>
                                          <p:spTgt spid="168"/>
                                        </p:tgtEl>
                                        <p:attrNameLst>
                                          <p:attrName>style.visibility</p:attrName>
                                        </p:attrNameLst>
                                      </p:cBhvr>
                                      <p:to>
                                        <p:strVal val="visible"/>
                                      </p:to>
                                    </p:set>
                                    <p:animEffect transition="in" filter="wipe(up)">
                                      <p:cBhvr>
                                        <p:cTn id="112" dur="500"/>
                                        <p:tgtEl>
                                          <p:spTgt spid="168"/>
                                        </p:tgtEl>
                                      </p:cBhvr>
                                    </p:animEffect>
                                  </p:childTnLst>
                                </p:cTn>
                              </p:par>
                            </p:childTnLst>
                          </p:cTn>
                        </p:par>
                        <p:par>
                          <p:cTn id="113" fill="hold">
                            <p:stCondLst>
                              <p:cond delay="10500"/>
                            </p:stCondLst>
                            <p:childTnLst>
                              <p:par>
                                <p:cTn id="114" presetID="53" presetClass="entr" presetSubtype="16" fill="hold" grpId="0" nodeType="afterEffect">
                                  <p:stCondLst>
                                    <p:cond delay="0"/>
                                  </p:stCondLst>
                                  <p:childTnLst>
                                    <p:set>
                                      <p:cBhvr>
                                        <p:cTn id="115" dur="1" fill="hold">
                                          <p:stCondLst>
                                            <p:cond delay="0"/>
                                          </p:stCondLst>
                                        </p:cTn>
                                        <p:tgtEl>
                                          <p:spTgt spid="164"/>
                                        </p:tgtEl>
                                        <p:attrNameLst>
                                          <p:attrName>style.visibility</p:attrName>
                                        </p:attrNameLst>
                                      </p:cBhvr>
                                      <p:to>
                                        <p:strVal val="visible"/>
                                      </p:to>
                                    </p:set>
                                    <p:anim calcmode="lin" valueType="num">
                                      <p:cBhvr>
                                        <p:cTn id="116" dur="500" fill="hold"/>
                                        <p:tgtEl>
                                          <p:spTgt spid="164"/>
                                        </p:tgtEl>
                                        <p:attrNameLst>
                                          <p:attrName>ppt_w</p:attrName>
                                        </p:attrNameLst>
                                      </p:cBhvr>
                                      <p:tavLst>
                                        <p:tav tm="0">
                                          <p:val>
                                            <p:fltVal val="0"/>
                                          </p:val>
                                        </p:tav>
                                        <p:tav tm="100000">
                                          <p:val>
                                            <p:strVal val="#ppt_w"/>
                                          </p:val>
                                        </p:tav>
                                      </p:tavLst>
                                    </p:anim>
                                    <p:anim calcmode="lin" valueType="num">
                                      <p:cBhvr>
                                        <p:cTn id="117" dur="500" fill="hold"/>
                                        <p:tgtEl>
                                          <p:spTgt spid="164"/>
                                        </p:tgtEl>
                                        <p:attrNameLst>
                                          <p:attrName>ppt_h</p:attrName>
                                        </p:attrNameLst>
                                      </p:cBhvr>
                                      <p:tavLst>
                                        <p:tav tm="0">
                                          <p:val>
                                            <p:fltVal val="0"/>
                                          </p:val>
                                        </p:tav>
                                        <p:tav tm="100000">
                                          <p:val>
                                            <p:strVal val="#ppt_h"/>
                                          </p:val>
                                        </p:tav>
                                      </p:tavLst>
                                    </p:anim>
                                    <p:animEffect transition="in" filter="fade">
                                      <p:cBhvr>
                                        <p:cTn id="118" dur="500"/>
                                        <p:tgtEl>
                                          <p:spTgt spid="164"/>
                                        </p:tgtEl>
                                      </p:cBhvr>
                                    </p:animEffect>
                                  </p:childTnLst>
                                </p:cTn>
                              </p:par>
                            </p:childTnLst>
                          </p:cTn>
                        </p:par>
                        <p:par>
                          <p:cTn id="119" fill="hold">
                            <p:stCondLst>
                              <p:cond delay="11000"/>
                            </p:stCondLst>
                            <p:childTnLst>
                              <p:par>
                                <p:cTn id="120" presetID="22" presetClass="entr" presetSubtype="1" fill="hold" grpId="0" nodeType="after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wipe(up)">
                                      <p:cBhvr>
                                        <p:cTn id="122" dur="500"/>
                                        <p:tgtEl>
                                          <p:spTgt spid="166"/>
                                        </p:tgtEl>
                                      </p:cBhvr>
                                    </p:animEffect>
                                  </p:childTnLst>
                                </p:cTn>
                              </p:par>
                            </p:childTnLst>
                          </p:cTn>
                        </p:par>
                        <p:par>
                          <p:cTn id="123" fill="hold">
                            <p:stCondLst>
                              <p:cond delay="11500"/>
                            </p:stCondLst>
                            <p:childTnLst>
                              <p:par>
                                <p:cTn id="124" presetID="22" presetClass="entr" presetSubtype="1" fill="hold" grpId="0" nodeType="afterEffect">
                                  <p:stCondLst>
                                    <p:cond delay="0"/>
                                  </p:stCondLst>
                                  <p:childTnLst>
                                    <p:set>
                                      <p:cBhvr>
                                        <p:cTn id="125" dur="1" fill="hold">
                                          <p:stCondLst>
                                            <p:cond delay="0"/>
                                          </p:stCondLst>
                                        </p:cTn>
                                        <p:tgtEl>
                                          <p:spTgt spid="165"/>
                                        </p:tgtEl>
                                        <p:attrNameLst>
                                          <p:attrName>style.visibility</p:attrName>
                                        </p:attrNameLst>
                                      </p:cBhvr>
                                      <p:to>
                                        <p:strVal val="visible"/>
                                      </p:to>
                                    </p:set>
                                    <p:animEffect transition="in" filter="wipe(up)">
                                      <p:cBhvr>
                                        <p:cTn id="12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p:bldP spid="115" grpId="0"/>
      <p:bldP spid="116" grpId="0"/>
      <p:bldP spid="117" grpId="0"/>
      <p:bldP spid="158" grpId="0" animBg="1"/>
      <p:bldP spid="159" grpId="0"/>
      <p:bldP spid="160" grpId="0"/>
      <p:bldP spid="161" grpId="0" animBg="1"/>
      <p:bldP spid="162" grpId="0"/>
      <p:bldP spid="163" grpId="0"/>
      <p:bldP spid="164" grpId="0" animBg="1"/>
      <p:bldP spid="165" grpId="0"/>
      <p:bldP spid="166" grpId="0"/>
      <p:bldP spid="167" grpId="0" animBg="1"/>
      <p:bldP spid="168" grpId="0"/>
      <p:bldP spid="169" grpId="0"/>
      <p:bldP spid="170" grpId="0"/>
      <p:bldP spid="1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6096000" y="0"/>
            <a:ext cx="6096000" cy="6858000"/>
          </a:xfrm>
          <a:prstGeom prst="rect">
            <a:avLst/>
          </a:prstGeom>
          <a:gradFill flip="none" rotWithShape="1">
            <a:gsLst>
              <a:gs pos="100000">
                <a:srgbClr val="EEEEEF"/>
              </a:gs>
              <a:gs pos="0">
                <a:srgbClr val="C6C6C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6074229" y="2732485"/>
            <a:ext cx="5704114" cy="1015663"/>
          </a:xfrm>
          <a:prstGeom prst="rect">
            <a:avLst/>
          </a:prstGeom>
          <a:noFill/>
        </p:spPr>
        <p:txBody>
          <a:bodyPr wrap="square" rtlCol="0">
            <a:spAutoFit/>
          </a:bodyPr>
          <a:lstStyle/>
          <a:p>
            <a:pPr algn="r"/>
            <a:r>
              <a:rPr lang="zh-CN" altLang="en-US" sz="6000" b="1" dirty="0">
                <a:solidFill>
                  <a:schemeClr val="tx1">
                    <a:lumMod val="75000"/>
                    <a:lumOff val="25000"/>
                  </a:schemeClr>
                </a:solidFill>
                <a:cs typeface="+mn-ea"/>
                <a:sym typeface="+mn-lt"/>
              </a:rPr>
              <a:t>谢谢观赏</a:t>
            </a:r>
          </a:p>
        </p:txBody>
      </p:sp>
      <p:sp>
        <p:nvSpPr>
          <p:cNvPr id="8" name="文本框 7"/>
          <p:cNvSpPr txBox="1"/>
          <p:nvPr/>
        </p:nvSpPr>
        <p:spPr>
          <a:xfrm>
            <a:off x="9144000" y="1963044"/>
            <a:ext cx="2569029" cy="769441"/>
          </a:xfrm>
          <a:prstGeom prst="rect">
            <a:avLst/>
          </a:prstGeom>
          <a:noFill/>
        </p:spPr>
        <p:txBody>
          <a:bodyPr wrap="square" rtlCol="0">
            <a:spAutoFit/>
          </a:bodyPr>
          <a:lstStyle/>
          <a:p>
            <a:pPr algn="dist"/>
            <a:r>
              <a:rPr lang="en-US" altLang="zh-CN" sz="4400" b="1" dirty="0">
                <a:solidFill>
                  <a:schemeClr val="tx1">
                    <a:lumMod val="75000"/>
                    <a:lumOff val="25000"/>
                  </a:schemeClr>
                </a:solidFill>
                <a:cs typeface="+mn-ea"/>
                <a:sym typeface="+mn-lt"/>
              </a:rPr>
              <a:t>THANKS</a:t>
            </a:r>
            <a:endParaRPr lang="zh-CN" altLang="en-US" sz="4400" b="1" dirty="0">
              <a:solidFill>
                <a:schemeClr val="tx1">
                  <a:lumMod val="75000"/>
                  <a:lumOff val="25000"/>
                </a:schemeClr>
              </a:solidFill>
              <a:cs typeface="+mn-ea"/>
              <a:sym typeface="+mn-lt"/>
            </a:endParaRPr>
          </a:p>
        </p:txBody>
      </p:sp>
      <p:sp>
        <p:nvSpPr>
          <p:cNvPr id="9" name="矩形 8"/>
          <p:cNvSpPr/>
          <p:nvPr/>
        </p:nvSpPr>
        <p:spPr>
          <a:xfrm>
            <a:off x="5905500" y="3878960"/>
            <a:ext cx="5872842" cy="553998"/>
          </a:xfrm>
          <a:prstGeom prst="rect">
            <a:avLst/>
          </a:prstGeom>
        </p:spPr>
        <p:txBody>
          <a:bodyPr wrap="square">
            <a:spAutoFit/>
          </a:bodyPr>
          <a:lstStyle/>
          <a:p>
            <a:pPr>
              <a:lnSpc>
                <a:spcPct val="150000"/>
              </a:lnSpc>
              <a:buClr>
                <a:srgbClr val="E7E6E6">
                  <a:lumMod val="10000"/>
                </a:srgbClr>
              </a:buClr>
            </a:pPr>
            <a:r>
              <a:rPr lang="en-US" altLang="zh-CN" sz="1000" dirty="0">
                <a:solidFill>
                  <a:schemeClr val="tx1">
                    <a:lumMod val="65000"/>
                    <a:lumOff val="35000"/>
                  </a:schemeClr>
                </a:solidFill>
                <a:cs typeface="+mn-ea"/>
                <a:sym typeface="+mn-lt"/>
              </a:rPr>
              <a:t>By faith I mean a vision of good one cherishes and the enthusiasm that pushes one to seek its fulfillment regardless of obstacles. By faith I By faith I mean a </a:t>
            </a:r>
            <a:r>
              <a:rPr lang="en-US" altLang="zh-CN" sz="1000" dirty="0" smtClean="0">
                <a:solidFill>
                  <a:schemeClr val="tx1">
                    <a:lumMod val="65000"/>
                    <a:lumOff val="35000"/>
                  </a:schemeClr>
                </a:solidFill>
                <a:cs typeface="+mn-ea"/>
                <a:sym typeface="+mn-lt"/>
              </a:rPr>
              <a:t>vision</a:t>
            </a:r>
            <a:endParaRPr lang="en-US" altLang="zh-CN" sz="10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799"/>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sp>
        <p:nvSpPr>
          <p:cNvPr id="5" name="文本框 4"/>
          <p:cNvSpPr txBox="1"/>
          <p:nvPr/>
        </p:nvSpPr>
        <p:spPr>
          <a:xfrm>
            <a:off x="4638177" y="3044279"/>
            <a:ext cx="2915645" cy="769441"/>
          </a:xfrm>
          <a:prstGeom prst="rect">
            <a:avLst/>
          </a:prstGeom>
          <a:noFill/>
        </p:spPr>
        <p:txBody>
          <a:bodyPr wrap="square" rtlCol="0">
            <a:spAutoFit/>
          </a:bodyPr>
          <a:lstStyle/>
          <a:p>
            <a:pPr algn="ctr"/>
            <a:r>
              <a:rPr lang="zh-CN" altLang="en-US" sz="4400" b="1" dirty="0">
                <a:solidFill>
                  <a:schemeClr val="bg2">
                    <a:lumMod val="25000"/>
                  </a:schemeClr>
                </a:solidFill>
                <a:cs typeface="+mn-ea"/>
                <a:sym typeface="+mn-lt"/>
              </a:rPr>
              <a:t>我们</a:t>
            </a:r>
          </a:p>
        </p:txBody>
      </p:sp>
      <p:grpSp>
        <p:nvGrpSpPr>
          <p:cNvPr id="6" name="组合 5"/>
          <p:cNvGrpSpPr/>
          <p:nvPr/>
        </p:nvGrpSpPr>
        <p:grpSpPr>
          <a:xfrm>
            <a:off x="3031372" y="3869235"/>
            <a:ext cx="6897116" cy="1009650"/>
            <a:chOff x="2958192" y="3025943"/>
            <a:chExt cx="6897116" cy="1009650"/>
          </a:xfrm>
        </p:grpSpPr>
        <p:sp>
          <p:nvSpPr>
            <p:cNvPr id="7" name="矩形 6"/>
            <p:cNvSpPr/>
            <p:nvPr/>
          </p:nvSpPr>
          <p:spPr>
            <a:xfrm>
              <a:off x="2958192" y="3025943"/>
              <a:ext cx="5956300" cy="10096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cs typeface="+mn-ea"/>
                <a:sym typeface="+mn-lt"/>
              </a:endParaRPr>
            </a:p>
          </p:txBody>
        </p:sp>
        <p:sp>
          <p:nvSpPr>
            <p:cNvPr id="8" name="文本框 7"/>
            <p:cNvSpPr txBox="1"/>
            <p:nvPr/>
          </p:nvSpPr>
          <p:spPr>
            <a:xfrm>
              <a:off x="4111546" y="3069103"/>
              <a:ext cx="5743762" cy="923330"/>
            </a:xfrm>
            <a:prstGeom prst="rect">
              <a:avLst/>
            </a:prstGeom>
            <a:noFill/>
          </p:spPr>
          <p:txBody>
            <a:bodyPr wrap="square" rtlCol="0">
              <a:spAutoFit/>
            </a:bodyPr>
            <a:lstStyle/>
            <a:p>
              <a:r>
                <a:rPr lang="zh-CN" altLang="en-US" sz="5400" b="1" dirty="0">
                  <a:solidFill>
                    <a:schemeClr val="bg1">
                      <a:lumMod val="95000"/>
                    </a:schemeClr>
                  </a:solidFill>
                  <a:cs typeface="+mn-ea"/>
                  <a:sym typeface="+mn-lt"/>
                </a:rPr>
                <a:t>致力于发展</a:t>
              </a:r>
              <a:endParaRPr lang="en-US" altLang="zh-CN" sz="5400" b="1" dirty="0">
                <a:solidFill>
                  <a:schemeClr val="bg1">
                    <a:lumMod val="95000"/>
                  </a:schemeClr>
                </a:solidFill>
                <a:cs typeface="+mn-ea"/>
                <a:sym typeface="+mn-lt"/>
              </a:endParaRPr>
            </a:p>
          </p:txBody>
        </p:sp>
      </p:grpSp>
      <p:grpSp>
        <p:nvGrpSpPr>
          <p:cNvPr id="9" name="组合 8"/>
          <p:cNvGrpSpPr/>
          <p:nvPr/>
        </p:nvGrpSpPr>
        <p:grpSpPr>
          <a:xfrm>
            <a:off x="2218576" y="5394005"/>
            <a:ext cx="7578006" cy="400110"/>
            <a:chOff x="2133600" y="4616029"/>
            <a:chExt cx="7578006" cy="400110"/>
          </a:xfrm>
        </p:grpSpPr>
        <p:grpSp>
          <p:nvGrpSpPr>
            <p:cNvPr id="10" name="组合 9"/>
            <p:cNvGrpSpPr/>
            <p:nvPr/>
          </p:nvGrpSpPr>
          <p:grpSpPr>
            <a:xfrm>
              <a:off x="2133600" y="4862286"/>
              <a:ext cx="7578006" cy="0"/>
              <a:chOff x="2133600" y="4862286"/>
              <a:chExt cx="7578006" cy="0"/>
            </a:xfrm>
          </p:grpSpPr>
          <p:cxnSp>
            <p:nvCxnSpPr>
              <p:cNvPr id="12" name="直接连接符 11"/>
              <p:cNvCxnSpPr/>
              <p:nvPr/>
            </p:nvCxnSpPr>
            <p:spPr>
              <a:xfrm>
                <a:off x="2133600"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9263"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277489" y="4616029"/>
              <a:ext cx="1467068" cy="400110"/>
            </a:xfrm>
            <a:prstGeom prst="rect">
              <a:avLst/>
            </a:prstGeom>
            <a:noFill/>
          </p:spPr>
          <p:txBody>
            <a:bodyPr wrap="none" rtlCol="0">
              <a:spAutoFit/>
            </a:bodyPr>
            <a:lstStyle/>
            <a:p>
              <a:r>
                <a:rPr lang="zh-CN" altLang="en-US" sz="2000" dirty="0">
                  <a:solidFill>
                    <a:schemeClr val="bg2">
                      <a:lumMod val="25000"/>
                    </a:schemeClr>
                  </a:solidFill>
                  <a:cs typeface="+mn-ea"/>
                  <a:sym typeface="+mn-lt"/>
                </a:rPr>
                <a:t>加入我们吧</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738391">
            <a:off x="-945706" y="2036634"/>
            <a:ext cx="5059030" cy="4544909"/>
            <a:chOff x="-407906" y="-877464"/>
            <a:chExt cx="6915001" cy="6212268"/>
          </a:xfrm>
          <a:solidFill>
            <a:schemeClr val="tx1">
              <a:lumMod val="50000"/>
              <a:lumOff val="50000"/>
            </a:schemeClr>
          </a:solidFill>
        </p:grpSpPr>
        <p:sp>
          <p:nvSpPr>
            <p:cNvPr id="55"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schemeClr val="bg1"/>
                </a:solidFill>
                <a:cs typeface="+mn-ea"/>
                <a:sym typeface="+mn-lt"/>
              </a:endParaRPr>
            </a:p>
          </p:txBody>
        </p:sp>
        <p:sp>
          <p:nvSpPr>
            <p:cNvPr id="56"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schemeClr val="bg1"/>
                </a:solidFill>
                <a:cs typeface="+mn-ea"/>
                <a:sym typeface="+mn-lt"/>
              </a:endParaRPr>
            </a:p>
          </p:txBody>
        </p:sp>
        <p:sp>
          <p:nvSpPr>
            <p:cNvPr id="57"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lstStyle/>
            <a:p>
              <a:endParaRPr lang="id-ID" dirty="0">
                <a:solidFill>
                  <a:schemeClr val="bg1"/>
                </a:solidFill>
                <a:cs typeface="+mn-ea"/>
                <a:sym typeface="+mn-lt"/>
              </a:endParaRPr>
            </a:p>
          </p:txBody>
        </p:sp>
      </p:grpSp>
      <p:grpSp>
        <p:nvGrpSpPr>
          <p:cNvPr id="58" name="组合 57"/>
          <p:cNvGrpSpPr/>
          <p:nvPr/>
        </p:nvGrpSpPr>
        <p:grpSpPr>
          <a:xfrm>
            <a:off x="1357243" y="2899328"/>
            <a:ext cx="1803400" cy="1803400"/>
            <a:chOff x="1357243" y="2899328"/>
            <a:chExt cx="1803400" cy="1803400"/>
          </a:xfrm>
        </p:grpSpPr>
        <p:sp>
          <p:nvSpPr>
            <p:cNvPr id="59" name="椭圆 58"/>
            <p:cNvSpPr/>
            <p:nvPr/>
          </p:nvSpPr>
          <p:spPr>
            <a:xfrm>
              <a:off x="1357243" y="2899328"/>
              <a:ext cx="1803400" cy="1803400"/>
            </a:xfrm>
            <a:prstGeom prst="ellipse">
              <a:avLst/>
            </a:prstGeom>
            <a:solidFill>
              <a:srgbClr val="3B38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0" name="Freeform 14"/>
            <p:cNvSpPr>
              <a:spLocks noEditPoints="1"/>
            </p:cNvSpPr>
            <p:nvPr/>
          </p:nvSpPr>
          <p:spPr bwMode="auto">
            <a:xfrm>
              <a:off x="1960772" y="3464176"/>
              <a:ext cx="596341" cy="67370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grpSp>
      <p:sp>
        <p:nvSpPr>
          <p:cNvPr id="61" name="椭圆 60"/>
          <p:cNvSpPr/>
          <p:nvPr/>
        </p:nvSpPr>
        <p:spPr>
          <a:xfrm>
            <a:off x="5944633" y="1720025"/>
            <a:ext cx="285750" cy="285750"/>
          </a:xfrm>
          <a:prstGeom prst="ellipse">
            <a:avLst/>
          </a:prstGeom>
          <a:solidFill>
            <a:srgbClr val="3B3838"/>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62" name="直接连接符 61"/>
          <p:cNvCxnSpPr/>
          <p:nvPr/>
        </p:nvCxnSpPr>
        <p:spPr>
          <a:xfrm>
            <a:off x="6097033" y="2148649"/>
            <a:ext cx="0" cy="673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5954158" y="2925000"/>
            <a:ext cx="285750" cy="285750"/>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4" name="椭圆 63"/>
          <p:cNvSpPr/>
          <p:nvPr/>
        </p:nvSpPr>
        <p:spPr>
          <a:xfrm>
            <a:off x="5960508" y="4174802"/>
            <a:ext cx="285750" cy="285750"/>
          </a:xfrm>
          <a:prstGeom prst="ellipse">
            <a:avLst/>
          </a:prstGeom>
          <a:solidFill>
            <a:srgbClr val="3B3838"/>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65" name="直接连接符 64"/>
          <p:cNvCxnSpPr/>
          <p:nvPr/>
        </p:nvCxnSpPr>
        <p:spPr>
          <a:xfrm>
            <a:off x="6112908" y="4603426"/>
            <a:ext cx="0" cy="673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5970033" y="5379777"/>
            <a:ext cx="285750" cy="285750"/>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67" name="直接连接符 66"/>
          <p:cNvCxnSpPr/>
          <p:nvPr/>
        </p:nvCxnSpPr>
        <p:spPr>
          <a:xfrm>
            <a:off x="6102437" y="3339201"/>
            <a:ext cx="0" cy="673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313841" y="1636443"/>
            <a:ext cx="1569660" cy="369332"/>
          </a:xfrm>
          <a:prstGeom prst="rect">
            <a:avLst/>
          </a:prstGeom>
          <a:noFill/>
        </p:spPr>
        <p:txBody>
          <a:bodyPr wrap="none" rtlCol="0">
            <a:spAutoFit/>
          </a:bodyPr>
          <a:lstStyle/>
          <a:p>
            <a:r>
              <a:rPr lang="zh-CN" altLang="en-US" b="1" dirty="0">
                <a:solidFill>
                  <a:srgbClr val="3B3838"/>
                </a:solidFill>
                <a:cs typeface="+mn-ea"/>
                <a:sym typeface="+mn-lt"/>
              </a:rPr>
              <a:t>本年工作介绍</a:t>
            </a:r>
          </a:p>
        </p:txBody>
      </p:sp>
      <p:sp>
        <p:nvSpPr>
          <p:cNvPr id="69" name="矩形 68"/>
          <p:cNvSpPr>
            <a:spLocks noChangeArrowheads="1"/>
          </p:cNvSpPr>
          <p:nvPr/>
        </p:nvSpPr>
        <p:spPr bwMode="auto">
          <a:xfrm>
            <a:off x="6330170" y="1968074"/>
            <a:ext cx="540463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sp>
        <p:nvSpPr>
          <p:cNvPr id="70" name="文本框 69"/>
          <p:cNvSpPr txBox="1"/>
          <p:nvPr/>
        </p:nvSpPr>
        <p:spPr>
          <a:xfrm>
            <a:off x="6313841" y="2841418"/>
            <a:ext cx="1107996" cy="369332"/>
          </a:xfrm>
          <a:prstGeom prst="rect">
            <a:avLst/>
          </a:prstGeom>
          <a:noFill/>
        </p:spPr>
        <p:txBody>
          <a:bodyPr wrap="none" rtlCol="0">
            <a:spAutoFit/>
          </a:bodyPr>
          <a:lstStyle/>
          <a:p>
            <a:r>
              <a:rPr lang="zh-CN" altLang="en-US" b="1" dirty="0">
                <a:solidFill>
                  <a:srgbClr val="3B3838"/>
                </a:solidFill>
                <a:cs typeface="+mn-ea"/>
                <a:sym typeface="+mn-lt"/>
              </a:rPr>
              <a:t>团队介绍</a:t>
            </a:r>
          </a:p>
        </p:txBody>
      </p:sp>
      <p:sp>
        <p:nvSpPr>
          <p:cNvPr id="71" name="矩形 70"/>
          <p:cNvSpPr>
            <a:spLocks noChangeArrowheads="1"/>
          </p:cNvSpPr>
          <p:nvPr/>
        </p:nvSpPr>
        <p:spPr bwMode="auto">
          <a:xfrm>
            <a:off x="6330170" y="3173049"/>
            <a:ext cx="540463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sp>
        <p:nvSpPr>
          <p:cNvPr id="72" name="文本框 71"/>
          <p:cNvSpPr txBox="1"/>
          <p:nvPr/>
        </p:nvSpPr>
        <p:spPr>
          <a:xfrm>
            <a:off x="6330170" y="4046393"/>
            <a:ext cx="1107996" cy="369332"/>
          </a:xfrm>
          <a:prstGeom prst="rect">
            <a:avLst/>
          </a:prstGeom>
          <a:noFill/>
        </p:spPr>
        <p:txBody>
          <a:bodyPr wrap="none" rtlCol="0">
            <a:spAutoFit/>
          </a:bodyPr>
          <a:lstStyle/>
          <a:p>
            <a:r>
              <a:rPr lang="zh-CN" altLang="en-US" b="1" dirty="0">
                <a:solidFill>
                  <a:srgbClr val="3B3838"/>
                </a:solidFill>
                <a:cs typeface="+mn-ea"/>
                <a:sym typeface="+mn-lt"/>
              </a:rPr>
              <a:t>市场规划</a:t>
            </a:r>
          </a:p>
        </p:txBody>
      </p:sp>
      <p:sp>
        <p:nvSpPr>
          <p:cNvPr id="73" name="矩形 72"/>
          <p:cNvSpPr>
            <a:spLocks noChangeArrowheads="1"/>
          </p:cNvSpPr>
          <p:nvPr/>
        </p:nvSpPr>
        <p:spPr bwMode="auto">
          <a:xfrm>
            <a:off x="6346499" y="4378024"/>
            <a:ext cx="540463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sp>
        <p:nvSpPr>
          <p:cNvPr id="74" name="文本框 73"/>
          <p:cNvSpPr txBox="1"/>
          <p:nvPr/>
        </p:nvSpPr>
        <p:spPr>
          <a:xfrm>
            <a:off x="6346499" y="5296195"/>
            <a:ext cx="1107996" cy="369332"/>
          </a:xfrm>
          <a:prstGeom prst="rect">
            <a:avLst/>
          </a:prstGeom>
          <a:noFill/>
        </p:spPr>
        <p:txBody>
          <a:bodyPr wrap="none" rtlCol="0">
            <a:spAutoFit/>
          </a:bodyPr>
          <a:lstStyle/>
          <a:p>
            <a:r>
              <a:rPr lang="zh-CN" altLang="en-US" b="1" dirty="0">
                <a:solidFill>
                  <a:srgbClr val="3B3838"/>
                </a:solidFill>
                <a:cs typeface="+mn-ea"/>
                <a:sym typeface="+mn-lt"/>
              </a:rPr>
              <a:t>未来发展</a:t>
            </a:r>
          </a:p>
        </p:txBody>
      </p:sp>
      <p:sp>
        <p:nvSpPr>
          <p:cNvPr id="75" name="矩形 74"/>
          <p:cNvSpPr>
            <a:spLocks noChangeArrowheads="1"/>
          </p:cNvSpPr>
          <p:nvPr/>
        </p:nvSpPr>
        <p:spPr bwMode="auto">
          <a:xfrm>
            <a:off x="6362828" y="5627826"/>
            <a:ext cx="540463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600" dirty="0">
                <a:solidFill>
                  <a:srgbClr val="767171"/>
                </a:solidFill>
                <a:cs typeface="+mn-ea"/>
                <a:sym typeface="+mn-lt"/>
              </a:rPr>
              <a:t>Youth is not a time of life; it is a state of mind; it is not a matter of rosy cheeks, red lips and supple knees;</a:t>
            </a:r>
          </a:p>
        </p:txBody>
      </p:sp>
      <p:grpSp>
        <p:nvGrpSpPr>
          <p:cNvPr id="28" name="组合 27"/>
          <p:cNvGrpSpPr/>
          <p:nvPr/>
        </p:nvGrpSpPr>
        <p:grpSpPr>
          <a:xfrm>
            <a:off x="3048000" y="255529"/>
            <a:ext cx="6096000" cy="688162"/>
            <a:chOff x="3103755" y="255529"/>
            <a:chExt cx="6096000" cy="688162"/>
          </a:xfrm>
        </p:grpSpPr>
        <p:sp>
          <p:nvSpPr>
            <p:cNvPr id="29" name="TextBox 107"/>
            <p:cNvSpPr txBox="1"/>
            <p:nvPr/>
          </p:nvSpPr>
          <p:spPr>
            <a:xfrm>
              <a:off x="4423563" y="255529"/>
              <a:ext cx="3456384" cy="420564"/>
            </a:xfrm>
            <a:prstGeom prst="rect">
              <a:avLst/>
            </a:prstGeom>
            <a:noFill/>
            <a:effectLst/>
          </p:spPr>
          <p:txBody>
            <a:bodyPr wrap="square" rtlCol="0">
              <a:spAutoFit/>
            </a:bodyPr>
            <a:lstStyle/>
            <a:p>
              <a:pPr algn="ctr"/>
              <a:endParaRPr lang="zh-CN" altLang="en-US" sz="2135" dirty="0">
                <a:solidFill>
                  <a:schemeClr val="bg2">
                    <a:lumMod val="25000"/>
                  </a:schemeClr>
                </a:solidFill>
                <a:cs typeface="+mn-ea"/>
                <a:sym typeface="+mn-lt"/>
              </a:endParaRPr>
            </a:p>
          </p:txBody>
        </p:sp>
        <p:grpSp>
          <p:nvGrpSpPr>
            <p:cNvPr id="30" name="组合 29"/>
            <p:cNvGrpSpPr/>
            <p:nvPr/>
          </p:nvGrpSpPr>
          <p:grpSpPr>
            <a:xfrm>
              <a:off x="5964124" y="850567"/>
              <a:ext cx="426498" cy="93124"/>
              <a:chOff x="5851936" y="762206"/>
              <a:chExt cx="426498" cy="93124"/>
            </a:xfrm>
            <a:solidFill>
              <a:schemeClr val="tx1">
                <a:lumMod val="50000"/>
                <a:lumOff val="50000"/>
                <a:alpha val="26000"/>
              </a:schemeClr>
            </a:solidFill>
          </p:grpSpPr>
          <p:sp>
            <p:nvSpPr>
              <p:cNvPr id="32" name="椭圆 31"/>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3" name="椭圆 32"/>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4" name="椭圆 33"/>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31" name="矩形 30"/>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up)">
                                      <p:cBhvr>
                                        <p:cTn id="25" dur="500"/>
                                        <p:tgtEl>
                                          <p:spTgt spid="68"/>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up)">
                                      <p:cBhvr>
                                        <p:cTn id="33" dur="500"/>
                                        <p:tgtEl>
                                          <p:spTgt spid="62"/>
                                        </p:tgtEl>
                                      </p:cBhvr>
                                    </p:animEffect>
                                  </p:childTnLst>
                                </p:cTn>
                              </p:par>
                            </p:childTnLst>
                          </p:cTn>
                        </p:par>
                        <p:par>
                          <p:cTn id="34" fill="hold">
                            <p:stCondLst>
                              <p:cond delay="3000"/>
                            </p:stCondLst>
                            <p:childTnLst>
                              <p:par>
                                <p:cTn id="35" presetID="23" presetClass="entr" presetSubtype="3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strVal val="(6*min(max(#ppt_w*#ppt_h,.3),1)-7.4)/-.7*#ppt_w"/>
                                          </p:val>
                                        </p:tav>
                                        <p:tav tm="100000">
                                          <p:val>
                                            <p:strVal val="#ppt_w"/>
                                          </p:val>
                                        </p:tav>
                                      </p:tavLst>
                                    </p:anim>
                                    <p:anim calcmode="lin" valueType="num">
                                      <p:cBhvr>
                                        <p:cTn id="38" dur="500" fill="hold"/>
                                        <p:tgtEl>
                                          <p:spTgt spid="63"/>
                                        </p:tgtEl>
                                        <p:attrNameLst>
                                          <p:attrName>ppt_h</p:attrName>
                                        </p:attrNameLst>
                                      </p:cBhvr>
                                      <p:tavLst>
                                        <p:tav tm="0">
                                          <p:val>
                                            <p:strVal val="(6*min(max(#ppt_w*#ppt_h,.3),1)-7.4)/-.7*#ppt_h"/>
                                          </p:val>
                                        </p:tav>
                                        <p:tav tm="100000">
                                          <p:val>
                                            <p:strVal val="#ppt_h"/>
                                          </p:val>
                                        </p:tav>
                                      </p:tavLst>
                                    </p:anim>
                                    <p:anim calcmode="lin" valueType="num">
                                      <p:cBhvr>
                                        <p:cTn id="39" dur="500" fill="hold"/>
                                        <p:tgtEl>
                                          <p:spTgt spid="63"/>
                                        </p:tgtEl>
                                        <p:attrNameLst>
                                          <p:attrName>ppt_x</p:attrName>
                                        </p:attrNameLst>
                                      </p:cBhvr>
                                      <p:tavLst>
                                        <p:tav tm="0">
                                          <p:val>
                                            <p:fltVal val="0.5"/>
                                          </p:val>
                                        </p:tav>
                                        <p:tav tm="100000">
                                          <p:val>
                                            <p:strVal val="#ppt_x"/>
                                          </p:val>
                                        </p:tav>
                                      </p:tavLst>
                                    </p:anim>
                                    <p:anim calcmode="lin" valueType="num">
                                      <p:cBhvr>
                                        <p:cTn id="40"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up)">
                                      <p:cBhvr>
                                        <p:cTn id="44" dur="500"/>
                                        <p:tgtEl>
                                          <p:spTgt spid="7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up)">
                                      <p:cBhvr>
                                        <p:cTn id="48" dur="500"/>
                                        <p:tgtEl>
                                          <p:spTgt spid="71"/>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up)">
                                      <p:cBhvr>
                                        <p:cTn id="52" dur="500"/>
                                        <p:tgtEl>
                                          <p:spTgt spid="67"/>
                                        </p:tgtEl>
                                      </p:cBhvr>
                                    </p:animEffect>
                                  </p:childTnLst>
                                </p:cTn>
                              </p:par>
                            </p:childTnLst>
                          </p:cTn>
                        </p:par>
                        <p:par>
                          <p:cTn id="53" fill="hold">
                            <p:stCondLst>
                              <p:cond delay="5000"/>
                            </p:stCondLst>
                            <p:childTnLst>
                              <p:par>
                                <p:cTn id="54" presetID="23" presetClass="entr" presetSubtype="36"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strVal val="(6*min(max(#ppt_w*#ppt_h,.3),1)-7.4)/-.7*#ppt_w"/>
                                          </p:val>
                                        </p:tav>
                                        <p:tav tm="100000">
                                          <p:val>
                                            <p:strVal val="#ppt_w"/>
                                          </p:val>
                                        </p:tav>
                                      </p:tavLst>
                                    </p:anim>
                                    <p:anim calcmode="lin" valueType="num">
                                      <p:cBhvr>
                                        <p:cTn id="57" dur="500" fill="hold"/>
                                        <p:tgtEl>
                                          <p:spTgt spid="64"/>
                                        </p:tgtEl>
                                        <p:attrNameLst>
                                          <p:attrName>ppt_h</p:attrName>
                                        </p:attrNameLst>
                                      </p:cBhvr>
                                      <p:tavLst>
                                        <p:tav tm="0">
                                          <p:val>
                                            <p:strVal val="(6*min(max(#ppt_w*#ppt_h,.3),1)-7.4)/-.7*#ppt_h"/>
                                          </p:val>
                                        </p:tav>
                                        <p:tav tm="100000">
                                          <p:val>
                                            <p:strVal val="#ppt_h"/>
                                          </p:val>
                                        </p:tav>
                                      </p:tavLst>
                                    </p:anim>
                                    <p:anim calcmode="lin" valueType="num">
                                      <p:cBhvr>
                                        <p:cTn id="58" dur="500" fill="hold"/>
                                        <p:tgtEl>
                                          <p:spTgt spid="64"/>
                                        </p:tgtEl>
                                        <p:attrNameLst>
                                          <p:attrName>ppt_x</p:attrName>
                                        </p:attrNameLst>
                                      </p:cBhvr>
                                      <p:tavLst>
                                        <p:tav tm="0">
                                          <p:val>
                                            <p:fltVal val="0.5"/>
                                          </p:val>
                                        </p:tav>
                                        <p:tav tm="100000">
                                          <p:val>
                                            <p:strVal val="#ppt_x"/>
                                          </p:val>
                                        </p:tav>
                                      </p:tavLst>
                                    </p:anim>
                                    <p:anim calcmode="lin" valueType="num">
                                      <p:cBhvr>
                                        <p:cTn id="59"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6500"/>
                            </p:stCondLst>
                            <p:childTnLst>
                              <p:par>
                                <p:cTn id="69" presetID="22" presetClass="entr" presetSubtype="1"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up)">
                                      <p:cBhvr>
                                        <p:cTn id="71" dur="500"/>
                                        <p:tgtEl>
                                          <p:spTgt spid="65"/>
                                        </p:tgtEl>
                                      </p:cBhvr>
                                    </p:animEffect>
                                  </p:childTnLst>
                                </p:cTn>
                              </p:par>
                            </p:childTnLst>
                          </p:cTn>
                        </p:par>
                        <p:par>
                          <p:cTn id="72" fill="hold">
                            <p:stCondLst>
                              <p:cond delay="7000"/>
                            </p:stCondLst>
                            <p:childTnLst>
                              <p:par>
                                <p:cTn id="73" presetID="23" presetClass="entr" presetSubtype="36"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strVal val="(6*min(max(#ppt_w*#ppt_h,.3),1)-7.4)/-.7*#ppt_w"/>
                                          </p:val>
                                        </p:tav>
                                        <p:tav tm="100000">
                                          <p:val>
                                            <p:strVal val="#ppt_w"/>
                                          </p:val>
                                        </p:tav>
                                      </p:tavLst>
                                    </p:anim>
                                    <p:anim calcmode="lin" valueType="num">
                                      <p:cBhvr>
                                        <p:cTn id="76" dur="500" fill="hold"/>
                                        <p:tgtEl>
                                          <p:spTgt spid="66"/>
                                        </p:tgtEl>
                                        <p:attrNameLst>
                                          <p:attrName>ppt_h</p:attrName>
                                        </p:attrNameLst>
                                      </p:cBhvr>
                                      <p:tavLst>
                                        <p:tav tm="0">
                                          <p:val>
                                            <p:strVal val="(6*min(max(#ppt_w*#ppt_h,.3),1)-7.4)/-.7*#ppt_h"/>
                                          </p:val>
                                        </p:tav>
                                        <p:tav tm="100000">
                                          <p:val>
                                            <p:strVal val="#ppt_h"/>
                                          </p:val>
                                        </p:tav>
                                      </p:tavLst>
                                    </p:anim>
                                    <p:anim calcmode="lin" valueType="num">
                                      <p:cBhvr>
                                        <p:cTn id="77" dur="500" fill="hold"/>
                                        <p:tgtEl>
                                          <p:spTgt spid="66"/>
                                        </p:tgtEl>
                                        <p:attrNameLst>
                                          <p:attrName>ppt_x</p:attrName>
                                        </p:attrNameLst>
                                      </p:cBhvr>
                                      <p:tavLst>
                                        <p:tav tm="0">
                                          <p:val>
                                            <p:fltVal val="0.5"/>
                                          </p:val>
                                        </p:tav>
                                        <p:tav tm="100000">
                                          <p:val>
                                            <p:strVal val="#ppt_x"/>
                                          </p:val>
                                        </p:tav>
                                      </p:tavLst>
                                    </p:anim>
                                    <p:anim calcmode="lin" valueType="num">
                                      <p:cBhvr>
                                        <p:cTn id="78"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up)">
                                      <p:cBhvr>
                                        <p:cTn id="82" dur="500"/>
                                        <p:tgtEl>
                                          <p:spTgt spid="74"/>
                                        </p:tgtEl>
                                      </p:cBhvr>
                                    </p:animEffect>
                                  </p:childTnLst>
                                </p:cTn>
                              </p:par>
                            </p:childTnLst>
                          </p:cTn>
                        </p:par>
                        <p:par>
                          <p:cTn id="83" fill="hold">
                            <p:stCondLst>
                              <p:cond delay="8000"/>
                            </p:stCondLst>
                            <p:childTnLst>
                              <p:par>
                                <p:cTn id="84" presetID="22" presetClass="entr" presetSubtype="1" fill="hold" grpId="0" nodeType="after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up)">
                                      <p:cBhvr>
                                        <p:cTn id="8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4" grpId="0" animBg="1"/>
      <p:bldP spid="66" grpId="0" animBg="1"/>
      <p:bldP spid="68" grpId="0"/>
      <p:bldP spid="69" grpId="0"/>
      <p:bldP spid="70" grpId="0"/>
      <p:bldP spid="71"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42"/>
          <p:cNvSpPr>
            <a:spLocks noChangeAspect="1"/>
          </p:cNvSpPr>
          <p:nvPr/>
        </p:nvSpPr>
        <p:spPr>
          <a:xfrm>
            <a:off x="7399216" y="2861841"/>
            <a:ext cx="1935595" cy="1935595"/>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7" name="Oval 45"/>
          <p:cNvSpPr>
            <a:spLocks noChangeAspect="1"/>
          </p:cNvSpPr>
          <p:nvPr/>
        </p:nvSpPr>
        <p:spPr>
          <a:xfrm>
            <a:off x="2852104" y="2861841"/>
            <a:ext cx="1935595" cy="1935595"/>
          </a:xfrm>
          <a:prstGeom prst="ellipse">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8" name="Oval 50"/>
          <p:cNvSpPr>
            <a:spLocks noChangeAspect="1"/>
          </p:cNvSpPr>
          <p:nvPr/>
        </p:nvSpPr>
        <p:spPr>
          <a:xfrm>
            <a:off x="4367808" y="2861841"/>
            <a:ext cx="1935595" cy="1935595"/>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9" name="Oval 52"/>
          <p:cNvSpPr>
            <a:spLocks noChangeAspect="1"/>
          </p:cNvSpPr>
          <p:nvPr/>
        </p:nvSpPr>
        <p:spPr>
          <a:xfrm>
            <a:off x="5883512" y="2861841"/>
            <a:ext cx="1935595" cy="1935595"/>
          </a:xfrm>
          <a:prstGeom prst="ellipse">
            <a:avLst/>
          </a:prstGeom>
          <a:solidFill>
            <a:srgbClr val="76717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cxnSp>
        <p:nvCxnSpPr>
          <p:cNvPr id="60" name="Elbow Connector 53"/>
          <p:cNvCxnSpPr/>
          <p:nvPr/>
        </p:nvCxnSpPr>
        <p:spPr>
          <a:xfrm flipV="1">
            <a:off x="8326469" y="2091072"/>
            <a:ext cx="1088824" cy="749961"/>
          </a:xfrm>
          <a:prstGeom prst="bentConnector3">
            <a:avLst>
              <a:gd name="adj1" fmla="val -1089"/>
            </a:avLst>
          </a:prstGeom>
          <a:noFill/>
          <a:ln w="19050" cap="flat" cmpd="sng" algn="ctr">
            <a:solidFill>
              <a:srgbClr val="767171"/>
            </a:solidFill>
            <a:prstDash val="sysDot"/>
            <a:headEnd type="oval"/>
            <a:tailEnd type="triangle"/>
          </a:ln>
          <a:effectLst/>
        </p:spPr>
      </p:cxnSp>
      <p:cxnSp>
        <p:nvCxnSpPr>
          <p:cNvPr id="61" name="Elbow Connector 54"/>
          <p:cNvCxnSpPr/>
          <p:nvPr/>
        </p:nvCxnSpPr>
        <p:spPr>
          <a:xfrm flipH="1" flipV="1">
            <a:off x="2713846" y="2113695"/>
            <a:ext cx="1088824" cy="749961"/>
          </a:xfrm>
          <a:prstGeom prst="bentConnector3">
            <a:avLst>
              <a:gd name="adj1" fmla="val -505"/>
            </a:avLst>
          </a:prstGeom>
          <a:noFill/>
          <a:ln w="19050" cap="flat" cmpd="sng" algn="ctr">
            <a:solidFill>
              <a:srgbClr val="767171"/>
            </a:solidFill>
            <a:prstDash val="sysDot"/>
            <a:headEnd type="oval"/>
            <a:tailEnd type="triangle"/>
          </a:ln>
          <a:effectLst/>
        </p:spPr>
      </p:cxnSp>
      <p:grpSp>
        <p:nvGrpSpPr>
          <p:cNvPr id="62" name="Group 55"/>
          <p:cNvGrpSpPr/>
          <p:nvPr/>
        </p:nvGrpSpPr>
        <p:grpSpPr>
          <a:xfrm>
            <a:off x="4977953" y="3444794"/>
            <a:ext cx="715304" cy="769688"/>
            <a:chOff x="1066800" y="2373312"/>
            <a:chExt cx="271462" cy="292100"/>
          </a:xfrm>
          <a:solidFill>
            <a:srgbClr val="FFFFFF"/>
          </a:solidFill>
        </p:grpSpPr>
        <p:sp>
          <p:nvSpPr>
            <p:cNvPr id="63" name="Oval 213"/>
            <p:cNvSpPr>
              <a:spLocks noChangeArrowheads="1"/>
            </p:cNvSpPr>
            <p:nvPr/>
          </p:nvSpPr>
          <p:spPr bwMode="auto">
            <a:xfrm>
              <a:off x="1152525" y="2373312"/>
              <a:ext cx="95250" cy="93663"/>
            </a:xfrm>
            <a:prstGeom prst="ellips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4" name="Freeform 214"/>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5" name="Freeform 215"/>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sp>
        <p:nvSpPr>
          <p:cNvPr id="66" name="Freeform 144"/>
          <p:cNvSpPr>
            <a:spLocks noChangeAspect="1" noEditPoints="1"/>
          </p:cNvSpPr>
          <p:nvPr/>
        </p:nvSpPr>
        <p:spPr bwMode="auto">
          <a:xfrm>
            <a:off x="8032960" y="3539953"/>
            <a:ext cx="668107" cy="579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67" name="Group 60"/>
          <p:cNvGrpSpPr/>
          <p:nvPr/>
        </p:nvGrpSpPr>
        <p:grpSpPr>
          <a:xfrm>
            <a:off x="6535291" y="3539953"/>
            <a:ext cx="632037" cy="579371"/>
            <a:chOff x="5147549" y="4340630"/>
            <a:chExt cx="232545" cy="213168"/>
          </a:xfrm>
          <a:solidFill>
            <a:srgbClr val="FFFFFF"/>
          </a:solidFill>
        </p:grpSpPr>
        <p:sp>
          <p:nvSpPr>
            <p:cNvPr id="68" name="Freeform 221"/>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9" name="Freeform 222"/>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0" name="Freeform 223"/>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1" name="Freeform 224"/>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2" name="Freeform 225"/>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3" name="Freeform 226"/>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grpSp>
        <p:nvGrpSpPr>
          <p:cNvPr id="74" name="Group 67"/>
          <p:cNvGrpSpPr/>
          <p:nvPr/>
        </p:nvGrpSpPr>
        <p:grpSpPr>
          <a:xfrm>
            <a:off x="3474422" y="3488893"/>
            <a:ext cx="706120" cy="666891"/>
            <a:chOff x="5530851" y="1866899"/>
            <a:chExt cx="285750" cy="269875"/>
          </a:xfrm>
          <a:solidFill>
            <a:srgbClr val="FFFFFF"/>
          </a:solidFill>
        </p:grpSpPr>
        <p:sp>
          <p:nvSpPr>
            <p:cNvPr id="75" name="Oval 190"/>
            <p:cNvSpPr>
              <a:spLocks noChangeArrowheads="1"/>
            </p:cNvSpPr>
            <p:nvPr/>
          </p:nvSpPr>
          <p:spPr bwMode="auto">
            <a:xfrm>
              <a:off x="5661026" y="1912936"/>
              <a:ext cx="68263" cy="68263"/>
            </a:xfrm>
            <a:prstGeom prst="ellips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6"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cxnSp>
        <p:nvCxnSpPr>
          <p:cNvPr id="77" name="Elbow Connector 70"/>
          <p:cNvCxnSpPr/>
          <p:nvPr/>
        </p:nvCxnSpPr>
        <p:spPr>
          <a:xfrm>
            <a:off x="6793534" y="4799754"/>
            <a:ext cx="1088824" cy="749961"/>
          </a:xfrm>
          <a:prstGeom prst="bentConnector3">
            <a:avLst>
              <a:gd name="adj1" fmla="val 78"/>
            </a:avLst>
          </a:prstGeom>
          <a:noFill/>
          <a:ln w="19050" cap="flat" cmpd="sng" algn="ctr">
            <a:solidFill>
              <a:srgbClr val="767171"/>
            </a:solidFill>
            <a:prstDash val="sysDot"/>
            <a:headEnd type="oval"/>
            <a:tailEnd type="triangle"/>
          </a:ln>
          <a:effectLst/>
        </p:spPr>
      </p:cxnSp>
      <p:cxnSp>
        <p:nvCxnSpPr>
          <p:cNvPr id="78" name="Elbow Connector 71"/>
          <p:cNvCxnSpPr/>
          <p:nvPr/>
        </p:nvCxnSpPr>
        <p:spPr>
          <a:xfrm flipH="1">
            <a:off x="4243286" y="4799754"/>
            <a:ext cx="1088824" cy="749961"/>
          </a:xfrm>
          <a:prstGeom prst="bentConnector3">
            <a:avLst>
              <a:gd name="adj1" fmla="val 467"/>
            </a:avLst>
          </a:prstGeom>
          <a:noFill/>
          <a:ln w="19050" cap="flat" cmpd="sng" algn="ctr">
            <a:solidFill>
              <a:srgbClr val="767171"/>
            </a:solidFill>
            <a:prstDash val="sysDot"/>
            <a:headEnd type="oval"/>
            <a:tailEnd type="triangle"/>
          </a:ln>
          <a:effectLst/>
        </p:spPr>
      </p:cxnSp>
      <p:sp>
        <p:nvSpPr>
          <p:cNvPr id="79" name="TextBox 72"/>
          <p:cNvSpPr txBox="1"/>
          <p:nvPr/>
        </p:nvSpPr>
        <p:spPr>
          <a:xfrm flipH="1">
            <a:off x="9523616" y="1771029"/>
            <a:ext cx="1902760" cy="861518"/>
          </a:xfrm>
          <a:prstGeom prst="rect">
            <a:avLst/>
          </a:prstGeom>
          <a:noFill/>
        </p:spPr>
        <p:txBody>
          <a:bodyPr wrap="square" lIns="0" tIns="0" rIns="0" bIns="0" rtlCol="0" anchor="t">
            <a:spAutoFit/>
          </a:bodyPr>
          <a:lstStyle/>
          <a:p>
            <a:pPr>
              <a:spcBef>
                <a:spcPct val="20000"/>
              </a:spcBef>
              <a:defRPr/>
            </a:pPr>
            <a:r>
              <a:rPr lang="zh-CN" altLang="en-US" sz="1335" dirty="0">
                <a:solidFill>
                  <a:srgbClr val="3B3838"/>
                </a:solidFill>
                <a:cs typeface="+mn-ea"/>
                <a:sym typeface="+mn-lt"/>
              </a:rPr>
              <a:t>详情</a:t>
            </a:r>
            <a:endParaRPr lang="en-US" altLang="zh-CN" sz="1335" dirty="0">
              <a:solidFill>
                <a:srgbClr val="3B3838"/>
              </a:solidFill>
              <a:cs typeface="+mn-ea"/>
              <a:sym typeface="+mn-lt"/>
            </a:endParaRPr>
          </a:p>
          <a:p>
            <a:pPr>
              <a:spcBef>
                <a:spcPct val="20000"/>
              </a:spcBef>
              <a:defRPr/>
            </a:pPr>
            <a:r>
              <a:rPr lang="en-US" sz="1335" dirty="0">
                <a:solidFill>
                  <a:srgbClr val="3B3838"/>
                </a:solidFill>
                <a:cs typeface="+mn-ea"/>
                <a:sym typeface="+mn-lt"/>
              </a:rPr>
              <a:t>There are many variations</a:t>
            </a:r>
            <a:br>
              <a:rPr lang="en-US" sz="1335" dirty="0">
                <a:solidFill>
                  <a:srgbClr val="3B3838"/>
                </a:solidFill>
                <a:cs typeface="+mn-ea"/>
                <a:sym typeface="+mn-lt"/>
              </a:rPr>
            </a:br>
            <a:r>
              <a:rPr lang="en-US" sz="1335" dirty="0">
                <a:solidFill>
                  <a:srgbClr val="3B3838"/>
                </a:solidFill>
                <a:cs typeface="+mn-ea"/>
                <a:sym typeface="+mn-lt"/>
              </a:rPr>
              <a:t>of passages lorem ipsum</a:t>
            </a:r>
          </a:p>
        </p:txBody>
      </p:sp>
      <p:sp>
        <p:nvSpPr>
          <p:cNvPr id="80" name="TextBox 73"/>
          <p:cNvSpPr txBox="1"/>
          <p:nvPr/>
        </p:nvSpPr>
        <p:spPr>
          <a:xfrm flipH="1">
            <a:off x="738528" y="1771029"/>
            <a:ext cx="1902760" cy="861518"/>
          </a:xfrm>
          <a:prstGeom prst="rect">
            <a:avLst/>
          </a:prstGeom>
          <a:noFill/>
        </p:spPr>
        <p:txBody>
          <a:bodyPr wrap="square" lIns="0" tIns="0" rIns="0" bIns="0" rtlCol="0" anchor="t">
            <a:spAutoFit/>
          </a:bodyPr>
          <a:lstStyle/>
          <a:p>
            <a:pPr algn="r">
              <a:spcBef>
                <a:spcPct val="20000"/>
              </a:spcBef>
              <a:defRPr/>
            </a:pPr>
            <a:r>
              <a:rPr lang="zh-CN" altLang="en-US" sz="1335" dirty="0">
                <a:solidFill>
                  <a:srgbClr val="3B3838"/>
                </a:solidFill>
                <a:cs typeface="+mn-ea"/>
                <a:sym typeface="+mn-lt"/>
              </a:rPr>
              <a:t>详情</a:t>
            </a:r>
            <a:endParaRPr lang="en-US" altLang="zh-CN" sz="1335" dirty="0">
              <a:solidFill>
                <a:srgbClr val="3B3838"/>
              </a:solidFill>
              <a:cs typeface="+mn-ea"/>
              <a:sym typeface="+mn-lt"/>
            </a:endParaRPr>
          </a:p>
          <a:p>
            <a:pPr algn="r">
              <a:spcBef>
                <a:spcPct val="20000"/>
              </a:spcBef>
              <a:defRPr/>
            </a:pPr>
            <a:r>
              <a:rPr lang="en-US" sz="1335" dirty="0">
                <a:solidFill>
                  <a:srgbClr val="3B3838"/>
                </a:solidFill>
                <a:cs typeface="+mn-ea"/>
                <a:sym typeface="+mn-lt"/>
              </a:rPr>
              <a:t>There are many variations</a:t>
            </a:r>
            <a:br>
              <a:rPr lang="en-US" sz="1335" dirty="0">
                <a:solidFill>
                  <a:srgbClr val="3B3838"/>
                </a:solidFill>
                <a:cs typeface="+mn-ea"/>
                <a:sym typeface="+mn-lt"/>
              </a:rPr>
            </a:br>
            <a:r>
              <a:rPr lang="en-US" sz="1335" dirty="0">
                <a:solidFill>
                  <a:srgbClr val="3B3838"/>
                </a:solidFill>
                <a:cs typeface="+mn-ea"/>
                <a:sym typeface="+mn-lt"/>
              </a:rPr>
              <a:t>of passages lorem ipsum</a:t>
            </a:r>
          </a:p>
        </p:txBody>
      </p:sp>
      <p:sp>
        <p:nvSpPr>
          <p:cNvPr id="81" name="TextBox 74"/>
          <p:cNvSpPr txBox="1"/>
          <p:nvPr/>
        </p:nvSpPr>
        <p:spPr>
          <a:xfrm flipH="1">
            <a:off x="8017860" y="5191588"/>
            <a:ext cx="1902760" cy="902619"/>
          </a:xfrm>
          <a:prstGeom prst="rect">
            <a:avLst/>
          </a:prstGeom>
          <a:noFill/>
        </p:spPr>
        <p:txBody>
          <a:bodyPr wrap="square" lIns="0" tIns="0" rIns="0" bIns="0" rtlCol="0" anchor="t">
            <a:spAutoFit/>
          </a:bodyPr>
          <a:lstStyle/>
          <a:p>
            <a:pPr>
              <a:spcBef>
                <a:spcPct val="20000"/>
              </a:spcBef>
              <a:defRPr/>
            </a:pPr>
            <a:r>
              <a:rPr lang="zh-CN" altLang="en-US" sz="1600" b="1" dirty="0">
                <a:solidFill>
                  <a:srgbClr val="3B3838"/>
                </a:solidFill>
                <a:cs typeface="+mn-ea"/>
                <a:sym typeface="+mn-lt"/>
              </a:rPr>
              <a:t>详情</a:t>
            </a:r>
            <a:endParaRPr lang="en-US" altLang="zh-CN" sz="1600" b="1" dirty="0">
              <a:solidFill>
                <a:srgbClr val="3B3838"/>
              </a:solidFill>
              <a:cs typeface="+mn-ea"/>
              <a:sym typeface="+mn-lt"/>
            </a:endParaRPr>
          </a:p>
          <a:p>
            <a:pPr>
              <a:spcBef>
                <a:spcPct val="20000"/>
              </a:spcBef>
              <a:defRPr/>
            </a:pPr>
            <a:r>
              <a:rPr lang="en-US" sz="1335" dirty="0">
                <a:solidFill>
                  <a:srgbClr val="3B3838"/>
                </a:solidFill>
                <a:cs typeface="+mn-ea"/>
                <a:sym typeface="+mn-lt"/>
              </a:rPr>
              <a:t>There are many variations</a:t>
            </a:r>
            <a:br>
              <a:rPr lang="en-US" sz="1335" dirty="0">
                <a:solidFill>
                  <a:srgbClr val="3B3838"/>
                </a:solidFill>
                <a:cs typeface="+mn-ea"/>
                <a:sym typeface="+mn-lt"/>
              </a:rPr>
            </a:br>
            <a:r>
              <a:rPr lang="en-US" sz="1335" dirty="0">
                <a:solidFill>
                  <a:srgbClr val="3B3838"/>
                </a:solidFill>
                <a:cs typeface="+mn-ea"/>
                <a:sym typeface="+mn-lt"/>
              </a:rPr>
              <a:t>of passages lorem ipsum</a:t>
            </a:r>
          </a:p>
        </p:txBody>
      </p:sp>
      <p:sp>
        <p:nvSpPr>
          <p:cNvPr id="82" name="TextBox 75"/>
          <p:cNvSpPr txBox="1"/>
          <p:nvPr/>
        </p:nvSpPr>
        <p:spPr>
          <a:xfrm flipH="1">
            <a:off x="2205025" y="5191588"/>
            <a:ext cx="1902760" cy="902619"/>
          </a:xfrm>
          <a:prstGeom prst="rect">
            <a:avLst/>
          </a:prstGeom>
          <a:noFill/>
        </p:spPr>
        <p:txBody>
          <a:bodyPr wrap="square" lIns="0" tIns="0" rIns="0" bIns="0" rtlCol="0" anchor="t">
            <a:spAutoFit/>
          </a:bodyPr>
          <a:lstStyle/>
          <a:p>
            <a:pPr algn="r">
              <a:spcBef>
                <a:spcPct val="20000"/>
              </a:spcBef>
              <a:defRPr/>
            </a:pPr>
            <a:r>
              <a:rPr lang="zh-CN" altLang="en-US" sz="1600" b="1" dirty="0">
                <a:solidFill>
                  <a:srgbClr val="3B3838"/>
                </a:solidFill>
                <a:cs typeface="+mn-ea"/>
                <a:sym typeface="+mn-lt"/>
              </a:rPr>
              <a:t>详情</a:t>
            </a:r>
            <a:endParaRPr lang="en-US" altLang="zh-CN" sz="1600" b="1" dirty="0">
              <a:solidFill>
                <a:srgbClr val="3B3838"/>
              </a:solidFill>
              <a:cs typeface="+mn-ea"/>
              <a:sym typeface="+mn-lt"/>
            </a:endParaRPr>
          </a:p>
          <a:p>
            <a:pPr algn="r">
              <a:spcBef>
                <a:spcPct val="20000"/>
              </a:spcBef>
              <a:defRPr/>
            </a:pPr>
            <a:r>
              <a:rPr lang="en-US" sz="1335" dirty="0">
                <a:solidFill>
                  <a:srgbClr val="3B3838"/>
                </a:solidFill>
                <a:cs typeface="+mn-ea"/>
                <a:sym typeface="+mn-lt"/>
              </a:rPr>
              <a:t>There are many variations</a:t>
            </a:r>
            <a:br>
              <a:rPr lang="en-US" sz="1335" dirty="0">
                <a:solidFill>
                  <a:srgbClr val="3B3838"/>
                </a:solidFill>
                <a:cs typeface="+mn-ea"/>
                <a:sym typeface="+mn-lt"/>
              </a:rPr>
            </a:br>
            <a:r>
              <a:rPr lang="en-US" sz="1335" dirty="0">
                <a:solidFill>
                  <a:srgbClr val="3B3838"/>
                </a:solidFill>
                <a:cs typeface="+mn-ea"/>
                <a:sym typeface="+mn-lt"/>
              </a:rPr>
              <a:t>of passages lorem ipsum</a:t>
            </a:r>
          </a:p>
        </p:txBody>
      </p:sp>
      <p:grpSp>
        <p:nvGrpSpPr>
          <p:cNvPr id="33" name="组合 32"/>
          <p:cNvGrpSpPr/>
          <p:nvPr/>
        </p:nvGrpSpPr>
        <p:grpSpPr>
          <a:xfrm>
            <a:off x="3048000" y="255529"/>
            <a:ext cx="6096000" cy="688162"/>
            <a:chOff x="3103755" y="255529"/>
            <a:chExt cx="6096000" cy="688162"/>
          </a:xfrm>
        </p:grpSpPr>
        <p:sp>
          <p:nvSpPr>
            <p:cNvPr id="34"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本年工作介绍</a:t>
              </a:r>
            </a:p>
          </p:txBody>
        </p:sp>
        <p:grpSp>
          <p:nvGrpSpPr>
            <p:cNvPr id="35" name="组合 34"/>
            <p:cNvGrpSpPr/>
            <p:nvPr/>
          </p:nvGrpSpPr>
          <p:grpSpPr>
            <a:xfrm>
              <a:off x="5964124" y="850567"/>
              <a:ext cx="426498" cy="93124"/>
              <a:chOff x="5851936" y="762206"/>
              <a:chExt cx="426498" cy="93124"/>
            </a:xfrm>
            <a:solidFill>
              <a:schemeClr val="tx1">
                <a:lumMod val="50000"/>
                <a:lumOff val="50000"/>
                <a:alpha val="26000"/>
              </a:schemeClr>
            </a:solidFill>
          </p:grpSpPr>
          <p:sp>
            <p:nvSpPr>
              <p:cNvPr id="37" name="椭圆 36"/>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8" name="椭圆 37"/>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39" name="椭圆 38"/>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36" name="矩形 35"/>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8000">
        <p15:prstTrans prst="wind"/>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23" presetClass="entr" presetSubtype="16" fill="hold" nodeType="with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8" presetClass="entr" presetSubtype="9"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strips(upLeft)">
                                      <p:cBhvr>
                                        <p:cTn id="17" dur="500"/>
                                        <p:tgtEl>
                                          <p:spTgt spid="61"/>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right)">
                                      <p:cBhvr>
                                        <p:cTn id="21" dur="500"/>
                                        <p:tgtEl>
                                          <p:spTgt spid="8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par>
                                <p:cTn id="28" presetID="23" presetClass="entr" presetSubtype="1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strips(downLeft)">
                                      <p:cBhvr>
                                        <p:cTn id="35" dur="500"/>
                                        <p:tgtEl>
                                          <p:spTgt spid="78"/>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par>
                                <p:cTn id="46" presetID="23" presetClass="entr" presetSubtype="16"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18" presetClass="entr" presetSubtype="6"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strips(downRight)">
                                      <p:cBhvr>
                                        <p:cTn id="53" dur="500"/>
                                        <p:tgtEl>
                                          <p:spTgt spid="7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par>
                                <p:cTn id="58" presetID="2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childTnLst>
                                </p:cTn>
                              </p:par>
                              <p:par>
                                <p:cTn id="62" presetID="23" presetClass="entr" presetSubtype="32" fill="hold" grpId="0" nodeType="withEffect">
                                  <p:stCondLst>
                                    <p:cond delay="0"/>
                                  </p:stCondLst>
                                  <p:childTnLst>
                                    <p:set>
                                      <p:cBhvr>
                                        <p:cTn id="63" dur="1" fill="hold">
                                          <p:stCondLst>
                                            <p:cond delay="0"/>
                                          </p:stCondLst>
                                        </p:cTn>
                                        <p:tgtEl>
                                          <p:spTgt spid="56">
                                            <p:bg/>
                                          </p:spTgt>
                                        </p:tgtEl>
                                        <p:attrNameLst>
                                          <p:attrName>style.visibility</p:attrName>
                                        </p:attrNameLst>
                                      </p:cBhvr>
                                      <p:to>
                                        <p:strVal val="visible"/>
                                      </p:to>
                                    </p:set>
                                    <p:anim calcmode="lin" valueType="num">
                                      <p:cBhvr>
                                        <p:cTn id="64" dur="500" fill="hold"/>
                                        <p:tgtEl>
                                          <p:spTgt spid="56">
                                            <p:bg/>
                                          </p:spTgt>
                                        </p:tgtEl>
                                        <p:attrNameLst>
                                          <p:attrName>ppt_w</p:attrName>
                                        </p:attrNameLst>
                                      </p:cBhvr>
                                      <p:tavLst>
                                        <p:tav tm="0">
                                          <p:val>
                                            <p:strVal val="4*#ppt_w"/>
                                          </p:val>
                                        </p:tav>
                                        <p:tav tm="100000">
                                          <p:val>
                                            <p:strVal val="#ppt_w"/>
                                          </p:val>
                                        </p:tav>
                                      </p:tavLst>
                                    </p:anim>
                                    <p:anim calcmode="lin" valueType="num">
                                      <p:cBhvr>
                                        <p:cTn id="65" dur="500" fill="hold"/>
                                        <p:tgtEl>
                                          <p:spTgt spid="56">
                                            <p:bg/>
                                          </p:spTgt>
                                        </p:tgtEl>
                                        <p:attrNameLst>
                                          <p:attrName>ppt_h</p:attrName>
                                        </p:attrNameLst>
                                      </p:cBhvr>
                                      <p:tavLst>
                                        <p:tav tm="0">
                                          <p:val>
                                            <p:strVal val="4*#ppt_h"/>
                                          </p:val>
                                        </p:tav>
                                        <p:tav tm="100000">
                                          <p:val>
                                            <p:strVal val="#ppt_h"/>
                                          </p:val>
                                        </p:tav>
                                      </p:tavLst>
                                    </p:anim>
                                  </p:childTnLst>
                                </p:cTn>
                              </p:par>
                            </p:childTnLst>
                          </p:cTn>
                        </p:par>
                        <p:par>
                          <p:cTn id="66" fill="hold">
                            <p:stCondLst>
                              <p:cond delay="4500"/>
                            </p:stCondLst>
                            <p:childTnLst>
                              <p:par>
                                <p:cTn id="67" presetID="18" presetClass="entr" presetSubtype="3"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strips(upRight)">
                                      <p:cBhvr>
                                        <p:cTn id="69" dur="500"/>
                                        <p:tgtEl>
                                          <p:spTgt spid="60"/>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allAtOnce" animBg="1"/>
      <p:bldP spid="57" grpId="0" animBg="1"/>
      <p:bldP spid="58" grpId="0" animBg="1"/>
      <p:bldP spid="59" grpId="0" animBg="1"/>
      <p:bldP spid="66" grpId="0" animBg="1"/>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5263788"/>
            <a:ext cx="12192000" cy="1594211"/>
          </a:xfrm>
          <a:prstGeom prst="rect">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34" name="Group 19"/>
          <p:cNvGrpSpPr/>
          <p:nvPr/>
        </p:nvGrpSpPr>
        <p:grpSpPr>
          <a:xfrm>
            <a:off x="4939660" y="3668557"/>
            <a:ext cx="2218271" cy="1660529"/>
            <a:chOff x="3435347" y="2114551"/>
            <a:chExt cx="1663703" cy="1245397"/>
          </a:xfrm>
          <a:gradFill flip="none" rotWithShape="1">
            <a:gsLst>
              <a:gs pos="0">
                <a:srgbClr val="262626">
                  <a:lumMod val="10000"/>
                  <a:lumOff val="90000"/>
                  <a:shade val="30000"/>
                  <a:satMod val="115000"/>
                </a:srgbClr>
              </a:gs>
              <a:gs pos="50000">
                <a:srgbClr val="262626">
                  <a:lumMod val="10000"/>
                  <a:lumOff val="90000"/>
                  <a:shade val="67500"/>
                  <a:satMod val="115000"/>
                </a:srgbClr>
              </a:gs>
              <a:gs pos="100000">
                <a:srgbClr val="262626">
                  <a:lumMod val="10000"/>
                  <a:lumOff val="90000"/>
                  <a:shade val="100000"/>
                  <a:satMod val="115000"/>
                </a:srgbClr>
              </a:gs>
            </a:gsLst>
            <a:lin ang="5400000" scaled="1"/>
            <a:tileRect/>
          </a:gradFill>
        </p:grpSpPr>
        <p:sp>
          <p:nvSpPr>
            <p:cNvPr id="35" name="Freeform 17"/>
            <p:cNvSpPr/>
            <p:nvPr/>
          </p:nvSpPr>
          <p:spPr>
            <a:xfrm rot="5400000" flipH="1" flipV="1">
              <a:off x="4060427" y="2321323"/>
              <a:ext cx="1245396" cy="831851"/>
            </a:xfrm>
            <a:custGeom>
              <a:avLst/>
              <a:gdLst>
                <a:gd name="connsiteX0" fmla="*/ 1245396 w 1245396"/>
                <a:gd name="connsiteY0" fmla="*/ 1 h 831851"/>
                <a:gd name="connsiteX1" fmla="*/ 1062946 w 1245396"/>
                <a:gd name="connsiteY1" fmla="*/ 831851 h 831851"/>
                <a:gd name="connsiteX2" fmla="*/ 191295 w 1245396"/>
                <a:gd name="connsiteY2" fmla="*/ 831851 h 831851"/>
                <a:gd name="connsiteX3" fmla="*/ 191295 w 1245396"/>
                <a:gd name="connsiteY3" fmla="*/ 831851 h 831851"/>
                <a:gd name="connsiteX4" fmla="*/ 0 w 1245396"/>
                <a:gd name="connsiteY4" fmla="*/ 831851 h 831851"/>
                <a:gd name="connsiteX5" fmla="*/ 328499 w 1245396"/>
                <a:gd name="connsiteY5" fmla="*/ 0 h 831851"/>
                <a:gd name="connsiteX6" fmla="*/ 1245395 w 1245396"/>
                <a:gd name="connsiteY6" fmla="*/ 0 h 831851"/>
                <a:gd name="connsiteX7" fmla="*/ 1245394 w 1245396"/>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062946" y="831851"/>
                  </a:lnTo>
                  <a:lnTo>
                    <a:pt x="191295" y="831851"/>
                  </a:lnTo>
                  <a:lnTo>
                    <a:pt x="191295" y="831851"/>
                  </a:lnTo>
                  <a:lnTo>
                    <a:pt x="0" y="831851"/>
                  </a:lnTo>
                  <a:lnTo>
                    <a:pt x="328499" y="0"/>
                  </a:lnTo>
                  <a:lnTo>
                    <a:pt x="1245395" y="0"/>
                  </a:lnTo>
                  <a:lnTo>
                    <a:pt x="1245394" y="1"/>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sp>
          <p:nvSpPr>
            <p:cNvPr id="36" name="Freeform 18"/>
            <p:cNvSpPr/>
            <p:nvPr/>
          </p:nvSpPr>
          <p:spPr>
            <a:xfrm rot="16200000" flipV="1">
              <a:off x="3228575" y="2321324"/>
              <a:ext cx="1245396" cy="831851"/>
            </a:xfrm>
            <a:custGeom>
              <a:avLst/>
              <a:gdLst>
                <a:gd name="connsiteX0" fmla="*/ 1245396 w 1245396"/>
                <a:gd name="connsiteY0" fmla="*/ 1 h 831851"/>
                <a:gd name="connsiteX1" fmla="*/ 1245394 w 1245396"/>
                <a:gd name="connsiteY1" fmla="*/ 1 h 831851"/>
                <a:gd name="connsiteX2" fmla="*/ 1245395 w 1245396"/>
                <a:gd name="connsiteY2" fmla="*/ 0 h 831851"/>
                <a:gd name="connsiteX3" fmla="*/ 328499 w 1245396"/>
                <a:gd name="connsiteY3" fmla="*/ 0 h 831851"/>
                <a:gd name="connsiteX4" fmla="*/ 0 w 1245396"/>
                <a:gd name="connsiteY4" fmla="*/ 831851 h 831851"/>
                <a:gd name="connsiteX5" fmla="*/ 191295 w 1245396"/>
                <a:gd name="connsiteY5" fmla="*/ 831851 h 831851"/>
                <a:gd name="connsiteX6" fmla="*/ 191295 w 1245396"/>
                <a:gd name="connsiteY6" fmla="*/ 831851 h 831851"/>
                <a:gd name="connsiteX7" fmla="*/ 1062946 w 1245396"/>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245394" y="1"/>
                  </a:lnTo>
                  <a:lnTo>
                    <a:pt x="1245395" y="0"/>
                  </a:lnTo>
                  <a:lnTo>
                    <a:pt x="328499" y="0"/>
                  </a:lnTo>
                  <a:lnTo>
                    <a:pt x="0" y="831851"/>
                  </a:lnTo>
                  <a:lnTo>
                    <a:pt x="191295" y="831851"/>
                  </a:lnTo>
                  <a:lnTo>
                    <a:pt x="191295" y="831851"/>
                  </a:lnTo>
                  <a:lnTo>
                    <a:pt x="1062946" y="831851"/>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sp>
        <p:nvSpPr>
          <p:cNvPr id="37" name="Freeform 5"/>
          <p:cNvSpPr/>
          <p:nvPr/>
        </p:nvSpPr>
        <p:spPr bwMode="auto">
          <a:xfrm rot="21362184">
            <a:off x="5578896" y="2435035"/>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38" name="Freeform 5"/>
          <p:cNvSpPr/>
          <p:nvPr/>
        </p:nvSpPr>
        <p:spPr bwMode="auto">
          <a:xfrm rot="920141">
            <a:off x="5720441" y="3183455"/>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39" name="Freeform 5"/>
          <p:cNvSpPr/>
          <p:nvPr/>
        </p:nvSpPr>
        <p:spPr bwMode="auto">
          <a:xfrm rot="237816" flipH="1">
            <a:off x="4639096" y="2435035"/>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40" name="Freeform 5"/>
          <p:cNvSpPr/>
          <p:nvPr/>
        </p:nvSpPr>
        <p:spPr bwMode="auto">
          <a:xfrm rot="20679859" flipH="1">
            <a:off x="4497551" y="3183455"/>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grpSp>
        <p:nvGrpSpPr>
          <p:cNvPr id="41" name="Group 26"/>
          <p:cNvGrpSpPr/>
          <p:nvPr/>
        </p:nvGrpSpPr>
        <p:grpSpPr>
          <a:xfrm>
            <a:off x="4939661" y="3915149"/>
            <a:ext cx="2218268" cy="1854204"/>
            <a:chOff x="3740150" y="2705895"/>
            <a:chExt cx="1663701" cy="1390653"/>
          </a:xfrm>
        </p:grpSpPr>
        <p:sp>
          <p:nvSpPr>
            <p:cNvPr id="42" name="Freeform 15"/>
            <p:cNvSpPr/>
            <p:nvPr/>
          </p:nvSpPr>
          <p:spPr>
            <a:xfrm rot="16200000" flipV="1">
              <a:off x="4292600" y="2985296"/>
              <a:ext cx="1390652" cy="831851"/>
            </a:xfrm>
            <a:custGeom>
              <a:avLst/>
              <a:gdLst>
                <a:gd name="connsiteX0" fmla="*/ 1390652 w 1390652"/>
                <a:gd name="connsiteY0" fmla="*/ 1 h 831851"/>
                <a:gd name="connsiteX1" fmla="*/ 1390650 w 1390652"/>
                <a:gd name="connsiteY1" fmla="*/ 1 h 831851"/>
                <a:gd name="connsiteX2" fmla="*/ 1390651 w 1390652"/>
                <a:gd name="connsiteY2" fmla="*/ 0 h 831851"/>
                <a:gd name="connsiteX3" fmla="*/ 328498 w 1390652"/>
                <a:gd name="connsiteY3" fmla="*/ 0 h 831851"/>
                <a:gd name="connsiteX4" fmla="*/ 0 w 1390652"/>
                <a:gd name="connsiteY4" fmla="*/ 831851 h 831851"/>
                <a:gd name="connsiteX5" fmla="*/ 336551 w 1390652"/>
                <a:gd name="connsiteY5" fmla="*/ 831851 h 831851"/>
                <a:gd name="connsiteX6" fmla="*/ 336551 w 1390652"/>
                <a:gd name="connsiteY6" fmla="*/ 831851 h 831851"/>
                <a:gd name="connsiteX7" fmla="*/ 1208202 w 1390652"/>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390650" y="1"/>
                  </a:lnTo>
                  <a:lnTo>
                    <a:pt x="1390651" y="0"/>
                  </a:lnTo>
                  <a:lnTo>
                    <a:pt x="328498" y="0"/>
                  </a:lnTo>
                  <a:lnTo>
                    <a:pt x="0" y="831851"/>
                  </a:lnTo>
                  <a:lnTo>
                    <a:pt x="336551" y="831851"/>
                  </a:lnTo>
                  <a:lnTo>
                    <a:pt x="336551" y="831851"/>
                  </a:lnTo>
                  <a:lnTo>
                    <a:pt x="1208202" y="831851"/>
                  </a:lnTo>
                  <a:close/>
                </a:path>
              </a:pathLst>
            </a:custGeom>
            <a:solidFill>
              <a:srgbClr val="262626">
                <a:lumMod val="50000"/>
                <a:lumOff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sp>
          <p:nvSpPr>
            <p:cNvPr id="43" name="Freeform 16"/>
            <p:cNvSpPr/>
            <p:nvPr/>
          </p:nvSpPr>
          <p:spPr>
            <a:xfrm rot="5400000" flipH="1" flipV="1">
              <a:off x="3460750" y="2985295"/>
              <a:ext cx="1390652" cy="831851"/>
            </a:xfrm>
            <a:custGeom>
              <a:avLst/>
              <a:gdLst>
                <a:gd name="connsiteX0" fmla="*/ 1390652 w 1390652"/>
                <a:gd name="connsiteY0" fmla="*/ 1 h 831851"/>
                <a:gd name="connsiteX1" fmla="*/ 1208202 w 1390652"/>
                <a:gd name="connsiteY1" fmla="*/ 831851 h 831851"/>
                <a:gd name="connsiteX2" fmla="*/ 336551 w 1390652"/>
                <a:gd name="connsiteY2" fmla="*/ 831851 h 831851"/>
                <a:gd name="connsiteX3" fmla="*/ 336551 w 1390652"/>
                <a:gd name="connsiteY3" fmla="*/ 831851 h 831851"/>
                <a:gd name="connsiteX4" fmla="*/ 0 w 1390652"/>
                <a:gd name="connsiteY4" fmla="*/ 831851 h 831851"/>
                <a:gd name="connsiteX5" fmla="*/ 328498 w 1390652"/>
                <a:gd name="connsiteY5" fmla="*/ 0 h 831851"/>
                <a:gd name="connsiteX6" fmla="*/ 1390651 w 1390652"/>
                <a:gd name="connsiteY6" fmla="*/ 0 h 831851"/>
                <a:gd name="connsiteX7" fmla="*/ 1390650 w 1390652"/>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208202" y="831851"/>
                  </a:lnTo>
                  <a:lnTo>
                    <a:pt x="336551" y="831851"/>
                  </a:lnTo>
                  <a:lnTo>
                    <a:pt x="336551" y="831851"/>
                  </a:lnTo>
                  <a:lnTo>
                    <a:pt x="0" y="831851"/>
                  </a:lnTo>
                  <a:lnTo>
                    <a:pt x="328498" y="0"/>
                  </a:lnTo>
                  <a:lnTo>
                    <a:pt x="1390651" y="0"/>
                  </a:lnTo>
                  <a:lnTo>
                    <a:pt x="1390650" y="1"/>
                  </a:lnTo>
                  <a:close/>
                </a:path>
              </a:pathLst>
            </a:custGeom>
            <a:solidFill>
              <a:srgbClr val="262626">
                <a:lumMod val="25000"/>
                <a:lumOff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44" name="Group 38"/>
          <p:cNvGrpSpPr/>
          <p:nvPr/>
        </p:nvGrpSpPr>
        <p:grpSpPr>
          <a:xfrm>
            <a:off x="7579241" y="3378301"/>
            <a:ext cx="605909" cy="605909"/>
            <a:chOff x="762000" y="2017897"/>
            <a:chExt cx="484356" cy="484356"/>
          </a:xfrm>
          <a:effectLst>
            <a:outerShdw blurRad="50800" dist="38100" dir="10800000" algn="r" rotWithShape="0">
              <a:prstClr val="black">
                <a:alpha val="40000"/>
              </a:prstClr>
            </a:outerShdw>
          </a:effectLst>
        </p:grpSpPr>
        <p:sp>
          <p:nvSpPr>
            <p:cNvPr id="45" name="Oval 39"/>
            <p:cNvSpPr/>
            <p:nvPr/>
          </p:nvSpPr>
          <p:spPr>
            <a:xfrm>
              <a:off x="762000" y="2017897"/>
              <a:ext cx="484356" cy="484356"/>
            </a:xfrm>
            <a:prstGeom prst="ellipse">
              <a:avLst/>
            </a:pr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46" name="Oval 40"/>
            <p:cNvSpPr/>
            <p:nvPr/>
          </p:nvSpPr>
          <p:spPr>
            <a:xfrm>
              <a:off x="780410" y="2036307"/>
              <a:ext cx="447539" cy="447539"/>
            </a:xfrm>
            <a:prstGeom prst="ellipse">
              <a:avLst/>
            </a:prstGeom>
            <a:no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47" name="Group 41"/>
          <p:cNvGrpSpPr/>
          <p:nvPr/>
        </p:nvGrpSpPr>
        <p:grpSpPr>
          <a:xfrm>
            <a:off x="7221796" y="2248001"/>
            <a:ext cx="605909" cy="605909"/>
            <a:chOff x="762000" y="2017897"/>
            <a:chExt cx="484356" cy="484356"/>
          </a:xfrm>
          <a:effectLst>
            <a:outerShdw blurRad="50800" dist="38100" dir="10800000" algn="r" rotWithShape="0">
              <a:prstClr val="black">
                <a:alpha val="40000"/>
              </a:prstClr>
            </a:outerShdw>
          </a:effectLst>
        </p:grpSpPr>
        <p:sp>
          <p:nvSpPr>
            <p:cNvPr id="48" name="Oval 42"/>
            <p:cNvSpPr/>
            <p:nvPr/>
          </p:nvSpPr>
          <p:spPr>
            <a:xfrm>
              <a:off x="762000" y="2017897"/>
              <a:ext cx="484356" cy="484356"/>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49" name="Oval 43"/>
            <p:cNvSpPr/>
            <p:nvPr/>
          </p:nvSpPr>
          <p:spPr>
            <a:xfrm>
              <a:off x="780410" y="2036307"/>
              <a:ext cx="447539" cy="447539"/>
            </a:xfrm>
            <a:prstGeom prst="ellipse">
              <a:avLst/>
            </a:prstGeom>
            <a:noFill/>
            <a:ln w="952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50" name="Group 44"/>
          <p:cNvGrpSpPr/>
          <p:nvPr/>
        </p:nvGrpSpPr>
        <p:grpSpPr>
          <a:xfrm>
            <a:off x="4262696" y="2254351"/>
            <a:ext cx="605909" cy="605909"/>
            <a:chOff x="762000" y="2017897"/>
            <a:chExt cx="484356" cy="484356"/>
          </a:xfrm>
          <a:effectLst>
            <a:outerShdw blurRad="50800" dist="38100" dir="2700000" algn="tl" rotWithShape="0">
              <a:prstClr val="black">
                <a:alpha val="40000"/>
              </a:prstClr>
            </a:outerShdw>
          </a:effectLst>
        </p:grpSpPr>
        <p:sp>
          <p:nvSpPr>
            <p:cNvPr id="51" name="Oval 45"/>
            <p:cNvSpPr/>
            <p:nvPr/>
          </p:nvSpPr>
          <p:spPr>
            <a:xfrm>
              <a:off x="762000" y="2017897"/>
              <a:ext cx="484356" cy="484356"/>
            </a:xfrm>
            <a:prstGeom prst="ellipse">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2" name="Oval 46"/>
            <p:cNvSpPr/>
            <p:nvPr/>
          </p:nvSpPr>
          <p:spPr>
            <a:xfrm>
              <a:off x="780410" y="2036308"/>
              <a:ext cx="447539" cy="447539"/>
            </a:xfrm>
            <a:prstGeom prst="ellipse">
              <a:avLst/>
            </a:prstGeom>
            <a:no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53" name="Group 47"/>
          <p:cNvGrpSpPr/>
          <p:nvPr/>
        </p:nvGrpSpPr>
        <p:grpSpPr>
          <a:xfrm>
            <a:off x="3917950" y="3371951"/>
            <a:ext cx="605909" cy="605909"/>
            <a:chOff x="762000" y="2017897"/>
            <a:chExt cx="484356" cy="484356"/>
          </a:xfrm>
          <a:effectLst>
            <a:outerShdw blurRad="50800" dist="38100" dir="2700000" algn="tl" rotWithShape="0">
              <a:prstClr val="black">
                <a:alpha val="40000"/>
              </a:prstClr>
            </a:outerShdw>
          </a:effectLst>
        </p:grpSpPr>
        <p:sp>
          <p:nvSpPr>
            <p:cNvPr id="54" name="Oval 48"/>
            <p:cNvSpPr/>
            <p:nvPr/>
          </p:nvSpPr>
          <p:spPr>
            <a:xfrm>
              <a:off x="762000" y="2017897"/>
              <a:ext cx="484356" cy="484356"/>
            </a:xfrm>
            <a:prstGeom prst="ellipse">
              <a:avLst/>
            </a:pr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5" name="Oval 49"/>
            <p:cNvSpPr/>
            <p:nvPr/>
          </p:nvSpPr>
          <p:spPr>
            <a:xfrm>
              <a:off x="780410" y="2036307"/>
              <a:ext cx="447539" cy="447539"/>
            </a:xfrm>
            <a:prstGeom prst="ellipse">
              <a:avLst/>
            </a:prstGeom>
            <a:no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sp>
        <p:nvSpPr>
          <p:cNvPr id="83" name="Freeform 20"/>
          <p:cNvSpPr>
            <a:spLocks noEditPoints="1"/>
          </p:cNvSpPr>
          <p:nvPr/>
        </p:nvSpPr>
        <p:spPr bwMode="auto">
          <a:xfrm>
            <a:off x="7735088" y="3543673"/>
            <a:ext cx="294217" cy="275167"/>
          </a:xfrm>
          <a:custGeom>
            <a:avLst/>
            <a:gdLst/>
            <a:ahLst/>
            <a:cxnLst>
              <a:cxn ang="0">
                <a:pos x="63" y="20"/>
              </a:cxn>
              <a:cxn ang="0">
                <a:pos x="53" y="54"/>
              </a:cxn>
              <a:cxn ang="0">
                <a:pos x="45" y="60"/>
              </a:cxn>
              <a:cxn ang="0">
                <a:pos x="10" y="60"/>
              </a:cxn>
              <a:cxn ang="0">
                <a:pos x="1" y="53"/>
              </a:cxn>
              <a:cxn ang="0">
                <a:pos x="1" y="48"/>
              </a:cxn>
              <a:cxn ang="0">
                <a:pos x="1" y="46"/>
              </a:cxn>
              <a:cxn ang="0">
                <a:pos x="1" y="44"/>
              </a:cxn>
              <a:cxn ang="0">
                <a:pos x="2" y="41"/>
              </a:cxn>
              <a:cxn ang="0">
                <a:pos x="5" y="34"/>
              </a:cxn>
              <a:cxn ang="0">
                <a:pos x="5" y="32"/>
              </a:cxn>
              <a:cxn ang="0">
                <a:pos x="7" y="30"/>
              </a:cxn>
              <a:cxn ang="0">
                <a:pos x="9" y="23"/>
              </a:cxn>
              <a:cxn ang="0">
                <a:pos x="9" y="21"/>
              </a:cxn>
              <a:cxn ang="0">
                <a:pos x="11" y="19"/>
              </a:cxn>
              <a:cxn ang="0">
                <a:pos x="13" y="12"/>
              </a:cxn>
              <a:cxn ang="0">
                <a:pos x="13" y="10"/>
              </a:cxn>
              <a:cxn ang="0">
                <a:pos x="15" y="8"/>
              </a:cxn>
              <a:cxn ang="0">
                <a:pos x="22" y="2"/>
              </a:cxn>
              <a:cxn ang="0">
                <a:pos x="22" y="2"/>
              </a:cxn>
              <a:cxn ang="0">
                <a:pos x="23" y="2"/>
              </a:cxn>
              <a:cxn ang="0">
                <a:pos x="52" y="2"/>
              </a:cxn>
              <a:cxn ang="0">
                <a:pos x="57" y="4"/>
              </a:cxn>
              <a:cxn ang="0">
                <a:pos x="57" y="9"/>
              </a:cxn>
              <a:cxn ang="0">
                <a:pos x="47" y="43"/>
              </a:cxn>
              <a:cxn ang="0">
                <a:pos x="39" y="50"/>
              </a:cxn>
              <a:cxn ang="0">
                <a:pos x="6" y="50"/>
              </a:cxn>
              <a:cxn ang="0">
                <a:pos x="5" y="51"/>
              </a:cxn>
              <a:cxn ang="0">
                <a:pos x="5" y="52"/>
              </a:cxn>
              <a:cxn ang="0">
                <a:pos x="10" y="55"/>
              </a:cxn>
              <a:cxn ang="0">
                <a:pos x="45" y="55"/>
              </a:cxn>
              <a:cxn ang="0">
                <a:pos x="49" y="53"/>
              </a:cxn>
              <a:cxn ang="0">
                <a:pos x="60" y="15"/>
              </a:cxn>
              <a:cxn ang="0">
                <a:pos x="60" y="13"/>
              </a:cxn>
              <a:cxn ang="0">
                <a:pos x="63" y="15"/>
              </a:cxn>
              <a:cxn ang="0">
                <a:pos x="63" y="20"/>
              </a:cxn>
              <a:cxn ang="0">
                <a:pos x="20" y="26"/>
              </a:cxn>
              <a:cxn ang="0">
                <a:pos x="43" y="26"/>
              </a:cxn>
              <a:cxn ang="0">
                <a:pos x="45" y="25"/>
              </a:cxn>
              <a:cxn ang="0">
                <a:pos x="45" y="22"/>
              </a:cxn>
              <a:cxn ang="0">
                <a:pos x="45" y="21"/>
              </a:cxn>
              <a:cxn ang="0">
                <a:pos x="22" y="21"/>
              </a:cxn>
              <a:cxn ang="0">
                <a:pos x="20" y="22"/>
              </a:cxn>
              <a:cxn ang="0">
                <a:pos x="19" y="25"/>
              </a:cxn>
              <a:cxn ang="0">
                <a:pos x="20" y="26"/>
              </a:cxn>
              <a:cxn ang="0">
                <a:pos x="23" y="16"/>
              </a:cxn>
              <a:cxn ang="0">
                <a:pos x="46" y="16"/>
              </a:cxn>
              <a:cxn ang="0">
                <a:pos x="48" y="15"/>
              </a:cxn>
              <a:cxn ang="0">
                <a:pos x="49" y="12"/>
              </a:cxn>
              <a:cxn ang="0">
                <a:pos x="48" y="11"/>
              </a:cxn>
              <a:cxn ang="0">
                <a:pos x="25" y="11"/>
              </a:cxn>
              <a:cxn ang="0">
                <a:pos x="23" y="12"/>
              </a:cxn>
              <a:cxn ang="0">
                <a:pos x="22" y="15"/>
              </a:cxn>
              <a:cxn ang="0">
                <a:pos x="23" y="16"/>
              </a:cxn>
            </a:cxnLst>
            <a:rect l="0" t="0" r="r" b="b"/>
            <a:pathLst>
              <a:path w="64" h="60">
                <a:moveTo>
                  <a:pt x="63" y="20"/>
                </a:moveTo>
                <a:cubicBezTo>
                  <a:pt x="53" y="54"/>
                  <a:pt x="53" y="54"/>
                  <a:pt x="53" y="54"/>
                </a:cubicBezTo>
                <a:cubicBezTo>
                  <a:pt x="52" y="57"/>
                  <a:pt x="49" y="60"/>
                  <a:pt x="45" y="60"/>
                </a:cubicBezTo>
                <a:cubicBezTo>
                  <a:pt x="10" y="60"/>
                  <a:pt x="10" y="60"/>
                  <a:pt x="10" y="60"/>
                </a:cubicBezTo>
                <a:cubicBezTo>
                  <a:pt x="6" y="60"/>
                  <a:pt x="2" y="57"/>
                  <a:pt x="1" y="53"/>
                </a:cubicBezTo>
                <a:cubicBezTo>
                  <a:pt x="0" y="51"/>
                  <a:pt x="0" y="49"/>
                  <a:pt x="1" y="48"/>
                </a:cubicBezTo>
                <a:cubicBezTo>
                  <a:pt x="1" y="47"/>
                  <a:pt x="1" y="46"/>
                  <a:pt x="1" y="46"/>
                </a:cubicBezTo>
                <a:cubicBezTo>
                  <a:pt x="1" y="45"/>
                  <a:pt x="1" y="44"/>
                  <a:pt x="1" y="44"/>
                </a:cubicBezTo>
                <a:cubicBezTo>
                  <a:pt x="1" y="43"/>
                  <a:pt x="2" y="42"/>
                  <a:pt x="2" y="41"/>
                </a:cubicBezTo>
                <a:cubicBezTo>
                  <a:pt x="4" y="40"/>
                  <a:pt x="5" y="36"/>
                  <a:pt x="5" y="34"/>
                </a:cubicBezTo>
                <a:cubicBezTo>
                  <a:pt x="5" y="34"/>
                  <a:pt x="5" y="33"/>
                  <a:pt x="5" y="32"/>
                </a:cubicBezTo>
                <a:cubicBezTo>
                  <a:pt x="5" y="32"/>
                  <a:pt x="6" y="31"/>
                  <a:pt x="7" y="30"/>
                </a:cubicBezTo>
                <a:cubicBezTo>
                  <a:pt x="8" y="29"/>
                  <a:pt x="9" y="25"/>
                  <a:pt x="9" y="23"/>
                </a:cubicBezTo>
                <a:cubicBezTo>
                  <a:pt x="9" y="23"/>
                  <a:pt x="9" y="22"/>
                  <a:pt x="9" y="21"/>
                </a:cubicBezTo>
                <a:cubicBezTo>
                  <a:pt x="9" y="20"/>
                  <a:pt x="10" y="20"/>
                  <a:pt x="11" y="19"/>
                </a:cubicBezTo>
                <a:cubicBezTo>
                  <a:pt x="12" y="18"/>
                  <a:pt x="13" y="14"/>
                  <a:pt x="13" y="12"/>
                </a:cubicBezTo>
                <a:cubicBezTo>
                  <a:pt x="13" y="12"/>
                  <a:pt x="13" y="11"/>
                  <a:pt x="13" y="10"/>
                </a:cubicBezTo>
                <a:cubicBezTo>
                  <a:pt x="13" y="10"/>
                  <a:pt x="14" y="9"/>
                  <a:pt x="15" y="8"/>
                </a:cubicBezTo>
                <a:cubicBezTo>
                  <a:pt x="16" y="6"/>
                  <a:pt x="17" y="0"/>
                  <a:pt x="22" y="2"/>
                </a:cubicBezTo>
                <a:cubicBezTo>
                  <a:pt x="22" y="2"/>
                  <a:pt x="22" y="2"/>
                  <a:pt x="22" y="2"/>
                </a:cubicBezTo>
                <a:cubicBezTo>
                  <a:pt x="22" y="2"/>
                  <a:pt x="23" y="2"/>
                  <a:pt x="23" y="2"/>
                </a:cubicBezTo>
                <a:cubicBezTo>
                  <a:pt x="52" y="2"/>
                  <a:pt x="52" y="2"/>
                  <a:pt x="52" y="2"/>
                </a:cubicBezTo>
                <a:cubicBezTo>
                  <a:pt x="54" y="2"/>
                  <a:pt x="56" y="2"/>
                  <a:pt x="57" y="4"/>
                </a:cubicBezTo>
                <a:cubicBezTo>
                  <a:pt x="58" y="5"/>
                  <a:pt x="58" y="7"/>
                  <a:pt x="57" y="9"/>
                </a:cubicBezTo>
                <a:cubicBezTo>
                  <a:pt x="47" y="43"/>
                  <a:pt x="47" y="43"/>
                  <a:pt x="47" y="43"/>
                </a:cubicBezTo>
                <a:cubicBezTo>
                  <a:pt x="45" y="49"/>
                  <a:pt x="44" y="50"/>
                  <a:pt x="39" y="50"/>
                </a:cubicBezTo>
                <a:cubicBezTo>
                  <a:pt x="6" y="50"/>
                  <a:pt x="6" y="50"/>
                  <a:pt x="6" y="50"/>
                </a:cubicBezTo>
                <a:cubicBezTo>
                  <a:pt x="6" y="50"/>
                  <a:pt x="5" y="50"/>
                  <a:pt x="5" y="51"/>
                </a:cubicBezTo>
                <a:cubicBezTo>
                  <a:pt x="5" y="51"/>
                  <a:pt x="5" y="52"/>
                  <a:pt x="5" y="52"/>
                </a:cubicBezTo>
                <a:cubicBezTo>
                  <a:pt x="6" y="55"/>
                  <a:pt x="8" y="55"/>
                  <a:pt x="10" y="55"/>
                </a:cubicBezTo>
                <a:cubicBezTo>
                  <a:pt x="45" y="55"/>
                  <a:pt x="45" y="55"/>
                  <a:pt x="45" y="55"/>
                </a:cubicBezTo>
                <a:cubicBezTo>
                  <a:pt x="47" y="55"/>
                  <a:pt x="48" y="54"/>
                  <a:pt x="49" y="53"/>
                </a:cubicBezTo>
                <a:cubicBezTo>
                  <a:pt x="60" y="15"/>
                  <a:pt x="60" y="15"/>
                  <a:pt x="60" y="15"/>
                </a:cubicBezTo>
                <a:cubicBezTo>
                  <a:pt x="60" y="15"/>
                  <a:pt x="60" y="14"/>
                  <a:pt x="60" y="13"/>
                </a:cubicBezTo>
                <a:cubicBezTo>
                  <a:pt x="61" y="14"/>
                  <a:pt x="62" y="14"/>
                  <a:pt x="63" y="15"/>
                </a:cubicBezTo>
                <a:cubicBezTo>
                  <a:pt x="64" y="16"/>
                  <a:pt x="64" y="18"/>
                  <a:pt x="63" y="20"/>
                </a:cubicBezTo>
                <a:close/>
                <a:moveTo>
                  <a:pt x="20" y="26"/>
                </a:moveTo>
                <a:cubicBezTo>
                  <a:pt x="43" y="26"/>
                  <a:pt x="43" y="26"/>
                  <a:pt x="43" y="26"/>
                </a:cubicBezTo>
                <a:cubicBezTo>
                  <a:pt x="44" y="26"/>
                  <a:pt x="44" y="25"/>
                  <a:pt x="45" y="25"/>
                </a:cubicBezTo>
                <a:cubicBezTo>
                  <a:pt x="45" y="22"/>
                  <a:pt x="45" y="22"/>
                  <a:pt x="45" y="22"/>
                </a:cubicBezTo>
                <a:cubicBezTo>
                  <a:pt x="46" y="22"/>
                  <a:pt x="45" y="21"/>
                  <a:pt x="45" y="21"/>
                </a:cubicBezTo>
                <a:cubicBezTo>
                  <a:pt x="22" y="21"/>
                  <a:pt x="22" y="21"/>
                  <a:pt x="22" y="21"/>
                </a:cubicBezTo>
                <a:cubicBezTo>
                  <a:pt x="21" y="21"/>
                  <a:pt x="20" y="22"/>
                  <a:pt x="20" y="22"/>
                </a:cubicBezTo>
                <a:cubicBezTo>
                  <a:pt x="19" y="25"/>
                  <a:pt x="19" y="25"/>
                  <a:pt x="19" y="25"/>
                </a:cubicBezTo>
                <a:cubicBezTo>
                  <a:pt x="19" y="25"/>
                  <a:pt x="19" y="26"/>
                  <a:pt x="20" y="26"/>
                </a:cubicBezTo>
                <a:close/>
                <a:moveTo>
                  <a:pt x="23" y="16"/>
                </a:moveTo>
                <a:cubicBezTo>
                  <a:pt x="46" y="16"/>
                  <a:pt x="46" y="16"/>
                  <a:pt x="46" y="16"/>
                </a:cubicBezTo>
                <a:cubicBezTo>
                  <a:pt x="47" y="16"/>
                  <a:pt x="48" y="16"/>
                  <a:pt x="48" y="15"/>
                </a:cubicBezTo>
                <a:cubicBezTo>
                  <a:pt x="49" y="12"/>
                  <a:pt x="49" y="12"/>
                  <a:pt x="49" y="12"/>
                </a:cubicBezTo>
                <a:cubicBezTo>
                  <a:pt x="49" y="12"/>
                  <a:pt x="48" y="11"/>
                  <a:pt x="48" y="11"/>
                </a:cubicBezTo>
                <a:cubicBezTo>
                  <a:pt x="25" y="11"/>
                  <a:pt x="25" y="11"/>
                  <a:pt x="25" y="11"/>
                </a:cubicBezTo>
                <a:cubicBezTo>
                  <a:pt x="24" y="11"/>
                  <a:pt x="23" y="12"/>
                  <a:pt x="23" y="12"/>
                </a:cubicBezTo>
                <a:cubicBezTo>
                  <a:pt x="22" y="15"/>
                  <a:pt x="22" y="15"/>
                  <a:pt x="22" y="15"/>
                </a:cubicBezTo>
                <a:cubicBezTo>
                  <a:pt x="22" y="16"/>
                  <a:pt x="22" y="16"/>
                  <a:pt x="23" y="16"/>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4" name="Freeform 41"/>
          <p:cNvSpPr>
            <a:spLocks noEditPoints="1"/>
          </p:cNvSpPr>
          <p:nvPr/>
        </p:nvSpPr>
        <p:spPr bwMode="auto">
          <a:xfrm>
            <a:off x="7369176" y="2427130"/>
            <a:ext cx="311151" cy="247651"/>
          </a:xfrm>
          <a:custGeom>
            <a:avLst/>
            <a:gdLst/>
            <a:ahLst/>
            <a:cxnLst>
              <a:cxn ang="0">
                <a:pos x="63" y="53"/>
              </a:cxn>
              <a:cxn ang="0">
                <a:pos x="61" y="54"/>
              </a:cxn>
              <a:cxn ang="0">
                <a:pos x="8" y="54"/>
              </a:cxn>
              <a:cxn ang="0">
                <a:pos x="6" y="53"/>
              </a:cxn>
              <a:cxn ang="0">
                <a:pos x="0" y="34"/>
              </a:cxn>
              <a:cxn ang="0">
                <a:pos x="34" y="0"/>
              </a:cxn>
              <a:cxn ang="0">
                <a:pos x="68" y="34"/>
              </a:cxn>
              <a:cxn ang="0">
                <a:pos x="63" y="53"/>
              </a:cxn>
              <a:cxn ang="0">
                <a:pos x="10" y="30"/>
              </a:cxn>
              <a:cxn ang="0">
                <a:pos x="5" y="34"/>
              </a:cxn>
              <a:cxn ang="0">
                <a:pos x="10" y="39"/>
              </a:cxn>
              <a:cxn ang="0">
                <a:pos x="15" y="34"/>
              </a:cxn>
              <a:cxn ang="0">
                <a:pos x="10" y="30"/>
              </a:cxn>
              <a:cxn ang="0">
                <a:pos x="17" y="13"/>
              </a:cxn>
              <a:cxn ang="0">
                <a:pos x="13" y="17"/>
              </a:cxn>
              <a:cxn ang="0">
                <a:pos x="17" y="22"/>
              </a:cxn>
              <a:cxn ang="0">
                <a:pos x="22" y="17"/>
              </a:cxn>
              <a:cxn ang="0">
                <a:pos x="17" y="13"/>
              </a:cxn>
              <a:cxn ang="0">
                <a:pos x="42" y="21"/>
              </a:cxn>
              <a:cxn ang="0">
                <a:pos x="41" y="18"/>
              </a:cxn>
              <a:cxn ang="0">
                <a:pos x="38" y="20"/>
              </a:cxn>
              <a:cxn ang="0">
                <a:pos x="34" y="34"/>
              </a:cxn>
              <a:cxn ang="0">
                <a:pos x="27" y="40"/>
              </a:cxn>
              <a:cxn ang="0">
                <a:pos x="33" y="49"/>
              </a:cxn>
              <a:cxn ang="0">
                <a:pos x="42" y="44"/>
              </a:cxn>
              <a:cxn ang="0">
                <a:pos x="39" y="36"/>
              </a:cxn>
              <a:cxn ang="0">
                <a:pos x="42" y="21"/>
              </a:cxn>
              <a:cxn ang="0">
                <a:pos x="34" y="5"/>
              </a:cxn>
              <a:cxn ang="0">
                <a:pos x="30" y="10"/>
              </a:cxn>
              <a:cxn ang="0">
                <a:pos x="34" y="15"/>
              </a:cxn>
              <a:cxn ang="0">
                <a:pos x="39" y="10"/>
              </a:cxn>
              <a:cxn ang="0">
                <a:pos x="34" y="5"/>
              </a:cxn>
              <a:cxn ang="0">
                <a:pos x="51" y="13"/>
              </a:cxn>
              <a:cxn ang="0">
                <a:pos x="47" y="17"/>
              </a:cxn>
              <a:cxn ang="0">
                <a:pos x="51" y="22"/>
              </a:cxn>
              <a:cxn ang="0">
                <a:pos x="56" y="17"/>
              </a:cxn>
              <a:cxn ang="0">
                <a:pos x="51" y="13"/>
              </a:cxn>
              <a:cxn ang="0">
                <a:pos x="59" y="30"/>
              </a:cxn>
              <a:cxn ang="0">
                <a:pos x="54" y="34"/>
              </a:cxn>
              <a:cxn ang="0">
                <a:pos x="59" y="39"/>
              </a:cxn>
              <a:cxn ang="0">
                <a:pos x="64" y="34"/>
              </a:cxn>
              <a:cxn ang="0">
                <a:pos x="59" y="30"/>
              </a:cxn>
            </a:cxnLst>
            <a:rect l="0" t="0" r="r" b="b"/>
            <a:pathLst>
              <a:path w="68" h="54">
                <a:moveTo>
                  <a:pt x="63" y="53"/>
                </a:moveTo>
                <a:cubicBezTo>
                  <a:pt x="63" y="53"/>
                  <a:pt x="62" y="54"/>
                  <a:pt x="61" y="54"/>
                </a:cubicBezTo>
                <a:cubicBezTo>
                  <a:pt x="8" y="54"/>
                  <a:pt x="8" y="54"/>
                  <a:pt x="8" y="54"/>
                </a:cubicBezTo>
                <a:cubicBezTo>
                  <a:pt x="7" y="54"/>
                  <a:pt x="6" y="53"/>
                  <a:pt x="6" y="53"/>
                </a:cubicBezTo>
                <a:cubicBezTo>
                  <a:pt x="2" y="47"/>
                  <a:pt x="0" y="41"/>
                  <a:pt x="0" y="34"/>
                </a:cubicBezTo>
                <a:cubicBezTo>
                  <a:pt x="0" y="16"/>
                  <a:pt x="16" y="0"/>
                  <a:pt x="34" y="0"/>
                </a:cubicBezTo>
                <a:cubicBezTo>
                  <a:pt x="53" y="0"/>
                  <a:pt x="68" y="16"/>
                  <a:pt x="68" y="34"/>
                </a:cubicBezTo>
                <a:cubicBezTo>
                  <a:pt x="68" y="41"/>
                  <a:pt x="67" y="47"/>
                  <a:pt x="63" y="53"/>
                </a:cubicBezTo>
                <a:close/>
                <a:moveTo>
                  <a:pt x="10" y="30"/>
                </a:moveTo>
                <a:cubicBezTo>
                  <a:pt x="7" y="30"/>
                  <a:pt x="5" y="32"/>
                  <a:pt x="5" y="34"/>
                </a:cubicBezTo>
                <a:cubicBezTo>
                  <a:pt x="5" y="37"/>
                  <a:pt x="7" y="39"/>
                  <a:pt x="10" y="39"/>
                </a:cubicBezTo>
                <a:cubicBezTo>
                  <a:pt x="13" y="39"/>
                  <a:pt x="15" y="37"/>
                  <a:pt x="15" y="34"/>
                </a:cubicBezTo>
                <a:cubicBezTo>
                  <a:pt x="15" y="32"/>
                  <a:pt x="13" y="30"/>
                  <a:pt x="10" y="30"/>
                </a:cubicBezTo>
                <a:close/>
                <a:moveTo>
                  <a:pt x="17" y="13"/>
                </a:moveTo>
                <a:cubicBezTo>
                  <a:pt x="15" y="13"/>
                  <a:pt x="13" y="15"/>
                  <a:pt x="13" y="17"/>
                </a:cubicBezTo>
                <a:cubicBezTo>
                  <a:pt x="13" y="20"/>
                  <a:pt x="15" y="22"/>
                  <a:pt x="17" y="22"/>
                </a:cubicBezTo>
                <a:cubicBezTo>
                  <a:pt x="20" y="22"/>
                  <a:pt x="22" y="20"/>
                  <a:pt x="22" y="17"/>
                </a:cubicBezTo>
                <a:cubicBezTo>
                  <a:pt x="22" y="15"/>
                  <a:pt x="20" y="13"/>
                  <a:pt x="17" y="13"/>
                </a:cubicBezTo>
                <a:close/>
                <a:moveTo>
                  <a:pt x="42" y="21"/>
                </a:moveTo>
                <a:cubicBezTo>
                  <a:pt x="43" y="20"/>
                  <a:pt x="42" y="19"/>
                  <a:pt x="41" y="18"/>
                </a:cubicBezTo>
                <a:cubicBezTo>
                  <a:pt x="39" y="18"/>
                  <a:pt x="38" y="19"/>
                  <a:pt x="38" y="20"/>
                </a:cubicBezTo>
                <a:cubicBezTo>
                  <a:pt x="34" y="34"/>
                  <a:pt x="34" y="34"/>
                  <a:pt x="34" y="34"/>
                </a:cubicBezTo>
                <a:cubicBezTo>
                  <a:pt x="31" y="35"/>
                  <a:pt x="28" y="37"/>
                  <a:pt x="27" y="40"/>
                </a:cubicBezTo>
                <a:cubicBezTo>
                  <a:pt x="26" y="44"/>
                  <a:pt x="29" y="48"/>
                  <a:pt x="33" y="49"/>
                </a:cubicBezTo>
                <a:cubicBezTo>
                  <a:pt x="37" y="50"/>
                  <a:pt x="40" y="47"/>
                  <a:pt x="42" y="44"/>
                </a:cubicBezTo>
                <a:cubicBezTo>
                  <a:pt x="42" y="40"/>
                  <a:pt x="41" y="37"/>
                  <a:pt x="39" y="36"/>
                </a:cubicBezTo>
                <a:lnTo>
                  <a:pt x="42" y="21"/>
                </a:lnTo>
                <a:close/>
                <a:moveTo>
                  <a:pt x="34" y="5"/>
                </a:moveTo>
                <a:cubicBezTo>
                  <a:pt x="32" y="5"/>
                  <a:pt x="30" y="7"/>
                  <a:pt x="30" y="10"/>
                </a:cubicBezTo>
                <a:cubicBezTo>
                  <a:pt x="30" y="13"/>
                  <a:pt x="32" y="15"/>
                  <a:pt x="34" y="15"/>
                </a:cubicBezTo>
                <a:cubicBezTo>
                  <a:pt x="37" y="15"/>
                  <a:pt x="39" y="13"/>
                  <a:pt x="39" y="10"/>
                </a:cubicBezTo>
                <a:cubicBezTo>
                  <a:pt x="39" y="7"/>
                  <a:pt x="37" y="5"/>
                  <a:pt x="34" y="5"/>
                </a:cubicBezTo>
                <a:close/>
                <a:moveTo>
                  <a:pt x="51" y="13"/>
                </a:moveTo>
                <a:cubicBezTo>
                  <a:pt x="49" y="13"/>
                  <a:pt x="47" y="15"/>
                  <a:pt x="47" y="17"/>
                </a:cubicBezTo>
                <a:cubicBezTo>
                  <a:pt x="47" y="20"/>
                  <a:pt x="49" y="22"/>
                  <a:pt x="51" y="22"/>
                </a:cubicBezTo>
                <a:cubicBezTo>
                  <a:pt x="54" y="22"/>
                  <a:pt x="56" y="20"/>
                  <a:pt x="56" y="17"/>
                </a:cubicBezTo>
                <a:cubicBezTo>
                  <a:pt x="56" y="15"/>
                  <a:pt x="54" y="13"/>
                  <a:pt x="51" y="13"/>
                </a:cubicBezTo>
                <a:close/>
                <a:moveTo>
                  <a:pt x="59" y="30"/>
                </a:moveTo>
                <a:cubicBezTo>
                  <a:pt x="56" y="30"/>
                  <a:pt x="54" y="32"/>
                  <a:pt x="54" y="34"/>
                </a:cubicBezTo>
                <a:cubicBezTo>
                  <a:pt x="54" y="37"/>
                  <a:pt x="56" y="39"/>
                  <a:pt x="59" y="39"/>
                </a:cubicBezTo>
                <a:cubicBezTo>
                  <a:pt x="61" y="39"/>
                  <a:pt x="64" y="37"/>
                  <a:pt x="64" y="34"/>
                </a:cubicBezTo>
                <a:cubicBezTo>
                  <a:pt x="64" y="32"/>
                  <a:pt x="61" y="30"/>
                  <a:pt x="59"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5" name="Freeform 122"/>
          <p:cNvSpPr>
            <a:spLocks noEditPoints="1"/>
          </p:cNvSpPr>
          <p:nvPr/>
        </p:nvSpPr>
        <p:spPr bwMode="auto">
          <a:xfrm>
            <a:off x="4053688" y="3537322"/>
            <a:ext cx="334433" cy="262467"/>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6" name="Freeform 204"/>
          <p:cNvSpPr>
            <a:spLocks noEditPoints="1"/>
          </p:cNvSpPr>
          <p:nvPr/>
        </p:nvSpPr>
        <p:spPr bwMode="auto">
          <a:xfrm>
            <a:off x="4366684" y="2425014"/>
            <a:ext cx="397933" cy="264584"/>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7" name="TextBox 55"/>
          <p:cNvSpPr txBox="1"/>
          <p:nvPr/>
        </p:nvSpPr>
        <p:spPr>
          <a:xfrm flipH="1">
            <a:off x="8161594" y="2202142"/>
            <a:ext cx="2855655" cy="697499"/>
          </a:xfrm>
          <a:prstGeom prst="rect">
            <a:avLst/>
          </a:prstGeom>
          <a:noFill/>
        </p:spPr>
        <p:txBody>
          <a:bodyPr wrap="square" lIns="0" tIns="0" rIns="0" bIns="0" rtlCol="0" anchor="t">
            <a:spAutoFit/>
          </a:bodyPr>
          <a:lstStyle/>
          <a:p>
            <a:pPr>
              <a:spcBef>
                <a:spcPct val="20000"/>
              </a:spcBef>
              <a:defRPr/>
            </a:pPr>
            <a:r>
              <a:rPr lang="zh-CN" altLang="en-US" sz="1600" b="1" dirty="0">
                <a:solidFill>
                  <a:srgbClr val="767171"/>
                </a:solidFill>
                <a:cs typeface="+mn-ea"/>
                <a:sym typeface="+mn-lt"/>
              </a:rPr>
              <a:t>要求</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 of passages lorem ipsum</a:t>
            </a:r>
          </a:p>
        </p:txBody>
      </p:sp>
      <p:sp>
        <p:nvSpPr>
          <p:cNvPr id="88" name="TextBox 56"/>
          <p:cNvSpPr txBox="1"/>
          <p:nvPr/>
        </p:nvSpPr>
        <p:spPr>
          <a:xfrm flipH="1">
            <a:off x="755650" y="2202142"/>
            <a:ext cx="3180579" cy="697499"/>
          </a:xfrm>
          <a:prstGeom prst="rect">
            <a:avLst/>
          </a:prstGeom>
          <a:noFill/>
        </p:spPr>
        <p:txBody>
          <a:bodyPr wrap="square" lIns="0" tIns="0" rIns="0" bIns="0" rtlCol="0" anchor="t">
            <a:spAutoFit/>
          </a:bodyPr>
          <a:lstStyle/>
          <a:p>
            <a:pPr algn="r">
              <a:spcBef>
                <a:spcPct val="20000"/>
              </a:spcBef>
              <a:defRPr/>
            </a:pPr>
            <a:r>
              <a:rPr lang="zh-CN" altLang="en-US" sz="1600" b="1" dirty="0">
                <a:solidFill>
                  <a:srgbClr val="767171"/>
                </a:solidFill>
                <a:cs typeface="+mn-ea"/>
                <a:sym typeface="+mn-lt"/>
              </a:rPr>
              <a:t>要求</a:t>
            </a:r>
            <a:endParaRPr lang="en-US" altLang="zh-CN" sz="1600" b="1" dirty="0">
              <a:solidFill>
                <a:srgbClr val="767171"/>
              </a:solidFill>
              <a:cs typeface="+mn-ea"/>
              <a:sym typeface="+mn-lt"/>
            </a:endParaRPr>
          </a:p>
          <a:p>
            <a:pPr algn="r">
              <a:spcBef>
                <a:spcPct val="20000"/>
              </a:spcBef>
              <a:defRPr/>
            </a:pPr>
            <a:r>
              <a:rPr lang="en-US" sz="1335" dirty="0">
                <a:solidFill>
                  <a:srgbClr val="767171"/>
                </a:solidFill>
                <a:cs typeface="+mn-ea"/>
                <a:sym typeface="+mn-lt"/>
              </a:rPr>
              <a:t>There are many variations of passages lorem ipsum</a:t>
            </a:r>
          </a:p>
        </p:txBody>
      </p:sp>
      <p:sp>
        <p:nvSpPr>
          <p:cNvPr id="89" name="TextBox 57"/>
          <p:cNvSpPr txBox="1"/>
          <p:nvPr/>
        </p:nvSpPr>
        <p:spPr>
          <a:xfrm flipH="1">
            <a:off x="8409272" y="3332442"/>
            <a:ext cx="3249327" cy="697499"/>
          </a:xfrm>
          <a:prstGeom prst="rect">
            <a:avLst/>
          </a:prstGeom>
          <a:noFill/>
        </p:spPr>
        <p:txBody>
          <a:bodyPr wrap="square" lIns="0" tIns="0" rIns="0" bIns="0" rtlCol="0" anchor="t">
            <a:spAutoFit/>
          </a:bodyPr>
          <a:lstStyle/>
          <a:p>
            <a:pPr>
              <a:spcBef>
                <a:spcPct val="20000"/>
              </a:spcBef>
              <a:defRPr/>
            </a:pPr>
            <a:r>
              <a:rPr lang="zh-CN" altLang="en-US" sz="1600" b="1" dirty="0">
                <a:solidFill>
                  <a:srgbClr val="767171"/>
                </a:solidFill>
                <a:cs typeface="+mn-ea"/>
                <a:sym typeface="+mn-lt"/>
              </a:rPr>
              <a:t>要求</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 of passages lorem ipsum</a:t>
            </a:r>
          </a:p>
        </p:txBody>
      </p:sp>
      <p:sp>
        <p:nvSpPr>
          <p:cNvPr id="90" name="TextBox 58"/>
          <p:cNvSpPr txBox="1"/>
          <p:nvPr/>
        </p:nvSpPr>
        <p:spPr>
          <a:xfrm flipH="1">
            <a:off x="481966" y="3332442"/>
            <a:ext cx="3206351" cy="656398"/>
          </a:xfrm>
          <a:prstGeom prst="rect">
            <a:avLst/>
          </a:prstGeom>
          <a:noFill/>
        </p:spPr>
        <p:txBody>
          <a:bodyPr wrap="square" lIns="0" tIns="0" rIns="0" bIns="0" rtlCol="0" anchor="t">
            <a:spAutoFit/>
          </a:bodyPr>
          <a:lstStyle/>
          <a:p>
            <a:pPr algn="r">
              <a:spcBef>
                <a:spcPct val="20000"/>
              </a:spcBef>
              <a:defRPr/>
            </a:pPr>
            <a:r>
              <a:rPr lang="zh-CN" altLang="en-US" sz="1335" dirty="0">
                <a:solidFill>
                  <a:srgbClr val="767171"/>
                </a:solidFill>
                <a:cs typeface="+mn-ea"/>
                <a:sym typeface="+mn-lt"/>
              </a:rPr>
              <a:t>要求</a:t>
            </a:r>
            <a:endParaRPr lang="en-US" altLang="zh-CN" sz="1335" dirty="0">
              <a:solidFill>
                <a:srgbClr val="767171"/>
              </a:solidFill>
              <a:cs typeface="+mn-ea"/>
              <a:sym typeface="+mn-lt"/>
            </a:endParaRPr>
          </a:p>
          <a:p>
            <a:pPr algn="r">
              <a:spcBef>
                <a:spcPct val="20000"/>
              </a:spcBef>
              <a:defRPr/>
            </a:pPr>
            <a:r>
              <a:rPr lang="en-US" sz="1335" dirty="0">
                <a:solidFill>
                  <a:srgbClr val="767171"/>
                </a:solidFill>
                <a:cs typeface="+mn-ea"/>
                <a:sym typeface="+mn-lt"/>
              </a:rPr>
              <a:t>There are many variations of passages lorem ipsum</a:t>
            </a:r>
          </a:p>
        </p:txBody>
      </p:sp>
      <p:sp>
        <p:nvSpPr>
          <p:cNvPr id="91" name="Rectangle 6"/>
          <p:cNvSpPr/>
          <p:nvPr/>
        </p:nvSpPr>
        <p:spPr>
          <a:xfrm>
            <a:off x="203283" y="5920223"/>
            <a:ext cx="11785433" cy="861774"/>
          </a:xfrm>
          <a:prstGeom prst="rect">
            <a:avLst/>
          </a:prstGeom>
        </p:spPr>
        <p:txBody>
          <a:bodyPr wrap="square">
            <a:spAutoFit/>
          </a:bodyPr>
          <a:lstStyle/>
          <a:p>
            <a:pPr algn="ctr">
              <a:lnSpc>
                <a:spcPts val="2000"/>
              </a:lnSpc>
            </a:pPr>
            <a:r>
              <a:rPr lang="en-GB" sz="1100" b="1" dirty="0">
                <a:solidFill>
                  <a:schemeClr val="bg1"/>
                </a:solidFill>
                <a:cs typeface="+mn-ea"/>
                <a:sym typeface="+mn-lt"/>
              </a:rPr>
              <a:t>Create Simple &amp; Creative Slide Presentation With Us. </a:t>
            </a:r>
            <a:r>
              <a:rPr lang="en-GB" sz="1100" b="1" spc="50" dirty="0">
                <a:solidFill>
                  <a:schemeClr val="bg1"/>
                </a:solidFill>
                <a:cs typeface="+mn-ea"/>
                <a:sym typeface="+mn-lt"/>
              </a:rPr>
              <a:t>Don't let your ego get too close to your position, so that if your position gets shot down, your ego doesn't go with it. </a:t>
            </a:r>
            <a:r>
              <a:rPr lang="en-GB" altLang="zh-CN" sz="1100" b="1" dirty="0">
                <a:solidFill>
                  <a:schemeClr val="bg1"/>
                </a:solidFill>
                <a:cs typeface="+mn-ea"/>
                <a:sym typeface="+mn-lt"/>
              </a:rPr>
              <a:t>Create Simple &amp; Creative Slide Presentation With Us. </a:t>
            </a:r>
            <a:r>
              <a:rPr lang="en-GB" altLang="zh-CN" sz="1100" b="1" spc="50" dirty="0">
                <a:solidFill>
                  <a:schemeClr val="bg1"/>
                </a:solidFill>
                <a:cs typeface="+mn-ea"/>
                <a:sym typeface="+mn-lt"/>
              </a:rPr>
              <a:t>Don't let your ego get too close to your position, so that if your position gets shot down, your ego doesn't go with it.</a:t>
            </a:r>
            <a:endParaRPr lang="en-GB" altLang="zh-CN" sz="1100" b="1" dirty="0">
              <a:solidFill>
                <a:schemeClr val="bg1"/>
              </a:solidFill>
              <a:cs typeface="+mn-ea"/>
              <a:sym typeface="+mn-lt"/>
            </a:endParaRPr>
          </a:p>
        </p:txBody>
      </p:sp>
      <p:grpSp>
        <p:nvGrpSpPr>
          <p:cNvPr id="56" name="组合 55"/>
          <p:cNvGrpSpPr/>
          <p:nvPr/>
        </p:nvGrpSpPr>
        <p:grpSpPr>
          <a:xfrm>
            <a:off x="3048000" y="255529"/>
            <a:ext cx="6096000" cy="688162"/>
            <a:chOff x="3103755" y="255529"/>
            <a:chExt cx="6096000" cy="688162"/>
          </a:xfrm>
        </p:grpSpPr>
        <p:sp>
          <p:nvSpPr>
            <p:cNvPr id="57"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工作要求</a:t>
              </a:r>
            </a:p>
          </p:txBody>
        </p:sp>
        <p:grpSp>
          <p:nvGrpSpPr>
            <p:cNvPr id="58" name="组合 57"/>
            <p:cNvGrpSpPr/>
            <p:nvPr/>
          </p:nvGrpSpPr>
          <p:grpSpPr>
            <a:xfrm>
              <a:off x="5964124" y="850567"/>
              <a:ext cx="426498" cy="93124"/>
              <a:chOff x="5851936" y="762206"/>
              <a:chExt cx="426498" cy="93124"/>
            </a:xfrm>
            <a:solidFill>
              <a:schemeClr val="tx1">
                <a:lumMod val="50000"/>
                <a:lumOff val="50000"/>
                <a:alpha val="26000"/>
              </a:schemeClr>
            </a:solidFill>
          </p:grpSpPr>
          <p:sp>
            <p:nvSpPr>
              <p:cNvPr id="60" name="椭圆 59"/>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61" name="椭圆 60"/>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62" name="椭圆 61"/>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59" name="矩形 58"/>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wind"/>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500" fill="hold"/>
                                        <p:tgtEl>
                                          <p:spTgt spid="85"/>
                                        </p:tgtEl>
                                        <p:attrNameLst>
                                          <p:attrName>ppt_w</p:attrName>
                                        </p:attrNameLst>
                                      </p:cBhvr>
                                      <p:tavLst>
                                        <p:tav tm="0">
                                          <p:val>
                                            <p:fltVal val="0"/>
                                          </p:val>
                                        </p:tav>
                                        <p:tav tm="100000">
                                          <p:val>
                                            <p:strVal val="#ppt_w"/>
                                          </p:val>
                                        </p:tav>
                                      </p:tavLst>
                                    </p:anim>
                                    <p:anim calcmode="lin" valueType="num">
                                      <p:cBhvr>
                                        <p:cTn id="31" dur="500" fill="hold"/>
                                        <p:tgtEl>
                                          <p:spTgt spid="85"/>
                                        </p:tgtEl>
                                        <p:attrNameLst>
                                          <p:attrName>ppt_h</p:attrName>
                                        </p:attrNameLst>
                                      </p:cBhvr>
                                      <p:tavLst>
                                        <p:tav tm="0">
                                          <p:val>
                                            <p:fltVal val="0"/>
                                          </p:val>
                                        </p:tav>
                                        <p:tav tm="100000">
                                          <p:val>
                                            <p:strVal val="#ppt_h"/>
                                          </p:val>
                                        </p:tav>
                                      </p:tavLst>
                                    </p:anim>
                                    <p:animEffect transition="in" filter="fade">
                                      <p:cBhvr>
                                        <p:cTn id="32" dur="500"/>
                                        <p:tgtEl>
                                          <p:spTgt spid="85"/>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right)">
                                      <p:cBhvr>
                                        <p:cTn id="36" dur="500"/>
                                        <p:tgtEl>
                                          <p:spTgt spid="90"/>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right)">
                                      <p:cBhvr>
                                        <p:cTn id="59" dur="500"/>
                                        <p:tgtEl>
                                          <p:spTgt spid="39"/>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Effect transition="in" filter="fade">
                                      <p:cBhvr>
                                        <p:cTn id="70" dur="500"/>
                                        <p:tgtEl>
                                          <p:spTgt spid="86"/>
                                        </p:tgtEl>
                                      </p:cBhvr>
                                    </p:animEffect>
                                  </p:childTnLst>
                                </p:cTn>
                              </p:par>
                            </p:childTnLst>
                          </p:cTn>
                        </p:par>
                        <p:par>
                          <p:cTn id="71" fill="hold">
                            <p:stCondLst>
                              <p:cond delay="5000"/>
                            </p:stCondLst>
                            <p:childTnLst>
                              <p:par>
                                <p:cTn id="72" presetID="22" presetClass="entr" presetSubtype="2" fill="hold" grpId="0"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right)">
                                      <p:cBhvr>
                                        <p:cTn id="74" dur="500"/>
                                        <p:tgtEl>
                                          <p:spTgt spid="88"/>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left)">
                                      <p:cBhvr>
                                        <p:cTn id="93" dur="500"/>
                                        <p:tgtEl>
                                          <p:spTgt spid="87"/>
                                        </p:tgtEl>
                                      </p:cBhvr>
                                    </p:animEffect>
                                  </p:childTnLst>
                                </p:cTn>
                              </p:par>
                            </p:childTnLst>
                          </p:cTn>
                        </p:par>
                        <p:par>
                          <p:cTn id="94" fill="hold">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wipe(up)">
                                      <p:cBhvr>
                                        <p:cTn id="9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animBg="1"/>
      <p:bldP spid="39" grpId="0" animBg="1"/>
      <p:bldP spid="40" grpId="0" animBg="1"/>
      <p:bldP spid="83" grpId="0" animBg="1"/>
      <p:bldP spid="84" grpId="0" animBg="1"/>
      <p:bldP spid="85" grpId="0" animBg="1"/>
      <p:bldP spid="86" grpId="0" animBg="1"/>
      <p:bldP spid="87" grpId="0"/>
      <p:bldP spid="88" grpId="0"/>
      <p:bldP spid="89"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clrChange>
              <a:clrFrom>
                <a:srgbClr val="F5F5F4"/>
              </a:clrFrom>
              <a:clrTo>
                <a:srgbClr val="F5F5F4">
                  <a:alpha val="0"/>
                </a:srgbClr>
              </a:clrTo>
            </a:clrChange>
          </a:blip>
          <a:srcRect/>
          <a:stretch>
            <a:fillRect/>
          </a:stretch>
        </p:blipFill>
        <p:spPr>
          <a:xfrm rot="5400000">
            <a:off x="4597417" y="-4597418"/>
            <a:ext cx="2997165" cy="12192000"/>
          </a:xfrm>
          <a:prstGeom prst="rect">
            <a:avLst/>
          </a:prstGeom>
        </p:spPr>
      </p:pic>
      <p:sp>
        <p:nvSpPr>
          <p:cNvPr id="5" name="文本框 4"/>
          <p:cNvSpPr txBox="1"/>
          <p:nvPr/>
        </p:nvSpPr>
        <p:spPr>
          <a:xfrm>
            <a:off x="4638177" y="3044279"/>
            <a:ext cx="2915645" cy="769441"/>
          </a:xfrm>
          <a:prstGeom prst="rect">
            <a:avLst/>
          </a:prstGeom>
          <a:noFill/>
        </p:spPr>
        <p:txBody>
          <a:bodyPr wrap="square" rtlCol="0">
            <a:spAutoFit/>
          </a:bodyPr>
          <a:lstStyle/>
          <a:p>
            <a:pPr algn="ctr"/>
            <a:r>
              <a:rPr lang="zh-CN" altLang="en-US" sz="4400" b="1" dirty="0">
                <a:solidFill>
                  <a:schemeClr val="bg2">
                    <a:lumMod val="25000"/>
                  </a:schemeClr>
                </a:solidFill>
                <a:cs typeface="+mn-ea"/>
                <a:sym typeface="+mn-lt"/>
              </a:rPr>
              <a:t>团队介绍</a:t>
            </a:r>
          </a:p>
        </p:txBody>
      </p:sp>
      <p:grpSp>
        <p:nvGrpSpPr>
          <p:cNvPr id="6" name="组合 5"/>
          <p:cNvGrpSpPr/>
          <p:nvPr/>
        </p:nvGrpSpPr>
        <p:grpSpPr>
          <a:xfrm>
            <a:off x="3031372" y="3869235"/>
            <a:ext cx="7394331" cy="1009650"/>
            <a:chOff x="2958192" y="3025943"/>
            <a:chExt cx="7394331" cy="1009650"/>
          </a:xfrm>
        </p:grpSpPr>
        <p:sp>
          <p:nvSpPr>
            <p:cNvPr id="7" name="矩形 6"/>
            <p:cNvSpPr/>
            <p:nvPr/>
          </p:nvSpPr>
          <p:spPr>
            <a:xfrm>
              <a:off x="2958192" y="3025943"/>
              <a:ext cx="5956300" cy="10096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cs typeface="+mn-ea"/>
                <a:sym typeface="+mn-lt"/>
              </a:endParaRPr>
            </a:p>
          </p:txBody>
        </p:sp>
        <p:sp>
          <p:nvSpPr>
            <p:cNvPr id="8" name="文本框 7"/>
            <p:cNvSpPr txBox="1"/>
            <p:nvPr/>
          </p:nvSpPr>
          <p:spPr>
            <a:xfrm>
              <a:off x="4608761" y="3112263"/>
              <a:ext cx="5743762" cy="923330"/>
            </a:xfrm>
            <a:prstGeom prst="rect">
              <a:avLst/>
            </a:prstGeom>
            <a:noFill/>
          </p:spPr>
          <p:txBody>
            <a:bodyPr wrap="square" rtlCol="0">
              <a:spAutoFit/>
            </a:bodyPr>
            <a:lstStyle/>
            <a:p>
              <a:r>
                <a:rPr lang="zh-CN" altLang="en-US" sz="5400" b="1" dirty="0">
                  <a:solidFill>
                    <a:schemeClr val="bg1">
                      <a:lumMod val="95000"/>
                    </a:schemeClr>
                  </a:solidFill>
                  <a:cs typeface="+mn-ea"/>
                  <a:sym typeface="+mn-lt"/>
                </a:rPr>
                <a:t>关于我们</a:t>
              </a:r>
              <a:endParaRPr lang="en-US" altLang="zh-CN" sz="5400" b="1" dirty="0">
                <a:solidFill>
                  <a:schemeClr val="bg1">
                    <a:lumMod val="95000"/>
                  </a:schemeClr>
                </a:solidFill>
                <a:cs typeface="+mn-ea"/>
                <a:sym typeface="+mn-lt"/>
              </a:endParaRPr>
            </a:p>
          </p:txBody>
        </p:sp>
      </p:grpSp>
      <p:grpSp>
        <p:nvGrpSpPr>
          <p:cNvPr id="9" name="组合 8"/>
          <p:cNvGrpSpPr/>
          <p:nvPr/>
        </p:nvGrpSpPr>
        <p:grpSpPr>
          <a:xfrm>
            <a:off x="2218576" y="5440207"/>
            <a:ext cx="7578006" cy="400110"/>
            <a:chOff x="2133600" y="4662231"/>
            <a:chExt cx="7578006" cy="400110"/>
          </a:xfrm>
        </p:grpSpPr>
        <p:grpSp>
          <p:nvGrpSpPr>
            <p:cNvPr id="10" name="组合 9"/>
            <p:cNvGrpSpPr/>
            <p:nvPr/>
          </p:nvGrpSpPr>
          <p:grpSpPr>
            <a:xfrm>
              <a:off x="2133600" y="4862286"/>
              <a:ext cx="7578006" cy="0"/>
              <a:chOff x="2133600" y="4862286"/>
              <a:chExt cx="7578006" cy="0"/>
            </a:xfrm>
          </p:grpSpPr>
          <p:cxnSp>
            <p:nvCxnSpPr>
              <p:cNvPr id="12" name="直接连接符 11"/>
              <p:cNvCxnSpPr/>
              <p:nvPr/>
            </p:nvCxnSpPr>
            <p:spPr>
              <a:xfrm>
                <a:off x="2133600"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39263" y="4862286"/>
                <a:ext cx="1872343"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149248" y="4662231"/>
              <a:ext cx="1723549" cy="400110"/>
            </a:xfrm>
            <a:prstGeom prst="rect">
              <a:avLst/>
            </a:prstGeom>
            <a:noFill/>
          </p:spPr>
          <p:txBody>
            <a:bodyPr wrap="none" rtlCol="0">
              <a:spAutoFit/>
            </a:bodyPr>
            <a:lstStyle/>
            <a:p>
              <a:r>
                <a:rPr lang="zh-CN" altLang="en-US" sz="2000" dirty="0">
                  <a:solidFill>
                    <a:schemeClr val="bg2">
                      <a:lumMod val="25000"/>
                    </a:schemeClr>
                  </a:solidFill>
                  <a:cs typeface="+mn-ea"/>
                  <a:sym typeface="+mn-lt"/>
                </a:rPr>
                <a:t>请看以下介绍</a:t>
              </a:r>
            </a:p>
          </p:txBody>
        </p:sp>
      </p:gr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
          <p:cNvSpPr/>
          <p:nvPr/>
        </p:nvSpPr>
        <p:spPr>
          <a:xfrm>
            <a:off x="495467" y="1311097"/>
            <a:ext cx="11785433" cy="861774"/>
          </a:xfrm>
          <a:prstGeom prst="rect">
            <a:avLst/>
          </a:prstGeom>
        </p:spPr>
        <p:txBody>
          <a:bodyPr wrap="square">
            <a:spAutoFit/>
          </a:bodyPr>
          <a:lstStyle/>
          <a:p>
            <a:pPr>
              <a:lnSpc>
                <a:spcPts val="2000"/>
              </a:lnSpc>
            </a:pPr>
            <a:r>
              <a:rPr lang="en-GB" sz="1200" b="1" dirty="0">
                <a:solidFill>
                  <a:srgbClr val="767171"/>
                </a:solidFill>
                <a:cs typeface="+mn-ea"/>
                <a:sym typeface="+mn-lt"/>
              </a:rPr>
              <a:t>Create Simple &amp; Creative Slide Presentation With Us. </a:t>
            </a:r>
            <a:r>
              <a:rPr lang="en-GB" sz="1200" b="1" spc="50" dirty="0">
                <a:solidFill>
                  <a:srgbClr val="767171"/>
                </a:solidFill>
                <a:cs typeface="+mn-ea"/>
                <a:sym typeface="+mn-lt"/>
              </a:rPr>
              <a:t>Don't let your ego get too close to your position, so that if your position gets shot down, your ego doesn't go with it. </a:t>
            </a:r>
            <a:r>
              <a:rPr lang="en-GB" altLang="zh-CN" sz="1200" b="1" dirty="0">
                <a:solidFill>
                  <a:srgbClr val="767171"/>
                </a:solidFill>
                <a:cs typeface="+mn-ea"/>
                <a:sym typeface="+mn-lt"/>
              </a:rPr>
              <a:t>Create Simple &amp; Creative Slide Presentation With Us. </a:t>
            </a:r>
            <a:r>
              <a:rPr lang="en-GB" altLang="zh-CN" sz="1200" b="1" spc="50" dirty="0">
                <a:solidFill>
                  <a:srgbClr val="767171"/>
                </a:solidFill>
                <a:cs typeface="+mn-ea"/>
                <a:sym typeface="+mn-lt"/>
              </a:rPr>
              <a:t>Don't let your ego get too close to your position, so that if your position gets shot down, your ego doesn't go with it.</a:t>
            </a:r>
            <a:endParaRPr lang="en-GB" altLang="zh-CN" sz="1200" b="1" dirty="0">
              <a:solidFill>
                <a:srgbClr val="767171"/>
              </a:solidFill>
              <a:cs typeface="+mn-ea"/>
              <a:sym typeface="+mn-lt"/>
            </a:endParaRPr>
          </a:p>
        </p:txBody>
      </p:sp>
      <p:grpSp>
        <p:nvGrpSpPr>
          <p:cNvPr id="7" name="组合 6"/>
          <p:cNvGrpSpPr/>
          <p:nvPr/>
        </p:nvGrpSpPr>
        <p:grpSpPr>
          <a:xfrm>
            <a:off x="593394" y="2140287"/>
            <a:ext cx="12563806" cy="4555067"/>
            <a:chOff x="593394" y="2140287"/>
            <a:chExt cx="12563806" cy="4555067"/>
          </a:xfrm>
        </p:grpSpPr>
        <p:sp>
          <p:nvSpPr>
            <p:cNvPr id="6" name="矩形 5"/>
            <p:cNvSpPr/>
            <p:nvPr/>
          </p:nvSpPr>
          <p:spPr>
            <a:xfrm>
              <a:off x="2392680" y="2682240"/>
              <a:ext cx="10764520" cy="3362960"/>
            </a:xfrm>
            <a:prstGeom prst="rect">
              <a:avLst/>
            </a:prstGeom>
            <a:solidFill>
              <a:srgbClr val="7671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5" name="组合 4"/>
            <p:cNvGrpSpPr/>
            <p:nvPr/>
          </p:nvGrpSpPr>
          <p:grpSpPr>
            <a:xfrm>
              <a:off x="593394" y="2140287"/>
              <a:ext cx="2270944" cy="4555067"/>
              <a:chOff x="593394" y="2140287"/>
              <a:chExt cx="2270944" cy="4555067"/>
            </a:xfrm>
          </p:grpSpPr>
          <p:pic>
            <p:nvPicPr>
              <p:cNvPr id="2" name="图片 1"/>
              <p:cNvPicPr>
                <a:picLocks noChangeAspect="1"/>
              </p:cNvPicPr>
              <p:nvPr/>
            </p:nvPicPr>
            <p:blipFill>
              <a:blip r:embed="rId3" cstate="screen"/>
              <a:stretch>
                <a:fillRect/>
              </a:stretch>
            </p:blipFill>
            <p:spPr>
              <a:xfrm>
                <a:off x="593394" y="2140287"/>
                <a:ext cx="2270944" cy="4555067"/>
              </a:xfrm>
              <a:prstGeom prst="rect">
                <a:avLst/>
              </a:prstGeom>
            </p:spPr>
          </p:pic>
          <p:sp>
            <p:nvSpPr>
              <p:cNvPr id="4" name="矩形 3"/>
              <p:cNvSpPr/>
              <p:nvPr/>
            </p:nvSpPr>
            <p:spPr>
              <a:xfrm>
                <a:off x="741680" y="2682240"/>
                <a:ext cx="1920240" cy="3398520"/>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31" name="TextBox 119"/>
          <p:cNvSpPr txBox="1"/>
          <p:nvPr/>
        </p:nvSpPr>
        <p:spPr>
          <a:xfrm>
            <a:off x="3280877" y="3161067"/>
            <a:ext cx="2468921" cy="369332"/>
          </a:xfrm>
          <a:prstGeom prst="rect">
            <a:avLst/>
          </a:prstGeom>
          <a:noFill/>
        </p:spPr>
        <p:txBody>
          <a:bodyPr wrap="square" rtlCol="0">
            <a:spAutoFit/>
          </a:bodyPr>
          <a:lstStyle/>
          <a:p>
            <a:pPr defTabSz="914400"/>
            <a:r>
              <a:rPr lang="zh-CN" altLang="en-US" b="1" dirty="0">
                <a:solidFill>
                  <a:schemeClr val="bg1"/>
                </a:solidFill>
                <a:cs typeface="+mn-ea"/>
                <a:sym typeface="+mn-lt"/>
              </a:rPr>
              <a:t>成员简介</a:t>
            </a:r>
            <a:endParaRPr lang="id-ID" b="1" dirty="0">
              <a:solidFill>
                <a:schemeClr val="bg1"/>
              </a:solidFill>
              <a:cs typeface="+mn-ea"/>
              <a:sym typeface="+mn-lt"/>
            </a:endParaRPr>
          </a:p>
        </p:txBody>
      </p:sp>
      <p:sp>
        <p:nvSpPr>
          <p:cNvPr id="33" name="Rectangle 120"/>
          <p:cNvSpPr/>
          <p:nvPr/>
        </p:nvSpPr>
        <p:spPr>
          <a:xfrm>
            <a:off x="3280876" y="3503083"/>
            <a:ext cx="3703939" cy="830997"/>
          </a:xfrm>
          <a:prstGeom prst="rect">
            <a:avLst/>
          </a:prstGeom>
        </p:spPr>
        <p:txBody>
          <a:bodyPr wrap="square">
            <a:spAutoFit/>
          </a:bodyPr>
          <a:lstStyle/>
          <a:p>
            <a:r>
              <a:rPr lang="en-US" altLang="zh-CN" sz="1200" dirty="0">
                <a:solidFill>
                  <a:schemeClr val="bg1"/>
                </a:solidFill>
                <a:cs typeface="+mn-ea"/>
                <a:sym typeface="+mn-lt"/>
              </a:rPr>
              <a:t>It is not difficult to imagine a world short of ambition. It would probably be a kinder world: with out demands, without abrasions, without disappointments. </a:t>
            </a:r>
            <a:endParaRPr lang="zh-CN" altLang="en-US" sz="1200" dirty="0">
              <a:solidFill>
                <a:schemeClr val="bg1"/>
              </a:solidFill>
              <a:cs typeface="+mn-ea"/>
              <a:sym typeface="+mn-lt"/>
            </a:endParaRPr>
          </a:p>
        </p:txBody>
      </p:sp>
      <p:sp>
        <p:nvSpPr>
          <p:cNvPr id="34" name="TextBox 119"/>
          <p:cNvSpPr txBox="1"/>
          <p:nvPr/>
        </p:nvSpPr>
        <p:spPr>
          <a:xfrm>
            <a:off x="7603957" y="3161067"/>
            <a:ext cx="2468921" cy="369332"/>
          </a:xfrm>
          <a:prstGeom prst="rect">
            <a:avLst/>
          </a:prstGeom>
          <a:noFill/>
        </p:spPr>
        <p:txBody>
          <a:bodyPr wrap="square" rtlCol="0">
            <a:spAutoFit/>
          </a:bodyPr>
          <a:lstStyle/>
          <a:p>
            <a:pPr defTabSz="914400"/>
            <a:r>
              <a:rPr lang="zh-CN" altLang="en-US" b="1" dirty="0">
                <a:solidFill>
                  <a:schemeClr val="bg1"/>
                </a:solidFill>
                <a:cs typeface="+mn-ea"/>
                <a:sym typeface="+mn-lt"/>
              </a:rPr>
              <a:t>成员简介</a:t>
            </a:r>
            <a:endParaRPr lang="id-ID" b="1" dirty="0">
              <a:solidFill>
                <a:schemeClr val="bg1"/>
              </a:solidFill>
              <a:cs typeface="+mn-ea"/>
              <a:sym typeface="+mn-lt"/>
            </a:endParaRPr>
          </a:p>
        </p:txBody>
      </p:sp>
      <p:sp>
        <p:nvSpPr>
          <p:cNvPr id="35" name="Rectangle 120"/>
          <p:cNvSpPr/>
          <p:nvPr/>
        </p:nvSpPr>
        <p:spPr>
          <a:xfrm>
            <a:off x="7603956" y="3503083"/>
            <a:ext cx="3703939" cy="830997"/>
          </a:xfrm>
          <a:prstGeom prst="rect">
            <a:avLst/>
          </a:prstGeom>
        </p:spPr>
        <p:txBody>
          <a:bodyPr wrap="square">
            <a:spAutoFit/>
          </a:bodyPr>
          <a:lstStyle/>
          <a:p>
            <a:r>
              <a:rPr lang="en-US" altLang="zh-CN" sz="1200" dirty="0">
                <a:solidFill>
                  <a:schemeClr val="bg1"/>
                </a:solidFill>
                <a:cs typeface="+mn-ea"/>
                <a:sym typeface="+mn-lt"/>
              </a:rPr>
              <a:t>It is not difficult to imagine a world short of ambition. It would probably be a kinder world: with out demands, without abrasions, without disappointments. </a:t>
            </a:r>
            <a:endParaRPr lang="zh-CN" altLang="en-US" sz="1200" dirty="0">
              <a:solidFill>
                <a:schemeClr val="bg1"/>
              </a:solidFill>
              <a:cs typeface="+mn-ea"/>
              <a:sym typeface="+mn-lt"/>
            </a:endParaRPr>
          </a:p>
        </p:txBody>
      </p:sp>
      <p:sp>
        <p:nvSpPr>
          <p:cNvPr id="36" name="TextBox 119"/>
          <p:cNvSpPr txBox="1"/>
          <p:nvPr/>
        </p:nvSpPr>
        <p:spPr>
          <a:xfrm>
            <a:off x="3280877" y="4436147"/>
            <a:ext cx="2468921" cy="369332"/>
          </a:xfrm>
          <a:prstGeom prst="rect">
            <a:avLst/>
          </a:prstGeom>
          <a:noFill/>
        </p:spPr>
        <p:txBody>
          <a:bodyPr wrap="square" rtlCol="0">
            <a:spAutoFit/>
          </a:bodyPr>
          <a:lstStyle/>
          <a:p>
            <a:pPr defTabSz="914400"/>
            <a:r>
              <a:rPr lang="zh-CN" altLang="en-US" b="1" dirty="0">
                <a:solidFill>
                  <a:schemeClr val="bg1"/>
                </a:solidFill>
                <a:cs typeface="+mn-ea"/>
                <a:sym typeface="+mn-lt"/>
              </a:rPr>
              <a:t>成员简介</a:t>
            </a:r>
            <a:endParaRPr lang="id-ID" b="1" dirty="0">
              <a:solidFill>
                <a:schemeClr val="bg1"/>
              </a:solidFill>
              <a:cs typeface="+mn-ea"/>
              <a:sym typeface="+mn-lt"/>
            </a:endParaRPr>
          </a:p>
        </p:txBody>
      </p:sp>
      <p:sp>
        <p:nvSpPr>
          <p:cNvPr id="37" name="Rectangle 120"/>
          <p:cNvSpPr/>
          <p:nvPr/>
        </p:nvSpPr>
        <p:spPr>
          <a:xfrm>
            <a:off x="3280876" y="4778163"/>
            <a:ext cx="3703939" cy="830997"/>
          </a:xfrm>
          <a:prstGeom prst="rect">
            <a:avLst/>
          </a:prstGeom>
        </p:spPr>
        <p:txBody>
          <a:bodyPr wrap="square">
            <a:spAutoFit/>
          </a:bodyPr>
          <a:lstStyle/>
          <a:p>
            <a:r>
              <a:rPr lang="en-US" altLang="zh-CN" sz="1200" dirty="0">
                <a:solidFill>
                  <a:schemeClr val="bg1"/>
                </a:solidFill>
                <a:cs typeface="+mn-ea"/>
                <a:sym typeface="+mn-lt"/>
              </a:rPr>
              <a:t>It is not difficult to imagine a world short of ambition. It would probably be a kinder world: with out demands, without abrasions, without disappointments. </a:t>
            </a:r>
            <a:endParaRPr lang="zh-CN" altLang="en-US" sz="1200" dirty="0">
              <a:solidFill>
                <a:schemeClr val="bg1"/>
              </a:solidFill>
              <a:cs typeface="+mn-ea"/>
              <a:sym typeface="+mn-lt"/>
            </a:endParaRPr>
          </a:p>
        </p:txBody>
      </p:sp>
      <p:sp>
        <p:nvSpPr>
          <p:cNvPr id="39" name="TextBox 119"/>
          <p:cNvSpPr txBox="1"/>
          <p:nvPr/>
        </p:nvSpPr>
        <p:spPr>
          <a:xfrm>
            <a:off x="7603957" y="4436147"/>
            <a:ext cx="2468921" cy="369332"/>
          </a:xfrm>
          <a:prstGeom prst="rect">
            <a:avLst/>
          </a:prstGeom>
          <a:noFill/>
        </p:spPr>
        <p:txBody>
          <a:bodyPr wrap="square" rtlCol="0">
            <a:spAutoFit/>
          </a:bodyPr>
          <a:lstStyle/>
          <a:p>
            <a:pPr defTabSz="914400"/>
            <a:r>
              <a:rPr lang="zh-CN" altLang="en-US" b="1" dirty="0">
                <a:solidFill>
                  <a:schemeClr val="bg1"/>
                </a:solidFill>
                <a:cs typeface="+mn-ea"/>
                <a:sym typeface="+mn-lt"/>
              </a:rPr>
              <a:t>成员简介</a:t>
            </a:r>
            <a:endParaRPr lang="id-ID" b="1" dirty="0">
              <a:solidFill>
                <a:schemeClr val="bg1"/>
              </a:solidFill>
              <a:cs typeface="+mn-ea"/>
              <a:sym typeface="+mn-lt"/>
            </a:endParaRPr>
          </a:p>
        </p:txBody>
      </p:sp>
      <p:sp>
        <p:nvSpPr>
          <p:cNvPr id="43" name="Rectangle 120"/>
          <p:cNvSpPr/>
          <p:nvPr/>
        </p:nvSpPr>
        <p:spPr>
          <a:xfrm>
            <a:off x="7603956" y="4778163"/>
            <a:ext cx="3703939" cy="830997"/>
          </a:xfrm>
          <a:prstGeom prst="rect">
            <a:avLst/>
          </a:prstGeom>
        </p:spPr>
        <p:txBody>
          <a:bodyPr wrap="square">
            <a:spAutoFit/>
          </a:bodyPr>
          <a:lstStyle/>
          <a:p>
            <a:r>
              <a:rPr lang="en-US" altLang="zh-CN" sz="1200" dirty="0">
                <a:solidFill>
                  <a:schemeClr val="bg1"/>
                </a:solidFill>
                <a:cs typeface="+mn-ea"/>
                <a:sym typeface="+mn-lt"/>
              </a:rPr>
              <a:t>It is not difficult to imagine a world short of ambition. It would probably be a kinder world: with out demands, without abrasions, without disappointments. </a:t>
            </a:r>
            <a:endParaRPr lang="zh-CN" altLang="en-US" sz="1200" dirty="0">
              <a:solidFill>
                <a:schemeClr val="bg1"/>
              </a:solidFill>
              <a:cs typeface="+mn-ea"/>
              <a:sym typeface="+mn-lt"/>
            </a:endParaRPr>
          </a:p>
        </p:txBody>
      </p:sp>
      <p:grpSp>
        <p:nvGrpSpPr>
          <p:cNvPr id="20" name="组合 19"/>
          <p:cNvGrpSpPr/>
          <p:nvPr/>
        </p:nvGrpSpPr>
        <p:grpSpPr>
          <a:xfrm>
            <a:off x="3048000" y="255529"/>
            <a:ext cx="6096000" cy="688162"/>
            <a:chOff x="3103755" y="255529"/>
            <a:chExt cx="6096000" cy="688162"/>
          </a:xfrm>
        </p:grpSpPr>
        <p:sp>
          <p:nvSpPr>
            <p:cNvPr id="23"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团队介绍</a:t>
              </a:r>
            </a:p>
          </p:txBody>
        </p:sp>
        <p:grpSp>
          <p:nvGrpSpPr>
            <p:cNvPr id="24" name="组合 23"/>
            <p:cNvGrpSpPr/>
            <p:nvPr/>
          </p:nvGrpSpPr>
          <p:grpSpPr>
            <a:xfrm>
              <a:off x="5964124" y="850567"/>
              <a:ext cx="426498" cy="93124"/>
              <a:chOff x="5851936" y="762206"/>
              <a:chExt cx="426498" cy="93124"/>
            </a:xfrm>
            <a:solidFill>
              <a:schemeClr val="tx1">
                <a:lumMod val="50000"/>
                <a:lumOff val="50000"/>
                <a:alpha val="26000"/>
              </a:schemeClr>
            </a:solidFill>
          </p:grpSpPr>
          <p:sp>
            <p:nvSpPr>
              <p:cNvPr id="27" name="椭圆 26"/>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28" name="椭圆 27"/>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29" name="椭圆 28"/>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25" name="矩形 24"/>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8000">
        <p15:prstTrans prst="wind"/>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 presetClass="entr" presetSubtype="2" fill="hold" nodeType="afterEffect" p14:presetBounceEnd="6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6000">
                                          <p:cBhvr additive="base">
                                            <p:cTn id="11" dur="1750" fill="hold"/>
                                            <p:tgtEl>
                                              <p:spTgt spid="7"/>
                                            </p:tgtEl>
                                            <p:attrNameLst>
                                              <p:attrName>ppt_x</p:attrName>
                                            </p:attrNameLst>
                                          </p:cBhvr>
                                          <p:tavLst>
                                            <p:tav tm="0">
                                              <p:val>
                                                <p:strVal val="1+#ppt_w/2"/>
                                              </p:val>
                                            </p:tav>
                                            <p:tav tm="100000">
                                              <p:val>
                                                <p:strVal val="#ppt_x"/>
                                              </p:val>
                                            </p:tav>
                                          </p:tavLst>
                                        </p:anim>
                                        <p:anim calcmode="lin" valueType="num" p14:bounceEnd="66000">
                                          <p:cBhvr additive="base">
                                            <p:cTn id="12" dur="1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5000"/>
                                </p:stCondLst>
                                <p:childTnLst>
                                  <p:par>
                                    <p:cTn id="34" presetID="22" presetClass="entr" presetSubtype="1"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5500"/>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3" grpId="0"/>
          <p:bldP spid="34" grpId="0"/>
          <p:bldP spid="35" grpId="0"/>
          <p:bldP spid="36" grpId="0"/>
          <p:bldP spid="37" grpId="0"/>
          <p:bldP spid="39"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1+#ppt_w/2"/>
                                              </p:val>
                                            </p:tav>
                                            <p:tav tm="100000">
                                              <p:val>
                                                <p:strVal val="#ppt_x"/>
                                              </p:val>
                                            </p:tav>
                                          </p:tavLst>
                                        </p:anim>
                                        <p:anim calcmode="lin" valueType="num">
                                          <p:cBhvr additive="base">
                                            <p:cTn id="12" dur="1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5000"/>
                                </p:stCondLst>
                                <p:childTnLst>
                                  <p:par>
                                    <p:cTn id="34" presetID="22" presetClass="entr" presetSubtype="1"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5500"/>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3" grpId="0"/>
          <p:bldP spid="34" grpId="0"/>
          <p:bldP spid="35" grpId="0"/>
          <p:bldP spid="36" grpId="0"/>
          <p:bldP spid="37" grpId="0"/>
          <p:bldP spid="39" grpId="0"/>
          <p:bldP spid="4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ie 9"/>
          <p:cNvSpPr/>
          <p:nvPr/>
        </p:nvSpPr>
        <p:spPr>
          <a:xfrm flipH="1">
            <a:off x="4948713" y="3629145"/>
            <a:ext cx="1800360" cy="1771783"/>
          </a:xfrm>
          <a:prstGeom prst="pie">
            <a:avLst>
              <a:gd name="adj1" fmla="val 10800000"/>
              <a:gd name="adj2" fmla="val 16200000"/>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0" name="Pie 10"/>
          <p:cNvSpPr/>
          <p:nvPr/>
        </p:nvSpPr>
        <p:spPr>
          <a:xfrm flipV="1">
            <a:off x="4803445" y="2747063"/>
            <a:ext cx="1800360" cy="1771783"/>
          </a:xfrm>
          <a:prstGeom prst="pie">
            <a:avLst>
              <a:gd name="adj1" fmla="val 10800000"/>
              <a:gd name="adj2" fmla="val 16200000"/>
            </a:avLst>
          </a:prstGeom>
          <a:solidFill>
            <a:srgbClr val="3B3838"/>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1" name="Pie 11"/>
          <p:cNvSpPr/>
          <p:nvPr/>
        </p:nvSpPr>
        <p:spPr>
          <a:xfrm flipV="1">
            <a:off x="5848894" y="3769411"/>
            <a:ext cx="1800360" cy="1771783"/>
          </a:xfrm>
          <a:prstGeom prst="pie">
            <a:avLst>
              <a:gd name="adj1" fmla="val 10800000"/>
              <a:gd name="adj2" fmla="val 16200000"/>
            </a:avLst>
          </a:prstGeom>
          <a:solidFill>
            <a:srgbClr val="3B3838"/>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2" name="Up Arrow 12"/>
          <p:cNvSpPr/>
          <p:nvPr/>
        </p:nvSpPr>
        <p:spPr>
          <a:xfrm>
            <a:off x="4558631" y="2114556"/>
            <a:ext cx="1383136" cy="1395993"/>
          </a:xfrm>
          <a:prstGeom prst="upArrow">
            <a:avLst>
              <a:gd name="adj1" fmla="val 64613"/>
              <a:gd name="adj2" fmla="val 47500"/>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33" name="Round Same Side Corner Rectangle 13"/>
          <p:cNvSpPr/>
          <p:nvPr/>
        </p:nvSpPr>
        <p:spPr>
          <a:xfrm rot="5400000">
            <a:off x="6924585" y="4613155"/>
            <a:ext cx="884939" cy="971623"/>
          </a:xfrm>
          <a:prstGeom prst="round2SameRect">
            <a:avLst>
              <a:gd name="adj1" fmla="val 50000"/>
              <a:gd name="adj2" fmla="val 0"/>
            </a:avLst>
          </a:prstGeom>
          <a:solidFill>
            <a:srgbClr val="3B38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34" name="Group 15"/>
          <p:cNvGrpSpPr/>
          <p:nvPr/>
        </p:nvGrpSpPr>
        <p:grpSpPr>
          <a:xfrm>
            <a:off x="7156920" y="4918777"/>
            <a:ext cx="420269" cy="341160"/>
            <a:chOff x="4757738" y="1381124"/>
            <a:chExt cx="269875" cy="219075"/>
          </a:xfrm>
          <a:solidFill>
            <a:srgbClr val="FFFFFF"/>
          </a:solidFill>
        </p:grpSpPr>
        <p:sp>
          <p:nvSpPr>
            <p:cNvPr id="35" name="Freeform 96"/>
            <p:cNvSpPr/>
            <p:nvPr/>
          </p:nvSpPr>
          <p:spPr bwMode="auto">
            <a:xfrm>
              <a:off x="4945063" y="1381124"/>
              <a:ext cx="77788" cy="84138"/>
            </a:xfrm>
            <a:custGeom>
              <a:avLst/>
              <a:gdLst/>
              <a:ahLst/>
              <a:cxnLst>
                <a:cxn ang="0">
                  <a:pos x="16" y="37"/>
                </a:cxn>
                <a:cxn ang="0">
                  <a:pos x="30" y="19"/>
                </a:cxn>
                <a:cxn ang="0">
                  <a:pos x="29" y="4"/>
                </a:cxn>
                <a:cxn ang="0">
                  <a:pos x="14" y="7"/>
                </a:cxn>
                <a:cxn ang="0">
                  <a:pos x="0" y="25"/>
                </a:cxn>
                <a:cxn ang="0">
                  <a:pos x="0" y="25"/>
                </a:cxn>
                <a:cxn ang="0">
                  <a:pos x="15" y="37"/>
                </a:cxn>
                <a:cxn ang="0">
                  <a:pos x="16" y="37"/>
                </a:cxn>
              </a:cxnLst>
              <a:rect l="0" t="0" r="r" b="b"/>
              <a:pathLst>
                <a:path w="34" h="37">
                  <a:moveTo>
                    <a:pt x="16" y="37"/>
                  </a:moveTo>
                  <a:cubicBezTo>
                    <a:pt x="19" y="32"/>
                    <a:pt x="30" y="19"/>
                    <a:pt x="30" y="19"/>
                  </a:cubicBezTo>
                  <a:cubicBezTo>
                    <a:pt x="34" y="14"/>
                    <a:pt x="33" y="8"/>
                    <a:pt x="29" y="4"/>
                  </a:cubicBezTo>
                  <a:cubicBezTo>
                    <a:pt x="24" y="0"/>
                    <a:pt x="18" y="2"/>
                    <a:pt x="14" y="7"/>
                  </a:cubicBezTo>
                  <a:cubicBezTo>
                    <a:pt x="0" y="25"/>
                    <a:pt x="0" y="25"/>
                    <a:pt x="0" y="25"/>
                  </a:cubicBezTo>
                  <a:cubicBezTo>
                    <a:pt x="0" y="25"/>
                    <a:pt x="0" y="25"/>
                    <a:pt x="0" y="25"/>
                  </a:cubicBezTo>
                  <a:cubicBezTo>
                    <a:pt x="3" y="28"/>
                    <a:pt x="12" y="35"/>
                    <a:pt x="15" y="37"/>
                  </a:cubicBezTo>
                  <a:cubicBezTo>
                    <a:pt x="15" y="37"/>
                    <a:pt x="15" y="37"/>
                    <a:pt x="16" y="37"/>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36" name="Freeform 98"/>
            <p:cNvSpPr/>
            <p:nvPr/>
          </p:nvSpPr>
          <p:spPr bwMode="auto">
            <a:xfrm>
              <a:off x="4995863" y="1431924"/>
              <a:ext cx="31750" cy="36513"/>
            </a:xfrm>
            <a:custGeom>
              <a:avLst/>
              <a:gdLst/>
              <a:ahLst/>
              <a:cxnLst>
                <a:cxn ang="0">
                  <a:pos x="4" y="15"/>
                </a:cxn>
                <a:cxn ang="0">
                  <a:pos x="1" y="16"/>
                </a:cxn>
                <a:cxn ang="0">
                  <a:pos x="1" y="13"/>
                </a:cxn>
                <a:cxn ang="0">
                  <a:pos x="10" y="1"/>
                </a:cxn>
                <a:cxn ang="0">
                  <a:pos x="13" y="0"/>
                </a:cxn>
                <a:cxn ang="0">
                  <a:pos x="13" y="3"/>
                </a:cxn>
                <a:cxn ang="0">
                  <a:pos x="4" y="15"/>
                </a:cxn>
              </a:cxnLst>
              <a:rect l="0" t="0" r="r" b="b"/>
              <a:pathLst>
                <a:path w="14" h="16">
                  <a:moveTo>
                    <a:pt x="4" y="15"/>
                  </a:moveTo>
                  <a:cubicBezTo>
                    <a:pt x="3" y="16"/>
                    <a:pt x="2" y="16"/>
                    <a:pt x="1" y="16"/>
                  </a:cubicBezTo>
                  <a:cubicBezTo>
                    <a:pt x="0" y="15"/>
                    <a:pt x="0" y="14"/>
                    <a:pt x="1" y="13"/>
                  </a:cubicBezTo>
                  <a:cubicBezTo>
                    <a:pt x="10" y="1"/>
                    <a:pt x="10" y="1"/>
                    <a:pt x="10" y="1"/>
                  </a:cubicBezTo>
                  <a:cubicBezTo>
                    <a:pt x="11" y="0"/>
                    <a:pt x="12" y="0"/>
                    <a:pt x="13" y="0"/>
                  </a:cubicBezTo>
                  <a:cubicBezTo>
                    <a:pt x="14" y="1"/>
                    <a:pt x="14" y="2"/>
                    <a:pt x="13" y="3"/>
                  </a:cubicBezTo>
                  <a:lnTo>
                    <a:pt x="4" y="15"/>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37" name="Group 18"/>
            <p:cNvGrpSpPr/>
            <p:nvPr/>
          </p:nvGrpSpPr>
          <p:grpSpPr>
            <a:xfrm>
              <a:off x="4757738" y="1382711"/>
              <a:ext cx="215901" cy="217488"/>
              <a:chOff x="4757738" y="1382711"/>
              <a:chExt cx="215901" cy="217488"/>
            </a:xfrm>
            <a:grpFill/>
          </p:grpSpPr>
          <p:sp>
            <p:nvSpPr>
              <p:cNvPr id="52" name="Freeform 97"/>
              <p:cNvSpPr/>
              <p:nvPr/>
            </p:nvSpPr>
            <p:spPr bwMode="auto">
              <a:xfrm>
                <a:off x="4902201" y="1447799"/>
                <a:ext cx="71438" cy="82550"/>
              </a:xfrm>
              <a:custGeom>
                <a:avLst/>
                <a:gdLst/>
                <a:ahLst/>
                <a:cxnLst>
                  <a:cxn ang="0">
                    <a:pos x="18" y="1"/>
                  </a:cxn>
                  <a:cxn ang="0">
                    <a:pos x="17" y="1"/>
                  </a:cxn>
                  <a:cxn ang="0">
                    <a:pos x="3" y="20"/>
                  </a:cxn>
                  <a:cxn ang="0">
                    <a:pos x="1" y="31"/>
                  </a:cxn>
                  <a:cxn ang="0">
                    <a:pos x="1" y="31"/>
                  </a:cxn>
                  <a:cxn ang="0">
                    <a:pos x="0" y="33"/>
                  </a:cxn>
                  <a:cxn ang="0">
                    <a:pos x="1" y="35"/>
                  </a:cxn>
                  <a:cxn ang="0">
                    <a:pos x="3" y="35"/>
                  </a:cxn>
                  <a:cxn ang="0">
                    <a:pos x="4" y="34"/>
                  </a:cxn>
                  <a:cxn ang="0">
                    <a:pos x="4" y="34"/>
                  </a:cxn>
                  <a:cxn ang="0">
                    <a:pos x="15" y="29"/>
                  </a:cxn>
                  <a:cxn ang="0">
                    <a:pos x="30" y="11"/>
                  </a:cxn>
                  <a:cxn ang="0">
                    <a:pos x="30" y="11"/>
                  </a:cxn>
                  <a:cxn ang="0">
                    <a:pos x="18" y="1"/>
                  </a:cxn>
                </a:cxnLst>
                <a:rect l="0" t="0" r="r" b="b"/>
                <a:pathLst>
                  <a:path w="31" h="36">
                    <a:moveTo>
                      <a:pt x="18" y="1"/>
                    </a:moveTo>
                    <a:cubicBezTo>
                      <a:pt x="17" y="0"/>
                      <a:pt x="17" y="0"/>
                      <a:pt x="17" y="1"/>
                    </a:cubicBezTo>
                    <a:cubicBezTo>
                      <a:pt x="15" y="3"/>
                      <a:pt x="6" y="16"/>
                      <a:pt x="3" y="20"/>
                    </a:cubicBezTo>
                    <a:cubicBezTo>
                      <a:pt x="1" y="23"/>
                      <a:pt x="1" y="28"/>
                      <a:pt x="1" y="31"/>
                    </a:cubicBezTo>
                    <a:cubicBezTo>
                      <a:pt x="1" y="31"/>
                      <a:pt x="1" y="31"/>
                      <a:pt x="1" y="31"/>
                    </a:cubicBezTo>
                    <a:cubicBezTo>
                      <a:pt x="1" y="32"/>
                      <a:pt x="1" y="32"/>
                      <a:pt x="0" y="33"/>
                    </a:cubicBezTo>
                    <a:cubicBezTo>
                      <a:pt x="0" y="34"/>
                      <a:pt x="0" y="35"/>
                      <a:pt x="1" y="35"/>
                    </a:cubicBezTo>
                    <a:cubicBezTo>
                      <a:pt x="1" y="35"/>
                      <a:pt x="2" y="36"/>
                      <a:pt x="3" y="35"/>
                    </a:cubicBezTo>
                    <a:cubicBezTo>
                      <a:pt x="3" y="35"/>
                      <a:pt x="4" y="34"/>
                      <a:pt x="4" y="34"/>
                    </a:cubicBezTo>
                    <a:cubicBezTo>
                      <a:pt x="4" y="33"/>
                      <a:pt x="4" y="33"/>
                      <a:pt x="4" y="34"/>
                    </a:cubicBezTo>
                    <a:cubicBezTo>
                      <a:pt x="7" y="34"/>
                      <a:pt x="12" y="32"/>
                      <a:pt x="15" y="29"/>
                    </a:cubicBezTo>
                    <a:cubicBezTo>
                      <a:pt x="18" y="25"/>
                      <a:pt x="29" y="13"/>
                      <a:pt x="30" y="11"/>
                    </a:cubicBezTo>
                    <a:cubicBezTo>
                      <a:pt x="30" y="11"/>
                      <a:pt x="31" y="11"/>
                      <a:pt x="30" y="11"/>
                    </a:cubicBezTo>
                    <a:cubicBezTo>
                      <a:pt x="27" y="8"/>
                      <a:pt x="21" y="3"/>
                      <a:pt x="18" y="1"/>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53" name="Freeform 99"/>
              <p:cNvSpPr/>
              <p:nvPr/>
            </p:nvSpPr>
            <p:spPr bwMode="auto">
              <a:xfrm>
                <a:off x="4784726" y="1457324"/>
                <a:ext cx="123825" cy="11113"/>
              </a:xfrm>
              <a:custGeom>
                <a:avLst/>
                <a:gdLst/>
                <a:ahLst/>
                <a:cxnLst>
                  <a:cxn ang="0">
                    <a:pos x="54" y="4"/>
                  </a:cxn>
                  <a:cxn ang="0">
                    <a:pos x="53" y="5"/>
                  </a:cxn>
                  <a:cxn ang="0">
                    <a:pos x="1" y="5"/>
                  </a:cxn>
                  <a:cxn ang="0">
                    <a:pos x="0" y="4"/>
                  </a:cxn>
                  <a:cxn ang="0">
                    <a:pos x="0" y="2"/>
                  </a:cxn>
                  <a:cxn ang="0">
                    <a:pos x="1" y="0"/>
                  </a:cxn>
                  <a:cxn ang="0">
                    <a:pos x="53" y="0"/>
                  </a:cxn>
                  <a:cxn ang="0">
                    <a:pos x="54" y="2"/>
                  </a:cxn>
                  <a:cxn ang="0">
                    <a:pos x="54" y="4"/>
                  </a:cxn>
                </a:cxnLst>
                <a:rect l="0" t="0" r="r" b="b"/>
                <a:pathLst>
                  <a:path w="54" h="5">
                    <a:moveTo>
                      <a:pt x="54" y="4"/>
                    </a:moveTo>
                    <a:cubicBezTo>
                      <a:pt x="54" y="4"/>
                      <a:pt x="53" y="5"/>
                      <a:pt x="53" y="5"/>
                    </a:cubicBezTo>
                    <a:cubicBezTo>
                      <a:pt x="1" y="5"/>
                      <a:pt x="1" y="5"/>
                      <a:pt x="1" y="5"/>
                    </a:cubicBezTo>
                    <a:cubicBezTo>
                      <a:pt x="0" y="5"/>
                      <a:pt x="0" y="4"/>
                      <a:pt x="0" y="4"/>
                    </a:cubicBezTo>
                    <a:cubicBezTo>
                      <a:pt x="0" y="2"/>
                      <a:pt x="0" y="2"/>
                      <a:pt x="0" y="2"/>
                    </a:cubicBezTo>
                    <a:cubicBezTo>
                      <a:pt x="0" y="1"/>
                      <a:pt x="0" y="0"/>
                      <a:pt x="1" y="0"/>
                    </a:cubicBezTo>
                    <a:cubicBezTo>
                      <a:pt x="53" y="0"/>
                      <a:pt x="53" y="0"/>
                      <a:pt x="53" y="0"/>
                    </a:cubicBezTo>
                    <a:cubicBezTo>
                      <a:pt x="53" y="0"/>
                      <a:pt x="54" y="1"/>
                      <a:pt x="54" y="2"/>
                    </a:cubicBezTo>
                    <a:lnTo>
                      <a:pt x="54" y="4"/>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54" name="Freeform 100"/>
              <p:cNvSpPr/>
              <p:nvPr/>
            </p:nvSpPr>
            <p:spPr bwMode="auto">
              <a:xfrm>
                <a:off x="4856163" y="1531936"/>
                <a:ext cx="52388" cy="11113"/>
              </a:xfrm>
              <a:custGeom>
                <a:avLst/>
                <a:gdLst/>
                <a:ahLst/>
                <a:cxnLst>
                  <a:cxn ang="0">
                    <a:pos x="23" y="3"/>
                  </a:cxn>
                  <a:cxn ang="0">
                    <a:pos x="22" y="5"/>
                  </a:cxn>
                  <a:cxn ang="0">
                    <a:pos x="2" y="5"/>
                  </a:cxn>
                  <a:cxn ang="0">
                    <a:pos x="0" y="3"/>
                  </a:cxn>
                  <a:cxn ang="0">
                    <a:pos x="0" y="2"/>
                  </a:cxn>
                  <a:cxn ang="0">
                    <a:pos x="2" y="0"/>
                  </a:cxn>
                  <a:cxn ang="0">
                    <a:pos x="22" y="0"/>
                  </a:cxn>
                  <a:cxn ang="0">
                    <a:pos x="23" y="2"/>
                  </a:cxn>
                  <a:cxn ang="0">
                    <a:pos x="23" y="3"/>
                  </a:cxn>
                </a:cxnLst>
                <a:rect l="0" t="0" r="r" b="b"/>
                <a:pathLst>
                  <a:path w="23" h="5">
                    <a:moveTo>
                      <a:pt x="23" y="3"/>
                    </a:moveTo>
                    <a:cubicBezTo>
                      <a:pt x="23" y="4"/>
                      <a:pt x="22" y="5"/>
                      <a:pt x="22" y="5"/>
                    </a:cubicBezTo>
                    <a:cubicBezTo>
                      <a:pt x="2" y="5"/>
                      <a:pt x="2" y="5"/>
                      <a:pt x="2" y="5"/>
                    </a:cubicBezTo>
                    <a:cubicBezTo>
                      <a:pt x="1" y="5"/>
                      <a:pt x="0" y="4"/>
                      <a:pt x="0" y="3"/>
                    </a:cubicBezTo>
                    <a:cubicBezTo>
                      <a:pt x="0" y="2"/>
                      <a:pt x="0" y="2"/>
                      <a:pt x="0" y="2"/>
                    </a:cubicBezTo>
                    <a:cubicBezTo>
                      <a:pt x="0" y="1"/>
                      <a:pt x="1" y="0"/>
                      <a:pt x="2" y="0"/>
                    </a:cubicBezTo>
                    <a:cubicBezTo>
                      <a:pt x="22" y="0"/>
                      <a:pt x="22" y="0"/>
                      <a:pt x="22" y="0"/>
                    </a:cubicBezTo>
                    <a:cubicBezTo>
                      <a:pt x="22" y="0"/>
                      <a:pt x="23" y="1"/>
                      <a:pt x="23" y="2"/>
                    </a:cubicBezTo>
                    <a:lnTo>
                      <a:pt x="23" y="3"/>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55" name="Freeform 101"/>
              <p:cNvSpPr/>
              <p:nvPr/>
            </p:nvSpPr>
            <p:spPr bwMode="auto">
              <a:xfrm>
                <a:off x="4784726" y="1423986"/>
                <a:ext cx="123825" cy="12700"/>
              </a:xfrm>
              <a:custGeom>
                <a:avLst/>
                <a:gdLst/>
                <a:ahLst/>
                <a:cxnLst>
                  <a:cxn ang="0">
                    <a:pos x="54" y="3"/>
                  </a:cxn>
                  <a:cxn ang="0">
                    <a:pos x="53" y="5"/>
                  </a:cxn>
                  <a:cxn ang="0">
                    <a:pos x="1" y="5"/>
                  </a:cxn>
                  <a:cxn ang="0">
                    <a:pos x="0" y="3"/>
                  </a:cxn>
                  <a:cxn ang="0">
                    <a:pos x="0" y="2"/>
                  </a:cxn>
                  <a:cxn ang="0">
                    <a:pos x="1" y="0"/>
                  </a:cxn>
                  <a:cxn ang="0">
                    <a:pos x="53" y="0"/>
                  </a:cxn>
                  <a:cxn ang="0">
                    <a:pos x="54" y="2"/>
                  </a:cxn>
                  <a:cxn ang="0">
                    <a:pos x="54" y="3"/>
                  </a:cxn>
                </a:cxnLst>
                <a:rect l="0" t="0" r="r" b="b"/>
                <a:pathLst>
                  <a:path w="54" h="5">
                    <a:moveTo>
                      <a:pt x="54" y="3"/>
                    </a:moveTo>
                    <a:cubicBezTo>
                      <a:pt x="54" y="4"/>
                      <a:pt x="53" y="5"/>
                      <a:pt x="53" y="5"/>
                    </a:cubicBezTo>
                    <a:cubicBezTo>
                      <a:pt x="1" y="5"/>
                      <a:pt x="1" y="5"/>
                      <a:pt x="1" y="5"/>
                    </a:cubicBezTo>
                    <a:cubicBezTo>
                      <a:pt x="0" y="5"/>
                      <a:pt x="0" y="4"/>
                      <a:pt x="0" y="3"/>
                    </a:cubicBezTo>
                    <a:cubicBezTo>
                      <a:pt x="0" y="2"/>
                      <a:pt x="0" y="2"/>
                      <a:pt x="0" y="2"/>
                    </a:cubicBezTo>
                    <a:cubicBezTo>
                      <a:pt x="0" y="1"/>
                      <a:pt x="0" y="0"/>
                      <a:pt x="1" y="0"/>
                    </a:cubicBezTo>
                    <a:cubicBezTo>
                      <a:pt x="53" y="0"/>
                      <a:pt x="53" y="0"/>
                      <a:pt x="53" y="0"/>
                    </a:cubicBezTo>
                    <a:cubicBezTo>
                      <a:pt x="53" y="0"/>
                      <a:pt x="54" y="1"/>
                      <a:pt x="54" y="2"/>
                    </a:cubicBezTo>
                    <a:lnTo>
                      <a:pt x="54" y="3"/>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56" name="Freeform 102"/>
              <p:cNvSpPr/>
              <p:nvPr/>
            </p:nvSpPr>
            <p:spPr bwMode="auto">
              <a:xfrm>
                <a:off x="4757738" y="1382711"/>
                <a:ext cx="179388" cy="217488"/>
              </a:xfrm>
              <a:custGeom>
                <a:avLst/>
                <a:gdLst/>
                <a:ahLst/>
                <a:cxnLst>
                  <a:cxn ang="0">
                    <a:pos x="73" y="68"/>
                  </a:cxn>
                  <a:cxn ang="0">
                    <a:pos x="73" y="84"/>
                  </a:cxn>
                  <a:cxn ang="0">
                    <a:pos x="67" y="89"/>
                  </a:cxn>
                  <a:cxn ang="0">
                    <a:pos x="10" y="89"/>
                  </a:cxn>
                  <a:cxn ang="0">
                    <a:pos x="5" y="84"/>
                  </a:cxn>
                  <a:cxn ang="0">
                    <a:pos x="5" y="10"/>
                  </a:cxn>
                  <a:cxn ang="0">
                    <a:pos x="10" y="5"/>
                  </a:cxn>
                  <a:cxn ang="0">
                    <a:pos x="67" y="5"/>
                  </a:cxn>
                  <a:cxn ang="0">
                    <a:pos x="73" y="10"/>
                  </a:cxn>
                  <a:cxn ang="0">
                    <a:pos x="73" y="27"/>
                  </a:cxn>
                  <a:cxn ang="0">
                    <a:pos x="74" y="28"/>
                  </a:cxn>
                  <a:cxn ang="0">
                    <a:pos x="77" y="24"/>
                  </a:cxn>
                  <a:cxn ang="0">
                    <a:pos x="78" y="21"/>
                  </a:cxn>
                  <a:cxn ang="0">
                    <a:pos x="78" y="5"/>
                  </a:cxn>
                  <a:cxn ang="0">
                    <a:pos x="73" y="0"/>
                  </a:cxn>
                  <a:cxn ang="0">
                    <a:pos x="5" y="0"/>
                  </a:cxn>
                  <a:cxn ang="0">
                    <a:pos x="0" y="5"/>
                  </a:cxn>
                  <a:cxn ang="0">
                    <a:pos x="0" y="90"/>
                  </a:cxn>
                  <a:cxn ang="0">
                    <a:pos x="5" y="95"/>
                  </a:cxn>
                  <a:cxn ang="0">
                    <a:pos x="73" y="95"/>
                  </a:cxn>
                  <a:cxn ang="0">
                    <a:pos x="78" y="90"/>
                  </a:cxn>
                  <a:cxn ang="0">
                    <a:pos x="78" y="66"/>
                  </a:cxn>
                  <a:cxn ang="0">
                    <a:pos x="77" y="65"/>
                  </a:cxn>
                  <a:cxn ang="0">
                    <a:pos x="74" y="66"/>
                  </a:cxn>
                  <a:cxn ang="0">
                    <a:pos x="73" y="68"/>
                  </a:cxn>
                </a:cxnLst>
                <a:rect l="0" t="0" r="r" b="b"/>
                <a:pathLst>
                  <a:path w="78" h="95">
                    <a:moveTo>
                      <a:pt x="73" y="68"/>
                    </a:moveTo>
                    <a:cubicBezTo>
                      <a:pt x="73" y="84"/>
                      <a:pt x="73" y="84"/>
                      <a:pt x="73" y="84"/>
                    </a:cubicBezTo>
                    <a:cubicBezTo>
                      <a:pt x="73" y="87"/>
                      <a:pt x="70" y="89"/>
                      <a:pt x="67" y="89"/>
                    </a:cubicBezTo>
                    <a:cubicBezTo>
                      <a:pt x="10" y="89"/>
                      <a:pt x="10" y="89"/>
                      <a:pt x="10" y="89"/>
                    </a:cubicBezTo>
                    <a:cubicBezTo>
                      <a:pt x="8" y="89"/>
                      <a:pt x="5" y="87"/>
                      <a:pt x="5" y="84"/>
                    </a:cubicBezTo>
                    <a:cubicBezTo>
                      <a:pt x="5" y="10"/>
                      <a:pt x="5" y="10"/>
                      <a:pt x="5" y="10"/>
                    </a:cubicBezTo>
                    <a:cubicBezTo>
                      <a:pt x="5" y="8"/>
                      <a:pt x="8" y="5"/>
                      <a:pt x="10" y="5"/>
                    </a:cubicBezTo>
                    <a:cubicBezTo>
                      <a:pt x="67" y="5"/>
                      <a:pt x="67" y="5"/>
                      <a:pt x="67" y="5"/>
                    </a:cubicBezTo>
                    <a:cubicBezTo>
                      <a:pt x="70" y="5"/>
                      <a:pt x="73" y="8"/>
                      <a:pt x="73" y="10"/>
                    </a:cubicBezTo>
                    <a:cubicBezTo>
                      <a:pt x="73" y="27"/>
                      <a:pt x="73" y="27"/>
                      <a:pt x="73" y="27"/>
                    </a:cubicBezTo>
                    <a:cubicBezTo>
                      <a:pt x="73" y="29"/>
                      <a:pt x="73" y="28"/>
                      <a:pt x="74" y="28"/>
                    </a:cubicBezTo>
                    <a:cubicBezTo>
                      <a:pt x="75" y="27"/>
                      <a:pt x="76" y="24"/>
                      <a:pt x="77" y="24"/>
                    </a:cubicBezTo>
                    <a:cubicBezTo>
                      <a:pt x="78" y="23"/>
                      <a:pt x="78" y="22"/>
                      <a:pt x="78" y="21"/>
                    </a:cubicBezTo>
                    <a:cubicBezTo>
                      <a:pt x="78" y="5"/>
                      <a:pt x="78" y="5"/>
                      <a:pt x="78" y="5"/>
                    </a:cubicBezTo>
                    <a:cubicBezTo>
                      <a:pt x="78" y="2"/>
                      <a:pt x="76" y="0"/>
                      <a:pt x="73" y="0"/>
                    </a:cubicBezTo>
                    <a:cubicBezTo>
                      <a:pt x="5" y="0"/>
                      <a:pt x="5" y="0"/>
                      <a:pt x="5" y="0"/>
                    </a:cubicBezTo>
                    <a:cubicBezTo>
                      <a:pt x="2" y="0"/>
                      <a:pt x="0" y="2"/>
                      <a:pt x="0" y="5"/>
                    </a:cubicBezTo>
                    <a:cubicBezTo>
                      <a:pt x="0" y="90"/>
                      <a:pt x="0" y="90"/>
                      <a:pt x="0" y="90"/>
                    </a:cubicBezTo>
                    <a:cubicBezTo>
                      <a:pt x="0" y="93"/>
                      <a:pt x="2" y="95"/>
                      <a:pt x="5" y="95"/>
                    </a:cubicBezTo>
                    <a:cubicBezTo>
                      <a:pt x="73" y="95"/>
                      <a:pt x="73" y="95"/>
                      <a:pt x="73" y="95"/>
                    </a:cubicBezTo>
                    <a:cubicBezTo>
                      <a:pt x="76" y="95"/>
                      <a:pt x="78" y="93"/>
                      <a:pt x="78" y="90"/>
                    </a:cubicBezTo>
                    <a:cubicBezTo>
                      <a:pt x="78" y="66"/>
                      <a:pt x="78" y="66"/>
                      <a:pt x="78" y="66"/>
                    </a:cubicBezTo>
                    <a:cubicBezTo>
                      <a:pt x="78" y="65"/>
                      <a:pt x="77" y="65"/>
                      <a:pt x="77" y="65"/>
                    </a:cubicBezTo>
                    <a:cubicBezTo>
                      <a:pt x="76" y="65"/>
                      <a:pt x="75" y="66"/>
                      <a:pt x="74" y="66"/>
                    </a:cubicBezTo>
                    <a:cubicBezTo>
                      <a:pt x="73" y="66"/>
                      <a:pt x="73" y="66"/>
                      <a:pt x="73" y="68"/>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grpSp>
      <p:grpSp>
        <p:nvGrpSpPr>
          <p:cNvPr id="57" name="Group 24"/>
          <p:cNvGrpSpPr/>
          <p:nvPr/>
        </p:nvGrpSpPr>
        <p:grpSpPr>
          <a:xfrm>
            <a:off x="5134882" y="3831571"/>
            <a:ext cx="437573" cy="304080"/>
            <a:chOff x="4754563" y="1806575"/>
            <a:chExt cx="280988" cy="195263"/>
          </a:xfrm>
          <a:solidFill>
            <a:srgbClr val="FFFFFF"/>
          </a:solidFill>
        </p:grpSpPr>
        <p:sp>
          <p:nvSpPr>
            <p:cNvPr id="58" name="Freeform 181"/>
            <p:cNvSpPr/>
            <p:nvPr/>
          </p:nvSpPr>
          <p:spPr bwMode="auto">
            <a:xfrm>
              <a:off x="4830763" y="1912938"/>
              <a:ext cx="204788" cy="88900"/>
            </a:xfrm>
            <a:custGeom>
              <a:avLst/>
              <a:gdLst/>
              <a:ahLst/>
              <a:cxnLst>
                <a:cxn ang="0">
                  <a:pos x="80" y="12"/>
                </a:cxn>
                <a:cxn ang="0">
                  <a:pos x="55" y="21"/>
                </a:cxn>
                <a:cxn ang="0">
                  <a:pos x="31" y="15"/>
                </a:cxn>
                <a:cxn ang="0">
                  <a:pos x="53" y="16"/>
                </a:cxn>
                <a:cxn ang="0">
                  <a:pos x="55" y="8"/>
                </a:cxn>
                <a:cxn ang="0">
                  <a:pos x="23" y="0"/>
                </a:cxn>
                <a:cxn ang="0">
                  <a:pos x="5" y="2"/>
                </a:cxn>
                <a:cxn ang="0">
                  <a:pos x="2" y="4"/>
                </a:cxn>
                <a:cxn ang="0">
                  <a:pos x="0" y="34"/>
                </a:cxn>
                <a:cxn ang="0">
                  <a:pos x="2" y="34"/>
                </a:cxn>
                <a:cxn ang="0">
                  <a:pos x="9" y="31"/>
                </a:cxn>
                <a:cxn ang="0">
                  <a:pos x="53" y="38"/>
                </a:cxn>
                <a:cxn ang="0">
                  <a:pos x="83" y="21"/>
                </a:cxn>
                <a:cxn ang="0">
                  <a:pos x="80" y="12"/>
                </a:cxn>
              </a:cxnLst>
              <a:rect l="0" t="0" r="r" b="b"/>
              <a:pathLst>
                <a:path w="89" h="39">
                  <a:moveTo>
                    <a:pt x="80" y="12"/>
                  </a:moveTo>
                  <a:cubicBezTo>
                    <a:pt x="73" y="16"/>
                    <a:pt x="64" y="19"/>
                    <a:pt x="55" y="21"/>
                  </a:cubicBezTo>
                  <a:cubicBezTo>
                    <a:pt x="47" y="22"/>
                    <a:pt x="31" y="19"/>
                    <a:pt x="31" y="15"/>
                  </a:cubicBezTo>
                  <a:cubicBezTo>
                    <a:pt x="31" y="14"/>
                    <a:pt x="45" y="19"/>
                    <a:pt x="53" y="16"/>
                  </a:cubicBezTo>
                  <a:cubicBezTo>
                    <a:pt x="59" y="15"/>
                    <a:pt x="58" y="9"/>
                    <a:pt x="55" y="8"/>
                  </a:cubicBezTo>
                  <a:cubicBezTo>
                    <a:pt x="51" y="7"/>
                    <a:pt x="32" y="0"/>
                    <a:pt x="23" y="0"/>
                  </a:cubicBezTo>
                  <a:cubicBezTo>
                    <a:pt x="19" y="0"/>
                    <a:pt x="10" y="1"/>
                    <a:pt x="5" y="2"/>
                  </a:cubicBezTo>
                  <a:cubicBezTo>
                    <a:pt x="3" y="2"/>
                    <a:pt x="2" y="2"/>
                    <a:pt x="2" y="4"/>
                  </a:cubicBezTo>
                  <a:cubicBezTo>
                    <a:pt x="2" y="11"/>
                    <a:pt x="1" y="26"/>
                    <a:pt x="0" y="34"/>
                  </a:cubicBezTo>
                  <a:cubicBezTo>
                    <a:pt x="0" y="34"/>
                    <a:pt x="0" y="36"/>
                    <a:pt x="2" y="34"/>
                  </a:cubicBezTo>
                  <a:cubicBezTo>
                    <a:pt x="4" y="33"/>
                    <a:pt x="7" y="31"/>
                    <a:pt x="9" y="31"/>
                  </a:cubicBezTo>
                  <a:cubicBezTo>
                    <a:pt x="13" y="32"/>
                    <a:pt x="48" y="39"/>
                    <a:pt x="53" y="38"/>
                  </a:cubicBezTo>
                  <a:cubicBezTo>
                    <a:pt x="60" y="36"/>
                    <a:pt x="80" y="24"/>
                    <a:pt x="83" y="21"/>
                  </a:cubicBezTo>
                  <a:cubicBezTo>
                    <a:pt x="89" y="15"/>
                    <a:pt x="85" y="9"/>
                    <a:pt x="80" y="12"/>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59" name="Group 26"/>
            <p:cNvGrpSpPr/>
            <p:nvPr/>
          </p:nvGrpSpPr>
          <p:grpSpPr>
            <a:xfrm>
              <a:off x="4754563" y="1806575"/>
              <a:ext cx="260351" cy="188913"/>
              <a:chOff x="4754563" y="1903411"/>
              <a:chExt cx="260351" cy="188913"/>
            </a:xfrm>
            <a:grpFill/>
          </p:grpSpPr>
          <p:sp>
            <p:nvSpPr>
              <p:cNvPr id="60" name="Freeform 182"/>
              <p:cNvSpPr>
                <a:spLocks noEditPoints="1"/>
              </p:cNvSpPr>
              <p:nvPr/>
            </p:nvSpPr>
            <p:spPr bwMode="auto">
              <a:xfrm>
                <a:off x="4754563" y="2011361"/>
                <a:ext cx="65088" cy="80963"/>
              </a:xfrm>
              <a:custGeom>
                <a:avLst/>
                <a:gdLst/>
                <a:ahLst/>
                <a:cxnLst>
                  <a:cxn ang="0">
                    <a:pos x="15" y="31"/>
                  </a:cxn>
                  <a:cxn ang="0">
                    <a:pos x="10" y="26"/>
                  </a:cxn>
                  <a:cxn ang="0">
                    <a:pos x="15" y="21"/>
                  </a:cxn>
                  <a:cxn ang="0">
                    <a:pos x="20" y="26"/>
                  </a:cxn>
                  <a:cxn ang="0">
                    <a:pos x="15" y="31"/>
                  </a:cxn>
                  <a:cxn ang="0">
                    <a:pos x="25" y="1"/>
                  </a:cxn>
                  <a:cxn ang="0">
                    <a:pos x="7" y="0"/>
                  </a:cxn>
                  <a:cxn ang="0">
                    <a:pos x="4" y="2"/>
                  </a:cxn>
                  <a:cxn ang="0">
                    <a:pos x="1" y="32"/>
                  </a:cxn>
                  <a:cxn ang="0">
                    <a:pos x="3" y="35"/>
                  </a:cxn>
                  <a:cxn ang="0">
                    <a:pos x="23" y="35"/>
                  </a:cxn>
                  <a:cxn ang="0">
                    <a:pos x="26" y="32"/>
                  </a:cxn>
                  <a:cxn ang="0">
                    <a:pos x="28" y="3"/>
                  </a:cxn>
                  <a:cxn ang="0">
                    <a:pos x="25" y="1"/>
                  </a:cxn>
                </a:cxnLst>
                <a:rect l="0" t="0" r="r" b="b"/>
                <a:pathLst>
                  <a:path w="28" h="35">
                    <a:moveTo>
                      <a:pt x="15" y="31"/>
                    </a:moveTo>
                    <a:cubicBezTo>
                      <a:pt x="12" y="31"/>
                      <a:pt x="10" y="29"/>
                      <a:pt x="10" y="26"/>
                    </a:cubicBezTo>
                    <a:cubicBezTo>
                      <a:pt x="10" y="23"/>
                      <a:pt x="12" y="21"/>
                      <a:pt x="15" y="21"/>
                    </a:cubicBezTo>
                    <a:cubicBezTo>
                      <a:pt x="17" y="21"/>
                      <a:pt x="20" y="23"/>
                      <a:pt x="20" y="26"/>
                    </a:cubicBezTo>
                    <a:cubicBezTo>
                      <a:pt x="20" y="29"/>
                      <a:pt x="17" y="31"/>
                      <a:pt x="15" y="31"/>
                    </a:cubicBezTo>
                    <a:moveTo>
                      <a:pt x="25" y="1"/>
                    </a:moveTo>
                    <a:cubicBezTo>
                      <a:pt x="7" y="0"/>
                      <a:pt x="7" y="0"/>
                      <a:pt x="7" y="0"/>
                    </a:cubicBezTo>
                    <a:cubicBezTo>
                      <a:pt x="6" y="0"/>
                      <a:pt x="4" y="1"/>
                      <a:pt x="4" y="2"/>
                    </a:cubicBezTo>
                    <a:cubicBezTo>
                      <a:pt x="1" y="32"/>
                      <a:pt x="1" y="32"/>
                      <a:pt x="1" y="32"/>
                    </a:cubicBezTo>
                    <a:cubicBezTo>
                      <a:pt x="0" y="34"/>
                      <a:pt x="1" y="35"/>
                      <a:pt x="3" y="35"/>
                    </a:cubicBezTo>
                    <a:cubicBezTo>
                      <a:pt x="23" y="35"/>
                      <a:pt x="23" y="35"/>
                      <a:pt x="23" y="35"/>
                    </a:cubicBezTo>
                    <a:cubicBezTo>
                      <a:pt x="24" y="35"/>
                      <a:pt x="25" y="34"/>
                      <a:pt x="26" y="32"/>
                    </a:cubicBezTo>
                    <a:cubicBezTo>
                      <a:pt x="28" y="3"/>
                      <a:pt x="28" y="3"/>
                      <a:pt x="28" y="3"/>
                    </a:cubicBezTo>
                    <a:cubicBezTo>
                      <a:pt x="28" y="2"/>
                      <a:pt x="27" y="1"/>
                      <a:pt x="25" y="1"/>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1" name="Freeform 183"/>
              <p:cNvSpPr>
                <a:spLocks noEditPoints="1"/>
              </p:cNvSpPr>
              <p:nvPr/>
            </p:nvSpPr>
            <p:spPr bwMode="auto">
              <a:xfrm>
                <a:off x="4819651" y="1903411"/>
                <a:ext cx="195263" cy="101600"/>
              </a:xfrm>
              <a:custGeom>
                <a:avLst/>
                <a:gdLst/>
                <a:ahLst/>
                <a:cxnLst>
                  <a:cxn ang="0">
                    <a:pos x="17" y="33"/>
                  </a:cxn>
                  <a:cxn ang="0">
                    <a:pos x="9" y="18"/>
                  </a:cxn>
                  <a:cxn ang="0">
                    <a:pos x="24" y="10"/>
                  </a:cxn>
                  <a:cxn ang="0">
                    <a:pos x="33" y="25"/>
                  </a:cxn>
                  <a:cxn ang="0">
                    <a:pos x="17" y="33"/>
                  </a:cxn>
                  <a:cxn ang="0">
                    <a:pos x="81" y="33"/>
                  </a:cxn>
                  <a:cxn ang="0">
                    <a:pos x="82" y="29"/>
                  </a:cxn>
                  <a:cxn ang="0">
                    <a:pos x="79" y="22"/>
                  </a:cxn>
                  <a:cxn ang="0">
                    <a:pos x="72" y="26"/>
                  </a:cxn>
                  <a:cxn ang="0">
                    <a:pos x="71" y="30"/>
                  </a:cxn>
                  <a:cxn ang="0">
                    <a:pos x="70" y="31"/>
                  </a:cxn>
                  <a:cxn ang="0">
                    <a:pos x="67" y="30"/>
                  </a:cxn>
                  <a:cxn ang="0">
                    <a:pos x="66" y="29"/>
                  </a:cxn>
                  <a:cxn ang="0">
                    <a:pos x="68" y="22"/>
                  </a:cxn>
                  <a:cxn ang="0">
                    <a:pos x="64" y="16"/>
                  </a:cxn>
                  <a:cxn ang="0">
                    <a:pos x="58" y="19"/>
                  </a:cxn>
                  <a:cxn ang="0">
                    <a:pos x="56" y="26"/>
                  </a:cxn>
                  <a:cxn ang="0">
                    <a:pos x="55" y="26"/>
                  </a:cxn>
                  <a:cxn ang="0">
                    <a:pos x="41" y="22"/>
                  </a:cxn>
                  <a:cxn ang="0">
                    <a:pos x="40" y="20"/>
                  </a:cxn>
                  <a:cxn ang="0">
                    <a:pos x="26" y="3"/>
                  </a:cxn>
                  <a:cxn ang="0">
                    <a:pos x="3" y="16"/>
                  </a:cxn>
                  <a:cxn ang="0">
                    <a:pos x="15" y="40"/>
                  </a:cxn>
                  <a:cxn ang="0">
                    <a:pos x="36" y="32"/>
                  </a:cxn>
                  <a:cxn ang="0">
                    <a:pos x="38" y="32"/>
                  </a:cxn>
                  <a:cxn ang="0">
                    <a:pos x="78" y="44"/>
                  </a:cxn>
                  <a:cxn ang="0">
                    <a:pos x="84" y="40"/>
                  </a:cxn>
                  <a:cxn ang="0">
                    <a:pos x="82" y="35"/>
                  </a:cxn>
                  <a:cxn ang="0">
                    <a:pos x="81" y="33"/>
                  </a:cxn>
                </a:cxnLst>
                <a:rect l="0" t="0" r="r" b="b"/>
                <a:pathLst>
                  <a:path w="85" h="44">
                    <a:moveTo>
                      <a:pt x="17" y="33"/>
                    </a:moveTo>
                    <a:cubicBezTo>
                      <a:pt x="11" y="31"/>
                      <a:pt x="7" y="24"/>
                      <a:pt x="9" y="18"/>
                    </a:cubicBezTo>
                    <a:cubicBezTo>
                      <a:pt x="11" y="11"/>
                      <a:pt x="18" y="8"/>
                      <a:pt x="24" y="10"/>
                    </a:cubicBezTo>
                    <a:cubicBezTo>
                      <a:pt x="31" y="12"/>
                      <a:pt x="35" y="18"/>
                      <a:pt x="33" y="25"/>
                    </a:cubicBezTo>
                    <a:cubicBezTo>
                      <a:pt x="31" y="32"/>
                      <a:pt x="24" y="35"/>
                      <a:pt x="17" y="33"/>
                    </a:cubicBezTo>
                    <a:moveTo>
                      <a:pt x="81" y="33"/>
                    </a:moveTo>
                    <a:cubicBezTo>
                      <a:pt x="82" y="29"/>
                      <a:pt x="82" y="29"/>
                      <a:pt x="82" y="29"/>
                    </a:cubicBezTo>
                    <a:cubicBezTo>
                      <a:pt x="83" y="26"/>
                      <a:pt x="81" y="23"/>
                      <a:pt x="79" y="22"/>
                    </a:cubicBezTo>
                    <a:cubicBezTo>
                      <a:pt x="76" y="22"/>
                      <a:pt x="73" y="23"/>
                      <a:pt x="72" y="26"/>
                    </a:cubicBezTo>
                    <a:cubicBezTo>
                      <a:pt x="71" y="30"/>
                      <a:pt x="71" y="30"/>
                      <a:pt x="71" y="30"/>
                    </a:cubicBezTo>
                    <a:cubicBezTo>
                      <a:pt x="71" y="30"/>
                      <a:pt x="71" y="31"/>
                      <a:pt x="70" y="31"/>
                    </a:cubicBezTo>
                    <a:cubicBezTo>
                      <a:pt x="69" y="31"/>
                      <a:pt x="67" y="30"/>
                      <a:pt x="67" y="30"/>
                    </a:cubicBezTo>
                    <a:cubicBezTo>
                      <a:pt x="67" y="30"/>
                      <a:pt x="66" y="30"/>
                      <a:pt x="66" y="29"/>
                    </a:cubicBezTo>
                    <a:cubicBezTo>
                      <a:pt x="66" y="27"/>
                      <a:pt x="68" y="22"/>
                      <a:pt x="68" y="22"/>
                    </a:cubicBezTo>
                    <a:cubicBezTo>
                      <a:pt x="69" y="20"/>
                      <a:pt x="67" y="17"/>
                      <a:pt x="64" y="16"/>
                    </a:cubicBezTo>
                    <a:cubicBezTo>
                      <a:pt x="62" y="15"/>
                      <a:pt x="59" y="17"/>
                      <a:pt x="58" y="19"/>
                    </a:cubicBezTo>
                    <a:cubicBezTo>
                      <a:pt x="58" y="19"/>
                      <a:pt x="57" y="24"/>
                      <a:pt x="56" y="26"/>
                    </a:cubicBezTo>
                    <a:cubicBezTo>
                      <a:pt x="56" y="27"/>
                      <a:pt x="55" y="26"/>
                      <a:pt x="55" y="26"/>
                    </a:cubicBezTo>
                    <a:cubicBezTo>
                      <a:pt x="41" y="22"/>
                      <a:pt x="41" y="22"/>
                      <a:pt x="41" y="22"/>
                    </a:cubicBezTo>
                    <a:cubicBezTo>
                      <a:pt x="40" y="22"/>
                      <a:pt x="40" y="20"/>
                      <a:pt x="40" y="20"/>
                    </a:cubicBezTo>
                    <a:cubicBezTo>
                      <a:pt x="39" y="12"/>
                      <a:pt x="34" y="5"/>
                      <a:pt x="26" y="3"/>
                    </a:cubicBezTo>
                    <a:cubicBezTo>
                      <a:pt x="16" y="0"/>
                      <a:pt x="5" y="6"/>
                      <a:pt x="3" y="16"/>
                    </a:cubicBezTo>
                    <a:cubicBezTo>
                      <a:pt x="0" y="26"/>
                      <a:pt x="5" y="37"/>
                      <a:pt x="15" y="40"/>
                    </a:cubicBezTo>
                    <a:cubicBezTo>
                      <a:pt x="23" y="42"/>
                      <a:pt x="32" y="39"/>
                      <a:pt x="36" y="32"/>
                    </a:cubicBezTo>
                    <a:cubicBezTo>
                      <a:pt x="37" y="32"/>
                      <a:pt x="37" y="32"/>
                      <a:pt x="38" y="32"/>
                    </a:cubicBezTo>
                    <a:cubicBezTo>
                      <a:pt x="78" y="44"/>
                      <a:pt x="78" y="44"/>
                      <a:pt x="78" y="44"/>
                    </a:cubicBezTo>
                    <a:cubicBezTo>
                      <a:pt x="80" y="44"/>
                      <a:pt x="83" y="43"/>
                      <a:pt x="84" y="40"/>
                    </a:cubicBezTo>
                    <a:cubicBezTo>
                      <a:pt x="85" y="38"/>
                      <a:pt x="84" y="36"/>
                      <a:pt x="82" y="35"/>
                    </a:cubicBezTo>
                    <a:cubicBezTo>
                      <a:pt x="81" y="34"/>
                      <a:pt x="81" y="34"/>
                      <a:pt x="81" y="33"/>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grpSp>
      <p:grpSp>
        <p:nvGrpSpPr>
          <p:cNvPr id="62" name="Group 29"/>
          <p:cNvGrpSpPr/>
          <p:nvPr/>
        </p:nvGrpSpPr>
        <p:grpSpPr>
          <a:xfrm>
            <a:off x="6147148" y="4867677"/>
            <a:ext cx="422741" cy="341163"/>
            <a:chOff x="2700338" y="2965449"/>
            <a:chExt cx="271462" cy="219075"/>
          </a:xfrm>
          <a:solidFill>
            <a:srgbClr val="FFFFFF"/>
          </a:solidFill>
        </p:grpSpPr>
        <p:sp>
          <p:nvSpPr>
            <p:cNvPr id="63" name="Freeform 299"/>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4" name="Freeform 300"/>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5" name="Freeform 301"/>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66" name="Freeform 302"/>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sp>
        <p:nvSpPr>
          <p:cNvPr id="67" name="Freeform 363"/>
          <p:cNvSpPr>
            <a:spLocks noEditPoints="1"/>
          </p:cNvSpPr>
          <p:nvPr/>
        </p:nvSpPr>
        <p:spPr bwMode="auto">
          <a:xfrm>
            <a:off x="5037593" y="2592375"/>
            <a:ext cx="425213" cy="521632"/>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68" name="Group 35"/>
          <p:cNvGrpSpPr/>
          <p:nvPr/>
        </p:nvGrpSpPr>
        <p:grpSpPr>
          <a:xfrm>
            <a:off x="5977078" y="3951760"/>
            <a:ext cx="444992" cy="420272"/>
            <a:chOff x="5530851" y="1866899"/>
            <a:chExt cx="285750" cy="269875"/>
          </a:xfrm>
          <a:solidFill>
            <a:srgbClr val="FFFFFF"/>
          </a:solidFill>
        </p:grpSpPr>
        <p:sp>
          <p:nvSpPr>
            <p:cNvPr id="69" name="Oval 190"/>
            <p:cNvSpPr>
              <a:spLocks noChangeArrowheads="1"/>
            </p:cNvSpPr>
            <p:nvPr/>
          </p:nvSpPr>
          <p:spPr bwMode="auto">
            <a:xfrm>
              <a:off x="5661026" y="1912936"/>
              <a:ext cx="68263" cy="68263"/>
            </a:xfrm>
            <a:prstGeom prst="ellipse">
              <a:avLst/>
            </a:pr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70"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sp>
        <p:nvSpPr>
          <p:cNvPr id="71" name="TextBox 38"/>
          <p:cNvSpPr txBox="1"/>
          <p:nvPr/>
        </p:nvSpPr>
        <p:spPr>
          <a:xfrm flipH="1">
            <a:off x="8052636" y="4690533"/>
            <a:ext cx="3859963" cy="820609"/>
          </a:xfrm>
          <a:prstGeom prst="rect">
            <a:avLst/>
          </a:prstGeom>
          <a:noFill/>
        </p:spPr>
        <p:txBody>
          <a:bodyPr wrap="square" lIns="121920" tIns="60960" rIns="121920" bIns="60960" rtlCol="0" anchor="t">
            <a:spAutoFit/>
          </a:bodyPr>
          <a:lstStyle/>
          <a:p>
            <a:pPr>
              <a:spcBef>
                <a:spcPct val="20000"/>
              </a:spcBef>
              <a:defRPr/>
            </a:pPr>
            <a:r>
              <a:rPr lang="zh-CN" altLang="en-US" sz="1600" b="1" dirty="0">
                <a:solidFill>
                  <a:srgbClr val="767171"/>
                </a:solidFill>
                <a:cs typeface="+mn-ea"/>
                <a:sym typeface="+mn-lt"/>
              </a:rPr>
              <a:t>能力详情</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 of passages lorem ipsum</a:t>
            </a:r>
          </a:p>
        </p:txBody>
      </p:sp>
      <p:sp>
        <p:nvSpPr>
          <p:cNvPr id="72" name="TextBox 39"/>
          <p:cNvSpPr txBox="1"/>
          <p:nvPr/>
        </p:nvSpPr>
        <p:spPr>
          <a:xfrm flipH="1">
            <a:off x="552450" y="2404119"/>
            <a:ext cx="3401532" cy="779509"/>
          </a:xfrm>
          <a:prstGeom prst="rect">
            <a:avLst/>
          </a:prstGeom>
          <a:noFill/>
        </p:spPr>
        <p:txBody>
          <a:bodyPr wrap="square" lIns="121920" tIns="60960" rIns="121920" bIns="60960" rtlCol="0" anchor="t">
            <a:spAutoFit/>
          </a:bodyPr>
          <a:lstStyle/>
          <a:p>
            <a:pPr algn="r">
              <a:spcBef>
                <a:spcPct val="20000"/>
              </a:spcBef>
              <a:defRPr/>
            </a:pPr>
            <a:r>
              <a:rPr lang="zh-CN" altLang="en-US" sz="1335" dirty="0">
                <a:solidFill>
                  <a:srgbClr val="767171"/>
                </a:solidFill>
                <a:cs typeface="+mn-ea"/>
                <a:sym typeface="+mn-lt"/>
              </a:rPr>
              <a:t>能力详情</a:t>
            </a:r>
            <a:endParaRPr lang="en-US" altLang="zh-CN" sz="1335" dirty="0">
              <a:solidFill>
                <a:srgbClr val="767171"/>
              </a:solidFill>
              <a:cs typeface="+mn-ea"/>
              <a:sym typeface="+mn-lt"/>
            </a:endParaRPr>
          </a:p>
          <a:p>
            <a:pPr algn="r">
              <a:spcBef>
                <a:spcPct val="20000"/>
              </a:spcBef>
              <a:defRPr/>
            </a:pPr>
            <a:r>
              <a:rPr lang="en-US" sz="1335" dirty="0">
                <a:solidFill>
                  <a:srgbClr val="767171"/>
                </a:solidFill>
                <a:cs typeface="+mn-ea"/>
                <a:sym typeface="+mn-lt"/>
              </a:rPr>
              <a:t>There are many variations of passages lorem ipsum</a:t>
            </a:r>
          </a:p>
        </p:txBody>
      </p:sp>
      <p:sp>
        <p:nvSpPr>
          <p:cNvPr id="73" name="TextBox 40"/>
          <p:cNvSpPr txBox="1"/>
          <p:nvPr/>
        </p:nvSpPr>
        <p:spPr>
          <a:xfrm flipH="1">
            <a:off x="7066128" y="3011260"/>
            <a:ext cx="4040021" cy="820609"/>
          </a:xfrm>
          <a:prstGeom prst="rect">
            <a:avLst/>
          </a:prstGeom>
          <a:noFill/>
        </p:spPr>
        <p:txBody>
          <a:bodyPr wrap="square" lIns="121920" tIns="60960" rIns="121920" bIns="60960" rtlCol="0" anchor="t">
            <a:spAutoFit/>
          </a:bodyPr>
          <a:lstStyle/>
          <a:p>
            <a:pPr>
              <a:spcBef>
                <a:spcPct val="20000"/>
              </a:spcBef>
              <a:defRPr/>
            </a:pPr>
            <a:r>
              <a:rPr lang="zh-CN" altLang="en-US" sz="1600" b="1" dirty="0">
                <a:solidFill>
                  <a:srgbClr val="767171"/>
                </a:solidFill>
                <a:cs typeface="+mn-ea"/>
                <a:sym typeface="+mn-lt"/>
              </a:rPr>
              <a:t>能力详情</a:t>
            </a:r>
            <a:endParaRPr lang="en-US" altLang="zh-CN" sz="1600" b="1" dirty="0">
              <a:solidFill>
                <a:srgbClr val="767171"/>
              </a:solidFill>
              <a:cs typeface="+mn-ea"/>
              <a:sym typeface="+mn-lt"/>
            </a:endParaRPr>
          </a:p>
          <a:p>
            <a:pPr>
              <a:spcBef>
                <a:spcPct val="20000"/>
              </a:spcBef>
              <a:defRPr/>
            </a:pPr>
            <a:r>
              <a:rPr lang="en-US" sz="1335" dirty="0">
                <a:solidFill>
                  <a:srgbClr val="767171"/>
                </a:solidFill>
                <a:cs typeface="+mn-ea"/>
                <a:sym typeface="+mn-lt"/>
              </a:rPr>
              <a:t>There are many variations of passages lorem ipsum</a:t>
            </a:r>
          </a:p>
        </p:txBody>
      </p:sp>
      <p:sp>
        <p:nvSpPr>
          <p:cNvPr id="74" name="TextBox 41"/>
          <p:cNvSpPr txBox="1"/>
          <p:nvPr/>
        </p:nvSpPr>
        <p:spPr>
          <a:xfrm flipH="1">
            <a:off x="1670050" y="4720739"/>
            <a:ext cx="3603197" cy="820609"/>
          </a:xfrm>
          <a:prstGeom prst="rect">
            <a:avLst/>
          </a:prstGeom>
          <a:noFill/>
        </p:spPr>
        <p:txBody>
          <a:bodyPr wrap="square" lIns="121920" tIns="60960" rIns="121920" bIns="60960" rtlCol="0" anchor="t">
            <a:spAutoFit/>
          </a:bodyPr>
          <a:lstStyle/>
          <a:p>
            <a:pPr algn="r">
              <a:spcBef>
                <a:spcPct val="20000"/>
              </a:spcBef>
              <a:defRPr/>
            </a:pPr>
            <a:r>
              <a:rPr lang="zh-CN" altLang="en-US" sz="1600" dirty="0">
                <a:solidFill>
                  <a:srgbClr val="767171"/>
                </a:solidFill>
                <a:cs typeface="+mn-ea"/>
                <a:sym typeface="+mn-lt"/>
              </a:rPr>
              <a:t>能力详情</a:t>
            </a:r>
            <a:r>
              <a:rPr lang="en-US" sz="1600" b="1" dirty="0">
                <a:solidFill>
                  <a:srgbClr val="767171"/>
                </a:solidFill>
                <a:cs typeface="+mn-ea"/>
                <a:sym typeface="+mn-lt"/>
              </a:rPr>
              <a:t> </a:t>
            </a:r>
          </a:p>
          <a:p>
            <a:pPr algn="r">
              <a:spcBef>
                <a:spcPct val="20000"/>
              </a:spcBef>
              <a:defRPr/>
            </a:pPr>
            <a:r>
              <a:rPr lang="en-US" sz="1335" dirty="0">
                <a:solidFill>
                  <a:srgbClr val="767171"/>
                </a:solidFill>
                <a:cs typeface="+mn-ea"/>
                <a:sym typeface="+mn-lt"/>
              </a:rPr>
              <a:t>There are many variations of passages lorem ipsum</a:t>
            </a:r>
          </a:p>
        </p:txBody>
      </p:sp>
      <p:sp>
        <p:nvSpPr>
          <p:cNvPr id="75" name="TextBox 42"/>
          <p:cNvSpPr txBox="1"/>
          <p:nvPr/>
        </p:nvSpPr>
        <p:spPr>
          <a:xfrm flipH="1">
            <a:off x="1089985" y="3591247"/>
            <a:ext cx="3175900" cy="820609"/>
          </a:xfrm>
          <a:prstGeom prst="rect">
            <a:avLst/>
          </a:prstGeom>
          <a:noFill/>
        </p:spPr>
        <p:txBody>
          <a:bodyPr wrap="square" lIns="121920" tIns="60960" rIns="121920" bIns="60960" rtlCol="0" anchor="t">
            <a:spAutoFit/>
          </a:bodyPr>
          <a:lstStyle/>
          <a:p>
            <a:pPr algn="r">
              <a:spcBef>
                <a:spcPct val="20000"/>
              </a:spcBef>
              <a:defRPr/>
            </a:pPr>
            <a:r>
              <a:rPr lang="zh-CN" altLang="en-US" sz="1600" dirty="0">
                <a:solidFill>
                  <a:srgbClr val="767171"/>
                </a:solidFill>
                <a:cs typeface="+mn-ea"/>
                <a:sym typeface="+mn-lt"/>
              </a:rPr>
              <a:t>能力详情</a:t>
            </a:r>
            <a:endParaRPr lang="en-US" altLang="zh-CN" sz="1600" dirty="0">
              <a:solidFill>
                <a:srgbClr val="767171"/>
              </a:solidFill>
              <a:cs typeface="+mn-ea"/>
              <a:sym typeface="+mn-lt"/>
            </a:endParaRPr>
          </a:p>
          <a:p>
            <a:pPr algn="r">
              <a:spcBef>
                <a:spcPct val="20000"/>
              </a:spcBef>
              <a:defRPr/>
            </a:pPr>
            <a:r>
              <a:rPr lang="en-US" sz="1335" dirty="0">
                <a:solidFill>
                  <a:srgbClr val="767171"/>
                </a:solidFill>
                <a:cs typeface="+mn-ea"/>
                <a:sym typeface="+mn-lt"/>
              </a:rPr>
              <a:t>There are many variations of passages lorem ipsum</a:t>
            </a:r>
          </a:p>
        </p:txBody>
      </p:sp>
      <p:grpSp>
        <p:nvGrpSpPr>
          <p:cNvPr id="40" name="组合 39"/>
          <p:cNvGrpSpPr/>
          <p:nvPr/>
        </p:nvGrpSpPr>
        <p:grpSpPr>
          <a:xfrm>
            <a:off x="3048000" y="255529"/>
            <a:ext cx="6096000" cy="688162"/>
            <a:chOff x="3103755" y="255529"/>
            <a:chExt cx="6096000" cy="688162"/>
          </a:xfrm>
        </p:grpSpPr>
        <p:sp>
          <p:nvSpPr>
            <p:cNvPr id="41" name="TextBox 107"/>
            <p:cNvSpPr txBox="1"/>
            <p:nvPr/>
          </p:nvSpPr>
          <p:spPr>
            <a:xfrm>
              <a:off x="4423563" y="255529"/>
              <a:ext cx="3456384" cy="420564"/>
            </a:xfrm>
            <a:prstGeom prst="rect">
              <a:avLst/>
            </a:prstGeom>
            <a:noFill/>
            <a:effectLst/>
          </p:spPr>
          <p:txBody>
            <a:bodyPr wrap="square" rtlCol="0">
              <a:spAutoFit/>
            </a:bodyPr>
            <a:lstStyle/>
            <a:p>
              <a:pPr algn="ctr"/>
              <a:r>
                <a:rPr lang="zh-CN" altLang="en-US" sz="2135" dirty="0">
                  <a:solidFill>
                    <a:schemeClr val="bg2">
                      <a:lumMod val="25000"/>
                    </a:schemeClr>
                  </a:solidFill>
                  <a:cs typeface="+mn-ea"/>
                  <a:sym typeface="+mn-lt"/>
                </a:rPr>
                <a:t>成员能力</a:t>
              </a:r>
            </a:p>
          </p:txBody>
        </p:sp>
        <p:grpSp>
          <p:nvGrpSpPr>
            <p:cNvPr id="42" name="组合 41"/>
            <p:cNvGrpSpPr/>
            <p:nvPr/>
          </p:nvGrpSpPr>
          <p:grpSpPr>
            <a:xfrm>
              <a:off x="5964124" y="850567"/>
              <a:ext cx="426498" cy="93124"/>
              <a:chOff x="5851936" y="762206"/>
              <a:chExt cx="426498" cy="93124"/>
            </a:xfrm>
            <a:solidFill>
              <a:schemeClr val="tx1">
                <a:lumMod val="50000"/>
                <a:lumOff val="50000"/>
                <a:alpha val="26000"/>
              </a:schemeClr>
            </a:solidFill>
          </p:grpSpPr>
          <p:sp>
            <p:nvSpPr>
              <p:cNvPr id="44" name="椭圆 43"/>
              <p:cNvSpPr/>
              <p:nvPr/>
            </p:nvSpPr>
            <p:spPr>
              <a:xfrm>
                <a:off x="5851936" y="762206"/>
                <a:ext cx="93123" cy="93123"/>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45" name="椭圆 44"/>
              <p:cNvSpPr/>
              <p:nvPr/>
            </p:nvSpPr>
            <p:spPr>
              <a:xfrm>
                <a:off x="6019942" y="764144"/>
                <a:ext cx="91186" cy="91186"/>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sp>
            <p:nvSpPr>
              <p:cNvPr id="46" name="椭圆 45"/>
              <p:cNvSpPr/>
              <p:nvPr/>
            </p:nvSpPr>
            <p:spPr>
              <a:xfrm>
                <a:off x="6186010" y="762906"/>
                <a:ext cx="92424" cy="92424"/>
              </a:xfrm>
              <a:prstGeom prst="ellipse">
                <a:avLst/>
              </a:prstGeom>
              <a:solidFill>
                <a:schemeClr val="bg2">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2">
                      <a:lumMod val="25000"/>
                    </a:schemeClr>
                  </a:solidFill>
                  <a:cs typeface="+mn-ea"/>
                  <a:sym typeface="+mn-lt"/>
                </a:endParaRPr>
              </a:p>
            </p:txBody>
          </p:sp>
        </p:grpSp>
        <p:sp>
          <p:nvSpPr>
            <p:cNvPr id="43" name="矩形 42"/>
            <p:cNvSpPr/>
            <p:nvPr/>
          </p:nvSpPr>
          <p:spPr>
            <a:xfrm>
              <a:off x="3103755" y="559876"/>
              <a:ext cx="6096000" cy="276999"/>
            </a:xfrm>
            <a:prstGeom prst="rect">
              <a:avLst/>
            </a:prstGeom>
          </p:spPr>
          <p:txBody>
            <a:bodyPr>
              <a:spAutoFit/>
            </a:bodyPr>
            <a:lstStyle/>
            <a:p>
              <a:pPr algn="ctr"/>
              <a:r>
                <a:rPr lang="zh-CN" altLang="en-US" sz="1200" dirty="0">
                  <a:solidFill>
                    <a:schemeClr val="bg2">
                      <a:lumMod val="50000"/>
                    </a:schemeClr>
                  </a:solidFill>
                  <a:cs typeface="+mn-ea"/>
                  <a:sym typeface="+mn-lt"/>
                </a:rPr>
                <a:t>Fill in the contents of the contents of the contents of the directory</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wind"/>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1+#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p:cTn id="26" dur="500" fill="hold"/>
                                        <p:tgtEl>
                                          <p:spTgt spid="62"/>
                                        </p:tgtEl>
                                        <p:attrNameLst>
                                          <p:attrName>ppt_w</p:attrName>
                                        </p:attrNameLst>
                                      </p:cBhvr>
                                      <p:tavLst>
                                        <p:tav tm="0">
                                          <p:val>
                                            <p:fltVal val="0"/>
                                          </p:val>
                                        </p:tav>
                                        <p:tav tm="100000">
                                          <p:val>
                                            <p:strVal val="#ppt_w"/>
                                          </p:val>
                                        </p:tav>
                                      </p:tavLst>
                                    </p:anim>
                                    <p:anim calcmode="lin" valueType="num">
                                      <p:cBhvr>
                                        <p:cTn id="27" dur="500" fill="hold"/>
                                        <p:tgtEl>
                                          <p:spTgt spid="62"/>
                                        </p:tgtEl>
                                        <p:attrNameLst>
                                          <p:attrName>ppt_h</p:attrName>
                                        </p:attrNameLst>
                                      </p:cBhvr>
                                      <p:tavLst>
                                        <p:tav tm="0">
                                          <p:val>
                                            <p:fltVal val="0"/>
                                          </p:val>
                                        </p:tav>
                                        <p:tav tm="100000">
                                          <p:val>
                                            <p:strVal val="#ppt_h"/>
                                          </p:val>
                                        </p:tav>
                                      </p:tavLst>
                                    </p:anim>
                                    <p:animEffect transition="in" filter="fade">
                                      <p:cBhvr>
                                        <p:cTn id="28" dur="500"/>
                                        <p:tgtEl>
                                          <p:spTgt spid="62"/>
                                        </p:tgtEl>
                                      </p:cBhvr>
                                    </p:animEffect>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0-#ppt_w/2"/>
                                          </p:val>
                                        </p:tav>
                                        <p:tav tm="100000">
                                          <p:val>
                                            <p:strVal val="#ppt_x"/>
                                          </p:val>
                                        </p:tav>
                                      </p:tavLst>
                                    </p:anim>
                                    <p:anim calcmode="lin" valueType="num">
                                      <p:cBhvr additive="base">
                                        <p:cTn id="33" dur="500" fill="hold"/>
                                        <p:tgtEl>
                                          <p:spTgt spid="7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fill="hold"/>
                                        <p:tgtEl>
                                          <p:spTgt spid="75"/>
                                        </p:tgtEl>
                                        <p:attrNameLst>
                                          <p:attrName>ppt_x</p:attrName>
                                        </p:attrNameLst>
                                      </p:cBhvr>
                                      <p:tavLst>
                                        <p:tav tm="0">
                                          <p:val>
                                            <p:strVal val="0-#ppt_w/2"/>
                                          </p:val>
                                        </p:tav>
                                        <p:tav tm="100000">
                                          <p:val>
                                            <p:strVal val="#ppt_x"/>
                                          </p:val>
                                        </p:tav>
                                      </p:tavLst>
                                    </p:anim>
                                    <p:anim calcmode="lin" valueType="num">
                                      <p:cBhvr additive="base">
                                        <p:cTn id="63" dur="500" fill="hold"/>
                                        <p:tgtEl>
                                          <p:spTgt spid="7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500" fill="hold"/>
                                        <p:tgtEl>
                                          <p:spTgt spid="67"/>
                                        </p:tgtEl>
                                        <p:attrNameLst>
                                          <p:attrName>ppt_w</p:attrName>
                                        </p:attrNameLst>
                                      </p:cBhvr>
                                      <p:tavLst>
                                        <p:tav tm="0">
                                          <p:val>
                                            <p:fltVal val="0"/>
                                          </p:val>
                                        </p:tav>
                                        <p:tav tm="100000">
                                          <p:val>
                                            <p:strVal val="#ppt_w"/>
                                          </p:val>
                                        </p:tav>
                                      </p:tavLst>
                                    </p:anim>
                                    <p:anim calcmode="lin" valueType="num">
                                      <p:cBhvr>
                                        <p:cTn id="72" dur="500" fill="hold"/>
                                        <p:tgtEl>
                                          <p:spTgt spid="67"/>
                                        </p:tgtEl>
                                        <p:attrNameLst>
                                          <p:attrName>ppt_h</p:attrName>
                                        </p:attrNameLst>
                                      </p:cBhvr>
                                      <p:tavLst>
                                        <p:tav tm="0">
                                          <p:val>
                                            <p:fltVal val="0"/>
                                          </p:val>
                                        </p:tav>
                                        <p:tav tm="100000">
                                          <p:val>
                                            <p:strVal val="#ppt_h"/>
                                          </p:val>
                                        </p:tav>
                                      </p:tavLst>
                                    </p:anim>
                                    <p:animEffect transition="in" filter="fade">
                                      <p:cBhvr>
                                        <p:cTn id="73" dur="500"/>
                                        <p:tgtEl>
                                          <p:spTgt spid="67"/>
                                        </p:tgtEl>
                                      </p:cBhvr>
                                    </p:animEffect>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500" fill="hold"/>
                                        <p:tgtEl>
                                          <p:spTgt spid="72"/>
                                        </p:tgtEl>
                                        <p:attrNameLst>
                                          <p:attrName>ppt_x</p:attrName>
                                        </p:attrNameLst>
                                      </p:cBhvr>
                                      <p:tavLst>
                                        <p:tav tm="0">
                                          <p:val>
                                            <p:strVal val="0-#ppt_w/2"/>
                                          </p:val>
                                        </p:tav>
                                        <p:tav tm="100000">
                                          <p:val>
                                            <p:strVal val="#ppt_x"/>
                                          </p:val>
                                        </p:tav>
                                      </p:tavLst>
                                    </p:anim>
                                    <p:anim calcmode="lin" valueType="num">
                                      <p:cBhvr additive="base">
                                        <p:cTn id="78"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67" grpId="0" animBg="1"/>
      <p:bldP spid="71" grpId="0"/>
      <p:bldP spid="72" grpId="0"/>
      <p:bldP spid="73" grpId="0"/>
      <p:bldP spid="74" grpId="0"/>
      <p:bldP spid="75"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c1ntqe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2012</Words>
  <Application>Microsoft Office PowerPoint</Application>
  <PresentationFormat>宽屏</PresentationFormat>
  <Paragraphs>254</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微软雅黑</vt:lpstr>
      <vt:lpstr>字魂59号-创粗黑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2022-03-16T02:13:24Z</dcterms:created>
  <dcterms:modified xsi:type="dcterms:W3CDTF">2023-01-10T05:24:52Z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B2306D6D2B28456C9261318786625530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