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4" r:id="rId2"/>
    <p:sldId id="262" r:id="rId3"/>
    <p:sldId id="259" r:id="rId4"/>
    <p:sldId id="261" r:id="rId5"/>
    <p:sldId id="266" r:id="rId6"/>
    <p:sldId id="264" r:id="rId7"/>
    <p:sldId id="267" r:id="rId8"/>
    <p:sldId id="268" r:id="rId9"/>
    <p:sldId id="342" r:id="rId10"/>
    <p:sldId id="269" r:id="rId11"/>
    <p:sldId id="270" r:id="rId12"/>
    <p:sldId id="271" r:id="rId13"/>
    <p:sldId id="343" r:id="rId14"/>
    <p:sldId id="272" r:id="rId15"/>
    <p:sldId id="273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8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40" d="100"/>
          <a:sy n="140" d="100"/>
        </p:scale>
        <p:origin x="-882" y="-330"/>
      </p:cViewPr>
      <p:guideLst>
        <p:guide orient="horz" pos="1637"/>
        <p:guide pos="28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2023-01-16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6858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7626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723386"/>
            <a:ext cx="9194006" cy="2283446"/>
            <a:chOff x="-1497331" y="1049604"/>
            <a:chExt cx="12258675" cy="3044594"/>
          </a:xfrm>
        </p:grpSpPr>
        <p:sp>
          <p:nvSpPr>
            <p:cNvPr id="6" name="文本框 5"/>
            <p:cNvSpPr txBox="1"/>
            <p:nvPr/>
          </p:nvSpPr>
          <p:spPr>
            <a:xfrm>
              <a:off x="-1497331" y="1755097"/>
              <a:ext cx="12258675" cy="2339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Module 6 Unit 1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It was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Daming’s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 birthday yesterday. </a:t>
              </a:r>
              <a:endParaRPr lang="en-US" altLang="zh-CN" sz="3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472214" y="1049604"/>
              <a:ext cx="4319587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500" b="1" dirty="0">
                  <a:latin typeface="+mn-ea"/>
                  <a:cs typeface="迷你简粗倩"/>
                </a:rPr>
                <a:t>外研版三起点小学英语六年级下册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" y="4163016"/>
            <a:ext cx="9144000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1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27461" y="820125"/>
            <a:ext cx="2346896" cy="21125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93658" y="465517"/>
            <a:ext cx="246182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3265" y="3075568"/>
            <a:ext cx="6408257" cy="173021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/>
              <a:t>1. Does </a:t>
            </a:r>
            <a:r>
              <a:rPr lang="en-US" altLang="zh-CN" sz="1800" dirty="0" err="1"/>
              <a:t>Daming</a:t>
            </a:r>
            <a:r>
              <a:rPr lang="en-US" altLang="zh-CN" sz="1800" dirty="0"/>
              <a:t> like the book? Why?</a:t>
            </a:r>
          </a:p>
          <a:p>
            <a:pPr>
              <a:lnSpc>
                <a:spcPct val="150000"/>
              </a:lnSpc>
            </a:pPr>
            <a:r>
              <a:rPr lang="en-US" altLang="zh-CN" sz="1800" dirty="0"/>
              <a:t>    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1800" dirty="0"/>
              <a:t>2. What did </a:t>
            </a:r>
            <a:r>
              <a:rPr lang="en-US" altLang="zh-CN" sz="1800" dirty="0" err="1"/>
              <a:t>Daming</a:t>
            </a:r>
            <a:r>
              <a:rPr lang="en-US" altLang="zh-CN" sz="1800" dirty="0"/>
              <a:t> ask Simon to do?</a:t>
            </a:r>
          </a:p>
          <a:p>
            <a:pPr>
              <a:lnSpc>
                <a:spcPct val="150000"/>
              </a:lnSpc>
            </a:pPr>
            <a:r>
              <a:rPr lang="en-US" altLang="zh-CN" sz="1800" dirty="0"/>
              <a:t>    ______________________________________________</a:t>
            </a:r>
            <a:endParaRPr lang="zh-CN" altLang="en-US" sz="1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7578" y="803050"/>
            <a:ext cx="4039883" cy="21459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/>
              <a:t>It was a book about space travel. </a:t>
            </a:r>
            <a:r>
              <a:rPr lang="en-US" altLang="zh-CN" sz="1500" dirty="0" err="1"/>
              <a:t>Daming</a:t>
            </a:r>
            <a:r>
              <a:rPr lang="en-US" altLang="zh-CN" sz="1500" dirty="0"/>
              <a:t> is very interested in space travel. He loves the present very much.</a:t>
            </a:r>
          </a:p>
          <a:p>
            <a:pPr>
              <a:lnSpc>
                <a:spcPct val="150000"/>
              </a:lnSpc>
            </a:pPr>
            <a:r>
              <a:rPr lang="en-US" altLang="zh-CN" sz="1500" dirty="0" err="1"/>
              <a:t>Daming</a:t>
            </a:r>
            <a:r>
              <a:rPr lang="en-US" altLang="zh-CN" sz="1500" dirty="0"/>
              <a:t> showed Simon his birthday present. Simon was interested in the book too. </a:t>
            </a:r>
            <a:r>
              <a:rPr lang="en-US" altLang="zh-CN" sz="1500" dirty="0" err="1"/>
              <a:t>Daming</a:t>
            </a:r>
            <a:r>
              <a:rPr lang="en-US" altLang="zh-CN" sz="1500" dirty="0"/>
              <a:t> asked him to read the book with him.</a:t>
            </a:r>
            <a:endParaRPr lang="zh-CN" altLang="en-US" sz="1500" dirty="0"/>
          </a:p>
        </p:txBody>
      </p:sp>
      <p:sp>
        <p:nvSpPr>
          <p:cNvPr id="6" name="文本框 5"/>
          <p:cNvSpPr txBox="1"/>
          <p:nvPr/>
        </p:nvSpPr>
        <p:spPr>
          <a:xfrm>
            <a:off x="1735218" y="3561645"/>
            <a:ext cx="623916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>
                <a:solidFill>
                  <a:srgbClr val="9933FF"/>
                </a:solidFill>
              </a:rPr>
              <a:t>Yes, he does. Because he is very interested in space travel.</a:t>
            </a:r>
            <a:endParaRPr lang="zh-CN" altLang="en-US" sz="1800">
              <a:solidFill>
                <a:srgbClr val="9933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1641" y="4353948"/>
            <a:ext cx="454114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>
                <a:solidFill>
                  <a:srgbClr val="9933FF"/>
                </a:solidFill>
              </a:rPr>
              <a:t>He asked Simon to read the book with him.</a:t>
            </a:r>
            <a:endParaRPr lang="zh-CN" altLang="en-US" sz="1800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61911" y="2416285"/>
            <a:ext cx="3846158" cy="225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09682" y="681541"/>
            <a:ext cx="1555330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Let’s learn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19896" y="1103218"/>
            <a:ext cx="2334902" cy="21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882138" y="2456926"/>
            <a:ext cx="3726413" cy="21459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/>
              <a:t>练一练：</a:t>
            </a:r>
          </a:p>
          <a:p>
            <a:pPr>
              <a:lnSpc>
                <a:spcPct val="150000"/>
              </a:lnSpc>
            </a:pPr>
            <a:r>
              <a:rPr lang="zh-CN" altLang="en-US" sz="1800"/>
              <a:t>我对游泳感兴趣。</a:t>
            </a:r>
          </a:p>
          <a:p>
            <a:pPr>
              <a:lnSpc>
                <a:spcPct val="150000"/>
              </a:lnSpc>
            </a:pPr>
            <a:r>
              <a:rPr lang="en-US" altLang="zh-CN" sz="1800"/>
              <a:t>____________________________</a:t>
            </a:r>
          </a:p>
          <a:p>
            <a:pPr>
              <a:lnSpc>
                <a:spcPct val="150000"/>
              </a:lnSpc>
            </a:pPr>
            <a:r>
              <a:rPr lang="zh-CN" altLang="en-US" sz="1800"/>
              <a:t>李先生对足球感兴趣。</a:t>
            </a:r>
          </a:p>
          <a:p>
            <a:pPr>
              <a:lnSpc>
                <a:spcPct val="150000"/>
              </a:lnSpc>
            </a:pPr>
            <a:r>
              <a:rPr lang="en-US" altLang="zh-CN" sz="1800"/>
              <a:t>____________________________ </a:t>
            </a:r>
            <a:endParaRPr lang="zh-CN" altLang="en-US" sz="1800"/>
          </a:p>
        </p:txBody>
      </p:sp>
      <p:sp>
        <p:nvSpPr>
          <p:cNvPr id="5" name="矩形 4"/>
          <p:cNvSpPr/>
          <p:nvPr/>
        </p:nvSpPr>
        <p:spPr>
          <a:xfrm>
            <a:off x="3866656" y="1871572"/>
            <a:ext cx="3917179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/>
              <a:t>be interested in: </a:t>
            </a:r>
            <a:r>
              <a:rPr lang="zh-CN" altLang="en-US" sz="2100" b="1"/>
              <a:t>对</a:t>
            </a:r>
            <a:r>
              <a:rPr lang="en-US" altLang="zh-CN" sz="2100" b="1"/>
              <a:t>……</a:t>
            </a:r>
            <a:r>
              <a:rPr lang="zh-CN" altLang="en-US" sz="2100" b="1"/>
              <a:t>感兴趣</a:t>
            </a:r>
          </a:p>
        </p:txBody>
      </p:sp>
      <p:sp>
        <p:nvSpPr>
          <p:cNvPr id="11" name="矩形 10"/>
          <p:cNvSpPr/>
          <p:nvPr/>
        </p:nvSpPr>
        <p:spPr>
          <a:xfrm>
            <a:off x="3865433" y="3215407"/>
            <a:ext cx="292131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>
                <a:solidFill>
                  <a:srgbClr val="000000"/>
                </a:solidFill>
              </a:rPr>
              <a:t>I’m interested in swimming.</a:t>
            </a:r>
          </a:p>
        </p:txBody>
      </p:sp>
      <p:sp>
        <p:nvSpPr>
          <p:cNvPr id="12" name="矩形 11"/>
          <p:cNvSpPr/>
          <p:nvPr/>
        </p:nvSpPr>
        <p:spPr>
          <a:xfrm>
            <a:off x="3865433" y="4102567"/>
            <a:ext cx="307520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>
                <a:solidFill>
                  <a:srgbClr val="000000"/>
                </a:solidFill>
              </a:rPr>
              <a:t>Mr Li is interested in football.</a:t>
            </a:r>
          </a:p>
        </p:txBody>
      </p:sp>
      <p:sp>
        <p:nvSpPr>
          <p:cNvPr id="6" name="矩形 5"/>
          <p:cNvSpPr/>
          <p:nvPr/>
        </p:nvSpPr>
        <p:spPr>
          <a:xfrm>
            <a:off x="3545886" y="1361833"/>
            <a:ext cx="436201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/>
              <a:t>Daming is very interested in space travel.</a:t>
            </a:r>
            <a:endParaRPr lang="zh-CN" altLang="en-US" sz="1800"/>
          </a:p>
        </p:txBody>
      </p:sp>
      <p:cxnSp>
        <p:nvCxnSpPr>
          <p:cNvPr id="9" name="直接连接符 8"/>
          <p:cNvCxnSpPr/>
          <p:nvPr/>
        </p:nvCxnSpPr>
        <p:spPr>
          <a:xfrm>
            <a:off x="4463988" y="1695924"/>
            <a:ext cx="19982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412886" y="2997315"/>
            <a:ext cx="6239587" cy="1776449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869922" y="1435956"/>
            <a:ext cx="3672408" cy="1323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419483" y="3610885"/>
            <a:ext cx="5039021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Daming asked him to read the book with him.</a:t>
            </a:r>
          </a:p>
          <a:p>
            <a:pPr>
              <a:lnSpc>
                <a:spcPct val="150000"/>
              </a:lnSpc>
            </a:pPr>
            <a:r>
              <a:rPr lang="zh-CN" altLang="en-US" sz="1800"/>
              <a:t>大明请他和自己一起读这本书。</a:t>
            </a:r>
            <a:endParaRPr lang="en-US" altLang="zh-CN" sz="1800"/>
          </a:p>
        </p:txBody>
      </p:sp>
      <p:sp>
        <p:nvSpPr>
          <p:cNvPr id="4" name="矩形 3"/>
          <p:cNvSpPr/>
          <p:nvPr/>
        </p:nvSpPr>
        <p:spPr>
          <a:xfrm>
            <a:off x="2419483" y="3119897"/>
            <a:ext cx="333168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ask sb. to do sth: </a:t>
            </a:r>
            <a:r>
              <a:rPr lang="zh-CN" altLang="en-US" sz="1800"/>
              <a:t>请某人做某事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6446" y="395611"/>
            <a:ext cx="2027606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Let’s learn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77934" y="1435955"/>
            <a:ext cx="1190069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ask</a:t>
            </a:r>
            <a:r>
              <a:rPr lang="zh-CN" altLang="en-US" sz="1800"/>
              <a:t>：询问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77934" y="1859173"/>
            <a:ext cx="3331681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He asked:” Where is my ruler?”</a:t>
            </a:r>
          </a:p>
          <a:p>
            <a:pPr>
              <a:lnSpc>
                <a:spcPct val="150000"/>
              </a:lnSpc>
            </a:pPr>
            <a:r>
              <a:rPr lang="zh-CN" altLang="en-US" sz="1800"/>
              <a:t>他问道：“我的尺子在哪儿</a:t>
            </a:r>
            <a:r>
              <a:rPr lang="en-US" altLang="zh-CN" sz="1800"/>
              <a:t>?”</a:t>
            </a:r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86446" y="1604660"/>
            <a:ext cx="962260" cy="1099647"/>
          </a:xfrm>
          <a:prstGeom prst="rect">
            <a:avLst/>
          </a:prstGeom>
        </p:spPr>
      </p:pic>
      <p:sp>
        <p:nvSpPr>
          <p:cNvPr id="8" name="云形标注 7"/>
          <p:cNvSpPr/>
          <p:nvPr/>
        </p:nvSpPr>
        <p:spPr>
          <a:xfrm>
            <a:off x="2367688" y="1538166"/>
            <a:ext cx="1241555" cy="560789"/>
          </a:xfrm>
          <a:prstGeom prst="cloudCallout">
            <a:avLst>
              <a:gd name="adj1" fmla="val -52758"/>
              <a:gd name="adj2" fmla="val 34555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240949">
            <a:off x="2641549" y="1430513"/>
            <a:ext cx="639242" cy="73195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64102" y="3041856"/>
            <a:ext cx="553998" cy="1776447"/>
          </a:xfrm>
          <a:prstGeom prst="rect">
            <a:avLst/>
          </a:prstGeom>
          <a:noFill/>
        </p:spPr>
        <p:txBody>
          <a:bodyPr vert="eaVert" wrap="none" lIns="68580" tIns="34290" rIns="68580" bIns="34290">
            <a:spAutoFit/>
          </a:bodyPr>
          <a:lstStyle/>
          <a:p>
            <a:pPr algn="ctr"/>
            <a:r>
              <a:rPr lang="zh-CN" altLang="en-US" sz="27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用法点拨：</a:t>
            </a:r>
          </a:p>
        </p:txBody>
      </p:sp>
      <p:sp>
        <p:nvSpPr>
          <p:cNvPr id="13" name="矩形 12"/>
          <p:cNvSpPr/>
          <p:nvPr/>
        </p:nvSpPr>
        <p:spPr>
          <a:xfrm>
            <a:off x="1664102" y="929358"/>
            <a:ext cx="4699105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/>
              <a:t>Daming asked him to read the book with him.</a:t>
            </a:r>
            <a:endParaRPr lang="zh-CN" altLang="en-US" sz="1800"/>
          </a:p>
        </p:txBody>
      </p:sp>
      <p:cxnSp>
        <p:nvCxnSpPr>
          <p:cNvPr id="14" name="直接连接符 13"/>
          <p:cNvCxnSpPr/>
          <p:nvPr/>
        </p:nvCxnSpPr>
        <p:spPr>
          <a:xfrm>
            <a:off x="2591404" y="1222925"/>
            <a:ext cx="594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/>
      <p:bldP spid="4" grpId="0"/>
      <p:bldP spid="6" grpId="0"/>
      <p:bldP spid="7" grpId="0"/>
      <p:bldP spid="8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27461" y="820125"/>
            <a:ext cx="2346896" cy="21125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93658" y="465517"/>
            <a:ext cx="246182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3265" y="3075568"/>
            <a:ext cx="6408257" cy="173021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1. Does Daming like the book? Why?</a:t>
            </a:r>
          </a:p>
          <a:p>
            <a:pPr>
              <a:lnSpc>
                <a:spcPct val="150000"/>
              </a:lnSpc>
            </a:pPr>
            <a:r>
              <a:rPr lang="en-US" altLang="zh-CN" sz="1800"/>
              <a:t>    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1800"/>
              <a:t>2. What did Daming ask Simon to do?</a:t>
            </a:r>
          </a:p>
          <a:p>
            <a:pPr>
              <a:lnSpc>
                <a:spcPct val="150000"/>
              </a:lnSpc>
            </a:pPr>
            <a:r>
              <a:rPr lang="en-US" altLang="zh-CN" sz="1800"/>
              <a:t>    ______________________________________________</a:t>
            </a:r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1487578" y="803050"/>
            <a:ext cx="4039883" cy="21459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/>
              <a:t>It was a book about space travel. Daming is very interested in space travel. He loves the present very much.</a:t>
            </a:r>
          </a:p>
          <a:p>
            <a:pPr>
              <a:lnSpc>
                <a:spcPct val="150000"/>
              </a:lnSpc>
            </a:pPr>
            <a:r>
              <a:rPr lang="en-US" altLang="zh-CN" sz="1500"/>
              <a:t>Daming showed Simon his birthday present. Simon was interested in the book too. Daming asked him to read the book with him.</a:t>
            </a:r>
            <a:endParaRPr lang="zh-CN" altLang="en-US" sz="1500"/>
          </a:p>
        </p:txBody>
      </p:sp>
      <p:sp>
        <p:nvSpPr>
          <p:cNvPr id="6" name="文本框 5"/>
          <p:cNvSpPr txBox="1"/>
          <p:nvPr/>
        </p:nvSpPr>
        <p:spPr>
          <a:xfrm>
            <a:off x="1735218" y="3561645"/>
            <a:ext cx="623916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>
                <a:solidFill>
                  <a:srgbClr val="9933FF"/>
                </a:solidFill>
              </a:rPr>
              <a:t>Yes, he does. Because he is very interested in space travel.</a:t>
            </a:r>
            <a:endParaRPr lang="zh-CN" altLang="en-US" sz="1800">
              <a:solidFill>
                <a:srgbClr val="9933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1641" y="4353948"/>
            <a:ext cx="454114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>
                <a:solidFill>
                  <a:srgbClr val="9933FF"/>
                </a:solidFill>
              </a:rPr>
              <a:t>He asked Simon to read the book with him.</a:t>
            </a:r>
            <a:endParaRPr lang="zh-CN" altLang="en-US" sz="1800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48100" y="1113588"/>
            <a:ext cx="6852901" cy="2862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313207" y="519522"/>
            <a:ext cx="3609001" cy="700192"/>
          </a:xfrm>
          <a:prstGeom prst="rect">
            <a:avLst/>
          </a:prstGeom>
          <a:noFill/>
          <a:scene3d>
            <a:camera prst="orthographicFront"/>
            <a:lightRig rig="flood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1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 and find</a:t>
            </a:r>
            <a:endParaRPr lang="zh-CN" altLang="en-US" sz="41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40528" y="1212020"/>
            <a:ext cx="2209980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/>
              <a:t>see – saw</a:t>
            </a:r>
            <a:r>
              <a:rPr lang="zh-CN" altLang="en-US" sz="2100" b="1"/>
              <a:t>：看见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4048" y="3273828"/>
            <a:ext cx="2628365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/>
              <a:t>learn – learnt</a:t>
            </a:r>
            <a:r>
              <a:rPr lang="zh-CN" altLang="en-US" sz="2100" b="1"/>
              <a:t>：学习</a:t>
            </a:r>
          </a:p>
        </p:txBody>
      </p:sp>
      <p:sp>
        <p:nvSpPr>
          <p:cNvPr id="6" name="椭圆 5"/>
          <p:cNvSpPr/>
          <p:nvPr/>
        </p:nvSpPr>
        <p:spPr>
          <a:xfrm>
            <a:off x="6358093" y="1671034"/>
            <a:ext cx="428153" cy="306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226451" y="2548489"/>
            <a:ext cx="641693" cy="306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3684" y="3975680"/>
            <a:ext cx="6408257" cy="90024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  3. What did they see in the book?</a:t>
            </a:r>
          </a:p>
          <a:p>
            <a:pPr>
              <a:lnSpc>
                <a:spcPct val="150000"/>
              </a:lnSpc>
            </a:pPr>
            <a:r>
              <a:rPr lang="en-US" altLang="zh-CN" sz="1800"/>
              <a:t>    ______________________________________________</a:t>
            </a:r>
            <a:endParaRPr lang="zh-CN" altLang="en-US" sz="1800"/>
          </a:p>
        </p:txBody>
      </p:sp>
      <p:sp>
        <p:nvSpPr>
          <p:cNvPr id="11" name="文本框 10"/>
          <p:cNvSpPr txBox="1"/>
          <p:nvPr/>
        </p:nvSpPr>
        <p:spPr>
          <a:xfrm>
            <a:off x="1274921" y="4422458"/>
            <a:ext cx="5757863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saw many pictures of spaceships.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43000" y="1149938"/>
            <a:ext cx="6858000" cy="34686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313207" y="519522"/>
            <a:ext cx="3609001" cy="700192"/>
          </a:xfrm>
          <a:prstGeom prst="rect">
            <a:avLst/>
          </a:prstGeom>
          <a:noFill/>
          <a:scene3d>
            <a:camera prst="orthographicFront"/>
            <a:lightRig rig="flood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1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 and find</a:t>
            </a:r>
            <a:endParaRPr lang="zh-CN" altLang="en-US" sz="41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13838" y="1611147"/>
            <a:ext cx="782021" cy="366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97815" y="1892238"/>
            <a:ext cx="782021" cy="366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85647" y="2463739"/>
            <a:ext cx="540060" cy="324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147588" y="2722259"/>
            <a:ext cx="772697" cy="324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91200" y="3398942"/>
            <a:ext cx="6408257" cy="90024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  4. What did they decide to make together?</a:t>
            </a:r>
          </a:p>
          <a:p>
            <a:pPr>
              <a:lnSpc>
                <a:spcPct val="150000"/>
              </a:lnSpc>
            </a:pPr>
            <a:r>
              <a:rPr lang="en-US" altLang="zh-CN" sz="1800"/>
              <a:t>    ______________________________________________</a:t>
            </a:r>
            <a:endParaRPr lang="zh-CN" altLang="en-US" sz="1800"/>
          </a:p>
        </p:txBody>
      </p:sp>
      <p:sp>
        <p:nvSpPr>
          <p:cNvPr id="8" name="文本框 7"/>
          <p:cNvSpPr txBox="1"/>
          <p:nvPr/>
        </p:nvSpPr>
        <p:spPr>
          <a:xfrm>
            <a:off x="469583" y="3848101"/>
            <a:ext cx="5885974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cs typeface="+mn-lt"/>
              </a:rPr>
              <a:t>They decided to make a paper spaceship.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0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81210" y="1272679"/>
            <a:ext cx="3956730" cy="3352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76932" y="1387667"/>
            <a:ext cx="1877758" cy="484748"/>
          </a:xfrm>
          <a:prstGeom prst="rect">
            <a:avLst/>
          </a:prstGeom>
          <a:noFill/>
        </p:spPr>
        <p:txBody>
          <a:bodyPr vert="horz" wrap="none" lIns="68580" tIns="34290" rIns="68580" bIns="34290">
            <a:spAutoFit/>
          </a:bodyPr>
          <a:lstStyle/>
          <a:p>
            <a:pPr algn="ctr"/>
            <a:r>
              <a:rPr lang="zh-CN" altLang="en-US" sz="27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用法点拨：</a:t>
            </a:r>
          </a:p>
        </p:txBody>
      </p:sp>
      <p:sp>
        <p:nvSpPr>
          <p:cNvPr id="5" name="矩形 4"/>
          <p:cNvSpPr/>
          <p:nvPr/>
        </p:nvSpPr>
        <p:spPr>
          <a:xfrm>
            <a:off x="3977934" y="3825508"/>
            <a:ext cx="3780420" cy="6224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/>
              <a:t>They gave Simon’s mum the spaceship.</a:t>
            </a:r>
          </a:p>
        </p:txBody>
      </p:sp>
      <p:sp>
        <p:nvSpPr>
          <p:cNvPr id="6" name="矩形 5"/>
          <p:cNvSpPr/>
          <p:nvPr/>
        </p:nvSpPr>
        <p:spPr>
          <a:xfrm>
            <a:off x="1331587" y="3807534"/>
            <a:ext cx="2487930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spc="-113"/>
              <a:t>give – gave</a:t>
            </a:r>
            <a:r>
              <a:rPr lang="zh-CN" altLang="en-US" sz="2700" b="1" spc="-113"/>
              <a:t>：给</a:t>
            </a:r>
            <a:endParaRPr lang="zh-CN" altLang="zh-CN" sz="2700" b="1" spc="-113"/>
          </a:p>
        </p:txBody>
      </p:sp>
      <p:sp>
        <p:nvSpPr>
          <p:cNvPr id="7" name="矩形 6"/>
          <p:cNvSpPr/>
          <p:nvPr/>
        </p:nvSpPr>
        <p:spPr>
          <a:xfrm>
            <a:off x="3977934" y="1914485"/>
            <a:ext cx="3185160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dirty="0"/>
              <a:t>a) give </a:t>
            </a:r>
            <a:r>
              <a:rPr lang="en-US" altLang="zh-CN" sz="1800" dirty="0" err="1"/>
              <a:t>sth</a:t>
            </a:r>
            <a:r>
              <a:rPr lang="en-US" altLang="zh-CN" sz="1800" dirty="0"/>
              <a:t>. to </a:t>
            </a:r>
            <a:r>
              <a:rPr lang="en-US" altLang="zh-CN" sz="1800" dirty="0" err="1"/>
              <a:t>sb</a:t>
            </a:r>
            <a:r>
              <a:rPr lang="zh-CN" altLang="en-US" sz="1800" dirty="0"/>
              <a:t>：给某人某物</a:t>
            </a:r>
          </a:p>
        </p:txBody>
      </p:sp>
      <p:sp>
        <p:nvSpPr>
          <p:cNvPr id="8" name="矩形 7"/>
          <p:cNvSpPr/>
          <p:nvPr/>
        </p:nvSpPr>
        <p:spPr>
          <a:xfrm>
            <a:off x="3977935" y="2354495"/>
            <a:ext cx="3860006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/>
              <a:t>They gave the spaceship to Simon’s mum.</a:t>
            </a:r>
          </a:p>
          <a:p>
            <a:r>
              <a:rPr lang="zh-CN" altLang="en-US" sz="1800"/>
              <a:t>他们把这架纸飞船送给了西蒙的妈妈。 </a:t>
            </a:r>
          </a:p>
        </p:txBody>
      </p:sp>
      <p:sp>
        <p:nvSpPr>
          <p:cNvPr id="9" name="矩形 8"/>
          <p:cNvSpPr/>
          <p:nvPr/>
        </p:nvSpPr>
        <p:spPr>
          <a:xfrm>
            <a:off x="3995885" y="3479259"/>
            <a:ext cx="29601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/>
              <a:t>b) give sb. sth</a:t>
            </a:r>
            <a:r>
              <a:rPr lang="zh-CN" altLang="en-US" sz="1800"/>
              <a:t>：给某人某物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4422" y="1309482"/>
            <a:ext cx="1672993" cy="249805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09682" y="681541"/>
            <a:ext cx="2027606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Let’s learn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71700" y="1037153"/>
            <a:ext cx="5713249" cy="3780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5766" y="1658170"/>
            <a:ext cx="1908215" cy="249299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规则动词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ask – asked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finish – finished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thank – thanked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decide - decided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2544" y="1761660"/>
            <a:ext cx="1563570" cy="233140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不规则动词</a:t>
            </a:r>
          </a:p>
          <a:p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is – was</a:t>
            </a:r>
          </a:p>
          <a:p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buy – bought</a:t>
            </a:r>
          </a:p>
          <a:p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get – got</a:t>
            </a:r>
          </a:p>
          <a:p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see – saw</a:t>
            </a:r>
          </a:p>
          <a:p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learn – learnt</a:t>
            </a:r>
          </a:p>
          <a:p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give - gave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8018" y="464920"/>
            <a:ext cx="2754306" cy="8386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5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word list</a:t>
            </a:r>
            <a:endParaRPr lang="zh-CN" altLang="en-US" sz="5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0987"/>
            <a:ext cx="6858000" cy="45815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01670" y="627534"/>
            <a:ext cx="2514102" cy="69249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Deflate">
              <a:avLst>
                <a:gd name="adj" fmla="val 28514"/>
              </a:avLst>
            </a:prstTxWarp>
            <a:spAutoFit/>
          </a:bodyPr>
          <a:lstStyle/>
          <a:p>
            <a:pPr algn="ctr"/>
            <a:r>
              <a:rPr lang="en-US" altLang="zh-CN" sz="4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Let’s play</a:t>
            </a:r>
            <a:endParaRPr lang="zh-CN" altLang="en-US" sz="41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8305" y="3190978"/>
            <a:ext cx="1446550" cy="83099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3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decide</a:t>
            </a:r>
            <a:endParaRPr lang="zh-CN" altLang="en-US" sz="3300" b="1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64580" y="2817583"/>
            <a:ext cx="1954702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bought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63337" y="2444187"/>
            <a:ext cx="571310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is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84951" y="2267691"/>
            <a:ext cx="1020151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get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83241" y="2970099"/>
            <a:ext cx="869469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saw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84168" y="2223307"/>
            <a:ext cx="1186863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give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52433" y="3651331"/>
            <a:ext cx="1754326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learnt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46470" y="2300101"/>
            <a:ext cx="1752724" cy="83099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3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thanked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58305" y="1933700"/>
            <a:ext cx="1747914" cy="83099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3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finished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65082" y="3564374"/>
            <a:ext cx="810158" cy="83099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3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ask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7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43000" y="946378"/>
            <a:ext cx="6858000" cy="31375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9712" y="3214630"/>
            <a:ext cx="2484276" cy="761048"/>
          </a:xfrm>
          <a:prstGeom prst="rect">
            <a:avLst/>
          </a:prstGeom>
          <a:solidFill>
            <a:srgbClr val="D5EDB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/>
              <a:t>It ____ Daming’s birthday yesterday. Simon’s mum bought ____ ___ _______.</a:t>
            </a:r>
            <a:endParaRPr lang="zh-CN" altLang="en-US" sz="1500"/>
          </a:p>
        </p:txBody>
      </p:sp>
      <p:sp>
        <p:nvSpPr>
          <p:cNvPr id="5" name="文本框 4"/>
          <p:cNvSpPr txBox="1"/>
          <p:nvPr/>
        </p:nvSpPr>
        <p:spPr>
          <a:xfrm>
            <a:off x="4734018" y="3214629"/>
            <a:ext cx="2592288" cy="761048"/>
          </a:xfrm>
          <a:prstGeom prst="rect">
            <a:avLst/>
          </a:prstGeom>
          <a:solidFill>
            <a:srgbClr val="D5E7AB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/>
              <a:t>It ____ a book ______ space travel. Simon ___ ________ ___ the book too.</a:t>
            </a:r>
            <a:endParaRPr lang="zh-CN" altLang="en-US" sz="1500"/>
          </a:p>
        </p:txBody>
      </p:sp>
      <p:sp>
        <p:nvSpPr>
          <p:cNvPr id="8" name="文本框 7"/>
          <p:cNvSpPr txBox="1"/>
          <p:nvPr/>
        </p:nvSpPr>
        <p:spPr>
          <a:xfrm>
            <a:off x="2200648" y="3214629"/>
            <a:ext cx="48114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was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1790" y="3673872"/>
            <a:ext cx="448681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him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30893" y="3660797"/>
            <a:ext cx="779300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present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6792" y="3660797"/>
            <a:ext cx="245501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a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32285" y="3196745"/>
            <a:ext cx="48114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was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76942" y="3214630"/>
            <a:ext cx="619400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about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20986" y="3673872"/>
            <a:ext cx="28878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in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89819" y="3446698"/>
            <a:ext cx="982481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interested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88725" y="3445461"/>
            <a:ext cx="48114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was</a:t>
            </a:r>
            <a:endParaRPr lang="zh-CN" altLang="en-US" sz="15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1" grpId="0"/>
      <p:bldP spid="13" grpId="0"/>
      <p:bldP spid="14" grpId="0"/>
      <p:bldP spid="1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9567" y="580549"/>
            <a:ext cx="4920139" cy="33570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90210" y="686276"/>
            <a:ext cx="392049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>
                <a:ea typeface="+mj-ea"/>
                <a:cs typeface="+mn-lt"/>
              </a:rPr>
              <a:t>Who  are they?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74506" y="1433513"/>
            <a:ext cx="3461385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/>
              <a:t>They  are  aliens.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1700" y="3219823"/>
            <a:ext cx="2484276" cy="1107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/>
              <a:t>It _____  </a:t>
            </a:r>
            <a:r>
              <a:rPr lang="en-US" altLang="zh-CN" sz="1500" dirty="0" err="1"/>
              <a:t>Meimei’s</a:t>
            </a:r>
            <a:r>
              <a:rPr lang="en-US" altLang="zh-CN" sz="1500" dirty="0"/>
              <a:t> birthday yesterday. Her mum bought _____________.</a:t>
            </a:r>
            <a:endParaRPr lang="zh-CN" altLang="en-US" sz="1500" dirty="0"/>
          </a:p>
        </p:txBody>
      </p:sp>
      <p:sp>
        <p:nvSpPr>
          <p:cNvPr id="3" name="文本框 2"/>
          <p:cNvSpPr txBox="1"/>
          <p:nvPr/>
        </p:nvSpPr>
        <p:spPr>
          <a:xfrm>
            <a:off x="4734018" y="3219823"/>
            <a:ext cx="2523159" cy="99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/>
            </a:lvl1pPr>
          </a:lstStyle>
          <a:p>
            <a:r>
              <a:rPr lang="en-US" altLang="zh-CN" sz="1400" dirty="0"/>
              <a:t>It was a book _____ football. </a:t>
            </a:r>
            <a:r>
              <a:rPr lang="en-US" altLang="zh-CN" sz="1400" dirty="0" err="1"/>
              <a:t>Dongdong</a:t>
            </a:r>
            <a:r>
              <a:rPr lang="en-US" altLang="zh-CN" sz="1400" dirty="0"/>
              <a:t> ____ _________ ___ the book too.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71700" y="1167594"/>
            <a:ext cx="2513734" cy="16741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41730" y="3297781"/>
            <a:ext cx="48114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was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8451" y="3975906"/>
            <a:ext cx="138884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her a new bike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8844" y="570262"/>
            <a:ext cx="193163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practice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79306" y="1170862"/>
            <a:ext cx="1393700" cy="16741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2151" y="3286588"/>
            <a:ext cx="619400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about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42030" y="3984682"/>
            <a:ext cx="288782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in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02344" y="3640329"/>
            <a:ext cx="481142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was</a:t>
            </a:r>
            <a:endParaRPr lang="zh-CN" altLang="en-US" sz="150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93739" y="3638757"/>
            <a:ext cx="982481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0070C0"/>
                </a:solidFill>
              </a:rPr>
              <a:t>interested</a:t>
            </a:r>
            <a:endParaRPr lang="zh-CN" altLang="en-US" sz="15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 l="-1979"/>
          <a:stretch>
            <a:fillRect/>
          </a:stretch>
        </p:blipFill>
        <p:spPr>
          <a:xfrm>
            <a:off x="1763688" y="465517"/>
            <a:ext cx="5508612" cy="29776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25706" y="3443144"/>
            <a:ext cx="5776261" cy="145424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/>
              <a:t>1 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1500"/>
              <a:t>2 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1500"/>
              <a:t>3 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1500"/>
              <a:t>4 ___________________________________________________</a:t>
            </a:r>
            <a:endParaRPr lang="zh-CN" altLang="en-US" sz="1500"/>
          </a:p>
        </p:txBody>
      </p:sp>
      <p:sp>
        <p:nvSpPr>
          <p:cNvPr id="5" name="文本框 4"/>
          <p:cNvSpPr txBox="1"/>
          <p:nvPr/>
        </p:nvSpPr>
        <p:spPr>
          <a:xfrm>
            <a:off x="2136450" y="3497699"/>
            <a:ext cx="507760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>
                <a:latin typeface="Corbel" panose="020B0503020204020204" pitchFamily="34" charset="0"/>
              </a:rPr>
              <a:t>On Sam’s birthday, Lingling bought him a present. It was a red pen.</a:t>
            </a:r>
            <a:endParaRPr lang="zh-CN" altLang="en-US">
              <a:latin typeface="Corbel" panose="020B05030202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6450" y="3865990"/>
            <a:ext cx="547951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>
                <a:latin typeface="Corbel" panose="020B0503020204020204" pitchFamily="34" charset="0"/>
              </a:rPr>
              <a:t>On Lingling’s birthday, Daming bought her a present. It was a green kite.</a:t>
            </a:r>
            <a:endParaRPr lang="zh-CN" altLang="en-US">
              <a:latin typeface="Corbel" panose="020B0503020204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36451" y="4234280"/>
            <a:ext cx="509171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>
                <a:latin typeface="Corbel" panose="020B0503020204020204" pitchFamily="34" charset="0"/>
              </a:rPr>
              <a:t>On Daming’s birthday, Amy bought him a present. It was a blue car.</a:t>
            </a:r>
            <a:endParaRPr lang="zh-CN" altLang="en-US">
              <a:latin typeface="Corbel" panose="020B0503020204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59403" y="4527536"/>
            <a:ext cx="513704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>
                <a:latin typeface="Corbel" panose="020B0503020204020204" pitchFamily="34" charset="0"/>
              </a:rPr>
              <a:t>On Amy’s birthday, Sam bought her a present. It was an orange cap.</a:t>
            </a:r>
            <a:endParaRPr lang="zh-CN" altLang="en-US">
              <a:latin typeface="Corbel" panose="020B0503020204020204" pitchFamily="34" charset="0"/>
            </a:endParaRPr>
          </a:p>
        </p:txBody>
      </p:sp>
      <p:sp>
        <p:nvSpPr>
          <p:cNvPr id="10" name="右箭头 9"/>
          <p:cNvSpPr/>
          <p:nvPr/>
        </p:nvSpPr>
        <p:spPr>
          <a:xfrm rot="2035138">
            <a:off x="2921994" y="1776543"/>
            <a:ext cx="1089916" cy="22547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2035138">
            <a:off x="4094235" y="2601200"/>
            <a:ext cx="1089916" cy="22547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968576">
            <a:off x="4106145" y="1647732"/>
            <a:ext cx="1089916" cy="225478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2547368">
            <a:off x="5319330" y="2576005"/>
            <a:ext cx="1089916" cy="225478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725117">
            <a:off x="5261606" y="1694805"/>
            <a:ext cx="1089916" cy="2254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9994484" flipV="1">
            <a:off x="2942014" y="2681177"/>
            <a:ext cx="3167204" cy="22178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9975070" flipV="1">
            <a:off x="3006622" y="1720381"/>
            <a:ext cx="3243403" cy="220175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2325926">
            <a:off x="2818518" y="2665149"/>
            <a:ext cx="988388" cy="196682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01670" y="1115906"/>
            <a:ext cx="6264696" cy="30444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285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词汇：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space, interested, finish, spaceship, decide, thank for, buy—bought, be-was/were, see—saw, give—gave, finish—finished, see – saw </a:t>
            </a:r>
          </a:p>
          <a:p>
            <a:pPr>
              <a:lnSpc>
                <a:spcPts val="285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句型：</a:t>
            </a:r>
          </a:p>
          <a:p>
            <a:pPr>
              <a:lnSpc>
                <a:spcPts val="285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buy sb. </a:t>
            </a:r>
            <a:r>
              <a:rPr lang="en-US" altLang="zh-CN" sz="1800" b="1" dirty="0" err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sth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./buy </a:t>
            </a:r>
            <a:r>
              <a:rPr lang="en-US" altLang="zh-CN" sz="1800" b="1" dirty="0" err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sth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for sb.</a:t>
            </a:r>
          </a:p>
          <a:p>
            <a:pPr>
              <a:lnSpc>
                <a:spcPts val="285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 interested in</a:t>
            </a:r>
          </a:p>
          <a:p>
            <a:pPr>
              <a:lnSpc>
                <a:spcPts val="285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ask sb. to do </a:t>
            </a:r>
            <a:r>
              <a:rPr lang="en-US" altLang="zh-CN" sz="1800" b="1" dirty="0" err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sth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pPr>
              <a:lnSpc>
                <a:spcPts val="285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give </a:t>
            </a:r>
            <a:r>
              <a:rPr lang="en-US" altLang="zh-CN" sz="1800" b="1" dirty="0" err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sth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to sb. /give sb. </a:t>
            </a:r>
            <a:r>
              <a:rPr lang="en-US" altLang="zh-CN" sz="1800" b="1" dirty="0" err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sth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矩形 2"/>
          <p:cNvPicPr>
            <a:picLocks noGrp="1"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75410" y="423798"/>
            <a:ext cx="238363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3778" y="1982918"/>
            <a:ext cx="4738836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/>
              <a:t>1. Read and imitate the dialogue three times.</a:t>
            </a:r>
          </a:p>
          <a:p>
            <a:pPr>
              <a:lnSpc>
                <a:spcPct val="150000"/>
              </a:lnSpc>
            </a:pPr>
            <a:r>
              <a:rPr lang="en-US" altLang="zh-CN" sz="1800" dirty="0"/>
              <a:t>2. Remember the past tense of the verbs.</a:t>
            </a:r>
          </a:p>
          <a:p>
            <a:pPr>
              <a:lnSpc>
                <a:spcPct val="150000"/>
              </a:lnSpc>
            </a:pPr>
            <a:r>
              <a:rPr lang="en-US" altLang="zh-CN" sz="1800" dirty="0"/>
              <a:t>3.Try to talk about your birthday present.</a:t>
            </a:r>
          </a:p>
        </p:txBody>
      </p:sp>
      <p:sp>
        <p:nvSpPr>
          <p:cNvPr id="4" name="矩形 3"/>
          <p:cNvSpPr/>
          <p:nvPr/>
        </p:nvSpPr>
        <p:spPr>
          <a:xfrm>
            <a:off x="3159435" y="1167594"/>
            <a:ext cx="2825132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Homework</a:t>
            </a:r>
            <a:endParaRPr lang="zh-CN" altLang="en-US" sz="41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81731" y="1669065"/>
            <a:ext cx="4916329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Thank   you!</a:t>
            </a:r>
          </a:p>
        </p:txBody>
      </p:sp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991475" y="9248775"/>
            <a:ext cx="238125" cy="180975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33857" y="1221604"/>
            <a:ext cx="2808312" cy="280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98114" y="2113352"/>
            <a:ext cx="1699260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/>
              <a:t>earth </a:t>
            </a:r>
            <a:r>
              <a:rPr lang="zh-CN" altLang="en-US" sz="2700" dirty="0"/>
              <a:t>地球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88179" y="4029912"/>
            <a:ext cx="3767863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/>
              <a:t>on the earth</a:t>
            </a:r>
            <a:r>
              <a:rPr lang="zh-CN" altLang="en-US" sz="2700" dirty="0"/>
              <a:t>：在地球上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3380" y="515303"/>
            <a:ext cx="7445693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/>
              <a:t>Where  did  the alien  go?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07706" y="514826"/>
            <a:ext cx="451866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/>
              <a:t>The  alien  went  to the earth.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形标注 5"/>
          <p:cNvSpPr/>
          <p:nvPr/>
        </p:nvSpPr>
        <p:spPr>
          <a:xfrm>
            <a:off x="1953908" y="1038802"/>
            <a:ext cx="2160240" cy="1131692"/>
          </a:xfrm>
          <a:prstGeom prst="wedgeEllipseCallout">
            <a:avLst>
              <a:gd name="adj1" fmla="val -4480"/>
              <a:gd name="adj2" fmla="val 8747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40462" y="2355518"/>
            <a:ext cx="2718171" cy="1890210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450775" y="1329687"/>
            <a:ext cx="1719257" cy="918102"/>
          </a:xfrm>
          <a:prstGeom prst="wedgeEllipseCallout">
            <a:avLst>
              <a:gd name="adj1" fmla="val -6578"/>
              <a:gd name="adj2" fmla="val 772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70267" y="1547956"/>
            <a:ext cx="1500044" cy="6224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/>
              <a:t>I bought a lot of things.</a:t>
            </a:r>
            <a:endParaRPr lang="zh-CN" altLang="en-US" sz="1800" dirty="0"/>
          </a:p>
        </p:txBody>
      </p:sp>
      <p:sp>
        <p:nvSpPr>
          <p:cNvPr id="5" name="文本框 4"/>
          <p:cNvSpPr txBox="1"/>
          <p:nvPr/>
        </p:nvSpPr>
        <p:spPr>
          <a:xfrm>
            <a:off x="2170408" y="1197718"/>
            <a:ext cx="1944216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/>
              <a:t>Welcome home! What did you buy on the earth?</a:t>
            </a:r>
            <a:endParaRPr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4734017" y="1810251"/>
            <a:ext cx="635430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/>
              <a:t>buy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6452642" y="1810251"/>
            <a:ext cx="1081065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/>
              <a:t>bought</a:t>
            </a:r>
            <a:endParaRPr lang="zh-CN" altLang="en-US" sz="240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363466" y="2063856"/>
            <a:ext cx="108479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16921" y="1705630"/>
            <a:ext cx="95122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b="1"/>
              <a:t>过去式</a:t>
            </a:r>
          </a:p>
        </p:txBody>
      </p:sp>
      <p:sp>
        <p:nvSpPr>
          <p:cNvPr id="13" name="矩形 12"/>
          <p:cNvSpPr/>
          <p:nvPr/>
        </p:nvSpPr>
        <p:spPr>
          <a:xfrm>
            <a:off x="4734018" y="2355727"/>
            <a:ext cx="2796084" cy="131492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点拨：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    当动作发生在过去，则用动词的过去式。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53753" y="397669"/>
            <a:ext cx="6013609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/>
              <a:t>What did the alien buy on the earth?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33813" y="867728"/>
            <a:ext cx="517017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/>
              <a:t>The alien bought a lot of things.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97" y="722909"/>
            <a:ext cx="6410325" cy="37249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355976" y="1672437"/>
            <a:ext cx="309969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51597" y="1916645"/>
            <a:ext cx="309969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173391" y="2130308"/>
            <a:ext cx="540060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20619" y="1599642"/>
            <a:ext cx="3891742" cy="2376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39653" y="1427281"/>
            <a:ext cx="2341148" cy="2548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椭圆 2"/>
          <p:cNvSpPr/>
          <p:nvPr/>
        </p:nvSpPr>
        <p:spPr>
          <a:xfrm>
            <a:off x="2087724" y="2519268"/>
            <a:ext cx="972108" cy="810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85946" y="1545636"/>
            <a:ext cx="3600986" cy="228524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800" dirty="0"/>
              <a:t>1. It’s for </a:t>
            </a:r>
            <a:r>
              <a:rPr lang="en-US" altLang="zh-CN" sz="1800" dirty="0" err="1"/>
              <a:t>Daming</a:t>
            </a:r>
            <a:r>
              <a:rPr lang="en-US" altLang="zh-CN" sz="1800" dirty="0"/>
              <a:t>. Why?</a:t>
            </a:r>
          </a:p>
          <a:p>
            <a:pPr>
              <a:lnSpc>
                <a:spcPct val="200000"/>
              </a:lnSpc>
            </a:pPr>
            <a:r>
              <a:rPr lang="en-US" altLang="zh-CN" sz="1800" dirty="0"/>
              <a:t>___________________________</a:t>
            </a:r>
          </a:p>
          <a:p>
            <a:pPr>
              <a:lnSpc>
                <a:spcPct val="200000"/>
              </a:lnSpc>
            </a:pPr>
            <a:r>
              <a:rPr lang="en-US" altLang="zh-CN" sz="1800" dirty="0"/>
              <a:t>2. What was the book about?</a:t>
            </a:r>
          </a:p>
          <a:p>
            <a:pPr>
              <a:lnSpc>
                <a:spcPct val="200000"/>
              </a:lnSpc>
            </a:pPr>
            <a:r>
              <a:rPr lang="en-US" altLang="zh-CN" sz="1800" dirty="0"/>
              <a:t>___________________________</a:t>
            </a:r>
            <a:endParaRPr lang="zh-CN" altLang="en-US" sz="1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58791" y="897565"/>
            <a:ext cx="246182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85946" y="2247715"/>
            <a:ext cx="346421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Daming’s birthday yesterday.</a:t>
            </a:r>
            <a:endParaRPr lang="zh-C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85947" y="3359628"/>
            <a:ext cx="315855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 book about space travel.</a:t>
            </a:r>
            <a:endParaRPr lang="zh-CN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97137" y="4319203"/>
            <a:ext cx="36091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/>
              <a:t>is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6062854" y="4319203"/>
            <a:ext cx="686726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/>
              <a:t>was</a:t>
            </a:r>
            <a:endParaRPr lang="zh-CN" altLang="en-US" sz="240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008979" y="4575282"/>
            <a:ext cx="108479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058055" y="4231563"/>
            <a:ext cx="95122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b="1"/>
              <a:t>过去式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338937" y="2247714"/>
            <a:ext cx="395081" cy="3462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338937" y="3359627"/>
            <a:ext cx="395081" cy="3462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8" grpId="0"/>
      <p:bldP spid="12" grpId="0"/>
      <p:bldP spid="13" grpId="0"/>
      <p:bldP spid="9" grpId="0"/>
      <p:bldP spid="10" grpId="0"/>
      <p:bldP spid="14" grpId="0"/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6755" y="676169"/>
            <a:ext cx="1555330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learn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1670" y="1925564"/>
            <a:ext cx="2373086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 dirty="0"/>
              <a:t>get – got </a:t>
            </a:r>
            <a:r>
              <a:rPr lang="zh-CN" altLang="en-US" sz="2700" b="1" dirty="0"/>
              <a:t>得到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01670" y="3112165"/>
            <a:ext cx="5332229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/>
              <a:t>She got many presents from his family and friends.</a:t>
            </a:r>
          </a:p>
          <a:p>
            <a:pPr>
              <a:lnSpc>
                <a:spcPct val="150000"/>
              </a:lnSpc>
            </a:pPr>
            <a:r>
              <a:rPr lang="zh-CN" altLang="en-US" sz="1800" dirty="0"/>
              <a:t>他从家人和朋友那得到了很多礼物。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975771" y="677872"/>
            <a:ext cx="3483534" cy="2385225"/>
            <a:chOff x="3563888" y="1462018"/>
            <a:chExt cx="4644712" cy="31803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436096" y="1462018"/>
              <a:ext cx="2772504" cy="285713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563888" y="2066226"/>
              <a:ext cx="4299230" cy="257609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658773" y="4007666"/>
            <a:ext cx="5524589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/>
              <a:t>What did you get on your birthday?</a:t>
            </a:r>
          </a:p>
          <a:p>
            <a:pPr>
              <a:lnSpc>
                <a:spcPct val="150000"/>
              </a:lnSpc>
            </a:pPr>
            <a:r>
              <a:rPr lang="en-US" altLang="zh-CN" sz="1800" dirty="0"/>
              <a:t>__________________________________________</a:t>
            </a:r>
            <a:endParaRPr lang="zh-CN" alt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23929" y="1275606"/>
            <a:ext cx="3857783" cy="249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02588" y="3094222"/>
            <a:ext cx="3701761" cy="6224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/>
              <a:t>Simon’s mum bought a present for him. </a:t>
            </a:r>
            <a:endParaRPr lang="zh-CN" altLang="en-US" sz="1800"/>
          </a:p>
        </p:txBody>
      </p:sp>
      <p:sp>
        <p:nvSpPr>
          <p:cNvPr id="5" name="矩形 4"/>
          <p:cNvSpPr/>
          <p:nvPr/>
        </p:nvSpPr>
        <p:spPr>
          <a:xfrm>
            <a:off x="1444282" y="3911106"/>
            <a:ext cx="3199433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b="1"/>
              <a:t>buy – bought </a:t>
            </a:r>
            <a:r>
              <a:rPr lang="zh-CN" altLang="en-US" sz="2700" b="1"/>
              <a:t>购买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09682" y="681541"/>
            <a:ext cx="2027606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Let’s learn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37719" y="1221601"/>
            <a:ext cx="2341148" cy="2548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991627" y="2260483"/>
            <a:ext cx="3790085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/>
              <a:t>Simon’s mum bought him a present.</a:t>
            </a:r>
            <a:endParaRPr lang="zh-CN" altLang="en-US" sz="1800"/>
          </a:p>
        </p:txBody>
      </p:sp>
      <p:sp>
        <p:nvSpPr>
          <p:cNvPr id="10" name="矩形 9"/>
          <p:cNvSpPr/>
          <p:nvPr/>
        </p:nvSpPr>
        <p:spPr>
          <a:xfrm>
            <a:off x="3991627" y="1843613"/>
            <a:ext cx="33160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/>
              <a:t>给某人买某物：</a:t>
            </a:r>
            <a:r>
              <a:rPr lang="en-US" altLang="zh-CN" sz="1800"/>
              <a:t>buy sb. sth.      </a:t>
            </a:r>
          </a:p>
        </p:txBody>
      </p:sp>
      <p:sp>
        <p:nvSpPr>
          <p:cNvPr id="12" name="矩形 11"/>
          <p:cNvSpPr/>
          <p:nvPr/>
        </p:nvSpPr>
        <p:spPr>
          <a:xfrm>
            <a:off x="3991627" y="2677353"/>
            <a:ext cx="333047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/>
              <a:t>也可以这样说：</a:t>
            </a:r>
            <a:r>
              <a:rPr lang="en-US" altLang="zh-CN" sz="1800"/>
              <a:t>buy sth. for sb. </a:t>
            </a:r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3944490" y="1294766"/>
            <a:ext cx="1877758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7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用法点拨：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5" grpId="0"/>
      <p:bldP spid="4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34" y="750204"/>
            <a:ext cx="6410325" cy="37249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355976" y="1672437"/>
            <a:ext cx="309969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51597" y="1916645"/>
            <a:ext cx="309969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173391" y="2130308"/>
            <a:ext cx="540060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21世纪教育网精品课件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世纪教育网精品课件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全屏显示(16:9)</PresentationFormat>
  <Paragraphs>184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华文楷体</vt:lpstr>
      <vt:lpstr>迷你简粗倩</vt:lpstr>
      <vt:lpstr>宋体</vt:lpstr>
      <vt:lpstr>微软雅黑</vt:lpstr>
      <vt:lpstr>Arial</vt:lpstr>
      <vt:lpstr>Comic Sans MS</vt:lpstr>
      <vt:lpstr>Corbel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2021-04-14T23:51:00Z</cp:lastPrinted>
  <dcterms:created xsi:type="dcterms:W3CDTF">2021-04-14T23:51:00Z</dcterms:created>
  <dcterms:modified xsi:type="dcterms:W3CDTF">2023-01-16T15:52:22Z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BBE83DA590C7445FAB205807013656E8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