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82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AFDE7-E0A3-414F-9B32-371E5C37794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8DE24-5B2F-4B1F-AB61-EC3C1D0785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409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8DE24-5B2F-4B1F-AB61-EC3C1D07855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9D3C-0A30-4C0E-9732-A6812BA5FA57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AA3ED-F2BF-4618-A992-5F912741F8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6C856-FE74-42C4-A392-533673215D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1FE84-ACB7-4425-AA1F-D78FD1BD474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502574" y="20692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060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121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82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2242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5309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8364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1431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4491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C722E-1ECF-4446-812B-1295AD102A0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" b="1" dirty="0">
                <a:solidFill>
                  <a:prstClr val="white"/>
                </a:solidFill>
              </a:rPr>
              <a:t>PPT</a:t>
            </a:r>
            <a:r>
              <a:rPr lang="zh-CN" altLang="en-US" sz="100" b="1" dirty="0">
                <a:solidFill>
                  <a:prstClr val="white"/>
                </a:solidFill>
              </a:rPr>
              <a:t>模板：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www.1ppt.com/moban/                  PPT</a:t>
            </a:r>
            <a:r>
              <a:rPr lang="zh-CN" altLang="en-US" sz="100" b="1" dirty="0">
                <a:solidFill>
                  <a:prstClr val="white"/>
                </a:solidFill>
              </a:rPr>
              <a:t>素材：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www.1ppt.com/sucai/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" b="1" dirty="0">
                <a:solidFill>
                  <a:prstClr val="white"/>
                </a:solidFill>
              </a:rPr>
              <a:t>PPT</a:t>
            </a:r>
            <a:r>
              <a:rPr lang="zh-CN" altLang="en-US" sz="100" b="1" dirty="0">
                <a:solidFill>
                  <a:prstClr val="white"/>
                </a:solidFill>
              </a:rPr>
              <a:t>背景：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www.1ppt.com/beijing/                   PPT</a:t>
            </a:r>
            <a:r>
              <a:rPr lang="zh-CN" altLang="en-US" sz="100" b="1" dirty="0">
                <a:solidFill>
                  <a:prstClr val="white"/>
                </a:solidFill>
              </a:rPr>
              <a:t>图表：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www.1ppt.com/tubiao/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" b="1" dirty="0">
                <a:solidFill>
                  <a:prstClr val="white"/>
                </a:solidFill>
              </a:rPr>
              <a:t>PPT</a:t>
            </a:r>
            <a:r>
              <a:rPr lang="zh-CN" altLang="en-US" sz="100" b="1" dirty="0">
                <a:solidFill>
                  <a:prstClr val="white"/>
                </a:solidFill>
              </a:rPr>
              <a:t>下载：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www.1ppt.com/xiazai/                     PPT</a:t>
            </a:r>
            <a:r>
              <a:rPr lang="zh-CN" altLang="en-US" sz="100" b="1" dirty="0">
                <a:solidFill>
                  <a:prstClr val="white"/>
                </a:solidFill>
              </a:rPr>
              <a:t>教程： </a:t>
            </a:r>
            <a:r>
              <a:rPr lang="en-US" altLang="zh-CN" sz="100" b="1" dirty="0">
                <a:solidFill>
                  <a:prstClr val="white"/>
                </a:solidFill>
              </a:rPr>
              <a:t>www.1ppt.com/powerpoint/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" b="1" dirty="0">
                <a:solidFill>
                  <a:prstClr val="white"/>
                </a:solidFill>
              </a:rPr>
              <a:t>资料下载：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www.1ppt.com/ziliao/                   </a:t>
            </a:r>
            <a:r>
              <a:rPr lang="zh-CN" altLang="en-US" sz="100" b="1" dirty="0">
                <a:solidFill>
                  <a:prstClr val="white"/>
                </a:solidFill>
              </a:rPr>
              <a:t>个人简历：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www.1ppt.com/jianli/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" b="1" dirty="0">
                <a:solidFill>
                  <a:prstClr val="white"/>
                </a:solidFill>
              </a:rPr>
              <a:t>试卷下载：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www.1ppt.com/shiti/                     </a:t>
            </a:r>
            <a:r>
              <a:rPr lang="zh-CN" altLang="en-US" sz="100" b="1" dirty="0">
                <a:solidFill>
                  <a:prstClr val="white"/>
                </a:solidFill>
              </a:rPr>
              <a:t>教案下载：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www.1ppt.com/jiaoan/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" b="1" dirty="0">
                <a:solidFill>
                  <a:prstClr val="white"/>
                </a:solidFill>
              </a:rPr>
              <a:t>手抄报：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www.1ppt.com/shouchaobao/          PPT</a:t>
            </a:r>
            <a:r>
              <a:rPr lang="zh-CN" altLang="en-US" sz="100" b="1" dirty="0">
                <a:solidFill>
                  <a:prstClr val="white"/>
                </a:solidFill>
              </a:rPr>
              <a:t>课件：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www.1ppt.com/kejian/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" b="1" dirty="0">
                <a:solidFill>
                  <a:prstClr val="white"/>
                </a:solidFill>
              </a:rPr>
              <a:t>语文课件：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www.1ppt.com/kejian/yuwen/    </a:t>
            </a:r>
            <a:r>
              <a:rPr lang="zh-CN" altLang="en-US" sz="100" b="1" dirty="0">
                <a:solidFill>
                  <a:prstClr val="white"/>
                </a:solidFill>
              </a:rPr>
              <a:t>数学课件：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www.1ppt.com/kejian/shuxue/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" b="1" dirty="0">
                <a:solidFill>
                  <a:prstClr val="white"/>
                </a:solidFill>
              </a:rPr>
              <a:t>英语课件：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www.1ppt.com/kejian/yingyu/    </a:t>
            </a:r>
            <a:r>
              <a:rPr lang="zh-CN" altLang="en-US" sz="100" b="1" dirty="0">
                <a:solidFill>
                  <a:prstClr val="white"/>
                </a:solidFill>
              </a:rPr>
              <a:t>美术课件：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www.1ppt.com/kejian/meishu/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" b="1" dirty="0">
                <a:solidFill>
                  <a:prstClr val="white"/>
                </a:solidFill>
              </a:rPr>
              <a:t>科学课件：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www.1ppt.com/kejian/kexue/     </a:t>
            </a:r>
            <a:r>
              <a:rPr lang="zh-CN" altLang="en-US" sz="100" b="1" dirty="0">
                <a:solidFill>
                  <a:prstClr val="white"/>
                </a:solidFill>
              </a:rPr>
              <a:t>物理课件：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www.1ppt.com/kejian/wuli/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" b="1" dirty="0">
                <a:solidFill>
                  <a:prstClr val="white"/>
                </a:solidFill>
              </a:rPr>
              <a:t>化学课件：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www.1ppt.com/kejian/huaxue/  </a:t>
            </a:r>
            <a:r>
              <a:rPr lang="zh-CN" altLang="en-US" sz="100" b="1" dirty="0">
                <a:solidFill>
                  <a:prstClr val="white"/>
                </a:solidFill>
              </a:rPr>
              <a:t>生物课件：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www.1ppt.com/kejian/shengwu/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" b="1" dirty="0">
                <a:solidFill>
                  <a:prstClr val="white"/>
                </a:solidFill>
              </a:rPr>
              <a:t>地理课件：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www.1ppt.com/kejian/dili/          </a:t>
            </a:r>
            <a:r>
              <a:rPr lang="zh-CN" altLang="en-US" sz="100" b="1" dirty="0">
                <a:solidFill>
                  <a:prstClr val="white"/>
                </a:solidFill>
              </a:rPr>
              <a:t>历史课件：</a:t>
            </a:r>
            <a:r>
              <a:rPr lang="en-US" altLang="zh-CN" sz="100" b="1" dirty="0">
                <a:solidFill>
                  <a:prstClr val="white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C0B0E-30AE-42C3-9B01-0D1191F7BB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/>
          <a:lstStyle>
            <a:lvl1pPr marL="0" indent="0">
              <a:buNone/>
              <a:defRPr sz="1900"/>
            </a:lvl1pPr>
            <a:lvl2pPr marL="306070" indent="0">
              <a:buNone/>
              <a:defRPr sz="1600"/>
            </a:lvl2pPr>
            <a:lvl3pPr marL="612140" indent="0">
              <a:buNone/>
              <a:defRPr sz="1300"/>
            </a:lvl3pPr>
            <a:lvl4pPr marL="918210" indent="0">
              <a:buNone/>
              <a:defRPr sz="1200"/>
            </a:lvl4pPr>
            <a:lvl5pPr marL="1224280" indent="0">
              <a:buNone/>
              <a:defRPr sz="1200"/>
            </a:lvl5pPr>
            <a:lvl6pPr marL="1530985" indent="0">
              <a:buNone/>
              <a:defRPr sz="1200"/>
            </a:lvl6pPr>
            <a:lvl7pPr marL="1836420" indent="0">
              <a:buNone/>
              <a:defRPr sz="1200"/>
            </a:lvl7pPr>
            <a:lvl8pPr marL="2143125" indent="0">
              <a:buNone/>
              <a:defRPr sz="1200"/>
            </a:lvl8pPr>
            <a:lvl9pPr marL="2449195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5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1900"/>
            </a:lvl1pPr>
            <a:lvl2pPr marL="306070" indent="0">
              <a:buNone/>
              <a:defRPr sz="1600"/>
            </a:lvl2pPr>
            <a:lvl3pPr marL="612140" indent="0">
              <a:buNone/>
              <a:defRPr sz="1300"/>
            </a:lvl3pPr>
            <a:lvl4pPr marL="918210" indent="0">
              <a:buNone/>
              <a:defRPr sz="1200"/>
            </a:lvl4pPr>
            <a:lvl5pPr marL="1224280" indent="0">
              <a:buNone/>
              <a:defRPr sz="1200"/>
            </a:lvl5pPr>
            <a:lvl6pPr marL="1530985" indent="0">
              <a:buNone/>
              <a:defRPr sz="1200"/>
            </a:lvl6pPr>
            <a:lvl7pPr marL="1836420" indent="0">
              <a:buNone/>
              <a:defRPr sz="1200"/>
            </a:lvl7pPr>
            <a:lvl8pPr marL="2143125" indent="0">
              <a:buNone/>
              <a:defRPr sz="1200"/>
            </a:lvl8pPr>
            <a:lvl9pPr marL="2449195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5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45C61-D028-4790-A545-CC6E0AB5B9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20201-6D45-4350-A64C-2C4B1DEEA7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33C54-F3CA-437F-9359-C9AB1CA13A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3124012" cy="1200150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0"/>
            <a:ext cx="4629150" cy="4052888"/>
          </a:xfrm>
        </p:spPr>
        <p:txBody>
          <a:bodyPr/>
          <a:lstStyle>
            <a:lvl1pPr marL="0" indent="0">
              <a:buNone/>
              <a:defRPr sz="2200"/>
            </a:lvl1pPr>
            <a:lvl2pPr marL="306070" indent="0">
              <a:buNone/>
              <a:defRPr sz="1900"/>
            </a:lvl2pPr>
            <a:lvl3pPr marL="612140" indent="0">
              <a:buNone/>
              <a:defRPr sz="1600"/>
            </a:lvl3pPr>
            <a:lvl4pPr marL="918210" indent="0">
              <a:buNone/>
              <a:defRPr sz="1300"/>
            </a:lvl4pPr>
            <a:lvl5pPr marL="1224280" indent="0">
              <a:buNone/>
              <a:defRPr sz="1300"/>
            </a:lvl5pPr>
            <a:lvl6pPr marL="1530985" indent="0">
              <a:buNone/>
              <a:defRPr sz="1300"/>
            </a:lvl6pPr>
            <a:lvl7pPr marL="1836420" indent="0">
              <a:buNone/>
              <a:defRPr sz="1300"/>
            </a:lvl7pPr>
            <a:lvl8pPr marL="2143125" indent="0">
              <a:buNone/>
              <a:defRPr sz="1300"/>
            </a:lvl8pPr>
            <a:lvl9pPr marL="2449195" indent="0">
              <a:buNone/>
              <a:defRPr sz="13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3124012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06070" indent="0">
              <a:buNone/>
              <a:defRPr sz="1200"/>
            </a:lvl2pPr>
            <a:lvl3pPr marL="612140" indent="0">
              <a:buNone/>
              <a:defRPr sz="1100"/>
            </a:lvl3pPr>
            <a:lvl4pPr marL="918210" indent="0">
              <a:buNone/>
              <a:defRPr sz="900"/>
            </a:lvl4pPr>
            <a:lvl5pPr marL="1224280" indent="0">
              <a:buNone/>
              <a:defRPr sz="900"/>
            </a:lvl5pPr>
            <a:lvl6pPr marL="1530985" indent="0">
              <a:buNone/>
              <a:defRPr sz="900"/>
            </a:lvl6pPr>
            <a:lvl7pPr marL="1836420" indent="0">
              <a:buNone/>
              <a:defRPr sz="900"/>
            </a:lvl7pPr>
            <a:lvl8pPr marL="2143125" indent="0">
              <a:buNone/>
              <a:defRPr sz="900"/>
            </a:lvl8pPr>
            <a:lvl9pPr marL="2449195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7236B-242B-492B-B288-27EC392CB2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E9C4B-68F0-4EBC-AC9D-EB5A185D20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953" y="273983"/>
            <a:ext cx="7886095" cy="9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3" tIns="40817" rIns="81633" bIns="40817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953" y="1368761"/>
            <a:ext cx="7886095" cy="32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3" tIns="40817" rIns="81633" bIns="40817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953" y="4767063"/>
            <a:ext cx="2057342" cy="273982"/>
          </a:xfrm>
          <a:prstGeom prst="rect">
            <a:avLst/>
          </a:prstGeom>
        </p:spPr>
        <p:txBody>
          <a:bodyPr vert="horz" lIns="81633" tIns="40817" rIns="81633" bIns="40817" rtlCol="0" anchor="ctr"/>
          <a:lstStyle>
            <a:lvl1pPr algn="l">
              <a:defRPr sz="8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F288E0-7875-42C4-84C8-98DBBD3BF4D2}" type="datetimeFigureOut">
              <a:rPr lang="zh-CN" altLang="en-US" b="1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417" y="4767063"/>
            <a:ext cx="3087166" cy="273982"/>
          </a:xfrm>
          <a:prstGeom prst="rect">
            <a:avLst/>
          </a:prstGeom>
        </p:spPr>
        <p:txBody>
          <a:bodyPr vert="horz" lIns="81633" tIns="40817" rIns="81633" bIns="40817" rtlCol="0" anchor="ctr"/>
          <a:lstStyle>
            <a:lvl1pPr algn="ctr">
              <a:defRPr sz="8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706" y="4767063"/>
            <a:ext cx="2057342" cy="273982"/>
          </a:xfrm>
          <a:prstGeom prst="rect">
            <a:avLst/>
          </a:prstGeom>
        </p:spPr>
        <p:txBody>
          <a:bodyPr vert="horz" wrap="square" lIns="81633" tIns="40817" rIns="81633" bIns="40817" numCol="1" anchor="ctr" anchorCtr="0" compatLnSpc="1"/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40AA5F-22CB-41EE-8B88-F51DE35F3EB5}" type="slidenum">
              <a:rPr lang="zh-CN" altLang="en-US" b="1"/>
              <a:t>‹#›</a:t>
            </a:fld>
            <a:endParaRPr lang="zh-CN" altLang="en-US" b="1"/>
          </a:p>
        </p:txBody>
      </p:sp>
      <p:pic>
        <p:nvPicPr>
          <p:cNvPr id="1031" name="图片 6" descr="背景图"/>
          <p:cNvPicPr>
            <a:picLocks noChangeAspect="1" noChangeArrowheads="1"/>
          </p:cNvPicPr>
          <p:nvPr userDrawn="1"/>
        </p:nvPicPr>
        <p:blipFill>
          <a:blip r:embed="rId12" cstate="email"/>
          <a:srcRect r="-298"/>
          <a:stretch>
            <a:fillRect/>
          </a:stretch>
        </p:blipFill>
        <p:spPr bwMode="auto">
          <a:xfrm>
            <a:off x="0" y="0"/>
            <a:ext cx="9169342" cy="5157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31470"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63575"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995045"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26515"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53035" indent="-153035" algn="l" defTabSz="612775" rtl="0" fontAlgn="base">
        <a:lnSpc>
          <a:spcPct val="90000"/>
        </a:lnSpc>
        <a:spcBef>
          <a:spcPts val="67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9740" indent="-153035" algn="l" defTabSz="612775" rtl="0" fontAlgn="base">
        <a:lnSpc>
          <a:spcPct val="90000"/>
        </a:lnSpc>
        <a:spcBef>
          <a:spcPts val="33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4540" indent="-151765" algn="l" defTabSz="612775" rtl="0" fontAlgn="base">
        <a:lnSpc>
          <a:spcPct val="90000"/>
        </a:lnSpc>
        <a:spcBef>
          <a:spcPts val="33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71245" indent="-151765" algn="l" defTabSz="612775" rtl="0" fontAlgn="base">
        <a:lnSpc>
          <a:spcPct val="90000"/>
        </a:lnSpc>
        <a:spcBef>
          <a:spcPts val="33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7315" indent="-151765" algn="l" defTabSz="612775" rtl="0" fontAlgn="base">
        <a:lnSpc>
          <a:spcPct val="90000"/>
        </a:lnSpc>
        <a:spcBef>
          <a:spcPts val="33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385" indent="-153035" algn="l" defTabSz="612140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90090" indent="-153035" algn="l" defTabSz="612140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95525" indent="-153035" algn="l" defTabSz="612140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02230" indent="-153035" algn="l" defTabSz="612140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6070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2140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8210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280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0985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36420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43125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49195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6.wmf"/><Relationship Id="rId5" Type="http://schemas.openxmlformats.org/officeDocument/2006/relationships/image" Target="../media/image34.wmf"/><Relationship Id="rId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6.png"/><Relationship Id="rId4" Type="http://schemas.openxmlformats.org/officeDocument/2006/relationships/image" Target="../media/image5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image" Target="../media/image33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image" Target="../media/image33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文本框 5"/>
          <p:cNvSpPr txBox="1">
            <a:spLocks noChangeArrowheads="1"/>
          </p:cNvSpPr>
          <p:nvPr/>
        </p:nvSpPr>
        <p:spPr bwMode="auto">
          <a:xfrm>
            <a:off x="7015238" y="2539517"/>
            <a:ext cx="164848" cy="42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595" tIns="40797" rIns="81595" bIns="4079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>
              <a:solidFill>
                <a:srgbClr val="CC0000"/>
              </a:solidFill>
            </a:endParaRPr>
          </a:p>
        </p:txBody>
      </p:sp>
      <p:sp>
        <p:nvSpPr>
          <p:cNvPr id="19" name="文本框 1"/>
          <p:cNvSpPr txBox="1"/>
          <p:nvPr/>
        </p:nvSpPr>
        <p:spPr>
          <a:xfrm>
            <a:off x="0" y="1923696"/>
            <a:ext cx="9144000" cy="913388"/>
          </a:xfrm>
          <a:prstGeom prst="rect">
            <a:avLst/>
          </a:prstGeom>
          <a:noFill/>
        </p:spPr>
        <p:txBody>
          <a:bodyPr wrap="square" lIns="81595" tIns="40797" rIns="81595" bIns="40797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比例的应用</a:t>
            </a:r>
            <a:endParaRPr lang="en-US" altLang="zh-CN" sz="54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664862" y="987618"/>
            <a:ext cx="1814273" cy="621000"/>
          </a:xfrm>
          <a:prstGeom prst="rect">
            <a:avLst/>
          </a:prstGeom>
          <a:noFill/>
          <a:ln>
            <a:noFill/>
          </a:ln>
        </p:spPr>
        <p:txBody>
          <a:bodyPr wrap="none" lIns="81595" tIns="40797" rIns="81595" bIns="40797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5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 </a:t>
            </a:r>
            <a:r>
              <a:rPr lang="zh-CN" altLang="en-US" sz="35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二</a:t>
            </a:r>
            <a:r>
              <a:rPr lang="en-US" altLang="zh-CN" sz="35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 </a:t>
            </a:r>
            <a:r>
              <a:rPr lang="zh-CN" altLang="en-US" sz="35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 比例</a:t>
            </a:r>
          </a:p>
        </p:txBody>
      </p:sp>
      <p:sp>
        <p:nvSpPr>
          <p:cNvPr id="6" name="矩形 5"/>
          <p:cNvSpPr/>
          <p:nvPr/>
        </p:nvSpPr>
        <p:spPr>
          <a:xfrm>
            <a:off x="2607" y="4011870"/>
            <a:ext cx="9141393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123130" y="1165001"/>
            <a:ext cx="2455909" cy="78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 anchor="ctr">
            <a:spAutoFit/>
          </a:bodyPr>
          <a:lstStyle/>
          <a:p>
            <a:pPr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24∶0.3  =  </a:t>
            </a:r>
            <a:r>
              <a:rPr lang="en-US" altLang="zh-CN" sz="2300" b="1" i="1">
                <a:solidFill>
                  <a:prstClr val="black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x</a:t>
            </a:r>
            <a:r>
              <a:rPr lang="en-US" altLang="zh-CN" sz="2300" b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∶0.4</a:t>
            </a:r>
            <a:r>
              <a:rPr lang="zh-CN" altLang="zh-CN" sz="2300" b="1" i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</a:t>
            </a:r>
            <a:endParaRPr lang="zh-CN" altLang="zh-CN" sz="2300" b="1">
              <a:solidFill>
                <a:srgbClr val="CC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4856526" y="1266305"/>
          <a:ext cx="1073596" cy="832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508000" imgH="393700" progId="Equation.DSMT4">
                  <p:embed/>
                </p:oleObj>
              </mc:Choice>
              <mc:Fallback>
                <p:oleObj r:id="rId3" imgW="508000" imgH="393700" progId="Equation.DSMT4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526" y="1266305"/>
                        <a:ext cx="1073596" cy="832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组合 7"/>
          <p:cNvGrpSpPr/>
          <p:nvPr/>
        </p:nvGrpSpPr>
        <p:grpSpPr bwMode="auto">
          <a:xfrm>
            <a:off x="338667" y="729855"/>
            <a:ext cx="3686168" cy="400110"/>
            <a:chOff x="424526" y="3638979"/>
            <a:chExt cx="5079642" cy="551067"/>
          </a:xfrm>
        </p:grpSpPr>
        <p:sp>
          <p:nvSpPr>
            <p:cNvPr id="13316" name="Rectangle 25"/>
            <p:cNvSpPr>
              <a:spLocks noChangeArrowheads="1"/>
            </p:cNvSpPr>
            <p:nvPr/>
          </p:nvSpPr>
          <p:spPr bwMode="auto">
            <a:xfrm>
              <a:off x="784399" y="3638979"/>
              <a:ext cx="4719769" cy="55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解下面的比例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,</a:t>
              </a:r>
              <a:r>
                <a:rPr lang="zh-CN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与同伴交流。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424526" y="3719841"/>
              <a:ext cx="377798" cy="359911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</p:grpSp>
      <p:grpSp>
        <p:nvGrpSpPr>
          <p:cNvPr id="12" name="组合 49"/>
          <p:cNvGrpSpPr/>
          <p:nvPr/>
        </p:nvGrpSpPr>
        <p:grpSpPr bwMode="auto">
          <a:xfrm>
            <a:off x="1071293" y="2155018"/>
            <a:ext cx="2299247" cy="400110"/>
            <a:chOff x="827584" y="5055567"/>
            <a:chExt cx="3168349" cy="552050"/>
          </a:xfrm>
        </p:grpSpPr>
        <p:sp>
          <p:nvSpPr>
            <p:cNvPr id="13319" name="TextBox 46"/>
            <p:cNvSpPr txBox="1">
              <a:spLocks noChangeArrowheads="1"/>
            </p:cNvSpPr>
            <p:nvPr/>
          </p:nvSpPr>
          <p:spPr bwMode="auto">
            <a:xfrm>
              <a:off x="827584" y="5055567"/>
              <a:ext cx="3168349" cy="552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解：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0.3  </a:t>
              </a: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＝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9.6</a:t>
              </a:r>
              <a:endParaRPr lang="zh-CN" altLang="en-US" sz="20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pic>
          <p:nvPicPr>
            <p:cNvPr id="13320" name="Object 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205306" y="5161708"/>
              <a:ext cx="359994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组合 50"/>
          <p:cNvGrpSpPr/>
          <p:nvPr/>
        </p:nvGrpSpPr>
        <p:grpSpPr bwMode="auto">
          <a:xfrm>
            <a:off x="2133370" y="2750186"/>
            <a:ext cx="855882" cy="400110"/>
            <a:chOff x="1860406" y="5641851"/>
            <a:chExt cx="1854273" cy="552742"/>
          </a:xfrm>
        </p:grpSpPr>
        <p:pic>
          <p:nvPicPr>
            <p:cNvPr id="13322" name="Object 7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860406" y="5752663"/>
              <a:ext cx="3603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3" name="TextBox 48"/>
            <p:cNvSpPr txBox="1">
              <a:spLocks noChangeArrowheads="1"/>
            </p:cNvSpPr>
            <p:nvPr/>
          </p:nvSpPr>
          <p:spPr bwMode="auto">
            <a:xfrm>
              <a:off x="2111597" y="5641851"/>
              <a:ext cx="1603082" cy="552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＝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32 </a:t>
              </a:r>
              <a:endParaRPr lang="zh-CN" altLang="en-US" sz="20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18" name="组合 49"/>
          <p:cNvGrpSpPr/>
          <p:nvPr/>
        </p:nvGrpSpPr>
        <p:grpSpPr bwMode="auto">
          <a:xfrm>
            <a:off x="4153850" y="2153873"/>
            <a:ext cx="1719828" cy="400110"/>
            <a:chOff x="827584" y="5055567"/>
            <a:chExt cx="2369653" cy="551067"/>
          </a:xfrm>
        </p:grpSpPr>
        <p:sp>
          <p:nvSpPr>
            <p:cNvPr id="13325" name="TextBox 46"/>
            <p:cNvSpPr txBox="1">
              <a:spLocks noChangeArrowheads="1"/>
            </p:cNvSpPr>
            <p:nvPr/>
          </p:nvSpPr>
          <p:spPr bwMode="auto">
            <a:xfrm>
              <a:off x="827584" y="5055567"/>
              <a:ext cx="2369653" cy="55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解：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7  </a:t>
              </a: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＝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14</a:t>
              </a:r>
              <a:endParaRPr lang="zh-CN" altLang="en-US" sz="20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pic>
          <p:nvPicPr>
            <p:cNvPr id="13326" name="Object 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867228" y="5161708"/>
              <a:ext cx="359994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组合 50"/>
          <p:cNvGrpSpPr/>
          <p:nvPr/>
        </p:nvGrpSpPr>
        <p:grpSpPr bwMode="auto">
          <a:xfrm>
            <a:off x="4894540" y="2760542"/>
            <a:ext cx="1345451" cy="400110"/>
            <a:chOff x="1860406" y="5641851"/>
            <a:chExt cx="1854273" cy="552741"/>
          </a:xfrm>
        </p:grpSpPr>
        <p:pic>
          <p:nvPicPr>
            <p:cNvPr id="13328" name="Object 7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860406" y="5752663"/>
              <a:ext cx="3603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9" name="TextBox 48"/>
            <p:cNvSpPr txBox="1">
              <a:spLocks noChangeArrowheads="1"/>
            </p:cNvSpPr>
            <p:nvPr/>
          </p:nvSpPr>
          <p:spPr bwMode="auto">
            <a:xfrm>
              <a:off x="2111599" y="5641851"/>
              <a:ext cx="1603080" cy="552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＝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2 </a:t>
              </a:r>
              <a:endParaRPr lang="zh-CN" altLang="en-US" sz="20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24" name="弧形 23"/>
          <p:cNvSpPr/>
          <p:nvPr/>
        </p:nvSpPr>
        <p:spPr>
          <a:xfrm>
            <a:off x="2126458" y="1301992"/>
            <a:ext cx="600155" cy="339600"/>
          </a:xfrm>
          <a:prstGeom prst="arc">
            <a:avLst>
              <a:gd name="adj1" fmla="val 10788955"/>
              <a:gd name="adj2" fmla="val 265641"/>
            </a:avLst>
          </a:prstGeom>
          <a:ln w="38100">
            <a:solidFill>
              <a:srgbClr val="008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200" b="1" noProof="1">
              <a:solidFill>
                <a:prstClr val="black"/>
              </a:solidFill>
            </a:endParaRPr>
          </a:p>
        </p:txBody>
      </p:sp>
      <p:sp>
        <p:nvSpPr>
          <p:cNvPr id="25" name="弧形 24"/>
          <p:cNvSpPr/>
          <p:nvPr/>
        </p:nvSpPr>
        <p:spPr>
          <a:xfrm flipV="1">
            <a:off x="1384617" y="1605905"/>
            <a:ext cx="1881098" cy="339600"/>
          </a:xfrm>
          <a:prstGeom prst="arc">
            <a:avLst>
              <a:gd name="adj1" fmla="val 10788955"/>
              <a:gd name="adj2" fmla="val 21516613"/>
            </a:avLst>
          </a:prstGeom>
          <a:ln w="38100">
            <a:solidFill>
              <a:srgbClr val="008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200" b="1" noProof="1">
              <a:solidFill>
                <a:prstClr val="black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5132989" y="1541439"/>
            <a:ext cx="418150" cy="364926"/>
          </a:xfrm>
          <a:prstGeom prst="straightConnector1">
            <a:avLst/>
          </a:prstGeom>
          <a:ln w="38100">
            <a:solidFill>
              <a:srgbClr val="008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V="1">
            <a:off x="5146812" y="1527625"/>
            <a:ext cx="418150" cy="366077"/>
          </a:xfrm>
          <a:prstGeom prst="straightConnector1">
            <a:avLst/>
          </a:prstGeom>
          <a:ln w="38100">
            <a:solidFill>
              <a:srgbClr val="008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96481" y="3442047"/>
            <a:ext cx="825932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检验：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411111" y="3453559"/>
            <a:ext cx="1758993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24</a:t>
            </a:r>
            <a:r>
              <a:rPr lang="en-US" altLang="zh-CN" sz="2000" b="1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∶</a:t>
            </a: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0.3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80</a:t>
            </a:r>
            <a:endParaRPr lang="zh-CN" altLang="en-US" sz="2000" b="1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411111" y="3821939"/>
            <a:ext cx="1758993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30</a:t>
            </a:r>
            <a:r>
              <a:rPr lang="en-US" altLang="zh-CN" sz="2000" b="1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∶</a:t>
            </a: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0.4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80</a:t>
            </a:r>
            <a:endParaRPr lang="zh-CN" altLang="en-US" sz="2000" b="1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98123" y="3427082"/>
            <a:ext cx="825932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检验：</a:t>
            </a:r>
          </a:p>
        </p:txBody>
      </p:sp>
      <p:pic>
        <p:nvPicPr>
          <p:cNvPr id="32" name="Object 2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94540" y="3367220"/>
            <a:ext cx="751057" cy="62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Object 2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955465" y="3354557"/>
            <a:ext cx="929606" cy="62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123130" y="4228308"/>
            <a:ext cx="2455909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</a:rPr>
              <a:t>24</a:t>
            </a:r>
            <a:r>
              <a:rPr lang="en-US" altLang="zh-CN" sz="20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∶</a:t>
            </a:r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</a:rPr>
              <a:t>0.3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</a:rPr>
              <a:t> 30</a:t>
            </a:r>
            <a:r>
              <a:rPr lang="en-US" altLang="zh-CN" sz="20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∶</a:t>
            </a:r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</a:rPr>
              <a:t>0.4</a:t>
            </a:r>
            <a:endParaRPr lang="zh-CN" altLang="en-US" sz="20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5" name="TextBox 3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11250" y="3981612"/>
            <a:ext cx="1089524" cy="659190"/>
          </a:xfrm>
          <a:prstGeom prst="rect">
            <a:avLst/>
          </a:prstGeom>
          <a:blipFill rotWithShape="0">
            <a:blip r:embed="rId8" cstate="email"/>
            <a:stretch>
              <a:fillRect/>
            </a:stretch>
          </a:blipFill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grpSp>
        <p:nvGrpSpPr>
          <p:cNvPr id="38" name="组合 37"/>
          <p:cNvGrpSpPr/>
          <p:nvPr/>
        </p:nvGrpSpPr>
        <p:grpSpPr bwMode="auto">
          <a:xfrm>
            <a:off x="6172027" y="1527625"/>
            <a:ext cx="2535393" cy="1495475"/>
            <a:chOff x="8505724" y="2106315"/>
            <a:chExt cx="3494484" cy="2062560"/>
          </a:xfrm>
        </p:grpSpPr>
        <p:sp>
          <p:nvSpPr>
            <p:cNvPr id="36" name="云形标注 35"/>
            <p:cNvSpPr/>
            <p:nvPr/>
          </p:nvSpPr>
          <p:spPr>
            <a:xfrm>
              <a:off x="8505724" y="2106315"/>
              <a:ext cx="3494484" cy="1902085"/>
            </a:xfrm>
            <a:prstGeom prst="cloudCallout">
              <a:avLst>
                <a:gd name="adj1" fmla="val 28282"/>
                <a:gd name="adj2" fmla="val 7197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noProof="1">
                <a:solidFill>
                  <a:prstClr val="white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344" name="TextBox 36"/>
            <p:cNvSpPr txBox="1">
              <a:spLocks noChangeArrowheads="1"/>
            </p:cNvSpPr>
            <p:nvPr/>
          </p:nvSpPr>
          <p:spPr bwMode="auto">
            <a:xfrm>
              <a:off x="8734202" y="2343587"/>
              <a:ext cx="2688066" cy="182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把求出的结果代入比例验算一下，看等式是否成立。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4" grpId="0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23007" y="358710"/>
            <a:ext cx="957528" cy="468691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小  结</a:t>
            </a:r>
          </a:p>
        </p:txBody>
      </p:sp>
      <p:pic>
        <p:nvPicPr>
          <p:cNvPr id="3" name="Picture 2" descr="C:\Documents and Settings\Administrator\桌面\赵然卡通形象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1655" y="691864"/>
            <a:ext cx="414694" cy="76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 3"/>
          <p:cNvSpPr/>
          <p:nvPr/>
        </p:nvSpPr>
        <p:spPr>
          <a:xfrm>
            <a:off x="905415" y="848425"/>
            <a:ext cx="2935111" cy="364926"/>
          </a:xfrm>
          <a:prstGeom prst="round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noProof="1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解比例</a:t>
            </a:r>
            <a:endParaRPr lang="zh-CN" altLang="en-US" sz="2000" b="1" noProof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914631" y="1452797"/>
            <a:ext cx="5486631" cy="1191478"/>
          </a:xfrm>
          <a:prstGeom prst="rect">
            <a:avLst/>
          </a:prstGeom>
          <a:solidFill>
            <a:srgbClr val="FBE5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 anchor="ctr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新魏" panose="02010800040101010101" pitchFamily="2" charset="-122"/>
              </a:rPr>
              <a:t>根据比例的基本性质，如果已知比例中的任何三项，就可以求出这个比例中的另外一个未知项，求比例中的未知项，叫做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新魏" panose="02010800040101010101" pitchFamily="2" charset="-122"/>
              </a:rPr>
              <a:t>解比例</a:t>
            </a:r>
            <a:r>
              <a:rPr lang="zh-CN" altLang="en-US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新魏" panose="02010800040101010101" pitchFamily="2" charset="-122"/>
              </a:rPr>
              <a:t>。</a:t>
            </a:r>
            <a:endParaRPr lang="zh-CN" altLang="en-US" sz="20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176118" y="3468525"/>
            <a:ext cx="5225143" cy="1191477"/>
          </a:xfrm>
          <a:prstGeom prst="rect">
            <a:avLst/>
          </a:prstGeom>
          <a:solidFill>
            <a:srgbClr val="FBE5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 anchor="ctr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新魏" panose="02010800040101010101" pitchFamily="2" charset="-122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新魏" panose="02010800040101010101" pitchFamily="2" charset="-122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新魏" panose="02010800040101010101" pitchFamily="2" charset="-122"/>
              </a:rPr>
              <a:t>）根据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新魏" panose="02010800040101010101" pitchFamily="2" charset="-122"/>
              </a:rPr>
              <a:t>比例的基本性质</a:t>
            </a:r>
            <a:r>
              <a:rPr lang="zh-CN" altLang="en-US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新魏" panose="02010800040101010101" pitchFamily="2" charset="-122"/>
              </a:rPr>
              <a:t>，把比例转化成</a:t>
            </a:r>
            <a:endParaRPr lang="en-US" altLang="zh-CN" sz="20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华文新魏" panose="02010800040101010101" pitchFamily="2" charset="-122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新魏" panose="02010800040101010101" pitchFamily="2" charset="-122"/>
              </a:rPr>
              <a:t>     </a:t>
            </a:r>
            <a:r>
              <a:rPr lang="zh-CN" altLang="en-US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新魏" panose="02010800040101010101" pitchFamily="2" charset="-122"/>
              </a:rPr>
              <a:t>外项和内项积相等的形式（即方程）。</a:t>
            </a:r>
            <a:endParaRPr lang="en-US" altLang="zh-CN" sz="20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华文新魏" panose="02010800040101010101" pitchFamily="2" charset="-122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新魏" panose="02010800040101010101" pitchFamily="2" charset="-122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新魏" panose="02010800040101010101" pitchFamily="2" charset="-122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新魏" panose="02010800040101010101" pitchFamily="2" charset="-122"/>
              </a:rPr>
              <a:t>）解方程求未知数。</a:t>
            </a:r>
            <a:endParaRPr lang="zh-CN" altLang="en-US" sz="20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Picture 2" descr="C:\Documents and Settings\Administrator\桌面\赵然卡通形象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4327" y="2742126"/>
            <a:ext cx="414694" cy="76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916934" y="2897537"/>
            <a:ext cx="2936263" cy="366077"/>
          </a:xfrm>
          <a:prstGeom prst="round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noProof="1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解比例的计算步骤</a:t>
            </a:r>
            <a:endParaRPr lang="zh-CN" altLang="en-US" sz="2000" b="1" noProof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CE0"/>
              </a:clrFrom>
              <a:clrTo>
                <a:srgbClr val="FFFC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1261" y="1788944"/>
            <a:ext cx="2716245" cy="24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3685491" y="221407"/>
            <a:ext cx="1473978" cy="468691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随堂小测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87982" y="640060"/>
            <a:ext cx="5890957" cy="87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作业本上的</a:t>
            </a: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个小星星可以换</a:t>
            </a: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面小红旗。</a:t>
            </a:r>
            <a:endParaRPr lang="en-US" altLang="zh-CN" sz="20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  淘气的作业本上已经有了</a:t>
            </a: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15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个小星星。</a:t>
            </a:r>
            <a:endParaRPr lang="en-US" altLang="zh-CN" sz="20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87982" y="1684186"/>
            <a:ext cx="6289524" cy="4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⑴</a:t>
            </a: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15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个小星星可以换多少面小红旗？写出你的想法。</a:t>
            </a:r>
            <a:endParaRPr lang="en-US" altLang="zh-CN" sz="20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854603" y="2623556"/>
            <a:ext cx="673878" cy="446276"/>
            <a:chOff x="3943333" y="3416709"/>
            <a:chExt cx="928694" cy="614357"/>
          </a:xfrm>
        </p:grpSpPr>
        <p:sp>
          <p:nvSpPr>
            <p:cNvPr id="10" name="椭圆 9"/>
            <p:cNvSpPr/>
            <p:nvPr/>
          </p:nvSpPr>
          <p:spPr>
            <a:xfrm>
              <a:off x="3943333" y="3416709"/>
              <a:ext cx="928694" cy="572097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5366" name="TextBox 10"/>
            <p:cNvSpPr txBox="1">
              <a:spLocks noChangeArrowheads="1"/>
            </p:cNvSpPr>
            <p:nvPr/>
          </p:nvSpPr>
          <p:spPr bwMode="auto">
            <a:xfrm>
              <a:off x="4014771" y="3416709"/>
              <a:ext cx="850966" cy="614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6</a:t>
              </a:r>
              <a:r>
                <a:rPr lang="zh-CN" altLang="en-US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个</a:t>
              </a: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2113788" y="3141587"/>
            <a:ext cx="103673" cy="207214"/>
            <a:chOff x="4300523" y="4131089"/>
            <a:chExt cx="142876" cy="285752"/>
          </a:xfrm>
        </p:grpSpPr>
        <p:cxnSp>
          <p:nvCxnSpPr>
            <p:cNvPr id="12" name="直接连接符 11"/>
            <p:cNvCxnSpPr/>
            <p:nvPr/>
          </p:nvCxnSpPr>
          <p:spPr>
            <a:xfrm rot="5400000">
              <a:off x="4157647" y="4273965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rot="5400000">
              <a:off x="4300523" y="4273965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 bwMode="auto">
          <a:xfrm>
            <a:off x="1802767" y="3495004"/>
            <a:ext cx="777551" cy="446277"/>
            <a:chOff x="3871895" y="4617883"/>
            <a:chExt cx="1071570" cy="616027"/>
          </a:xfrm>
        </p:grpSpPr>
        <p:sp>
          <p:nvSpPr>
            <p:cNvPr id="14" name="椭圆 13"/>
            <p:cNvSpPr/>
            <p:nvPr/>
          </p:nvSpPr>
          <p:spPr>
            <a:xfrm>
              <a:off x="3871895" y="4617883"/>
              <a:ext cx="1071570" cy="58477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5372" name="TextBox 14"/>
            <p:cNvSpPr txBox="1">
              <a:spLocks noChangeArrowheads="1"/>
            </p:cNvSpPr>
            <p:nvPr/>
          </p:nvSpPr>
          <p:spPr bwMode="auto">
            <a:xfrm>
              <a:off x="4027482" y="4617884"/>
              <a:ext cx="850966" cy="61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2</a:t>
              </a:r>
              <a:r>
                <a:rPr lang="zh-CN" altLang="en-US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面</a:t>
              </a: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3265715" y="3078273"/>
            <a:ext cx="830539" cy="446276"/>
            <a:chOff x="5262555" y="3416709"/>
            <a:chExt cx="1144148" cy="616025"/>
          </a:xfrm>
        </p:grpSpPr>
        <p:sp>
          <p:nvSpPr>
            <p:cNvPr id="16" name="椭圆 15"/>
            <p:cNvSpPr/>
            <p:nvPr/>
          </p:nvSpPr>
          <p:spPr>
            <a:xfrm>
              <a:off x="5300640" y="3421477"/>
              <a:ext cx="928331" cy="57206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5375" name="TextBox 16"/>
            <p:cNvSpPr txBox="1">
              <a:spLocks noChangeArrowheads="1"/>
            </p:cNvSpPr>
            <p:nvPr/>
          </p:nvSpPr>
          <p:spPr bwMode="auto">
            <a:xfrm>
              <a:off x="5262555" y="3416709"/>
              <a:ext cx="1144148" cy="6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15</a:t>
              </a:r>
              <a:r>
                <a:rPr lang="zh-CN" altLang="en-US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个</a:t>
              </a:r>
            </a:p>
          </p:txBody>
        </p:sp>
      </p:grpSp>
      <p:sp>
        <p:nvSpPr>
          <p:cNvPr id="6" name="左大括号 5"/>
          <p:cNvSpPr/>
          <p:nvPr/>
        </p:nvSpPr>
        <p:spPr>
          <a:xfrm>
            <a:off x="4027138" y="2476202"/>
            <a:ext cx="317932" cy="1619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black"/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 bwMode="auto">
          <a:xfrm>
            <a:off x="4345070" y="2494623"/>
            <a:ext cx="673878" cy="446276"/>
            <a:chOff x="3943333" y="3416709"/>
            <a:chExt cx="928694" cy="614357"/>
          </a:xfrm>
        </p:grpSpPr>
        <p:sp>
          <p:nvSpPr>
            <p:cNvPr id="29" name="椭圆 28"/>
            <p:cNvSpPr/>
            <p:nvPr/>
          </p:nvSpPr>
          <p:spPr>
            <a:xfrm>
              <a:off x="3943333" y="3416709"/>
              <a:ext cx="928694" cy="572097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5379" name="TextBox 29"/>
            <p:cNvSpPr txBox="1">
              <a:spLocks noChangeArrowheads="1"/>
            </p:cNvSpPr>
            <p:nvPr/>
          </p:nvSpPr>
          <p:spPr bwMode="auto">
            <a:xfrm>
              <a:off x="4014771" y="3416709"/>
              <a:ext cx="850966" cy="614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6</a:t>
              </a:r>
              <a:r>
                <a:rPr lang="zh-CN" altLang="en-US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个</a:t>
              </a:r>
            </a:p>
          </p:txBody>
        </p:sp>
      </p:grpSp>
      <p:grpSp>
        <p:nvGrpSpPr>
          <p:cNvPr id="31" name="组合 30"/>
          <p:cNvGrpSpPr/>
          <p:nvPr/>
        </p:nvGrpSpPr>
        <p:grpSpPr bwMode="auto">
          <a:xfrm>
            <a:off x="4346223" y="3082877"/>
            <a:ext cx="673877" cy="446276"/>
            <a:chOff x="3943333" y="3416709"/>
            <a:chExt cx="928694" cy="616025"/>
          </a:xfrm>
        </p:grpSpPr>
        <p:sp>
          <p:nvSpPr>
            <p:cNvPr id="32" name="椭圆 31"/>
            <p:cNvSpPr/>
            <p:nvPr/>
          </p:nvSpPr>
          <p:spPr>
            <a:xfrm>
              <a:off x="3943333" y="3416709"/>
              <a:ext cx="928694" cy="57206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5382" name="TextBox 32"/>
            <p:cNvSpPr txBox="1">
              <a:spLocks noChangeArrowheads="1"/>
            </p:cNvSpPr>
            <p:nvPr/>
          </p:nvSpPr>
          <p:spPr bwMode="auto">
            <a:xfrm>
              <a:off x="4014771" y="3416709"/>
              <a:ext cx="850967" cy="6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6</a:t>
              </a:r>
              <a:r>
                <a:rPr lang="zh-CN" altLang="en-US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个</a:t>
              </a:r>
            </a:p>
          </p:txBody>
        </p:sp>
      </p:grpSp>
      <p:grpSp>
        <p:nvGrpSpPr>
          <p:cNvPr id="34" name="组合 33"/>
          <p:cNvGrpSpPr/>
          <p:nvPr/>
        </p:nvGrpSpPr>
        <p:grpSpPr bwMode="auto">
          <a:xfrm>
            <a:off x="4346223" y="3696460"/>
            <a:ext cx="673877" cy="446276"/>
            <a:chOff x="3943333" y="3416709"/>
            <a:chExt cx="928694" cy="616025"/>
          </a:xfrm>
        </p:grpSpPr>
        <p:sp>
          <p:nvSpPr>
            <p:cNvPr id="35" name="椭圆 34"/>
            <p:cNvSpPr/>
            <p:nvPr/>
          </p:nvSpPr>
          <p:spPr>
            <a:xfrm>
              <a:off x="3943333" y="3416709"/>
              <a:ext cx="928694" cy="57206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5385" name="TextBox 35"/>
            <p:cNvSpPr txBox="1">
              <a:spLocks noChangeArrowheads="1"/>
            </p:cNvSpPr>
            <p:nvPr/>
          </p:nvSpPr>
          <p:spPr bwMode="auto">
            <a:xfrm>
              <a:off x="4014771" y="3416709"/>
              <a:ext cx="850967" cy="6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3</a:t>
              </a:r>
              <a:r>
                <a:rPr lang="zh-CN" altLang="en-US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个</a:t>
              </a:r>
            </a:p>
          </p:txBody>
        </p:sp>
      </p:grpSp>
      <p:grpSp>
        <p:nvGrpSpPr>
          <p:cNvPr id="37" name="组合 36"/>
          <p:cNvGrpSpPr/>
          <p:nvPr/>
        </p:nvGrpSpPr>
        <p:grpSpPr bwMode="auto">
          <a:xfrm rot="16200000">
            <a:off x="5266646" y="2583196"/>
            <a:ext cx="103607" cy="207347"/>
            <a:chOff x="4300523" y="4131089"/>
            <a:chExt cx="142876" cy="285752"/>
          </a:xfrm>
        </p:grpSpPr>
        <p:cxnSp>
          <p:nvCxnSpPr>
            <p:cNvPr id="38" name="直接连接符 37"/>
            <p:cNvCxnSpPr/>
            <p:nvPr/>
          </p:nvCxnSpPr>
          <p:spPr>
            <a:xfrm rot="5400000">
              <a:off x="4157648" y="4273966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rot="5400000">
              <a:off x="4300524" y="4273966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/>
          <p:cNvGrpSpPr/>
          <p:nvPr/>
        </p:nvGrpSpPr>
        <p:grpSpPr bwMode="auto">
          <a:xfrm>
            <a:off x="5621406" y="2466990"/>
            <a:ext cx="777551" cy="446276"/>
            <a:chOff x="3871895" y="4617883"/>
            <a:chExt cx="1071570" cy="614359"/>
          </a:xfrm>
        </p:grpSpPr>
        <p:sp>
          <p:nvSpPr>
            <p:cNvPr id="41" name="椭圆 40"/>
            <p:cNvSpPr/>
            <p:nvPr/>
          </p:nvSpPr>
          <p:spPr>
            <a:xfrm>
              <a:off x="3871895" y="4617883"/>
              <a:ext cx="1071570" cy="58477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5391" name="TextBox 41"/>
            <p:cNvSpPr txBox="1">
              <a:spLocks noChangeArrowheads="1"/>
            </p:cNvSpPr>
            <p:nvPr/>
          </p:nvSpPr>
          <p:spPr bwMode="auto">
            <a:xfrm>
              <a:off x="4046532" y="4617884"/>
              <a:ext cx="850966" cy="614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2</a:t>
              </a:r>
              <a:r>
                <a:rPr lang="zh-CN" altLang="en-US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面</a:t>
              </a:r>
            </a:p>
          </p:txBody>
        </p:sp>
      </p:grpSp>
      <p:grpSp>
        <p:nvGrpSpPr>
          <p:cNvPr id="43" name="组合 42"/>
          <p:cNvGrpSpPr/>
          <p:nvPr/>
        </p:nvGrpSpPr>
        <p:grpSpPr bwMode="auto">
          <a:xfrm rot="16200000">
            <a:off x="5263190" y="3197929"/>
            <a:ext cx="103607" cy="207347"/>
            <a:chOff x="4300523" y="4131089"/>
            <a:chExt cx="142876" cy="285752"/>
          </a:xfrm>
        </p:grpSpPr>
        <p:cxnSp>
          <p:nvCxnSpPr>
            <p:cNvPr id="44" name="直接连接符 43"/>
            <p:cNvCxnSpPr/>
            <p:nvPr/>
          </p:nvCxnSpPr>
          <p:spPr>
            <a:xfrm rot="5400000">
              <a:off x="4157648" y="4273966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rot="5400000">
              <a:off x="4300524" y="4273966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/>
          <p:cNvGrpSpPr/>
          <p:nvPr/>
        </p:nvGrpSpPr>
        <p:grpSpPr bwMode="auto">
          <a:xfrm>
            <a:off x="5617950" y="3082879"/>
            <a:ext cx="777551" cy="446277"/>
            <a:chOff x="3871895" y="4617883"/>
            <a:chExt cx="1071570" cy="614358"/>
          </a:xfrm>
        </p:grpSpPr>
        <p:sp>
          <p:nvSpPr>
            <p:cNvPr id="47" name="椭圆 46"/>
            <p:cNvSpPr/>
            <p:nvPr/>
          </p:nvSpPr>
          <p:spPr>
            <a:xfrm>
              <a:off x="3871895" y="4617883"/>
              <a:ext cx="1071570" cy="58477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5397" name="TextBox 47"/>
            <p:cNvSpPr txBox="1">
              <a:spLocks noChangeArrowheads="1"/>
            </p:cNvSpPr>
            <p:nvPr/>
          </p:nvSpPr>
          <p:spPr bwMode="auto">
            <a:xfrm>
              <a:off x="4046532" y="4617884"/>
              <a:ext cx="850966" cy="614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2</a:t>
              </a:r>
              <a:r>
                <a:rPr lang="zh-CN" altLang="en-US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面</a:t>
              </a:r>
            </a:p>
          </p:txBody>
        </p:sp>
      </p:grpSp>
      <p:grpSp>
        <p:nvGrpSpPr>
          <p:cNvPr id="49" name="组合 48"/>
          <p:cNvGrpSpPr/>
          <p:nvPr/>
        </p:nvGrpSpPr>
        <p:grpSpPr bwMode="auto">
          <a:xfrm rot="16200000">
            <a:off x="5266646" y="3820721"/>
            <a:ext cx="103607" cy="207347"/>
            <a:chOff x="4300523" y="4131089"/>
            <a:chExt cx="142876" cy="285752"/>
          </a:xfrm>
        </p:grpSpPr>
        <p:cxnSp>
          <p:nvCxnSpPr>
            <p:cNvPr id="50" name="直接连接符 49"/>
            <p:cNvCxnSpPr/>
            <p:nvPr/>
          </p:nvCxnSpPr>
          <p:spPr>
            <a:xfrm rot="5400000">
              <a:off x="4157648" y="4273966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rot="5400000">
              <a:off x="4300524" y="4273966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组合 51"/>
          <p:cNvGrpSpPr/>
          <p:nvPr/>
        </p:nvGrpSpPr>
        <p:grpSpPr bwMode="auto">
          <a:xfrm>
            <a:off x="5621406" y="3705666"/>
            <a:ext cx="777551" cy="446276"/>
            <a:chOff x="3871895" y="4617883"/>
            <a:chExt cx="1071570" cy="614359"/>
          </a:xfrm>
        </p:grpSpPr>
        <p:sp>
          <p:nvSpPr>
            <p:cNvPr id="53" name="椭圆 52"/>
            <p:cNvSpPr/>
            <p:nvPr/>
          </p:nvSpPr>
          <p:spPr>
            <a:xfrm>
              <a:off x="3871895" y="4617883"/>
              <a:ext cx="1071570" cy="58477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5403" name="TextBox 53"/>
            <p:cNvSpPr txBox="1">
              <a:spLocks noChangeArrowheads="1"/>
            </p:cNvSpPr>
            <p:nvPr/>
          </p:nvSpPr>
          <p:spPr bwMode="auto">
            <a:xfrm>
              <a:off x="4037007" y="4617884"/>
              <a:ext cx="850966" cy="614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</a:t>
              </a:r>
              <a:r>
                <a:rPr lang="zh-CN" altLang="en-US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面</a:t>
              </a:r>
            </a:p>
          </p:txBody>
        </p:sp>
      </p:grpSp>
      <p:sp>
        <p:nvSpPr>
          <p:cNvPr id="7" name="右大括号 6"/>
          <p:cNvSpPr/>
          <p:nvPr/>
        </p:nvSpPr>
        <p:spPr>
          <a:xfrm>
            <a:off x="6503783" y="2494621"/>
            <a:ext cx="261488" cy="161626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black"/>
              </a:solidFill>
            </a:endParaRPr>
          </a:p>
        </p:txBody>
      </p:sp>
      <p:grpSp>
        <p:nvGrpSpPr>
          <p:cNvPr id="55" name="组合 54"/>
          <p:cNvGrpSpPr/>
          <p:nvPr/>
        </p:nvGrpSpPr>
        <p:grpSpPr bwMode="auto">
          <a:xfrm>
            <a:off x="6822866" y="3089787"/>
            <a:ext cx="777551" cy="446277"/>
            <a:chOff x="3871895" y="4617883"/>
            <a:chExt cx="1071570" cy="616027"/>
          </a:xfrm>
        </p:grpSpPr>
        <p:sp>
          <p:nvSpPr>
            <p:cNvPr id="56" name="椭圆 55"/>
            <p:cNvSpPr/>
            <p:nvPr/>
          </p:nvSpPr>
          <p:spPr>
            <a:xfrm>
              <a:off x="3871895" y="4617883"/>
              <a:ext cx="1071570" cy="58477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5407" name="TextBox 56"/>
            <p:cNvSpPr txBox="1">
              <a:spLocks noChangeArrowheads="1"/>
            </p:cNvSpPr>
            <p:nvPr/>
          </p:nvSpPr>
          <p:spPr bwMode="auto">
            <a:xfrm>
              <a:off x="4046532" y="4617884"/>
              <a:ext cx="850966" cy="61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5</a:t>
              </a:r>
              <a:r>
                <a:rPr lang="zh-CN" altLang="en-US" sz="2300" b="1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87982" y="640060"/>
            <a:ext cx="5890957" cy="87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作业本上的</a:t>
            </a: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个小星星可以换</a:t>
            </a: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面小红旗。</a:t>
            </a:r>
            <a:endParaRPr lang="en-US" altLang="zh-CN" sz="2000" b="1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  淘气的作业本上已经有了</a:t>
            </a: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15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个小星星。</a:t>
            </a:r>
            <a:endParaRPr lang="en-US" altLang="zh-CN" sz="2000" b="1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58" name="矩形 5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5191" y="1628641"/>
            <a:ext cx="7419600" cy="473155"/>
          </a:xfrm>
          <a:prstGeom prst="rect">
            <a:avLst/>
          </a:prstGeom>
          <a:blipFill rotWithShape="0">
            <a:blip r:embed="rId2" cstate="email"/>
            <a:stretch>
              <a:fillRect/>
            </a:stretch>
          </a:blipFill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2742740" y="2255174"/>
            <a:ext cx="2643673" cy="167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6∶2=15∶</a:t>
            </a:r>
            <a:r>
              <a:rPr lang="en-US" altLang="zh-CN" sz="2300" b="1" i="1" dirty="0">
                <a:solidFill>
                  <a:srgbClr val="C0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x</a:t>
            </a:r>
            <a:r>
              <a:rPr lang="zh-CN" altLang="zh-CN" sz="2300" b="1" i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</a:t>
            </a:r>
            <a:endParaRPr lang="zh-CN" altLang="zh-CN" sz="2300" b="1" dirty="0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3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</a:t>
            </a:r>
            <a:r>
              <a:rPr lang="en-US" altLang="zh-CN" sz="23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:      6</a:t>
            </a:r>
            <a:r>
              <a:rPr lang="en-US" altLang="zh-CN" sz="2300" b="1" i="1" dirty="0">
                <a:solidFill>
                  <a:srgbClr val="C0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x</a:t>
            </a:r>
            <a:r>
              <a:rPr lang="en-US" altLang="zh-CN" sz="23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=30	</a:t>
            </a:r>
            <a:endParaRPr lang="zh-CN" altLang="zh-CN" sz="2300" b="1" dirty="0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300" b="1" i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　</a:t>
            </a:r>
            <a:r>
              <a:rPr lang="en-US" altLang="zh-CN" sz="2300" b="1" i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</a:t>
            </a:r>
            <a:r>
              <a:rPr lang="en-US" altLang="zh-CN" sz="2300" b="1" i="1" dirty="0">
                <a:solidFill>
                  <a:srgbClr val="C0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x</a:t>
            </a:r>
            <a:r>
              <a:rPr lang="en-US" altLang="zh-CN" sz="23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=5</a:t>
            </a:r>
            <a:endParaRPr lang="zh-CN" altLang="en-US" sz="2300" b="1" dirty="0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0" name="矩形 59"/>
          <p:cNvSpPr>
            <a:spLocks noChangeArrowheads="1"/>
          </p:cNvSpPr>
          <p:nvPr/>
        </p:nvSpPr>
        <p:spPr bwMode="auto">
          <a:xfrm>
            <a:off x="1959429" y="4138515"/>
            <a:ext cx="5080000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300" b="1">
                <a:solidFill>
                  <a:srgbClr val="CC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300" b="1">
                <a:solidFill>
                  <a:srgbClr val="CC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:15</a:t>
            </a:r>
            <a:r>
              <a:rPr lang="zh-CN" altLang="en-US" sz="2300" b="1">
                <a:solidFill>
                  <a:srgbClr val="CC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个小星星可以换</a:t>
            </a:r>
            <a:r>
              <a:rPr lang="en-US" altLang="zh-CN" sz="2300" b="1">
                <a:solidFill>
                  <a:srgbClr val="CC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300" b="1">
                <a:solidFill>
                  <a:srgbClr val="CC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面小红旗</a:t>
            </a:r>
            <a:r>
              <a:rPr lang="zh-CN" altLang="zh-CN" sz="2300" b="1">
                <a:solidFill>
                  <a:srgbClr val="CC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8" grpId="0" animBg="1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6445" y="1072513"/>
            <a:ext cx="2740436" cy="508121"/>
          </a:xfrm>
          <a:prstGeom prst="rect">
            <a:avLst/>
          </a:prstGeom>
          <a:blipFill rotWithShape="0">
            <a:blip r:embed="rId2" cstate="email"/>
            <a:stretch>
              <a:fillRect/>
            </a:stretch>
          </a:blipFill>
          <a:ln w="9525">
            <a:noFill/>
          </a:ln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53144" y="1684186"/>
            <a:ext cx="522975" cy="4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>
                <a:solidFill>
                  <a:srgbClr val="CC0000"/>
                </a:solidFill>
              </a:rPr>
              <a:t>解：</a:t>
            </a:r>
          </a:p>
        </p:txBody>
      </p:sp>
      <p:sp>
        <p:nvSpPr>
          <p:cNvPr id="17411" name="Rectangle 13"/>
          <p:cNvSpPr>
            <a:spLocks noChangeArrowheads="1"/>
          </p:cNvSpPr>
          <p:nvPr/>
        </p:nvSpPr>
        <p:spPr bwMode="auto">
          <a:xfrm>
            <a:off x="339819" y="535302"/>
            <a:ext cx="2155256" cy="53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86" tIns="33949" rIns="65286" bIns="33949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解方程。</a:t>
            </a:r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3004227" y="1527625"/>
            <a:ext cx="0" cy="266269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>
              <a:solidFill>
                <a:srgbClr val="CC0000"/>
              </a:solidFill>
            </a:endParaRPr>
          </a:p>
        </p:txBody>
      </p:sp>
      <p:sp>
        <p:nvSpPr>
          <p:cNvPr id="7" name="矩形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402472" y="1931331"/>
            <a:ext cx="2089956" cy="536438"/>
          </a:xfrm>
          <a:prstGeom prst="rect">
            <a:avLst/>
          </a:prstGeom>
          <a:blipFill rotWithShape="0">
            <a:blip r:embed="rId3" cstate="email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8" name="矩形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8743" y="2352108"/>
            <a:ext cx="2070050" cy="379416"/>
          </a:xfrm>
          <a:prstGeom prst="rect">
            <a:avLst/>
          </a:prstGeom>
          <a:blipFill rotWithShape="0">
            <a:blip r:embed="rId4" cstate="email"/>
            <a:stretch>
              <a:fillRect l="-4487" t="-16279" b="-26744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9" name="Line 61"/>
          <p:cNvSpPr>
            <a:spLocks noChangeShapeType="1"/>
          </p:cNvSpPr>
          <p:nvPr/>
        </p:nvSpPr>
        <p:spPr bwMode="auto">
          <a:xfrm>
            <a:off x="6155900" y="1508054"/>
            <a:ext cx="0" cy="2662694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>
              <a:solidFill>
                <a:srgbClr val="CC0000"/>
              </a:solidFill>
            </a:endParaRPr>
          </a:p>
        </p:txBody>
      </p:sp>
      <p:sp>
        <p:nvSpPr>
          <p:cNvPr id="10" name="矩形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662028" y="2013364"/>
            <a:ext cx="2155886" cy="379416"/>
          </a:xfrm>
          <a:prstGeom prst="rect">
            <a:avLst/>
          </a:prstGeom>
          <a:blipFill rotWithShape="0">
            <a:blip r:embed="rId5" cstate="email"/>
            <a:stretch>
              <a:fillRect l="-4107" t="-16279" b="-26744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11" name="矩形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714279" y="2571336"/>
            <a:ext cx="1344300" cy="379416"/>
          </a:xfrm>
          <a:prstGeom prst="rect">
            <a:avLst/>
          </a:prstGeom>
          <a:blipFill rotWithShape="0">
            <a:blip r:embed="rId6" cstate="email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12" name="矩形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895528" y="3016648"/>
            <a:ext cx="1543024" cy="379416"/>
          </a:xfrm>
          <a:prstGeom prst="rect">
            <a:avLst/>
          </a:prstGeom>
          <a:blipFill rotWithShape="0">
            <a:blip r:embed="rId7" cstate="email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13" name="Text Box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39738" y="1129665"/>
            <a:ext cx="3005379" cy="379416"/>
          </a:xfrm>
          <a:prstGeom prst="rect">
            <a:avLst/>
          </a:prstGeom>
          <a:blipFill rotWithShape="0">
            <a:blip r:embed="rId8" cstate="email"/>
            <a:stretch>
              <a:fillRect/>
            </a:stretch>
          </a:blipFill>
          <a:ln w="9525">
            <a:noFill/>
          </a:ln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14" name="矩形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56155" y="1044161"/>
            <a:ext cx="1508734" cy="527836"/>
          </a:xfrm>
          <a:prstGeom prst="rect">
            <a:avLst/>
          </a:prstGeom>
          <a:blipFill rotWithShape="0">
            <a:blip r:embed="rId9" cstate="email"/>
            <a:stretch>
              <a:fillRect/>
            </a:stretch>
          </a:blipFill>
          <a:ln w="9525">
            <a:noFill/>
          </a:ln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317551" y="1684186"/>
            <a:ext cx="522975" cy="4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>
                <a:solidFill>
                  <a:srgbClr val="CC0000"/>
                </a:solidFill>
              </a:rPr>
              <a:t>解：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348273" y="1684186"/>
            <a:ext cx="522975" cy="4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>
                <a:solidFill>
                  <a:srgbClr val="CC0000"/>
                </a:solidFill>
              </a:rPr>
              <a:t>解：</a:t>
            </a:r>
          </a:p>
        </p:txBody>
      </p:sp>
      <p:sp>
        <p:nvSpPr>
          <p:cNvPr id="17" name="矩形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282921" y="2832835"/>
            <a:ext cx="1137267" cy="536438"/>
          </a:xfrm>
          <a:prstGeom prst="rect">
            <a:avLst/>
          </a:prstGeom>
          <a:blipFill rotWithShape="0">
            <a:blip r:embed="rId10" cstate="email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18" name="矩形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402472" y="2578966"/>
            <a:ext cx="2089956" cy="536438"/>
          </a:xfrm>
          <a:prstGeom prst="rect">
            <a:avLst/>
          </a:prstGeom>
          <a:blipFill rotWithShape="0">
            <a:blip r:embed="rId11" cstate="email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19" name="矩形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531578" y="3237172"/>
            <a:ext cx="1149515" cy="536438"/>
          </a:xfrm>
          <a:prstGeom prst="rect">
            <a:avLst/>
          </a:prstGeom>
          <a:blipFill rotWithShape="0">
            <a:blip r:embed="rId12" cstate="email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20" name="矩形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081081" y="1862566"/>
            <a:ext cx="2089956" cy="379416"/>
          </a:xfrm>
          <a:prstGeom prst="rect">
            <a:avLst/>
          </a:prstGeom>
          <a:blipFill rotWithShape="0">
            <a:blip r:embed="rId13" cstate="email"/>
            <a:stretch>
              <a:fillRect l="-4449" t="-16279" b="-33721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  <p:bldP spid="16" grpId="0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1328173" y="1160396"/>
            <a:ext cx="2564190" cy="36492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66313" y="1892550"/>
            <a:ext cx="1932934" cy="41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>
                <a:solidFill>
                  <a:srgbClr val="CC0000"/>
                </a:solidFill>
              </a:rPr>
              <a:t>规范解答：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361705" y="573291"/>
            <a:ext cx="6091392" cy="100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86" tIns="33949" rIns="65286" bIns="33949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noProof="1">
                <a:solidFill>
                  <a:prstClr val="black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000" b="1" noProof="1">
                <a:solidFill>
                  <a:prstClr val="black"/>
                </a:solidFill>
                <a:latin typeface="宋体" panose="02010600030101010101" pitchFamily="2" charset="-122"/>
              </a:rPr>
              <a:t>餐馆给餐具消毒，要用100ml消毒液配成消毒水，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noProof="1">
                <a:solidFill>
                  <a:prstClr val="black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000" b="1" spc="-109" noProof="1">
                <a:solidFill>
                  <a:prstClr val="black"/>
                </a:solidFill>
                <a:latin typeface="宋体" panose="02010600030101010101" pitchFamily="2" charset="-122"/>
              </a:rPr>
              <a:t>如果消毒液与水的比是1:150，应加入水多少毫升?</a:t>
            </a:r>
          </a:p>
        </p:txBody>
      </p:sp>
      <p:sp>
        <p:nvSpPr>
          <p:cNvPr id="30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265732" y="3236675"/>
            <a:ext cx="2299031" cy="379416"/>
          </a:xfrm>
          <a:prstGeom prst="rect">
            <a:avLst/>
          </a:prstGeom>
          <a:blipFill rotWithShape="0">
            <a:blip r:embed="rId2" cstate="email"/>
            <a:stretch>
              <a:fillRect l="-3846" t="-17442" b="-33721"/>
            </a:stretch>
          </a:blipFill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31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045680" y="2537888"/>
            <a:ext cx="5752165" cy="379416"/>
          </a:xfrm>
          <a:prstGeom prst="rect">
            <a:avLst/>
          </a:prstGeom>
          <a:blipFill rotWithShape="0">
            <a:blip r:embed="rId3" cstate="email"/>
            <a:stretch>
              <a:fillRect/>
            </a:stretch>
          </a:blipFill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1065534" y="3197996"/>
            <a:ext cx="2826830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B0F0"/>
                </a:solidFill>
                <a:latin typeface="宋体" panose="02010600030101010101" pitchFamily="2" charset="-122"/>
              </a:rPr>
              <a:t>则可以列出比例式</a:t>
            </a:r>
            <a:endParaRPr lang="zh-CN" altLang="en-US" sz="2000" b="1">
              <a:solidFill>
                <a:srgbClr val="00B0F0"/>
              </a:solidFill>
              <a:latin typeface="宋体" panose="02010600030101010101" pitchFamily="2" charset="-122"/>
              <a:sym typeface="Times New Roman" panose="02020603050405020304" pitchFamily="18" charset="0"/>
            </a:endParaRPr>
          </a:p>
        </p:txBody>
      </p:sp>
      <p:pic>
        <p:nvPicPr>
          <p:cNvPr id="18439" name="Picture 14" descr="83副本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7338" y="795470"/>
            <a:ext cx="787918" cy="156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直接箭头连接符 33"/>
          <p:cNvCxnSpPr/>
          <p:nvPr/>
        </p:nvCxnSpPr>
        <p:spPr>
          <a:xfrm>
            <a:off x="3066431" y="1525323"/>
            <a:ext cx="149751" cy="22333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2291184" y="1630080"/>
            <a:ext cx="2604508" cy="4293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消毒液∶水</a:t>
            </a:r>
            <a:r>
              <a:rPr lang="en-US" altLang="zh-CN" sz="20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</a:t>
            </a:r>
            <a:r>
              <a:rPr lang="zh-CN" altLang="en-US" sz="20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∶</a:t>
            </a:r>
            <a:r>
              <a:rPr lang="en-US" altLang="zh-CN" sz="20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150</a:t>
            </a:r>
            <a:endParaRPr lang="zh-CN" altLang="en-US" sz="2000" b="1" noProof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0" grpId="0" animBg="1"/>
      <p:bldP spid="31" grpId="0" animBg="1"/>
      <p:bldP spid="32" grpId="0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1328173" y="1160396"/>
            <a:ext cx="2564190" cy="36492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19458" name="TextBox 45"/>
          <p:cNvSpPr txBox="1">
            <a:spLocks noChangeArrowheads="1"/>
          </p:cNvSpPr>
          <p:nvPr/>
        </p:nvSpPr>
        <p:spPr bwMode="auto">
          <a:xfrm>
            <a:off x="366313" y="1892550"/>
            <a:ext cx="1932934" cy="41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>
                <a:solidFill>
                  <a:srgbClr val="CC0000"/>
                </a:solidFill>
              </a:rPr>
              <a:t>规范解答：</a:t>
            </a: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361705" y="573291"/>
            <a:ext cx="6091392" cy="100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86" tIns="33949" rIns="65286" bIns="33949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noProof="1">
                <a:solidFill>
                  <a:prstClr val="black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000" b="1" noProof="1">
                <a:solidFill>
                  <a:prstClr val="black"/>
                </a:solidFill>
                <a:latin typeface="宋体" panose="02010600030101010101" pitchFamily="2" charset="-122"/>
              </a:rPr>
              <a:t>餐馆给餐具消毒，要用100ml消毒液配成消毒水，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noProof="1">
                <a:solidFill>
                  <a:prstClr val="black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000" b="1" spc="-109" noProof="1">
                <a:solidFill>
                  <a:prstClr val="black"/>
                </a:solidFill>
                <a:latin typeface="宋体" panose="02010600030101010101" pitchFamily="2" charset="-122"/>
              </a:rPr>
              <a:t>如果消毒液与水的比是1:150，应加入水多少毫升?</a:t>
            </a:r>
          </a:p>
        </p:txBody>
      </p:sp>
      <p:sp>
        <p:nvSpPr>
          <p:cNvPr id="48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443949" y="2814312"/>
            <a:ext cx="2299031" cy="379416"/>
          </a:xfrm>
          <a:prstGeom prst="rect">
            <a:avLst/>
          </a:prstGeom>
          <a:blipFill rotWithShape="0">
            <a:blip r:embed="rId2" cstate="email"/>
            <a:stretch>
              <a:fillRect l="-4046" t="-17647" b="-35294"/>
            </a:stretch>
          </a:blipFill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49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057308" y="2363943"/>
            <a:ext cx="3369567" cy="379416"/>
          </a:xfrm>
          <a:prstGeom prst="rect">
            <a:avLst/>
          </a:prstGeom>
          <a:blipFill rotWithShape="0">
            <a:blip r:embed="rId3" cstate="email"/>
            <a:stretch>
              <a:fillRect/>
            </a:stretch>
          </a:blipFill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50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981877" y="4229969"/>
            <a:ext cx="3223174" cy="379416"/>
          </a:xfrm>
          <a:prstGeom prst="rect">
            <a:avLst/>
          </a:prstGeom>
          <a:blipFill rotWithShape="0">
            <a:blip r:embed="rId4" cstate="email"/>
            <a:stretch>
              <a:fillRect l="-2743" t="-16279" b="-26744"/>
            </a:stretch>
          </a:blipFill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pic>
        <p:nvPicPr>
          <p:cNvPr id="19463" name="Picture 14" descr="83副本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7338" y="795470"/>
            <a:ext cx="787918" cy="156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2" name="直接箭头连接符 51"/>
          <p:cNvCxnSpPr/>
          <p:nvPr/>
        </p:nvCxnSpPr>
        <p:spPr>
          <a:xfrm>
            <a:off x="3066431" y="1525323"/>
            <a:ext cx="149751" cy="22333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2291184" y="1630080"/>
            <a:ext cx="2604508" cy="4293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消毒液∶水</a:t>
            </a:r>
            <a:r>
              <a:rPr lang="en-US" altLang="zh-CN" sz="20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</a:t>
            </a:r>
            <a:r>
              <a:rPr lang="zh-CN" altLang="en-US" sz="20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∶</a:t>
            </a:r>
            <a:r>
              <a:rPr lang="en-US" altLang="zh-CN" sz="20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150</a:t>
            </a:r>
            <a:endParaRPr lang="zh-CN" altLang="en-US" sz="2000" b="1" noProof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2520417" y="3265916"/>
            <a:ext cx="2512354" cy="40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86" tIns="33949" rIns="65286" bIns="33949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200" i="1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</a:t>
            </a:r>
            <a:r>
              <a:rPr lang="en-US" altLang="zh-CN" sz="2200" i="1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x</a:t>
            </a:r>
            <a:r>
              <a:rPr lang="zh-CN" altLang="en-US" sz="2200">
                <a:solidFill>
                  <a:srgbClr val="00B0F0"/>
                </a:solidFill>
                <a:sym typeface="宋体" panose="02010600030101010101" pitchFamily="2" charset="-122"/>
              </a:rPr>
              <a:t>＝</a:t>
            </a:r>
            <a:r>
              <a:rPr lang="zh-CN" altLang="en-US" sz="2000">
                <a:solidFill>
                  <a:srgbClr val="00B0F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panose="02010600030101010101" pitchFamily="2" charset="-122"/>
              </a:rPr>
              <a:t>100×150</a:t>
            </a:r>
          </a:p>
        </p:txBody>
      </p:sp>
      <p:sp>
        <p:nvSpPr>
          <p:cNvPr id="55" name="Rectangle 11"/>
          <p:cNvSpPr>
            <a:spLocks noChangeArrowheads="1"/>
          </p:cNvSpPr>
          <p:nvPr/>
        </p:nvSpPr>
        <p:spPr bwMode="auto">
          <a:xfrm>
            <a:off x="2652889" y="3720634"/>
            <a:ext cx="2208245" cy="40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86" tIns="33949" rIns="65286" bIns="33949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zh-CN" altLang="en-US" sz="2200">
                <a:solidFill>
                  <a:srgbClr val="00B0F0"/>
                </a:solidFill>
                <a:sym typeface="宋体" panose="02010600030101010101" pitchFamily="2" charset="-122"/>
              </a:rPr>
              <a:t>＝</a:t>
            </a:r>
            <a:r>
              <a:rPr lang="zh-CN" altLang="en-US" sz="2000">
                <a:solidFill>
                  <a:srgbClr val="00B0F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panose="02010600030101010101" pitchFamily="2" charset="-122"/>
              </a:rPr>
              <a:t>15000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4" grpId="0"/>
      <p:bldP spid="55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4"/>
          <p:cNvSpPr>
            <a:spLocks noChangeArrowheads="1"/>
          </p:cNvSpPr>
          <p:nvPr/>
        </p:nvSpPr>
        <p:spPr bwMode="auto">
          <a:xfrm>
            <a:off x="312173" y="587105"/>
            <a:ext cx="5461288" cy="194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86" tIns="33949" rIns="65286" bIns="33949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广州塔高</a:t>
            </a: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600m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，是目前世界第一高的电视塔。</a:t>
            </a:r>
            <a:endParaRPr lang="en-US" altLang="zh-CN" sz="20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星星公司设计制作了这座电视塔的模型，模</a:t>
            </a:r>
            <a:endParaRPr lang="en-US" altLang="zh-CN" sz="20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型的高度与实际高度的比是</a:t>
            </a: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1:300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。模型的高</a:t>
            </a:r>
            <a:endParaRPr lang="en-US" altLang="zh-CN" sz="20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度是多少米？</a:t>
            </a:r>
            <a:endParaRPr lang="en-US" altLang="zh-CN" sz="20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pic>
        <p:nvPicPr>
          <p:cNvPr id="20482" name="图片 5" descr="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6785" y="1057941"/>
            <a:ext cx="1423782" cy="202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矩形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56215" y="2821885"/>
            <a:ext cx="3317551" cy="1473029"/>
          </a:xfrm>
          <a:prstGeom prst="rect">
            <a:avLst/>
          </a:prstGeom>
          <a:blipFill rotWithShape="0">
            <a:blip r:embed="rId3" cstate="email"/>
            <a:stretch>
              <a:fillRect/>
            </a:stretch>
          </a:blipFill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414440" y="4295076"/>
            <a:ext cx="3030721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0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0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0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模型的高度是</a:t>
            </a:r>
            <a:r>
              <a:rPr lang="en-US" altLang="zh-CN" sz="20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zh-CN" altLang="zh-CN" sz="20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53144" y="2519947"/>
            <a:ext cx="1932934" cy="4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>
                <a:solidFill>
                  <a:srgbClr val="CC0000"/>
                </a:solidFill>
              </a:rPr>
              <a:t>规范解答：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96482" y="1945505"/>
            <a:ext cx="1932934" cy="41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>
                <a:solidFill>
                  <a:srgbClr val="CC0000"/>
                </a:solidFill>
              </a:rPr>
              <a:t>规范解答：</a:t>
            </a:r>
          </a:p>
        </p:txBody>
      </p:sp>
      <p:pic>
        <p:nvPicPr>
          <p:cNvPr id="21506" name="Picture 14" descr="5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4617" y="911740"/>
            <a:ext cx="1908744" cy="190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13"/>
          <p:cNvSpPr>
            <a:spLocks noChangeArrowheads="1"/>
          </p:cNvSpPr>
          <p:nvPr/>
        </p:nvSpPr>
        <p:spPr bwMode="auto">
          <a:xfrm>
            <a:off x="444644" y="603222"/>
            <a:ext cx="6675420" cy="100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86" tIns="33949" rIns="65286" bIns="33949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prstClr val="black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000">
                <a:solidFill>
                  <a:prstClr val="black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中午，太阳当头照。小明身高</a:t>
            </a:r>
            <a:r>
              <a:rPr lang="en-US" altLang="zh-CN" sz="2000">
                <a:solidFill>
                  <a:prstClr val="black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1.5m</a:t>
            </a:r>
            <a:r>
              <a:rPr lang="zh-CN" altLang="en-US" sz="2000">
                <a:solidFill>
                  <a:prstClr val="black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，他的影子长</a:t>
            </a:r>
            <a:r>
              <a:rPr lang="en-US" altLang="zh-CN" sz="2000">
                <a:solidFill>
                  <a:prstClr val="black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0.5m</a:t>
            </a:r>
            <a:r>
              <a:rPr lang="zh-CN" altLang="en-US" sz="2000">
                <a:solidFill>
                  <a:prstClr val="black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。</a:t>
            </a:r>
            <a:endParaRPr lang="en-US" altLang="zh-CN" sz="2000">
              <a:solidFill>
                <a:prstClr val="black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prstClr val="black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</a:t>
            </a:r>
            <a:r>
              <a:rPr lang="zh-CN" altLang="en-US" sz="2000">
                <a:solidFill>
                  <a:prstClr val="black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一棵松树的影子长</a:t>
            </a:r>
            <a:r>
              <a:rPr lang="en-US" altLang="zh-CN" sz="2000">
                <a:solidFill>
                  <a:prstClr val="black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10m</a:t>
            </a:r>
            <a:r>
              <a:rPr lang="zh-CN" altLang="en-US" sz="2000">
                <a:solidFill>
                  <a:prstClr val="black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，它的高度是多少米呢？</a:t>
            </a:r>
          </a:p>
        </p:txBody>
      </p:sp>
      <p:pic>
        <p:nvPicPr>
          <p:cNvPr id="21508" name="图片 4" descr="图片17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0386" y="1813118"/>
            <a:ext cx="797134" cy="9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450607" y="2604275"/>
            <a:ext cx="2299031" cy="379416"/>
          </a:xfrm>
          <a:prstGeom prst="rect">
            <a:avLst/>
          </a:prstGeom>
          <a:blipFill rotWithShape="0">
            <a:blip r:embed="rId4" cstate="email"/>
            <a:stretch>
              <a:fillRect/>
            </a:stretch>
          </a:blipFill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33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063966" y="2153906"/>
            <a:ext cx="3369567" cy="379416"/>
          </a:xfrm>
          <a:prstGeom prst="rect">
            <a:avLst/>
          </a:prstGeom>
          <a:blipFill rotWithShape="0">
            <a:blip r:embed="rId5" cstate="email"/>
            <a:stretch>
              <a:fillRect l="-2760" t="-13953" b="-29070"/>
            </a:stretch>
          </a:blipFill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34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988536" y="4019932"/>
            <a:ext cx="3223174" cy="379416"/>
          </a:xfrm>
          <a:prstGeom prst="rect">
            <a:avLst/>
          </a:prstGeom>
          <a:blipFill rotWithShape="0">
            <a:blip r:embed="rId6" cstate="email"/>
            <a:stretch>
              <a:fillRect/>
            </a:stretch>
          </a:blipFill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3097534" y="3056400"/>
            <a:ext cx="2512353" cy="40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86" tIns="33949" rIns="65286" bIns="33949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200" i="1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</a:t>
            </a:r>
            <a:r>
              <a:rPr lang="en-US" altLang="zh-CN" sz="2200" i="1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0.5</a:t>
            </a:r>
            <a:r>
              <a:rPr lang="en-US" altLang="zh-CN" sz="2200" i="1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zh-CN" altLang="en-US" sz="2200">
                <a:solidFill>
                  <a:srgbClr val="00B0F0"/>
                </a:solidFill>
                <a:sym typeface="宋体" panose="02010600030101010101" pitchFamily="2" charset="-122"/>
              </a:rPr>
              <a:t>＝</a:t>
            </a:r>
            <a:r>
              <a:rPr lang="zh-CN" altLang="en-US" sz="2000">
                <a:solidFill>
                  <a:srgbClr val="00B0F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panose="02010600030101010101" pitchFamily="2" charset="-122"/>
              </a:rPr>
              <a:t>10×1</a:t>
            </a:r>
            <a:r>
              <a:rPr lang="en-US" altLang="zh-CN" sz="2000">
                <a:solidFill>
                  <a:srgbClr val="00B0F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panose="02010600030101010101" pitchFamily="2" charset="-122"/>
              </a:rPr>
              <a:t>.5</a:t>
            </a:r>
            <a:endParaRPr lang="zh-CN" altLang="en-US" sz="2000">
              <a:solidFill>
                <a:srgbClr val="00B0F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3306032" y="3509967"/>
            <a:ext cx="2209397" cy="40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86" tIns="33949" rIns="65286" bIns="33949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zh-CN" altLang="en-US" sz="2200">
                <a:solidFill>
                  <a:srgbClr val="00B0F0"/>
                </a:solidFill>
                <a:sym typeface="宋体" panose="02010600030101010101" pitchFamily="2" charset="-122"/>
              </a:rPr>
              <a:t>＝</a:t>
            </a:r>
            <a:r>
              <a:rPr lang="en-US" altLang="zh-CN" sz="2200">
                <a:solidFill>
                  <a:srgbClr val="00B0F0"/>
                </a:solidFill>
                <a:sym typeface="宋体" panose="02010600030101010101" pitchFamily="2" charset="-122"/>
              </a:rPr>
              <a:t>3</a:t>
            </a:r>
            <a:r>
              <a:rPr lang="zh-CN" altLang="en-US" sz="2000">
                <a:solidFill>
                  <a:srgbClr val="00B0F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panose="02010600030101010101" pitchFamily="2" charset="-12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 animBg="1"/>
      <p:bldP spid="33" grpId="0" animBg="1"/>
      <p:bldP spid="34" grpId="0" animBg="1"/>
      <p:bldP spid="35" grpId="0"/>
      <p:bldP spid="36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88344" y="613210"/>
            <a:ext cx="1507233" cy="456130"/>
          </a:xfrm>
          <a:prstGeom prst="rect">
            <a:avLst/>
          </a:prstGeom>
          <a:noFill/>
          <a:ln>
            <a:noFill/>
          </a:ln>
        </p:spPr>
        <p:txBody>
          <a:bodyPr lIns="53886" tIns="26944" rIns="53886" bIns="26944">
            <a:spAutoFit/>
          </a:bodyPr>
          <a:lstStyle/>
          <a:p>
            <a:pPr defTabSz="539115"/>
            <a:r>
              <a:rPr lang="zh-CN" altLang="en-US" sz="26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课后作业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619278" y="1905214"/>
            <a:ext cx="5832962" cy="93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886" tIns="26944" rIns="53886" bIns="26944"/>
          <a:lstStyle/>
          <a:p>
            <a:pPr marL="202565" indent="-202565" defTabSz="539115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从课后习题中选取；</a:t>
            </a:r>
          </a:p>
          <a:p>
            <a:pPr marL="202565" indent="-202565" defTabSz="539115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完成练习册本课时的习题。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3424" y="221406"/>
            <a:ext cx="1690318" cy="467842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6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学习目标</a:t>
            </a:r>
          </a:p>
        </p:txBody>
      </p:sp>
      <p:sp>
        <p:nvSpPr>
          <p:cNvPr id="3" name="文本框 3"/>
          <p:cNvSpPr txBox="1">
            <a:spLocks noChangeArrowheads="1"/>
          </p:cNvSpPr>
          <p:nvPr/>
        </p:nvSpPr>
        <p:spPr bwMode="auto">
          <a:xfrm>
            <a:off x="340970" y="635455"/>
            <a:ext cx="7626912" cy="381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 anchor="ctr">
            <a:spAutoFit/>
          </a:bodyPr>
          <a:lstStyle>
            <a:lvl1pPr marL="457200" indent="-457200"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708275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3165475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622675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4079875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en-US" sz="2000" b="0" dirty="0">
                <a:solidFill>
                  <a:prstClr val="black"/>
                </a:solidFill>
                <a:latin typeface="宋体" panose="02010600030101010101" pitchFamily="2" charset="-122"/>
              </a:rPr>
              <a:t>经历用多种方法解决“物物交换”问题的过程，体会解决问题方法的多样化，理解解比例的意义。</a:t>
            </a:r>
            <a:endParaRPr lang="en-US" altLang="zh-CN" sz="2000" b="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en-US" sz="2000" b="0" dirty="0">
                <a:solidFill>
                  <a:prstClr val="black"/>
                </a:solidFill>
                <a:latin typeface="宋体" panose="02010600030101010101" pitchFamily="2" charset="-122"/>
              </a:rPr>
              <a:t>在解决问题的过程中列出含有未知数的比例，并自主探索解比例的方法，能够根据“两个内项的积等于两个外项的积”求比例中的未知项，会正确解比例。</a:t>
            </a:r>
            <a:endParaRPr lang="en-US" altLang="zh-CN" sz="2000" b="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en-US" sz="2000" b="0" dirty="0">
                <a:solidFill>
                  <a:prstClr val="black"/>
                </a:solidFill>
                <a:latin typeface="宋体" panose="02010600030101010101" pitchFamily="2" charset="-122"/>
              </a:rPr>
              <a:t>培养认真书写和准确计算的学习习惯。</a:t>
            </a:r>
            <a:endParaRPr lang="en-US" altLang="zh-CN" sz="2000" b="0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3583424" y="221406"/>
            <a:ext cx="1690318" cy="468691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回顾复习</a:t>
            </a:r>
            <a:endParaRPr lang="zh-CN" altLang="zh-CN" sz="2600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1901833" y="787411"/>
            <a:ext cx="4342766" cy="374136"/>
          </a:xfrm>
          <a:prstGeom prst="wedgeRoundRectCallout">
            <a:avLst>
              <a:gd name="adj1" fmla="val -58634"/>
              <a:gd name="adj2" fmla="val 5298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 你能求出比例中缺少的项是多少吗？ </a:t>
            </a:r>
          </a:p>
        </p:txBody>
      </p:sp>
      <p:sp>
        <p:nvSpPr>
          <p:cNvPr id="37" name="文本框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165623" y="1655406"/>
            <a:ext cx="3058566" cy="424053"/>
          </a:xfrm>
          <a:prstGeom prst="rect">
            <a:avLst/>
          </a:prstGeom>
          <a:blipFill rotWithShape="0">
            <a:blip r:embed="rId3" cstate="email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38" name="文本框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162978" y="3185132"/>
            <a:ext cx="4023304" cy="424053"/>
          </a:xfrm>
          <a:prstGeom prst="rect">
            <a:avLst/>
          </a:prstGeom>
          <a:blipFill rotWithShape="0">
            <a:blip r:embed="rId4" cstate="email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39" name="文本框 3"/>
          <p:cNvSpPr txBox="1">
            <a:spLocks noChangeArrowheads="1"/>
          </p:cNvSpPr>
          <p:nvPr/>
        </p:nvSpPr>
        <p:spPr bwMode="auto">
          <a:xfrm>
            <a:off x="5826449" y="1953564"/>
            <a:ext cx="2769234" cy="69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利用比例的基本性质：</a:t>
            </a: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</a:p>
        </p:txBody>
      </p:sp>
      <p:sp>
        <p:nvSpPr>
          <p:cNvPr id="40" name="文本框 4"/>
          <p:cNvSpPr txBox="1">
            <a:spLocks noChangeArrowheads="1"/>
          </p:cNvSpPr>
          <p:nvPr/>
        </p:nvSpPr>
        <p:spPr bwMode="auto">
          <a:xfrm>
            <a:off x="2602205" y="1649650"/>
            <a:ext cx="820172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1.2</a:t>
            </a:r>
            <a:endParaRPr lang="en-US" altLang="en-US" sz="2300" b="1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" name="文本框 5"/>
          <p:cNvSpPr txBox="1">
            <a:spLocks noChangeArrowheads="1"/>
          </p:cNvSpPr>
          <p:nvPr/>
        </p:nvSpPr>
        <p:spPr bwMode="auto">
          <a:xfrm>
            <a:off x="3386667" y="3192239"/>
            <a:ext cx="448100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endParaRPr lang="en-US" altLang="en-US" sz="2300" b="1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42" name="Picture 2" descr="F:\许秀芝\人教六下同步课件\图\t0120f865ace985c95f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307" y="801226"/>
            <a:ext cx="1237170" cy="174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96968" y="2233114"/>
            <a:ext cx="2431784" cy="379416"/>
          </a:xfrm>
          <a:prstGeom prst="rect">
            <a:avLst/>
          </a:prstGeom>
          <a:blipFill rotWithShape="0">
            <a:blip r:embed="rId6" cstate="email"/>
            <a:stretch>
              <a:fillRect/>
            </a:stretch>
          </a:blipFill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44" name="TextBox 4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06516" y="2703962"/>
            <a:ext cx="1613233" cy="379416"/>
          </a:xfrm>
          <a:prstGeom prst="rect">
            <a:avLst/>
          </a:prstGeom>
          <a:blipFill rotWithShape="0">
            <a:blip r:embed="rId7" cstate="email"/>
            <a:stretch>
              <a:fillRect/>
            </a:stretch>
          </a:blipFill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45" name="TextBox 4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14974" y="3705734"/>
            <a:ext cx="2781481" cy="379416"/>
          </a:xfrm>
          <a:prstGeom prst="rect">
            <a:avLst/>
          </a:prstGeom>
          <a:blipFill rotWithShape="0">
            <a:blip r:embed="rId8" cstate="email"/>
            <a:stretch>
              <a:fillRect/>
            </a:stretch>
          </a:blipFill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46" name="TextBox 4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22484" y="4176583"/>
            <a:ext cx="1360451" cy="379416"/>
          </a:xfrm>
          <a:prstGeom prst="rect">
            <a:avLst/>
          </a:prstGeom>
          <a:blipFill rotWithShape="0">
            <a:blip r:embed="rId9" cstate="email"/>
            <a:stretch>
              <a:fillRect/>
            </a:stretch>
          </a:blipFill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/>
      <p:bldP spid="40" grpId="0"/>
      <p:bldP spid="41" grpId="0"/>
      <p:bldP spid="43" grpId="0" animBg="1"/>
      <p:bldP spid="44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>
          <a:xfrm>
            <a:off x="3459124" y="223244"/>
            <a:ext cx="1478631" cy="468691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例题解读</a:t>
            </a:r>
          </a:p>
        </p:txBody>
      </p:sp>
      <p:pic>
        <p:nvPicPr>
          <p:cNvPr id="47" name="Picture 16" descr="女天使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759724">
            <a:off x="5482023" y="687259"/>
            <a:ext cx="1626522" cy="136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圆角矩形标注 47"/>
          <p:cNvSpPr>
            <a:spLocks noChangeArrowheads="1"/>
          </p:cNvSpPr>
          <p:nvPr/>
        </p:nvSpPr>
        <p:spPr bwMode="auto">
          <a:xfrm>
            <a:off x="2899402" y="1105139"/>
            <a:ext cx="2560734" cy="420183"/>
          </a:xfrm>
          <a:prstGeom prst="wedgeRoundRectCallout">
            <a:avLst>
              <a:gd name="adj1" fmla="val 58759"/>
              <a:gd name="adj2" fmla="val 46037"/>
              <a:gd name="adj3" fmla="val 16667"/>
            </a:avLst>
          </a:prstGeom>
          <a:noFill/>
          <a:ln w="9525">
            <a:solidFill>
              <a:srgbClr val="00B0F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解题之前学习新知识。</a:t>
            </a:r>
          </a:p>
        </p:txBody>
      </p:sp>
      <p:sp>
        <p:nvSpPr>
          <p:cNvPr id="49" name="Rectangle 54"/>
          <p:cNvSpPr>
            <a:spLocks noChangeArrowheads="1"/>
          </p:cNvSpPr>
          <p:nvPr/>
        </p:nvSpPr>
        <p:spPr bwMode="auto">
          <a:xfrm>
            <a:off x="1119674" y="2049112"/>
            <a:ext cx="6434667" cy="167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300" b="1" dirty="0">
                <a:solidFill>
                  <a:prstClr val="black"/>
                </a:solidFill>
                <a:latin typeface="宋体" panose="02010600030101010101" pitchFamily="2" charset="-122"/>
                <a:sym typeface="华文新魏" panose="02010800040101010101" pitchFamily="2" charset="-122"/>
              </a:rPr>
              <a:t>    根据比例的基本性质，如果已知比例中的任何三项，就可以求出这个比例中的另外一个未知项，求比例中的未知项，叫做</a:t>
            </a:r>
            <a:r>
              <a:rPr lang="zh-CN" altLang="en-US" sz="2300" b="1" dirty="0">
                <a:solidFill>
                  <a:srgbClr val="FF0000"/>
                </a:solidFill>
                <a:latin typeface="宋体" panose="02010600030101010101" pitchFamily="2" charset="-122"/>
                <a:sym typeface="华文新魏" panose="02010800040101010101" pitchFamily="2" charset="-122"/>
              </a:rPr>
              <a:t>解比例</a:t>
            </a:r>
            <a:r>
              <a:rPr lang="zh-CN" altLang="en-US" sz="2300" b="1" dirty="0">
                <a:solidFill>
                  <a:prstClr val="black"/>
                </a:solidFill>
                <a:latin typeface="宋体" panose="02010600030101010101" pitchFamily="2" charset="-122"/>
                <a:sym typeface="华文新魏" panose="020108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9" descr="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00336" y="735608"/>
            <a:ext cx="2725460" cy="1717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 descr="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36454" y="735608"/>
            <a:ext cx="1596571" cy="86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1" descr="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94975" y="678049"/>
            <a:ext cx="2155256" cy="93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5"/>
          <p:cNvGrpSpPr/>
          <p:nvPr/>
        </p:nvGrpSpPr>
        <p:grpSpPr bwMode="auto">
          <a:xfrm>
            <a:off x="444645" y="2453181"/>
            <a:ext cx="6360943" cy="400110"/>
            <a:chOff x="424526" y="3638979"/>
            <a:chExt cx="8767382" cy="551067"/>
          </a:xfrm>
        </p:grpSpPr>
        <p:sp>
          <p:nvSpPr>
            <p:cNvPr id="8197" name="Rectangle 25"/>
            <p:cNvSpPr>
              <a:spLocks noChangeArrowheads="1"/>
            </p:cNvSpPr>
            <p:nvPr/>
          </p:nvSpPr>
          <p:spPr bwMode="auto">
            <a:xfrm>
              <a:off x="784398" y="3638979"/>
              <a:ext cx="8407510" cy="55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dirty="0">
                  <a:solidFill>
                    <a:prstClr val="black"/>
                  </a:solidFill>
                </a:rPr>
                <a:t>14</a:t>
              </a:r>
              <a:r>
                <a:rPr lang="zh-CN" altLang="en-US" sz="2000" b="1" dirty="0">
                  <a:solidFill>
                    <a:prstClr val="black"/>
                  </a:solidFill>
                </a:rPr>
                <a:t>个玩具汽车可以换多少本小人书？写出你的想法。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424526" y="3719840"/>
              <a:ext cx="377877" cy="35991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</p:grpSp>
      <p:pic>
        <p:nvPicPr>
          <p:cNvPr id="9" name="Picture 5" descr="C:\Users\zhuzhe\Documents\Tencent Files\782006516\Image\ZAMEW_E0@}7}$3_NWE0OC3C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36327" y="3279730"/>
            <a:ext cx="372072" cy="185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:\Users\zhuzhe\Documents\Tencent Files\782006516\Image\13@`D7KM{)U3(T}O]FE`J7F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065406" y="3244043"/>
            <a:ext cx="370921" cy="22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C:\Users\zhuzhe\Documents\Tencent Files\782006516\Image\I)WEMPYCKHQGUTB]_YB(PYP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697941" y="3279730"/>
            <a:ext cx="370921" cy="185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zhuzhe\Documents\Tencent Files\782006516\Image\ZAMEW_E0@}7}$3_NWE0OC3C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813007" y="3279730"/>
            <a:ext cx="370921" cy="185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C:\Users\zhuzhe\Documents\Tencent Files\782006516\Image\ZAMEW_E0@}7}$3_NWE0OC3C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918857" y="3279730"/>
            <a:ext cx="370921" cy="185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 descr="C:\Users\zhuzhe\Documents\Tencent Files\782006516\Image\13@`D7KM{)U3(T}O]FE`J7F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551393" y="3244043"/>
            <a:ext cx="370921" cy="22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 descr="C:\Users\zhuzhe\Documents\Tencent Files\782006516\Image\I)WEMPYCKHQGUTB]_YB(PYP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188535" y="3284335"/>
            <a:ext cx="372073" cy="18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C:\Users\zhuzhe\Documents\Tencent Files\782006516\Image\ZAMEW_E0@}7}$3_NWE0OC3C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285170" y="3279730"/>
            <a:ext cx="372073" cy="185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C:\Users\zhuzhe\Documents\Tencent Files\782006516\Image\ZAMEW_E0@}7}$3_NWE0OC3C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04844" y="3279730"/>
            <a:ext cx="370921" cy="185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C:\Users\zhuzhe\Documents\Tencent Files\782006516\Image\13@`D7KM{)U3(T}O]FE`J7F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028164" y="3239438"/>
            <a:ext cx="372072" cy="2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C:\Users\zhuzhe\Documents\Tencent Files\782006516\Image\I)WEMPYCKHQGUTB]_YB(PYP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4661851" y="3279730"/>
            <a:ext cx="370921" cy="185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 descr="C:\Users\zhuzhe\Documents\Tencent Files\782006516\Image\ZAMEW_E0@}7}$3_NWE0OC3C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780372" y="3279730"/>
            <a:ext cx="372073" cy="185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 descr="C:\Users\zhuzhe\Documents\Tencent Files\782006516\Image\13@`D7KM{)U3(T}O]FE`J7F.jp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6518758" y="3244043"/>
            <a:ext cx="372072" cy="22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 descr="C:\Users\zhuzhe\Documents\Tencent Files\782006516\Image\I)WEMPYCKHQGUTB]_YB(PYP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52445" y="3279730"/>
            <a:ext cx="370921" cy="185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组合 31"/>
          <p:cNvGrpSpPr/>
          <p:nvPr/>
        </p:nvGrpSpPr>
        <p:grpSpPr bwMode="auto">
          <a:xfrm>
            <a:off x="2269297" y="3775891"/>
            <a:ext cx="317932" cy="316577"/>
            <a:chOff x="1104756" y="4933124"/>
            <a:chExt cx="438658" cy="436382"/>
          </a:xfrm>
        </p:grpSpPr>
        <p:sp>
          <p:nvSpPr>
            <p:cNvPr id="24" name="立方体 23"/>
            <p:cNvSpPr/>
            <p:nvPr/>
          </p:nvSpPr>
          <p:spPr>
            <a:xfrm flipH="1">
              <a:off x="1106346" y="5012466"/>
              <a:ext cx="433889" cy="357040"/>
            </a:xfrm>
            <a:prstGeom prst="cub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1195349" y="5315553"/>
              <a:ext cx="34488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1195349" y="5344117"/>
              <a:ext cx="34488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1195349" y="5286990"/>
              <a:ext cx="34488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1200116" y="5236211"/>
              <a:ext cx="34329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1200116" y="5260013"/>
              <a:ext cx="34329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1200116" y="5210822"/>
              <a:ext cx="34329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1196938" y="5183845"/>
              <a:ext cx="3448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196938" y="5131480"/>
              <a:ext cx="3448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1196938" y="5158456"/>
              <a:ext cx="3448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>
              <a:stCxn id="24" idx="5"/>
              <a:endCxn id="24" idx="4"/>
            </p:cNvCxnSpPr>
            <p:nvPr/>
          </p:nvCxnSpPr>
          <p:spPr>
            <a:xfrm>
              <a:off x="1106346" y="5147348"/>
              <a:ext cx="89003" cy="888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>
              <a:stCxn id="24" idx="5"/>
              <a:endCxn id="24" idx="4"/>
            </p:cNvCxnSpPr>
            <p:nvPr/>
          </p:nvCxnSpPr>
          <p:spPr>
            <a:xfrm>
              <a:off x="1109525" y="5175911"/>
              <a:ext cx="89003" cy="888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>
              <a:stCxn id="24" idx="5"/>
              <a:endCxn id="24" idx="4"/>
            </p:cNvCxnSpPr>
            <p:nvPr/>
          </p:nvCxnSpPr>
          <p:spPr>
            <a:xfrm>
              <a:off x="1106346" y="5253666"/>
              <a:ext cx="89003" cy="888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>
              <a:stCxn id="24" idx="5"/>
              <a:endCxn id="24" idx="4"/>
            </p:cNvCxnSpPr>
            <p:nvPr/>
          </p:nvCxnSpPr>
          <p:spPr>
            <a:xfrm>
              <a:off x="1106346" y="5042617"/>
              <a:ext cx="89003" cy="888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>
              <a:stCxn id="24" idx="5"/>
              <a:endCxn id="24" idx="4"/>
            </p:cNvCxnSpPr>
            <p:nvPr/>
          </p:nvCxnSpPr>
          <p:spPr>
            <a:xfrm>
              <a:off x="1107935" y="5071180"/>
              <a:ext cx="89003" cy="904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>
              <a:stCxn id="24" idx="5"/>
              <a:endCxn id="24" idx="4"/>
            </p:cNvCxnSpPr>
            <p:nvPr/>
          </p:nvCxnSpPr>
          <p:spPr>
            <a:xfrm>
              <a:off x="1104756" y="5094982"/>
              <a:ext cx="89003" cy="888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>
              <a:stCxn id="24" idx="5"/>
              <a:endCxn id="24" idx="4"/>
            </p:cNvCxnSpPr>
            <p:nvPr/>
          </p:nvCxnSpPr>
          <p:spPr>
            <a:xfrm>
              <a:off x="1106346" y="5117198"/>
              <a:ext cx="89003" cy="888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>
              <a:stCxn id="24" idx="5"/>
              <a:endCxn id="24" idx="4"/>
            </p:cNvCxnSpPr>
            <p:nvPr/>
          </p:nvCxnSpPr>
          <p:spPr>
            <a:xfrm>
              <a:off x="1106346" y="5228277"/>
              <a:ext cx="89003" cy="888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>
              <a:stCxn id="24" idx="5"/>
              <a:endCxn id="24" idx="4"/>
            </p:cNvCxnSpPr>
            <p:nvPr/>
          </p:nvCxnSpPr>
          <p:spPr>
            <a:xfrm>
              <a:off x="1107935" y="5202887"/>
              <a:ext cx="89003" cy="888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33" name="Picture 11" descr="C:\Users\zhuzhe\Documents\Tencent Files\782006516\Image\E3CXIX~VOS3E}{1F])E}0@5.jpg"/>
            <p:cNvPicPr>
              <a:picLocks noChangeAspect="1"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1060826" y="4973874"/>
              <a:ext cx="530967" cy="152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" name="组合 52"/>
          <p:cNvGrpSpPr/>
          <p:nvPr/>
        </p:nvGrpSpPr>
        <p:grpSpPr bwMode="auto">
          <a:xfrm>
            <a:off x="2270450" y="3878347"/>
            <a:ext cx="4434921" cy="135840"/>
            <a:chOff x="-3653706" y="5077155"/>
            <a:chExt cx="6099944" cy="185862"/>
          </a:xfrm>
        </p:grpSpPr>
        <p:cxnSp>
          <p:nvCxnSpPr>
            <p:cNvPr id="45" name="直接连接符 44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>
              <a:stCxn id="24" idx="5"/>
              <a:endCxn id="24" idx="4"/>
            </p:cNvCxnSpPr>
            <p:nvPr/>
          </p:nvCxnSpPr>
          <p:spPr>
            <a:xfrm>
              <a:off x="-3653706" y="5077155"/>
              <a:ext cx="88726" cy="8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52" name="Picture 11" descr="C:\Users\zhuzhe\Documents\Tencent Files\782006516\Image\E3CXIX~VOS3E}{1F])E}0@5.jpg"/>
            <p:cNvPicPr>
              <a:picLocks noChangeAspect="1" noChangeArrowheads="1"/>
            </p:cNvPicPr>
            <p:nvPr/>
          </p:nvPicPr>
          <p:blipFill>
            <a:blip r:embed="rId17" cstate="email"/>
            <a:srcRect/>
            <a:stretch>
              <a:fillRect/>
            </a:stretch>
          </p:blipFill>
          <p:spPr bwMode="auto">
            <a:xfrm>
              <a:off x="1935142" y="5110686"/>
              <a:ext cx="511096" cy="152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3" name="组合 71"/>
          <p:cNvGrpSpPr/>
          <p:nvPr/>
        </p:nvGrpSpPr>
        <p:grpSpPr bwMode="auto">
          <a:xfrm>
            <a:off x="2270449" y="3810427"/>
            <a:ext cx="1838476" cy="284343"/>
            <a:chOff x="-942314" y="4976794"/>
            <a:chExt cx="2536078" cy="392712"/>
          </a:xfrm>
        </p:grpSpPr>
        <p:sp>
          <p:nvSpPr>
            <p:cNvPr id="64" name="立方体 63"/>
            <p:cNvSpPr/>
            <p:nvPr/>
          </p:nvSpPr>
          <p:spPr>
            <a:xfrm flipH="1">
              <a:off x="1105934" y="5011772"/>
              <a:ext cx="433803" cy="357734"/>
            </a:xfrm>
            <a:prstGeom prst="cub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cxnSp>
          <p:nvCxnSpPr>
            <p:cNvPr id="65" name="直接连接符 64"/>
            <p:cNvCxnSpPr>
              <a:stCxn id="24" idx="5"/>
              <a:endCxn id="24" idx="4"/>
            </p:cNvCxnSpPr>
            <p:nvPr/>
          </p:nvCxnSpPr>
          <p:spPr>
            <a:xfrm>
              <a:off x="-942314" y="5070600"/>
              <a:ext cx="88985" cy="90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>
              <a:stCxn id="24" idx="5"/>
              <a:endCxn id="24" idx="4"/>
            </p:cNvCxnSpPr>
            <p:nvPr/>
          </p:nvCxnSpPr>
          <p:spPr>
            <a:xfrm>
              <a:off x="-942314" y="5070600"/>
              <a:ext cx="88985" cy="90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>
              <a:stCxn id="24" idx="5"/>
              <a:endCxn id="24" idx="4"/>
            </p:cNvCxnSpPr>
            <p:nvPr/>
          </p:nvCxnSpPr>
          <p:spPr>
            <a:xfrm>
              <a:off x="-942314" y="5070600"/>
              <a:ext cx="88985" cy="90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>
              <a:stCxn id="24" idx="5"/>
              <a:endCxn id="24" idx="4"/>
            </p:cNvCxnSpPr>
            <p:nvPr/>
          </p:nvCxnSpPr>
          <p:spPr>
            <a:xfrm>
              <a:off x="-942314" y="5070600"/>
              <a:ext cx="88985" cy="90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>
              <a:stCxn id="24" idx="5"/>
              <a:endCxn id="24" idx="4"/>
            </p:cNvCxnSpPr>
            <p:nvPr/>
          </p:nvCxnSpPr>
          <p:spPr>
            <a:xfrm>
              <a:off x="-942314" y="5070600"/>
              <a:ext cx="88985" cy="90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>
              <a:stCxn id="24" idx="5"/>
              <a:endCxn id="24" idx="4"/>
            </p:cNvCxnSpPr>
            <p:nvPr/>
          </p:nvCxnSpPr>
          <p:spPr>
            <a:xfrm>
              <a:off x="-942314" y="5070600"/>
              <a:ext cx="88985" cy="90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>
              <a:stCxn id="24" idx="5"/>
              <a:endCxn id="24" idx="4"/>
            </p:cNvCxnSpPr>
            <p:nvPr/>
          </p:nvCxnSpPr>
          <p:spPr>
            <a:xfrm>
              <a:off x="-942314" y="5070600"/>
              <a:ext cx="88985" cy="90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>
              <a:stCxn id="24" idx="5"/>
              <a:endCxn id="24" idx="4"/>
            </p:cNvCxnSpPr>
            <p:nvPr/>
          </p:nvCxnSpPr>
          <p:spPr>
            <a:xfrm>
              <a:off x="-942314" y="5070600"/>
              <a:ext cx="88985" cy="90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>
              <a:stCxn id="24" idx="5"/>
              <a:endCxn id="24" idx="4"/>
            </p:cNvCxnSpPr>
            <p:nvPr/>
          </p:nvCxnSpPr>
          <p:spPr>
            <a:xfrm>
              <a:off x="-942314" y="5070600"/>
              <a:ext cx="88985" cy="90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>
              <a:stCxn id="64" idx="5"/>
              <a:endCxn id="64" idx="4"/>
            </p:cNvCxnSpPr>
            <p:nvPr/>
          </p:nvCxnSpPr>
          <p:spPr>
            <a:xfrm>
              <a:off x="1105934" y="5146916"/>
              <a:ext cx="88985" cy="890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>
              <a:stCxn id="64" idx="5"/>
              <a:endCxn id="64" idx="4"/>
            </p:cNvCxnSpPr>
            <p:nvPr/>
          </p:nvCxnSpPr>
          <p:spPr>
            <a:xfrm>
              <a:off x="1109112" y="5175535"/>
              <a:ext cx="88985" cy="890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>
              <a:stCxn id="64" idx="5"/>
              <a:endCxn id="64" idx="4"/>
            </p:cNvCxnSpPr>
            <p:nvPr/>
          </p:nvCxnSpPr>
          <p:spPr>
            <a:xfrm>
              <a:off x="1105934" y="5253441"/>
              <a:ext cx="88985" cy="890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>
              <a:stCxn id="64" idx="5"/>
              <a:endCxn id="64" idx="4"/>
            </p:cNvCxnSpPr>
            <p:nvPr/>
          </p:nvCxnSpPr>
          <p:spPr>
            <a:xfrm>
              <a:off x="1105934" y="5041981"/>
              <a:ext cx="88985" cy="890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>
              <a:stCxn id="64" idx="5"/>
              <a:endCxn id="64" idx="4"/>
            </p:cNvCxnSpPr>
            <p:nvPr/>
          </p:nvCxnSpPr>
          <p:spPr>
            <a:xfrm>
              <a:off x="1107523" y="5070600"/>
              <a:ext cx="88985" cy="90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>
              <a:stCxn id="64" idx="5"/>
              <a:endCxn id="64" idx="4"/>
            </p:cNvCxnSpPr>
            <p:nvPr/>
          </p:nvCxnSpPr>
          <p:spPr>
            <a:xfrm>
              <a:off x="1104345" y="5094448"/>
              <a:ext cx="88985" cy="890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>
              <a:stCxn id="64" idx="5"/>
              <a:endCxn id="64" idx="4"/>
            </p:cNvCxnSpPr>
            <p:nvPr/>
          </p:nvCxnSpPr>
          <p:spPr>
            <a:xfrm>
              <a:off x="1105934" y="5116707"/>
              <a:ext cx="88985" cy="890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>
              <a:stCxn id="64" idx="5"/>
              <a:endCxn id="64" idx="4"/>
            </p:cNvCxnSpPr>
            <p:nvPr/>
          </p:nvCxnSpPr>
          <p:spPr>
            <a:xfrm>
              <a:off x="1105934" y="5228002"/>
              <a:ext cx="88985" cy="890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>
              <a:stCxn id="64" idx="5"/>
              <a:endCxn id="64" idx="4"/>
            </p:cNvCxnSpPr>
            <p:nvPr/>
          </p:nvCxnSpPr>
          <p:spPr>
            <a:xfrm>
              <a:off x="1107523" y="5202563"/>
              <a:ext cx="88985" cy="890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73" name="Picture 11" descr="C:\Users\zhuzhe\Documents\Tencent Files\782006516\Image\E3CXIX~VOS3E}{1F])E}0@5.jpg"/>
            <p:cNvPicPr>
              <a:picLocks noChangeAspect="1" noChangeArrowheads="1"/>
            </p:cNvPicPr>
            <p:nvPr/>
          </p:nvPicPr>
          <p:blipFill>
            <a:blip r:embed="rId18" cstate="email"/>
            <a:srcRect/>
            <a:stretch>
              <a:fillRect/>
            </a:stretch>
          </p:blipFill>
          <p:spPr bwMode="auto">
            <a:xfrm>
              <a:off x="1062797" y="4976794"/>
              <a:ext cx="530967" cy="152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4" name="组合 92"/>
          <p:cNvGrpSpPr/>
          <p:nvPr/>
        </p:nvGrpSpPr>
        <p:grpSpPr bwMode="auto">
          <a:xfrm>
            <a:off x="3755283" y="3815031"/>
            <a:ext cx="1861515" cy="283192"/>
            <a:chOff x="-975690" y="4978126"/>
            <a:chExt cx="2568564" cy="391380"/>
          </a:xfrm>
        </p:grpSpPr>
        <p:sp>
          <p:nvSpPr>
            <p:cNvPr id="85" name="立方体 84"/>
            <p:cNvSpPr/>
            <p:nvPr/>
          </p:nvSpPr>
          <p:spPr>
            <a:xfrm flipH="1">
              <a:off x="1106500" y="5013127"/>
              <a:ext cx="433923" cy="356379"/>
            </a:xfrm>
            <a:prstGeom prst="cub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cxnSp>
          <p:nvCxnSpPr>
            <p:cNvPr id="86" name="直接连接符 85"/>
            <p:cNvCxnSpPr>
              <a:stCxn id="64" idx="5"/>
              <a:endCxn id="64" idx="4"/>
            </p:cNvCxnSpPr>
            <p:nvPr/>
          </p:nvCxnSpPr>
          <p:spPr>
            <a:xfrm>
              <a:off x="-975690" y="5070403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>
              <a:stCxn id="64" idx="5"/>
              <a:endCxn id="64" idx="4"/>
            </p:cNvCxnSpPr>
            <p:nvPr/>
          </p:nvCxnSpPr>
          <p:spPr>
            <a:xfrm>
              <a:off x="-975690" y="5070403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>
              <a:stCxn id="64" idx="5"/>
              <a:endCxn id="64" idx="4"/>
            </p:cNvCxnSpPr>
            <p:nvPr/>
          </p:nvCxnSpPr>
          <p:spPr>
            <a:xfrm>
              <a:off x="-975690" y="5070403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>
              <a:stCxn id="64" idx="5"/>
              <a:endCxn id="64" idx="4"/>
            </p:cNvCxnSpPr>
            <p:nvPr/>
          </p:nvCxnSpPr>
          <p:spPr>
            <a:xfrm>
              <a:off x="-975690" y="5070403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>
              <a:stCxn id="64" idx="5"/>
              <a:endCxn id="64" idx="4"/>
            </p:cNvCxnSpPr>
            <p:nvPr/>
          </p:nvCxnSpPr>
          <p:spPr>
            <a:xfrm>
              <a:off x="-975690" y="5070403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>
              <a:stCxn id="64" idx="5"/>
              <a:endCxn id="64" idx="4"/>
            </p:cNvCxnSpPr>
            <p:nvPr/>
          </p:nvCxnSpPr>
          <p:spPr>
            <a:xfrm>
              <a:off x="-975690" y="5070403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>
              <a:stCxn id="64" idx="5"/>
              <a:endCxn id="64" idx="4"/>
            </p:cNvCxnSpPr>
            <p:nvPr/>
          </p:nvCxnSpPr>
          <p:spPr>
            <a:xfrm>
              <a:off x="-975690" y="5070403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>
              <a:stCxn id="64" idx="5"/>
              <a:endCxn id="64" idx="4"/>
            </p:cNvCxnSpPr>
            <p:nvPr/>
          </p:nvCxnSpPr>
          <p:spPr>
            <a:xfrm>
              <a:off x="-975690" y="5070403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>
              <a:stCxn id="64" idx="5"/>
              <a:endCxn id="64" idx="4"/>
            </p:cNvCxnSpPr>
            <p:nvPr/>
          </p:nvCxnSpPr>
          <p:spPr>
            <a:xfrm>
              <a:off x="-975690" y="5070403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>
              <a:stCxn id="85" idx="5"/>
              <a:endCxn id="85" idx="4"/>
            </p:cNvCxnSpPr>
            <p:nvPr/>
          </p:nvCxnSpPr>
          <p:spPr>
            <a:xfrm>
              <a:off x="1106500" y="5146769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>
              <a:stCxn id="85" idx="5"/>
              <a:endCxn id="85" idx="4"/>
            </p:cNvCxnSpPr>
            <p:nvPr/>
          </p:nvCxnSpPr>
          <p:spPr>
            <a:xfrm>
              <a:off x="1109679" y="5175407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连接符 96"/>
            <p:cNvCxnSpPr>
              <a:stCxn id="85" idx="5"/>
              <a:endCxn id="85" idx="4"/>
            </p:cNvCxnSpPr>
            <p:nvPr/>
          </p:nvCxnSpPr>
          <p:spPr>
            <a:xfrm>
              <a:off x="1106500" y="5253365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>
              <a:stCxn id="85" idx="5"/>
              <a:endCxn id="85" idx="4"/>
            </p:cNvCxnSpPr>
            <p:nvPr/>
          </p:nvCxnSpPr>
          <p:spPr>
            <a:xfrm>
              <a:off x="1106500" y="5043357"/>
              <a:ext cx="89010" cy="875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>
              <a:stCxn id="85" idx="5"/>
              <a:endCxn id="85" idx="4"/>
            </p:cNvCxnSpPr>
            <p:nvPr/>
          </p:nvCxnSpPr>
          <p:spPr>
            <a:xfrm>
              <a:off x="1108090" y="5070403"/>
              <a:ext cx="89010" cy="906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>
              <a:stCxn id="85" idx="5"/>
              <a:endCxn id="85" idx="4"/>
            </p:cNvCxnSpPr>
            <p:nvPr/>
          </p:nvCxnSpPr>
          <p:spPr>
            <a:xfrm>
              <a:off x="1104911" y="5094268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>
              <a:stCxn id="85" idx="5"/>
              <a:endCxn id="85" idx="4"/>
            </p:cNvCxnSpPr>
            <p:nvPr/>
          </p:nvCxnSpPr>
          <p:spPr>
            <a:xfrm>
              <a:off x="1106500" y="5116541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连接符 101"/>
            <p:cNvCxnSpPr>
              <a:stCxn id="85" idx="5"/>
              <a:endCxn id="85" idx="4"/>
            </p:cNvCxnSpPr>
            <p:nvPr/>
          </p:nvCxnSpPr>
          <p:spPr>
            <a:xfrm>
              <a:off x="1106500" y="5227910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>
              <a:stCxn id="85" idx="5"/>
              <a:endCxn id="85" idx="4"/>
            </p:cNvCxnSpPr>
            <p:nvPr/>
          </p:nvCxnSpPr>
          <p:spPr>
            <a:xfrm>
              <a:off x="1108090" y="5202454"/>
              <a:ext cx="89010" cy="8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94" name="Picture 11" descr="C:\Users\zhuzhe\Documents\Tencent Files\782006516\Image\E3CXIX~VOS3E}{1F])E}0@5.jpg"/>
            <p:cNvPicPr>
              <a:picLocks noChangeAspect="1" noChangeArrowheads="1"/>
            </p:cNvPicPr>
            <p:nvPr/>
          </p:nvPicPr>
          <p:blipFill>
            <a:blip r:embed="rId18" cstate="email"/>
            <a:srcRect/>
            <a:stretch>
              <a:fillRect/>
            </a:stretch>
          </p:blipFill>
          <p:spPr bwMode="auto">
            <a:xfrm>
              <a:off x="1061907" y="4978126"/>
              <a:ext cx="530967" cy="152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5" name="矩形 104"/>
          <p:cNvSpPr/>
          <p:nvPr/>
        </p:nvSpPr>
        <p:spPr>
          <a:xfrm>
            <a:off x="2266506" y="3244298"/>
            <a:ext cx="546771" cy="379416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b="1" noProof="1">
                <a:ln w="50800"/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noProof="1">
                <a:ln w="50800"/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</a:p>
        </p:txBody>
      </p:sp>
      <p:grpSp>
        <p:nvGrpSpPr>
          <p:cNvPr id="106" name="组合 2"/>
          <p:cNvGrpSpPr/>
          <p:nvPr/>
        </p:nvGrpSpPr>
        <p:grpSpPr bwMode="auto">
          <a:xfrm>
            <a:off x="1710613" y="2780115"/>
            <a:ext cx="5156027" cy="353414"/>
            <a:chOff x="903229" y="3570510"/>
            <a:chExt cx="3070315" cy="486847"/>
          </a:xfrm>
        </p:grpSpPr>
        <p:sp>
          <p:nvSpPr>
            <p:cNvPr id="107" name="左大括号 106"/>
            <p:cNvSpPr/>
            <p:nvPr/>
          </p:nvSpPr>
          <p:spPr>
            <a:xfrm rot="5400000">
              <a:off x="2336101" y="2419915"/>
              <a:ext cx="204571" cy="3070315"/>
            </a:xfrm>
            <a:prstGeom prst="leftBrace">
              <a:avLst>
                <a:gd name="adj1" fmla="val 66726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200" b="1" noProof="1">
                <a:solidFill>
                  <a:prstClr val="black"/>
                </a:solidFill>
              </a:endParaRPr>
            </a:p>
          </p:txBody>
        </p:sp>
        <p:pic>
          <p:nvPicPr>
            <p:cNvPr id="8298" name="矩形 138"/>
            <p:cNvPicPr>
              <a:picLocks noChangeArrowheads="1"/>
            </p:cNvPicPr>
            <p:nvPr/>
          </p:nvPicPr>
          <p:blipFill>
            <a:blip r:embed="rId19" cstate="email"/>
            <a:srcRect/>
            <a:stretch>
              <a:fillRect/>
            </a:stretch>
          </p:blipFill>
          <p:spPr bwMode="auto">
            <a:xfrm>
              <a:off x="2260039" y="3515386"/>
              <a:ext cx="782313" cy="432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9" name="矩形 139"/>
          <p:cNvPicPr>
            <a:picLocks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23003" y="3832299"/>
            <a:ext cx="582875" cy="313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矩形 109"/>
          <p:cNvSpPr/>
          <p:nvPr/>
        </p:nvSpPr>
        <p:spPr>
          <a:xfrm>
            <a:off x="5243990" y="3238363"/>
            <a:ext cx="546771" cy="379416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b="1" noProof="1">
                <a:ln w="50800"/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noProof="1">
                <a:ln w="50800"/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</a:p>
        </p:txBody>
      </p:sp>
      <p:sp>
        <p:nvSpPr>
          <p:cNvPr id="111" name="矩形 110"/>
          <p:cNvSpPr/>
          <p:nvPr/>
        </p:nvSpPr>
        <p:spPr>
          <a:xfrm>
            <a:off x="3751225" y="3236609"/>
            <a:ext cx="546771" cy="379416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b="1" noProof="1">
                <a:ln w="50800"/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noProof="1">
                <a:ln w="50800"/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</a:p>
        </p:txBody>
      </p:sp>
      <p:sp>
        <p:nvSpPr>
          <p:cNvPr id="112" name="矩形 111"/>
          <p:cNvSpPr/>
          <p:nvPr/>
        </p:nvSpPr>
        <p:spPr>
          <a:xfrm>
            <a:off x="6353554" y="3242147"/>
            <a:ext cx="546771" cy="379416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b="1" noProof="1">
                <a:ln w="50800"/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 noProof="1">
                <a:ln w="50800"/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</a:p>
        </p:txBody>
      </p:sp>
      <p:pic>
        <p:nvPicPr>
          <p:cNvPr id="113" name="矩形 143"/>
          <p:cNvPicPr>
            <a:picLocks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5116862" y="3832299"/>
            <a:ext cx="584028" cy="31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矩形 144"/>
          <p:cNvPicPr>
            <a:picLocks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3604381" y="3836904"/>
            <a:ext cx="584027" cy="313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" name="矩形 114"/>
          <p:cNvSpPr/>
          <p:nvPr/>
        </p:nvSpPr>
        <p:spPr>
          <a:xfrm>
            <a:off x="6316692" y="3871514"/>
            <a:ext cx="643171" cy="379416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b="1" noProof="1">
                <a:ln w="50800"/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000" b="1" noProof="1">
                <a:ln w="50800"/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本</a:t>
            </a:r>
          </a:p>
        </p:txBody>
      </p:sp>
      <p:grpSp>
        <p:nvGrpSpPr>
          <p:cNvPr id="116" name="组合 130"/>
          <p:cNvGrpSpPr/>
          <p:nvPr/>
        </p:nvGrpSpPr>
        <p:grpSpPr bwMode="auto">
          <a:xfrm flipV="1">
            <a:off x="1710613" y="4178807"/>
            <a:ext cx="5171002" cy="427090"/>
            <a:chOff x="903227" y="3797482"/>
            <a:chExt cx="3070315" cy="264582"/>
          </a:xfrm>
        </p:grpSpPr>
        <p:sp>
          <p:nvSpPr>
            <p:cNvPr id="117" name="左大括号 116"/>
            <p:cNvSpPr/>
            <p:nvPr/>
          </p:nvSpPr>
          <p:spPr>
            <a:xfrm rot="5400000">
              <a:off x="2370634" y="2459156"/>
              <a:ext cx="135500" cy="3070315"/>
            </a:xfrm>
            <a:prstGeom prst="leftBrace">
              <a:avLst>
                <a:gd name="adj1" fmla="val 66726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200" b="1" noProof="1">
                <a:solidFill>
                  <a:prstClr val="black"/>
                </a:solidFill>
              </a:endParaRPr>
            </a:p>
          </p:txBody>
        </p:sp>
        <p:pic>
          <p:nvPicPr>
            <p:cNvPr id="8308" name="矩形 148"/>
            <p:cNvPicPr>
              <a:picLocks noChangeArrowheads="1"/>
            </p:cNvPicPr>
            <p:nvPr/>
          </p:nvPicPr>
          <p:blipFill>
            <a:blip r:embed="rId23" cstate="email"/>
            <a:srcRect/>
            <a:stretch>
              <a:fillRect/>
            </a:stretch>
          </p:blipFill>
          <p:spPr bwMode="auto">
            <a:xfrm flipV="1">
              <a:off x="2263988" y="3797482"/>
              <a:ext cx="782674" cy="194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29" descr="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00336" y="735608"/>
            <a:ext cx="2725460" cy="1717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图片 2" descr="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36454" y="735608"/>
            <a:ext cx="1596571" cy="86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图片 31" descr="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94975" y="678049"/>
            <a:ext cx="2155256" cy="93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0" name="组合 4"/>
          <p:cNvGrpSpPr/>
          <p:nvPr/>
        </p:nvGrpSpPr>
        <p:grpSpPr bwMode="auto">
          <a:xfrm>
            <a:off x="444645" y="2453181"/>
            <a:ext cx="6360943" cy="400110"/>
            <a:chOff x="424526" y="3638979"/>
            <a:chExt cx="8767382" cy="551067"/>
          </a:xfrm>
        </p:grpSpPr>
        <p:sp>
          <p:nvSpPr>
            <p:cNvPr id="9221" name="Rectangle 25"/>
            <p:cNvSpPr>
              <a:spLocks noChangeArrowheads="1"/>
            </p:cNvSpPr>
            <p:nvPr/>
          </p:nvSpPr>
          <p:spPr bwMode="auto">
            <a:xfrm>
              <a:off x="784398" y="3638979"/>
              <a:ext cx="8407510" cy="55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prstClr val="black"/>
                  </a:solidFill>
                </a:rPr>
                <a:t>14</a:t>
              </a:r>
              <a:r>
                <a:rPr lang="zh-CN" altLang="en-US" sz="2000" b="1">
                  <a:solidFill>
                    <a:prstClr val="black"/>
                  </a:solidFill>
                </a:rPr>
                <a:t>个玩具汽车可以换多少本小人书？写出你的想法。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424526" y="3719840"/>
              <a:ext cx="377877" cy="35991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</p:grpSp>
      <p:sp>
        <p:nvSpPr>
          <p:cNvPr id="10" name="椭圆 9"/>
          <p:cNvSpPr/>
          <p:nvPr/>
        </p:nvSpPr>
        <p:spPr>
          <a:xfrm>
            <a:off x="2478948" y="2882570"/>
            <a:ext cx="673878" cy="41442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30785" y="2882570"/>
            <a:ext cx="571356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</a:t>
            </a:r>
          </a:p>
        </p:txBody>
      </p:sp>
      <p:cxnSp>
        <p:nvCxnSpPr>
          <p:cNvPr id="12" name="直接连接符 11"/>
          <p:cNvCxnSpPr/>
          <p:nvPr/>
        </p:nvCxnSpPr>
        <p:spPr>
          <a:xfrm rot="5400000">
            <a:off x="2634525" y="3504211"/>
            <a:ext cx="2072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5400000">
            <a:off x="2738198" y="3504211"/>
            <a:ext cx="2072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2427111" y="3754018"/>
            <a:ext cx="777551" cy="4236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478948" y="3754018"/>
            <a:ext cx="710740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</a:t>
            </a:r>
          </a:p>
        </p:txBody>
      </p:sp>
      <p:sp>
        <p:nvSpPr>
          <p:cNvPr id="16" name="椭圆 15"/>
          <p:cNvSpPr/>
          <p:nvPr/>
        </p:nvSpPr>
        <p:spPr>
          <a:xfrm>
            <a:off x="3463847" y="2882570"/>
            <a:ext cx="673877" cy="41442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15683" y="2882570"/>
            <a:ext cx="571356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</a:t>
            </a:r>
          </a:p>
        </p:txBody>
      </p:sp>
      <p:cxnSp>
        <p:nvCxnSpPr>
          <p:cNvPr id="18" name="直接连接符 17"/>
          <p:cNvCxnSpPr/>
          <p:nvPr/>
        </p:nvCxnSpPr>
        <p:spPr>
          <a:xfrm rot="5400000">
            <a:off x="3619422" y="3504211"/>
            <a:ext cx="2072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5400000">
            <a:off x="3723096" y="3504211"/>
            <a:ext cx="2072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3412010" y="3754018"/>
            <a:ext cx="777551" cy="4236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63846" y="3754018"/>
            <a:ext cx="710739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</a:t>
            </a:r>
          </a:p>
        </p:txBody>
      </p:sp>
      <p:sp>
        <p:nvSpPr>
          <p:cNvPr id="22" name="椭圆 21"/>
          <p:cNvSpPr/>
          <p:nvPr/>
        </p:nvSpPr>
        <p:spPr>
          <a:xfrm>
            <a:off x="4448744" y="2882570"/>
            <a:ext cx="673878" cy="41442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500581" y="2882570"/>
            <a:ext cx="571356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</a:t>
            </a:r>
          </a:p>
        </p:txBody>
      </p:sp>
      <p:cxnSp>
        <p:nvCxnSpPr>
          <p:cNvPr id="24" name="直接连接符 23"/>
          <p:cNvCxnSpPr/>
          <p:nvPr/>
        </p:nvCxnSpPr>
        <p:spPr>
          <a:xfrm rot="5400000">
            <a:off x="4604321" y="3504211"/>
            <a:ext cx="2072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rot="5400000">
            <a:off x="4707994" y="3504211"/>
            <a:ext cx="2072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/>
          <p:cNvSpPr/>
          <p:nvPr/>
        </p:nvSpPr>
        <p:spPr>
          <a:xfrm>
            <a:off x="4396907" y="3754018"/>
            <a:ext cx="777551" cy="4236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448744" y="3754018"/>
            <a:ext cx="710740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</a:t>
            </a:r>
          </a:p>
        </p:txBody>
      </p:sp>
      <p:sp>
        <p:nvSpPr>
          <p:cNvPr id="28" name="椭圆 27"/>
          <p:cNvSpPr/>
          <p:nvPr/>
        </p:nvSpPr>
        <p:spPr>
          <a:xfrm>
            <a:off x="5433643" y="2882570"/>
            <a:ext cx="673877" cy="41442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485478" y="2882570"/>
            <a:ext cx="571356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</a:t>
            </a:r>
          </a:p>
        </p:txBody>
      </p:sp>
      <p:cxnSp>
        <p:nvCxnSpPr>
          <p:cNvPr id="30" name="直接连接符 29"/>
          <p:cNvCxnSpPr/>
          <p:nvPr/>
        </p:nvCxnSpPr>
        <p:spPr>
          <a:xfrm rot="5400000">
            <a:off x="5589218" y="3504211"/>
            <a:ext cx="2072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rot="5400000">
            <a:off x="5692892" y="3504211"/>
            <a:ext cx="2072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5381806" y="3754018"/>
            <a:ext cx="777551" cy="4236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536163" y="3754018"/>
            <a:ext cx="571356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945352" y="4444731"/>
            <a:ext cx="710739" cy="42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r>
              <a:rPr lang="zh-CN" altLang="en-US" sz="23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</a:t>
            </a:r>
          </a:p>
        </p:txBody>
      </p:sp>
      <p:sp>
        <p:nvSpPr>
          <p:cNvPr id="35" name="左大括号 34"/>
          <p:cNvSpPr/>
          <p:nvPr/>
        </p:nvSpPr>
        <p:spPr>
          <a:xfrm rot="16200000">
            <a:off x="4147620" y="2368473"/>
            <a:ext cx="325785" cy="386586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 animBg="1"/>
      <p:bldP spid="15" grpId="0"/>
      <p:bldP spid="16" grpId="0" animBg="1"/>
      <p:bldP spid="17" grpId="0"/>
      <p:bldP spid="20" grpId="0" animBg="1"/>
      <p:bldP spid="21" grpId="0"/>
      <p:bldP spid="22" grpId="0" animBg="1"/>
      <p:bldP spid="23" grpId="0"/>
      <p:bldP spid="26" grpId="0" animBg="1"/>
      <p:bldP spid="27" grpId="0"/>
      <p:bldP spid="28" grpId="0" animBg="1"/>
      <p:bldP spid="29" grpId="0"/>
      <p:bldP spid="32" grpId="0" animBg="1"/>
      <p:bldP spid="33" grpId="0"/>
      <p:bldP spid="34" grpId="0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29" descr="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00336" y="735608"/>
            <a:ext cx="2725460" cy="1717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图片 2" descr="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36454" y="735608"/>
            <a:ext cx="1596571" cy="86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图片 31" descr="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94975" y="678049"/>
            <a:ext cx="2155256" cy="93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4" name="组合 4"/>
          <p:cNvGrpSpPr/>
          <p:nvPr/>
        </p:nvGrpSpPr>
        <p:grpSpPr bwMode="auto">
          <a:xfrm>
            <a:off x="444645" y="2453181"/>
            <a:ext cx="6360943" cy="400110"/>
            <a:chOff x="424526" y="3638979"/>
            <a:chExt cx="8767382" cy="551067"/>
          </a:xfrm>
        </p:grpSpPr>
        <p:sp>
          <p:nvSpPr>
            <p:cNvPr id="10245" name="Rectangle 25"/>
            <p:cNvSpPr>
              <a:spLocks noChangeArrowheads="1"/>
            </p:cNvSpPr>
            <p:nvPr/>
          </p:nvSpPr>
          <p:spPr bwMode="auto">
            <a:xfrm>
              <a:off x="784398" y="3638979"/>
              <a:ext cx="8407510" cy="55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dirty="0">
                  <a:solidFill>
                    <a:prstClr val="black"/>
                  </a:solidFill>
                </a:rPr>
                <a:t>14</a:t>
              </a:r>
              <a:r>
                <a:rPr lang="zh-CN" altLang="en-US" sz="2000" b="1" dirty="0">
                  <a:solidFill>
                    <a:prstClr val="black"/>
                  </a:solidFill>
                </a:rPr>
                <a:t>个玩具汽车可以换多少本小人书？写出你的想法。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424526" y="3719840"/>
              <a:ext cx="377877" cy="35991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</p:grp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351085" y="3096691"/>
            <a:ext cx="2134521" cy="42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14÷4</a:t>
            </a:r>
            <a:r>
              <a:rPr lang="zh-CN" altLang="en-US" sz="23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3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3.5</a:t>
            </a:r>
            <a:endParaRPr lang="zh-CN" altLang="en-US" sz="2300" b="1" dirty="0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377578" y="3566375"/>
            <a:ext cx="2455909" cy="42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3.5×10</a:t>
            </a:r>
            <a:r>
              <a:rPr lang="zh-CN" altLang="en-US" sz="23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3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35</a:t>
            </a:r>
            <a:r>
              <a:rPr lang="zh-CN" altLang="en-US" sz="23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（本）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29" descr="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00336" y="735608"/>
            <a:ext cx="2725460" cy="1717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图片 2" descr="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36454" y="735608"/>
            <a:ext cx="1596571" cy="86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图片 31" descr="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94975" y="678049"/>
            <a:ext cx="2155256" cy="93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 bwMode="auto">
          <a:xfrm>
            <a:off x="444644" y="2453179"/>
            <a:ext cx="8151039" cy="379891"/>
            <a:chOff x="424526" y="3638979"/>
            <a:chExt cx="11233248" cy="523220"/>
          </a:xfrm>
        </p:grpSpPr>
        <p:sp>
          <p:nvSpPr>
            <p:cNvPr id="6" name="Rectangle 25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784399" y="3638979"/>
              <a:ext cx="10873375" cy="523220"/>
            </a:xfrm>
            <a:prstGeom prst="rect">
              <a:avLst/>
            </a:prstGeom>
            <a:blipFill rotWithShape="0">
              <a:blip r:embed="rId5" cstate="email"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200" b="1" noProof="1">
                  <a:noFill/>
                </a:rPr>
                <a:t> 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424526" y="3719840"/>
              <a:ext cx="377828" cy="35991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组合 35"/>
          <p:cNvGrpSpPr/>
          <p:nvPr/>
        </p:nvGrpSpPr>
        <p:grpSpPr bwMode="auto">
          <a:xfrm>
            <a:off x="2781906" y="2981570"/>
            <a:ext cx="1776272" cy="400110"/>
            <a:chOff x="1403648" y="4090429"/>
            <a:chExt cx="2304256" cy="552741"/>
          </a:xfrm>
        </p:grpSpPr>
        <p:sp>
          <p:nvSpPr>
            <p:cNvPr id="11272" name="TextBox 33"/>
            <p:cNvSpPr txBox="1">
              <a:spLocks noChangeArrowheads="1"/>
            </p:cNvSpPr>
            <p:nvPr/>
          </p:nvSpPr>
          <p:spPr bwMode="auto">
            <a:xfrm>
              <a:off x="1403648" y="4090429"/>
              <a:ext cx="2304256" cy="552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4</a:t>
              </a:r>
              <a:r>
                <a:rPr lang="en-US" altLang="zh-CN" sz="2000" b="1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∶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10</a:t>
              </a: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＝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14</a:t>
              </a:r>
              <a:r>
                <a:rPr lang="en-US" altLang="zh-CN" sz="2000" b="1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∶</a:t>
              </a:r>
              <a:endParaRPr lang="zh-CN" altLang="en-US" sz="20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pic>
          <p:nvPicPr>
            <p:cNvPr id="11273" name="Object 4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311510" y="4163577"/>
              <a:ext cx="359994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1" name="直接连接符 20"/>
          <p:cNvCxnSpPr/>
          <p:nvPr/>
        </p:nvCxnSpPr>
        <p:spPr>
          <a:xfrm>
            <a:off x="2849868" y="3341894"/>
            <a:ext cx="62664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84671" y="3001143"/>
            <a:ext cx="2599901" cy="33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一辆小汽车换几本小人书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3826703" y="3353406"/>
            <a:ext cx="62664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49"/>
          <p:cNvGrpSpPr/>
          <p:nvPr/>
        </p:nvGrpSpPr>
        <p:grpSpPr bwMode="auto">
          <a:xfrm>
            <a:off x="2533089" y="3506515"/>
            <a:ext cx="1719827" cy="707886"/>
            <a:chOff x="827584" y="5055567"/>
            <a:chExt cx="2369653" cy="974964"/>
          </a:xfrm>
        </p:grpSpPr>
        <p:sp>
          <p:nvSpPr>
            <p:cNvPr id="11278" name="TextBox 46"/>
            <p:cNvSpPr txBox="1">
              <a:spLocks noChangeArrowheads="1"/>
            </p:cNvSpPr>
            <p:nvPr/>
          </p:nvSpPr>
          <p:spPr bwMode="auto">
            <a:xfrm>
              <a:off x="827584" y="5055567"/>
              <a:ext cx="2369653" cy="974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解：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4  </a:t>
              </a: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＝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140</a:t>
              </a:r>
              <a:endParaRPr lang="zh-CN" altLang="en-US" sz="20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pic>
          <p:nvPicPr>
            <p:cNvPr id="11279" name="Object 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867228" y="5161708"/>
              <a:ext cx="359994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" name="组合 50"/>
          <p:cNvGrpSpPr/>
          <p:nvPr/>
        </p:nvGrpSpPr>
        <p:grpSpPr bwMode="auto">
          <a:xfrm>
            <a:off x="3273778" y="3864533"/>
            <a:ext cx="1345451" cy="400110"/>
            <a:chOff x="1860406" y="5641851"/>
            <a:chExt cx="1854273" cy="554427"/>
          </a:xfrm>
        </p:grpSpPr>
        <p:pic>
          <p:nvPicPr>
            <p:cNvPr id="11281" name="Object 7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860406" y="5752663"/>
              <a:ext cx="3603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2" name="TextBox 48"/>
            <p:cNvSpPr txBox="1">
              <a:spLocks noChangeArrowheads="1"/>
            </p:cNvSpPr>
            <p:nvPr/>
          </p:nvSpPr>
          <p:spPr bwMode="auto">
            <a:xfrm>
              <a:off x="2111599" y="5641851"/>
              <a:ext cx="1603080" cy="554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＝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35 </a:t>
              </a:r>
              <a:endParaRPr lang="zh-CN" altLang="en-US" sz="20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178295" y="4399834"/>
            <a:ext cx="4553569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答：</a:t>
            </a: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14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个玩具汽车可以换</a:t>
            </a: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35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本书。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240246" y="3538747"/>
            <a:ext cx="2839501" cy="33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根据内项的积等于外项的积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29" descr="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00336" y="735608"/>
            <a:ext cx="2725460" cy="1717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图片 2" descr="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36454" y="735608"/>
            <a:ext cx="1596571" cy="86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图片 31" descr="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94975" y="678049"/>
            <a:ext cx="2155256" cy="93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 bwMode="auto">
          <a:xfrm>
            <a:off x="444644" y="2453179"/>
            <a:ext cx="8151039" cy="379891"/>
            <a:chOff x="424526" y="3638979"/>
            <a:chExt cx="11233248" cy="523220"/>
          </a:xfrm>
        </p:grpSpPr>
        <p:sp>
          <p:nvSpPr>
            <p:cNvPr id="6" name="Rectangle 25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784399" y="3638979"/>
              <a:ext cx="10873375" cy="523220"/>
            </a:xfrm>
            <a:prstGeom prst="rect">
              <a:avLst/>
            </a:prstGeom>
            <a:blipFill rotWithShape="0">
              <a:blip r:embed="rId5" cstate="email"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200" b="1" noProof="1">
                  <a:noFill/>
                </a:rPr>
                <a:t> 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424526" y="3719840"/>
              <a:ext cx="377828" cy="35991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组合 35"/>
          <p:cNvGrpSpPr/>
          <p:nvPr/>
        </p:nvGrpSpPr>
        <p:grpSpPr bwMode="auto">
          <a:xfrm>
            <a:off x="2781905" y="2981574"/>
            <a:ext cx="2103420" cy="400110"/>
            <a:chOff x="1403647" y="4090429"/>
            <a:chExt cx="2728695" cy="553727"/>
          </a:xfrm>
        </p:grpSpPr>
        <p:sp>
          <p:nvSpPr>
            <p:cNvPr id="12296" name="TextBox 33"/>
            <p:cNvSpPr txBox="1">
              <a:spLocks noChangeArrowheads="1"/>
            </p:cNvSpPr>
            <p:nvPr/>
          </p:nvSpPr>
          <p:spPr bwMode="auto">
            <a:xfrm>
              <a:off x="1403647" y="4090429"/>
              <a:ext cx="2728695" cy="553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14</a:t>
              </a:r>
              <a:r>
                <a:rPr lang="en-US" altLang="zh-CN" sz="2000" b="1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∶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4</a:t>
              </a: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＝  </a:t>
              </a:r>
              <a:r>
                <a:rPr lang="en-US" altLang="zh-CN" sz="2000" b="1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∶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10</a:t>
              </a:r>
              <a:endParaRPr lang="zh-CN" altLang="en-US" sz="20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pic>
          <p:nvPicPr>
            <p:cNvPr id="12297" name="Object 4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753155" y="4154038"/>
              <a:ext cx="281048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1" name="直接连接符 20"/>
          <p:cNvCxnSpPr/>
          <p:nvPr/>
        </p:nvCxnSpPr>
        <p:spPr>
          <a:xfrm>
            <a:off x="2849868" y="3341894"/>
            <a:ext cx="62664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84672" y="3001143"/>
            <a:ext cx="2965061" cy="3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玩具汽车与小人书间的倍数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3826703" y="3353406"/>
            <a:ext cx="757968" cy="690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49"/>
          <p:cNvGrpSpPr/>
          <p:nvPr/>
        </p:nvGrpSpPr>
        <p:grpSpPr bwMode="auto">
          <a:xfrm>
            <a:off x="2533089" y="3506515"/>
            <a:ext cx="1719827" cy="707886"/>
            <a:chOff x="827584" y="5055567"/>
            <a:chExt cx="2369653" cy="974964"/>
          </a:xfrm>
        </p:grpSpPr>
        <p:sp>
          <p:nvSpPr>
            <p:cNvPr id="12302" name="TextBox 46"/>
            <p:cNvSpPr txBox="1">
              <a:spLocks noChangeArrowheads="1"/>
            </p:cNvSpPr>
            <p:nvPr/>
          </p:nvSpPr>
          <p:spPr bwMode="auto">
            <a:xfrm>
              <a:off x="827584" y="5055567"/>
              <a:ext cx="2369653" cy="974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解：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4  </a:t>
              </a: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＝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140</a:t>
              </a:r>
              <a:endParaRPr lang="zh-CN" altLang="en-US" sz="20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pic>
          <p:nvPicPr>
            <p:cNvPr id="12303" name="Object 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867228" y="5161708"/>
              <a:ext cx="359994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" name="组合 50"/>
          <p:cNvGrpSpPr/>
          <p:nvPr/>
        </p:nvGrpSpPr>
        <p:grpSpPr bwMode="auto">
          <a:xfrm>
            <a:off x="3273778" y="3864533"/>
            <a:ext cx="1345451" cy="400110"/>
            <a:chOff x="1860406" y="5641851"/>
            <a:chExt cx="1854273" cy="554427"/>
          </a:xfrm>
        </p:grpSpPr>
        <p:pic>
          <p:nvPicPr>
            <p:cNvPr id="12305" name="Object 7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860406" y="5752663"/>
              <a:ext cx="3603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6" name="TextBox 48"/>
            <p:cNvSpPr txBox="1">
              <a:spLocks noChangeArrowheads="1"/>
            </p:cNvSpPr>
            <p:nvPr/>
          </p:nvSpPr>
          <p:spPr bwMode="auto">
            <a:xfrm>
              <a:off x="2111599" y="5641851"/>
              <a:ext cx="1603080" cy="554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＝</a:t>
              </a:r>
              <a:r>
                <a:rPr lang="en-US" altLang="zh-CN" sz="2000" b="1">
                  <a:solidFill>
                    <a:prstClr val="black"/>
                  </a:solidFill>
                  <a:latin typeface="宋体" panose="02010600030101010101" pitchFamily="2" charset="-122"/>
                </a:rPr>
                <a:t>35 </a:t>
              </a:r>
              <a:endParaRPr lang="zh-CN" altLang="en-US" sz="20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178295" y="4399834"/>
            <a:ext cx="4553569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答：</a:t>
            </a: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14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个玩具汽车可以换</a:t>
            </a: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35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本书。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240246" y="3538747"/>
            <a:ext cx="2839501" cy="33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根据内项的积等于外项的积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Microsoft Office PowerPoint</Application>
  <PresentationFormat>全屏显示(16:9)</PresentationFormat>
  <Paragraphs>148</Paragraphs>
  <Slides>19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黑体</vt:lpstr>
      <vt:lpstr>华文楷体</vt:lpstr>
      <vt:lpstr>华文新魏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2020-07-23T02:40:00Z</dcterms:created>
  <dcterms:modified xsi:type="dcterms:W3CDTF">2023-01-16T15:52:28Z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1687CD5984654E97BE75944C3A76F266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