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8" r:id="rId2"/>
    <p:sldId id="309" r:id="rId3"/>
    <p:sldId id="334" r:id="rId4"/>
    <p:sldId id="310" r:id="rId5"/>
    <p:sldId id="335" r:id="rId6"/>
    <p:sldId id="336" r:id="rId7"/>
    <p:sldId id="337" r:id="rId8"/>
    <p:sldId id="315" r:id="rId9"/>
    <p:sldId id="320" r:id="rId10"/>
    <p:sldId id="338" r:id="rId11"/>
    <p:sldId id="341" r:id="rId12"/>
    <p:sldId id="339" r:id="rId13"/>
    <p:sldId id="340" r:id="rId14"/>
    <p:sldId id="316" r:id="rId15"/>
    <p:sldId id="317" r:id="rId16"/>
    <p:sldId id="319" r:id="rId17"/>
    <p:sldId id="322" r:id="rId18"/>
    <p:sldId id="321" r:id="rId19"/>
    <p:sldId id="323" r:id="rId20"/>
    <p:sldId id="324" r:id="rId21"/>
    <p:sldId id="329" r:id="rId22"/>
    <p:sldId id="33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  <a:srgbClr val="0000FF"/>
    <a:srgbClr val="FF6E15"/>
    <a:srgbClr val="009900"/>
    <a:srgbClr val="F3F3F3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C36B86-C8A6-42C7-960C-F479493F6AFE}" type="slidenum">
              <a:rPr lang="zh-CN" altLang="en-US"/>
              <a:t>‹#›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36B86-C8A6-42C7-960C-F479493F6AFE}" type="slidenum">
              <a:rPr lang="zh-CN" altLang="en-US" smtClean="0"/>
              <a:t>5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568FD5-3967-47AF-AA1A-D2FFE038CAA9}" type="slidenum">
              <a:rPr lang="zh-CN" altLang="en-US" smtClean="0"/>
              <a:t>17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6F35-1363-4A47-A054-01C384431DB8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5F59-7D4A-473D-9459-49A3855E7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6F35-1363-4A47-A054-01C384431DB8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5F59-7D4A-473D-9459-49A3855E7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6F35-1363-4A47-A054-01C384431DB8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5F59-7D4A-473D-9459-49A3855E7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6F35-1363-4A47-A054-01C384431DB8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5F59-7D4A-473D-9459-49A3855E7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6F35-1363-4A47-A054-01C384431DB8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5F59-7D4A-473D-9459-49A3855E7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6F35-1363-4A47-A054-01C384431DB8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5F59-7D4A-473D-9459-49A3855E7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6F35-1363-4A47-A054-01C384431DB8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5F59-7D4A-473D-9459-49A3855E7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6F35-1363-4A47-A054-01C384431DB8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5F59-7D4A-473D-9459-49A3855E7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6F35-1363-4A47-A054-01C384431DB8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5F59-7D4A-473D-9459-49A3855E7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6F35-1363-4A47-A054-01C384431DB8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5F59-7D4A-473D-9459-49A3855E7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6F35-1363-4A47-A054-01C384431DB8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5F59-7D4A-473D-9459-49A3855E7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96F35-1363-4A47-A054-01C384431DB8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A5F59-7D4A-473D-9459-49A3855E7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Unit5%20&#31532;1&#35838;&#26102;&#25945;&#23398;&#35838;&#20214;\behind.mp3" TargetMode="External"/><Relationship Id="rId1" Type="http://schemas.microsoft.com/office/2007/relationships/media" Target="file:///C:\Users\Administrator\Desktop\Unit5%20&#31532;1&#35838;&#26102;&#25945;&#23398;&#35838;&#20214;\behind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Unit5%20&#31532;1&#35838;&#26102;&#25945;&#23398;&#35838;&#20214;\beside.mp3" TargetMode="External"/><Relationship Id="rId1" Type="http://schemas.microsoft.com/office/2007/relationships/media" Target="file:///C:\Users\Administrator\Desktop\Unit5%20&#31532;1&#35838;&#26102;&#25945;&#23398;&#35838;&#20214;\beside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Unit5%20&#31532;1&#35838;&#26102;&#25945;&#23398;&#35838;&#20214;\supermarket.mp3" TargetMode="External"/><Relationship Id="rId1" Type="http://schemas.microsoft.com/office/2007/relationships/media" Target="file:///C:\Users\Administrator\Desktop\Unit5%20&#31532;1&#35838;&#26102;&#25945;&#23398;&#35838;&#20214;\supermarket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Unit5%20&#31532;1&#35838;&#26102;&#25945;&#23398;&#35838;&#20214;\ChildrensPark.mp3" TargetMode="External"/><Relationship Id="rId1" Type="http://schemas.microsoft.com/office/2007/relationships/media" Target="file:///C:\Users\Administrator\Desktop\Unit5%20&#31532;1&#35838;&#26102;&#25945;&#23398;&#35838;&#20214;\ChildrensPark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Unit5%20&#31532;1&#35838;&#26102;&#25945;&#23398;&#35838;&#20214;\takeabus.mp3" TargetMode="External"/><Relationship Id="rId1" Type="http://schemas.microsoft.com/office/2007/relationships/media" Target="file:///C:\Users\Administrator\Desktop\Unit5%20&#31532;1&#35838;&#26102;&#25945;&#23398;&#35838;&#20214;\takeabus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Unit5%20&#31532;1&#35838;&#26102;&#25945;&#23398;&#35838;&#20214;\getoffthebus.mp3" TargetMode="External"/><Relationship Id="rId1" Type="http://schemas.microsoft.com/office/2007/relationships/media" Target="file:///C:\Users\Administrator\Desktop\Unit5%20&#31532;1&#35838;&#26102;&#25945;&#23398;&#35838;&#20214;\getoffthebus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Unit5PartALet&#8217;slearn&#35838;&#25991;&#21160;&#30011;h264_640x480_300k.mp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Unit5%20&#31532;1&#35838;&#26102;&#25945;&#23398;&#35838;&#20214;\between.mp3" TargetMode="External"/><Relationship Id="rId1" Type="http://schemas.microsoft.com/office/2007/relationships/media" Target="file:///C:\Users\Administrator\Desktop\Unit5%20&#31532;1&#35838;&#26102;&#25945;&#23398;&#35838;&#20214;\between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357188" y="1268760"/>
            <a:ext cx="835818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陕旅版英语五年级上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en-US" altLang="zh-CN" sz="40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Unit5 Can You Tell Me the Way to the Supermarket?</a:t>
            </a:r>
          </a:p>
          <a:p>
            <a:pPr algn="ctr" eaLnBrk="1" hangingPunct="1"/>
            <a:r>
              <a:rPr lang="zh-CN" altLang="en-US" sz="40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0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  <a:r>
              <a:rPr lang="en-US" altLang="zh-CN" sz="40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zh-CN" altLang="en-US" sz="4000" b="1" dirty="0">
              <a:solidFill>
                <a:srgbClr val="FF0066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89035" y="558924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063" y="1404938"/>
            <a:ext cx="50958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85938" y="857250"/>
            <a:ext cx="4786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dirty="0">
                <a:ea typeface="宋体" panose="02010600030101010101" pitchFamily="2" charset="-122"/>
              </a:rPr>
              <a:t>Where is the rabbit?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71688" y="5786438"/>
            <a:ext cx="4786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dirty="0">
                <a:ea typeface="宋体" panose="02010600030101010101" pitchFamily="2" charset="-122"/>
              </a:rPr>
              <a:t>It’s </a:t>
            </a:r>
            <a:r>
              <a:rPr lang="en-US" altLang="zh-CN" sz="3200" dirty="0">
                <a:solidFill>
                  <a:srgbClr val="FF0000"/>
                </a:solidFill>
                <a:ea typeface="宋体" panose="02010600030101010101" pitchFamily="2" charset="-122"/>
              </a:rPr>
              <a:t>behind</a:t>
            </a:r>
            <a:r>
              <a:rPr lang="en-US" altLang="zh-CN" sz="3200" dirty="0">
                <a:ea typeface="宋体" panose="02010600030101010101" pitchFamily="2" charset="-122"/>
              </a:rPr>
              <a:t> the trees.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929188" y="3929063"/>
            <a:ext cx="1214437" cy="1714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" descr="behind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17713" y="357188"/>
            <a:ext cx="4841875" cy="65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ehind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56435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1343025"/>
            <a:ext cx="5038725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85938" y="857250"/>
            <a:ext cx="4786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>
                <a:ea typeface="宋体" panose="02010600030101010101" pitchFamily="2" charset="-122"/>
              </a:rPr>
              <a:t>Where is the rabbit?</a:t>
            </a:r>
            <a:endParaRPr lang="zh-CN" altLang="en-US" sz="3200"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71688" y="5786438"/>
            <a:ext cx="4786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dirty="0">
                <a:ea typeface="宋体" panose="02010600030101010101" pitchFamily="2" charset="-122"/>
              </a:rPr>
              <a:t>It’s </a:t>
            </a:r>
            <a:r>
              <a:rPr lang="en-US" altLang="zh-CN" sz="3200" dirty="0">
                <a:solidFill>
                  <a:srgbClr val="FF0000"/>
                </a:solidFill>
                <a:ea typeface="宋体" panose="02010600030101010101" pitchFamily="2" charset="-122"/>
              </a:rPr>
              <a:t>beside</a:t>
            </a:r>
            <a:r>
              <a:rPr lang="en-US" altLang="zh-CN" sz="3200" dirty="0">
                <a:ea typeface="宋体" panose="02010600030101010101" pitchFamily="2" charset="-122"/>
              </a:rPr>
              <a:t> the trees.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357438" y="4000500"/>
            <a:ext cx="1214437" cy="1714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43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 descr="besid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17713" y="360363"/>
            <a:ext cx="4840287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esid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56435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16050"/>
            <a:ext cx="8929687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2571750" y="500063"/>
            <a:ext cx="4000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猜一猜</a:t>
            </a:r>
          </a:p>
        </p:txBody>
      </p:sp>
      <p:sp>
        <p:nvSpPr>
          <p:cNvPr id="9" name="矩形 8"/>
          <p:cNvSpPr/>
          <p:nvPr/>
        </p:nvSpPr>
        <p:spPr>
          <a:xfrm>
            <a:off x="1285875" y="1571625"/>
            <a:ext cx="3429000" cy="23574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85875" y="3929063"/>
            <a:ext cx="3429000" cy="26431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4875" y="1571625"/>
            <a:ext cx="3429000" cy="23574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14875" y="3929063"/>
            <a:ext cx="3429000" cy="26431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3" descr="supermarket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85738"/>
            <a:ext cx="914400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upermarke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143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8656638" cy="65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57188" y="642938"/>
            <a:ext cx="4286250" cy="27860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7188" y="3429000"/>
            <a:ext cx="4286250" cy="2857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43438" y="642938"/>
            <a:ext cx="4143375" cy="27860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43438" y="3429000"/>
            <a:ext cx="4143375" cy="2857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4" descr="Children's Park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25425"/>
            <a:ext cx="914400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hildrensPar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63" y="5072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571625"/>
            <a:ext cx="6434137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85938" y="857250"/>
            <a:ext cx="4786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>
                <a:ea typeface="宋体" panose="02010600030101010101" pitchFamily="2" charset="-122"/>
              </a:rPr>
              <a:t>What’s this?</a:t>
            </a:r>
            <a:endParaRPr lang="zh-CN" altLang="en-US" sz="320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48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3" descr="take a bu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528638"/>
            <a:ext cx="851535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akeabu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49291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1143000" y="1965325"/>
            <a:ext cx="72866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 dirty="0">
                <a:ea typeface="宋体" panose="02010600030101010101" pitchFamily="2" charset="-122"/>
              </a:rPr>
              <a:t>教学目标：</a:t>
            </a:r>
            <a:endParaRPr lang="en-US" altLang="zh-CN" sz="2800" dirty="0">
              <a:ea typeface="宋体" panose="02010600030101010101" pitchFamily="2" charset="-122"/>
            </a:endParaRPr>
          </a:p>
          <a:p>
            <a:r>
              <a:rPr lang="en-US" altLang="zh-CN" sz="2800" dirty="0">
                <a:ea typeface="宋体" panose="02010600030101010101" pitchFamily="2" charset="-122"/>
              </a:rPr>
              <a:t>1. </a:t>
            </a:r>
            <a:r>
              <a:rPr lang="zh-CN" altLang="en-US" sz="2800" dirty="0">
                <a:ea typeface="宋体" panose="02010600030101010101" pitchFamily="2" charset="-122"/>
              </a:rPr>
              <a:t>复习表示方位的介词：</a:t>
            </a:r>
            <a:r>
              <a:rPr lang="en-US" altLang="zh-CN" sz="2800" dirty="0">
                <a:ea typeface="宋体" panose="02010600030101010101" pitchFamily="2" charset="-122"/>
              </a:rPr>
              <a:t>in, on, under, near</a:t>
            </a:r>
            <a:r>
              <a:rPr lang="zh-CN" altLang="en-US" sz="2800" dirty="0">
                <a:ea typeface="宋体" panose="02010600030101010101" pitchFamily="2" charset="-122"/>
              </a:rPr>
              <a:t>，并进一步学习使用介词</a:t>
            </a:r>
            <a:r>
              <a:rPr lang="en-US" altLang="zh-CN" sz="2800" dirty="0">
                <a:ea typeface="宋体" panose="02010600030101010101" pitchFamily="2" charset="-122"/>
              </a:rPr>
              <a:t>beside, behind, between</a:t>
            </a:r>
            <a:r>
              <a:rPr lang="zh-CN" altLang="en-US" sz="2800" dirty="0">
                <a:ea typeface="宋体" panose="02010600030101010101" pitchFamily="2" charset="-122"/>
              </a:rPr>
              <a:t>。</a:t>
            </a:r>
          </a:p>
          <a:p>
            <a:r>
              <a:rPr lang="en-US" altLang="zh-CN" sz="2800" dirty="0">
                <a:ea typeface="宋体" panose="02010600030101010101" pitchFamily="2" charset="-122"/>
              </a:rPr>
              <a:t>2. </a:t>
            </a:r>
            <a:r>
              <a:rPr lang="zh-CN" altLang="en-US" sz="2800" dirty="0">
                <a:ea typeface="宋体" panose="02010600030101010101" pitchFamily="2" charset="-122"/>
              </a:rPr>
              <a:t>能听、说、读、写词汇：</a:t>
            </a:r>
            <a:r>
              <a:rPr lang="en-US" altLang="zh-CN" sz="2800" dirty="0">
                <a:ea typeface="宋体" panose="02010600030101010101" pitchFamily="2" charset="-122"/>
              </a:rPr>
              <a:t>supermarket, Children’s Park, take a bus, get off the bus</a:t>
            </a:r>
            <a:r>
              <a:rPr lang="zh-CN" altLang="en-US" sz="2800" dirty="0"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3" name="剪去对角的矩形 2"/>
          <p:cNvSpPr/>
          <p:nvPr/>
        </p:nvSpPr>
        <p:spPr>
          <a:xfrm>
            <a:off x="1071563" y="1785938"/>
            <a:ext cx="7429500" cy="3071812"/>
          </a:xfrm>
          <a:prstGeom prst="snip2DiagRect">
            <a:avLst/>
          </a:prstGeom>
          <a:noFill/>
          <a:ln>
            <a:solidFill>
              <a:schemeClr val="accent5">
                <a:lumMod val="9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4" descr="get off the bus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357188"/>
            <a:ext cx="8786813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etoffthebu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51244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2000250"/>
            <a:ext cx="66770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000250" y="1143000"/>
            <a:ext cx="5286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200" b="1">
                <a:ea typeface="宋体" panose="02010600030101010101" pitchFamily="2" charset="-122"/>
              </a:rPr>
              <a:t>听一听，读一读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7"/>
          <p:cNvSpPr txBox="1">
            <a:spLocks noChangeArrowheads="1"/>
          </p:cNvSpPr>
          <p:nvPr/>
        </p:nvSpPr>
        <p:spPr bwMode="auto">
          <a:xfrm>
            <a:off x="1928813" y="928688"/>
            <a:ext cx="5286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b="1" dirty="0">
                <a:ea typeface="宋体" panose="02010600030101010101" pitchFamily="2" charset="-122"/>
              </a:rPr>
              <a:t>Listen and do</a:t>
            </a:r>
            <a:endParaRPr lang="zh-CN" altLang="en-US" sz="3200" b="1" dirty="0">
              <a:ea typeface="宋体" panose="02010600030101010101" pitchFamily="2" charset="-122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536575" y="1785938"/>
            <a:ext cx="7464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There is a ball between the chair and the box.</a:t>
            </a:r>
          </a:p>
        </p:txBody>
      </p:sp>
      <p:sp>
        <p:nvSpPr>
          <p:cNvPr id="24580" name="矩形 4"/>
          <p:cNvSpPr>
            <a:spLocks noChangeArrowheads="1"/>
          </p:cNvSpPr>
          <p:nvPr/>
        </p:nvSpPr>
        <p:spPr bwMode="auto">
          <a:xfrm>
            <a:off x="571500" y="4357688"/>
            <a:ext cx="70491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There is a book beside the teacher’s desk</a:t>
            </a:r>
            <a:r>
              <a:rPr lang="en-US" altLang="zh-CN" sz="2800" dirty="0" smtClean="0">
                <a:ea typeface="宋体" panose="02010600030101010101" pitchFamily="2" charset="-122"/>
                <a:cs typeface="Arial" panose="020B0604020202020204" pitchFamily="34" charset="0"/>
              </a:rPr>
              <a:t>. </a:t>
            </a:r>
            <a:endParaRPr lang="en-US" altLang="zh-CN" sz="28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581" name="矩形 5"/>
          <p:cNvSpPr>
            <a:spLocks noChangeArrowheads="1"/>
          </p:cNvSpPr>
          <p:nvPr/>
        </p:nvSpPr>
        <p:spPr bwMode="auto">
          <a:xfrm>
            <a:off x="571500" y="3714750"/>
            <a:ext cx="546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There is a chair near the window.</a:t>
            </a:r>
          </a:p>
        </p:txBody>
      </p:sp>
      <p:sp>
        <p:nvSpPr>
          <p:cNvPr id="24582" name="矩形 6"/>
          <p:cNvSpPr>
            <a:spLocks noChangeArrowheads="1"/>
          </p:cNvSpPr>
          <p:nvPr/>
        </p:nvSpPr>
        <p:spPr bwMode="auto">
          <a:xfrm>
            <a:off x="571500" y="3071813"/>
            <a:ext cx="472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There is an apple in the box.</a:t>
            </a:r>
          </a:p>
        </p:txBody>
      </p:sp>
      <p:sp>
        <p:nvSpPr>
          <p:cNvPr id="24583" name="矩形 7"/>
          <p:cNvSpPr>
            <a:spLocks noChangeArrowheads="1"/>
          </p:cNvSpPr>
          <p:nvPr/>
        </p:nvSpPr>
        <p:spPr bwMode="auto">
          <a:xfrm>
            <a:off x="571500" y="2428875"/>
            <a:ext cx="546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There is a rabbit behind the door.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4579" grpId="0"/>
      <p:bldP spid="24580" grpId="0"/>
      <p:bldP spid="24581" grpId="0"/>
      <p:bldP spid="24582" grpId="0"/>
      <p:bldP spid="245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285750" y="1500188"/>
            <a:ext cx="5857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Draw a book </a:t>
            </a:r>
            <a:r>
              <a:rPr lang="en-US" altLang="zh-CN" sz="3200" dirty="0">
                <a:solidFill>
                  <a:srgbClr val="FF0000"/>
                </a:solidFill>
                <a:ea typeface="宋体" panose="02010600030101010101" pitchFamily="2" charset="-122"/>
              </a:rPr>
              <a:t>on</a:t>
            </a:r>
            <a:r>
              <a:rPr lang="en-US" altLang="zh-CN" sz="3200" dirty="0">
                <a:ea typeface="宋体" panose="02010600030101010101" pitchFamily="2" charset="-122"/>
              </a:rPr>
              <a:t> the desk.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162050"/>
            <a:ext cx="178593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85750" y="2714625"/>
            <a:ext cx="5857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Draw a dog </a:t>
            </a:r>
            <a:r>
              <a:rPr lang="en-US" altLang="zh-CN" sz="3200" dirty="0">
                <a:solidFill>
                  <a:srgbClr val="FF0000"/>
                </a:solidFill>
                <a:ea typeface="宋体" panose="02010600030101010101" pitchFamily="2" charset="-122"/>
              </a:rPr>
              <a:t>under</a:t>
            </a:r>
            <a:r>
              <a:rPr lang="en-US" altLang="zh-CN" sz="3200" dirty="0">
                <a:ea typeface="宋体" panose="02010600030101010101" pitchFamily="2" charset="-122"/>
              </a:rPr>
              <a:t> the table.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285750" y="4000500"/>
            <a:ext cx="5857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Draw a cat </a:t>
            </a:r>
            <a:r>
              <a:rPr lang="en-US" altLang="zh-CN" sz="3200" dirty="0">
                <a:solidFill>
                  <a:srgbClr val="FF0000"/>
                </a:solidFill>
                <a:ea typeface="宋体" panose="02010600030101010101" pitchFamily="2" charset="-122"/>
              </a:rPr>
              <a:t>in</a:t>
            </a:r>
            <a:r>
              <a:rPr lang="en-US" altLang="zh-CN" sz="3200" dirty="0">
                <a:ea typeface="宋体" panose="02010600030101010101" pitchFamily="2" charset="-122"/>
              </a:rPr>
              <a:t> the sofa.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285750" y="5286375"/>
            <a:ext cx="5857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Draw a bed </a:t>
            </a:r>
            <a:r>
              <a:rPr lang="en-US" altLang="zh-CN" sz="3200" dirty="0">
                <a:solidFill>
                  <a:srgbClr val="FF0000"/>
                </a:solidFill>
                <a:ea typeface="宋体" panose="02010600030101010101" pitchFamily="2" charset="-122"/>
              </a:rPr>
              <a:t>near</a:t>
            </a:r>
            <a:r>
              <a:rPr lang="en-US" altLang="zh-CN" sz="3200" dirty="0">
                <a:ea typeface="宋体" panose="02010600030101010101" pitchFamily="2" charset="-122"/>
              </a:rPr>
              <a:t> the window.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pic>
        <p:nvPicPr>
          <p:cNvPr id="51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2286000"/>
            <a:ext cx="192881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3643313"/>
            <a:ext cx="192881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4786313"/>
            <a:ext cx="1857375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Box 10"/>
          <p:cNvSpPr txBox="1">
            <a:spLocks noChangeArrowheads="1"/>
          </p:cNvSpPr>
          <p:nvPr/>
        </p:nvSpPr>
        <p:spPr bwMode="auto">
          <a:xfrm>
            <a:off x="2500313" y="428625"/>
            <a:ext cx="3643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b="1" dirty="0">
                <a:ea typeface="宋体" panose="02010600030101010101" pitchFamily="2" charset="-122"/>
              </a:rPr>
              <a:t>Listen and draw</a:t>
            </a:r>
            <a:endParaRPr lang="zh-CN" altLang="en-US" sz="3200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1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/>
      <p:bldP spid="5125" grpId="0"/>
      <p:bldP spid="5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997200"/>
            <a:ext cx="24050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4500563" y="1484313"/>
            <a:ext cx="4319587" cy="2160587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3200">
                <a:ea typeface="宋体" panose="02010600030101010101" pitchFamily="2" charset="-122"/>
              </a:rPr>
              <a:t>Hello, boys and girls!</a:t>
            </a:r>
          </a:p>
          <a:p>
            <a:r>
              <a:rPr lang="en-US" altLang="zh-CN" sz="3200">
                <a:ea typeface="宋体" panose="02010600030101010101" pitchFamily="2" charset="-122"/>
              </a:rPr>
              <a:t>My name is Lily.</a:t>
            </a:r>
          </a:p>
          <a:p>
            <a:r>
              <a:rPr lang="en-US" altLang="zh-CN" sz="3200">
                <a:ea typeface="宋体" panose="02010600030101010101" pitchFamily="2" charset="-122"/>
              </a:rPr>
              <a:t>I’m a fairy.</a:t>
            </a:r>
          </a:p>
          <a:p>
            <a:r>
              <a:rPr lang="en-US" altLang="zh-CN" sz="3200">
                <a:ea typeface="宋体" panose="02010600030101010101" pitchFamily="2" charset="-122"/>
              </a:rPr>
              <a:t>Can you find me?</a:t>
            </a:r>
            <a:endParaRPr lang="zh-CN" altLang="en-US" sz="320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49275"/>
            <a:ext cx="5819775" cy="944563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anose="02010600030101010101" pitchFamily="2" charset="-122"/>
              </a:rPr>
              <a:t>Where is Lily?</a:t>
            </a:r>
          </a:p>
        </p:txBody>
      </p:sp>
      <p:sp>
        <p:nvSpPr>
          <p:cNvPr id="7" name="WordArt 3"/>
          <p:cNvSpPr>
            <a:spLocks noChangeArrowheads="1" noChangeShapeType="1"/>
          </p:cNvSpPr>
          <p:nvPr/>
        </p:nvSpPr>
        <p:spPr bwMode="auto">
          <a:xfrm>
            <a:off x="5724525" y="1677988"/>
            <a:ext cx="1439863" cy="1223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54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in</a:t>
            </a:r>
            <a:endParaRPr lang="zh-CN" altLang="en-US" sz="54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580063" y="3981450"/>
            <a:ext cx="2087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800" b="1" dirty="0">
                <a:ea typeface="宋体" panose="02010600030101010101" pitchFamily="2" charset="-122"/>
              </a:rPr>
              <a:t>在</a:t>
            </a:r>
            <a:r>
              <a:rPr lang="en-US" altLang="zh-CN" sz="2800" b="1" dirty="0">
                <a:ea typeface="宋体" panose="02010600030101010101" pitchFamily="2" charset="-122"/>
              </a:rPr>
              <a:t>……</a:t>
            </a:r>
            <a:r>
              <a:rPr lang="zh-CN" altLang="en-US" sz="2800" b="1" dirty="0">
                <a:ea typeface="宋体" panose="02010600030101010101" pitchFamily="2" charset="-122"/>
              </a:rPr>
              <a:t>里面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08538" y="4918075"/>
            <a:ext cx="389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chemeClr val="tx2"/>
                </a:solidFill>
                <a:ea typeface="宋体" panose="02010600030101010101" pitchFamily="2" charset="-122"/>
              </a:rPr>
              <a:t>Lily is </a:t>
            </a:r>
            <a:r>
              <a:rPr lang="en-US" altLang="zh-CN" sz="3600" b="1" dirty="0">
                <a:solidFill>
                  <a:schemeClr val="hlink"/>
                </a:solidFill>
                <a:ea typeface="宋体" panose="02010600030101010101" pitchFamily="2" charset="-122"/>
              </a:rPr>
              <a:t>in</a:t>
            </a:r>
            <a:r>
              <a:rPr lang="en-US" altLang="zh-CN" sz="3600" b="1" dirty="0">
                <a:solidFill>
                  <a:schemeClr val="tx2"/>
                </a:solidFill>
                <a:ea typeface="宋体" panose="02010600030101010101" pitchFamily="2" charset="-122"/>
              </a:rPr>
              <a:t> the bag.</a:t>
            </a:r>
          </a:p>
        </p:txBody>
      </p:sp>
      <p:pic>
        <p:nvPicPr>
          <p:cNvPr id="11" name="Picture 7" descr="pic_16580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1893888"/>
            <a:ext cx="398303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  <p:bldP spid="1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81050"/>
            <a:ext cx="5819775" cy="944563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宋体" panose="02010600030101010101" pitchFamily="2" charset="-122"/>
              </a:rPr>
              <a:t>Where is Lily?</a:t>
            </a:r>
          </a:p>
        </p:txBody>
      </p:sp>
      <p:sp>
        <p:nvSpPr>
          <p:cNvPr id="3" name="WordArt 3"/>
          <p:cNvSpPr>
            <a:spLocks noChangeArrowheads="1" noChangeShapeType="1"/>
          </p:cNvSpPr>
          <p:nvPr/>
        </p:nvSpPr>
        <p:spPr bwMode="auto">
          <a:xfrm>
            <a:off x="5724525" y="1909763"/>
            <a:ext cx="1655763" cy="1223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54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on</a:t>
            </a:r>
            <a:endParaRPr lang="zh-CN" altLang="en-US" sz="54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80063" y="4213225"/>
            <a:ext cx="2305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800" b="1" dirty="0">
                <a:ea typeface="宋体" panose="02010600030101010101" pitchFamily="2" charset="-122"/>
              </a:rPr>
              <a:t>在</a:t>
            </a:r>
            <a:r>
              <a:rPr lang="en-US" altLang="zh-CN" sz="2800" b="1" dirty="0">
                <a:ea typeface="宋体" panose="02010600030101010101" pitchFamily="2" charset="-122"/>
              </a:rPr>
              <a:t>……</a:t>
            </a:r>
            <a:r>
              <a:rPr lang="zh-CN" altLang="en-US" sz="2800" b="1" dirty="0">
                <a:ea typeface="宋体" panose="02010600030101010101" pitchFamily="2" charset="-122"/>
              </a:rPr>
              <a:t>上面</a:t>
            </a:r>
          </a:p>
        </p:txBody>
      </p:sp>
      <p:pic>
        <p:nvPicPr>
          <p:cNvPr id="6" name="Picture 6" descr="pic_1658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2197100"/>
            <a:ext cx="4392612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32338" y="5149850"/>
            <a:ext cx="4044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chemeClr val="tx2"/>
                </a:solidFill>
                <a:ea typeface="宋体" panose="02010600030101010101" pitchFamily="2" charset="-122"/>
              </a:rPr>
              <a:t>Lily is </a:t>
            </a:r>
            <a:r>
              <a:rPr lang="en-US" altLang="zh-CN" sz="3600" b="1" dirty="0">
                <a:solidFill>
                  <a:schemeClr val="hlink"/>
                </a:solidFill>
                <a:ea typeface="宋体" panose="02010600030101010101" pitchFamily="2" charset="-122"/>
              </a:rPr>
              <a:t>on</a:t>
            </a:r>
            <a:r>
              <a:rPr lang="en-US" altLang="zh-CN" sz="3600" b="1" dirty="0">
                <a:solidFill>
                  <a:schemeClr val="tx2"/>
                </a:solidFill>
                <a:ea typeface="宋体" panose="02010600030101010101" pitchFamily="2" charset="-122"/>
              </a:rPr>
              <a:t> the bag.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utoUpdateAnimBg="0"/>
      <p:bldP spid="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85800"/>
            <a:ext cx="5819775" cy="944563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宋体" panose="02010600030101010101" pitchFamily="2" charset="-122"/>
              </a:rPr>
              <a:t>Where is Lily?</a:t>
            </a:r>
          </a:p>
        </p:txBody>
      </p:sp>
      <p:sp>
        <p:nvSpPr>
          <p:cNvPr id="3" name="WordArt 3"/>
          <p:cNvSpPr>
            <a:spLocks noChangeArrowheads="1" noChangeShapeType="1"/>
          </p:cNvSpPr>
          <p:nvPr/>
        </p:nvSpPr>
        <p:spPr bwMode="auto">
          <a:xfrm>
            <a:off x="5580063" y="1814513"/>
            <a:ext cx="2087562" cy="1223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54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under</a:t>
            </a:r>
            <a:endParaRPr lang="zh-CN" altLang="en-US" sz="54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95963" y="4117975"/>
            <a:ext cx="2305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800" b="1" dirty="0">
                <a:ea typeface="宋体" panose="02010600030101010101" pitchFamily="2" charset="-122"/>
              </a:rPr>
              <a:t>在</a:t>
            </a:r>
            <a:r>
              <a:rPr lang="en-US" altLang="zh-CN" sz="2800" b="1" dirty="0">
                <a:ea typeface="宋体" panose="02010600030101010101" pitchFamily="2" charset="-122"/>
              </a:rPr>
              <a:t>……</a:t>
            </a:r>
            <a:r>
              <a:rPr lang="zh-CN" altLang="en-US" sz="2800" b="1" dirty="0">
                <a:ea typeface="宋体" panose="02010600030101010101" pitchFamily="2" charset="-122"/>
              </a:rPr>
              <a:t>下面</a:t>
            </a:r>
          </a:p>
        </p:txBody>
      </p:sp>
      <p:pic>
        <p:nvPicPr>
          <p:cNvPr id="6" name="Picture 6" descr="pic_1658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885950"/>
            <a:ext cx="4751387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211638" y="5126038"/>
            <a:ext cx="475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chemeClr val="tx2"/>
                </a:solidFill>
                <a:ea typeface="宋体" panose="02010600030101010101" pitchFamily="2" charset="-122"/>
              </a:rPr>
              <a:t>Lily is </a:t>
            </a:r>
            <a:r>
              <a:rPr lang="en-US" altLang="zh-CN" sz="3600" b="1" dirty="0">
                <a:solidFill>
                  <a:schemeClr val="hlink"/>
                </a:solidFill>
                <a:ea typeface="宋体" panose="02010600030101010101" pitchFamily="2" charset="-122"/>
              </a:rPr>
              <a:t>under</a:t>
            </a:r>
            <a:r>
              <a:rPr lang="en-US" altLang="zh-CN" sz="3600" b="1" dirty="0">
                <a:solidFill>
                  <a:schemeClr val="tx2"/>
                </a:solidFill>
                <a:ea typeface="宋体" panose="02010600030101010101" pitchFamily="2" charset="-122"/>
              </a:rPr>
              <a:t> the bag.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utoUpdateAnimBg="0"/>
      <p:bldP spid="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38" y="1571625"/>
            <a:ext cx="5357812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85938" y="857250"/>
            <a:ext cx="4786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dirty="0">
                <a:ea typeface="宋体" panose="02010600030101010101" pitchFamily="2" charset="-122"/>
              </a:rPr>
              <a:t>Where is the rabbit?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71688" y="5786438"/>
            <a:ext cx="4786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dirty="0">
                <a:ea typeface="宋体" panose="02010600030101010101" pitchFamily="2" charset="-122"/>
              </a:rPr>
              <a:t>It’s </a:t>
            </a:r>
            <a:r>
              <a:rPr lang="en-US" altLang="zh-CN" sz="3200" dirty="0">
                <a:solidFill>
                  <a:srgbClr val="FF0000"/>
                </a:solidFill>
                <a:ea typeface="宋体" panose="02010600030101010101" pitchFamily="2" charset="-122"/>
              </a:rPr>
              <a:t>between</a:t>
            </a:r>
            <a:r>
              <a:rPr lang="en-US" altLang="zh-CN" sz="3200" dirty="0">
                <a:ea typeface="宋体" panose="02010600030101010101" pitchFamily="2" charset="-122"/>
              </a:rPr>
              <a:t> the trees.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929063" y="3857625"/>
            <a:ext cx="1214437" cy="1714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246" name="TextBox 4"/>
          <p:cNvSpPr txBox="1">
            <a:spLocks noChangeArrowheads="1"/>
          </p:cNvSpPr>
          <p:nvPr/>
        </p:nvSpPr>
        <p:spPr bwMode="auto">
          <a:xfrm>
            <a:off x="214313" y="285750"/>
            <a:ext cx="4786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ea typeface="宋体" panose="02010600030101010101" pitchFamily="2" charset="-122"/>
              </a:rPr>
              <a:t>Let’s learn</a:t>
            </a:r>
            <a:endParaRPr lang="zh-CN" altLang="en-US" sz="32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4" descr="between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17713" y="360363"/>
            <a:ext cx="4840287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etwee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6435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全屏显示(4:3)</PresentationFormat>
  <Paragraphs>47</Paragraphs>
  <Slides>22</Slides>
  <Notes>2</Notes>
  <HiddenSlides>0</HiddenSlides>
  <MMClips>7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楷体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Where is Lily?</vt:lpstr>
      <vt:lpstr>Where is Lily?</vt:lpstr>
      <vt:lpstr>Where is Lily?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2011-10-08T12:06:00Z</dcterms:created>
  <dcterms:modified xsi:type="dcterms:W3CDTF">2023-01-16T15:52:33Z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574A96F895CD4C318988D85BD4CBD8D6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