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2" r:id="rId3"/>
    <p:sldId id="303" r:id="rId4"/>
    <p:sldId id="310" r:id="rId5"/>
    <p:sldId id="311" r:id="rId6"/>
    <p:sldId id="314" r:id="rId7"/>
    <p:sldId id="313" r:id="rId8"/>
    <p:sldId id="312" r:id="rId9"/>
    <p:sldId id="315" r:id="rId10"/>
    <p:sldId id="290" r:id="rId11"/>
    <p:sldId id="291" r:id="rId12"/>
    <p:sldId id="260" r:id="rId13"/>
    <p:sldId id="277" r:id="rId14"/>
    <p:sldId id="283" r:id="rId15"/>
    <p:sldId id="264" r:id="rId16"/>
    <p:sldId id="304" r:id="rId17"/>
    <p:sldId id="284" r:id="rId18"/>
    <p:sldId id="316" r:id="rId19"/>
    <p:sldId id="318" r:id="rId20"/>
    <p:sldId id="317" r:id="rId21"/>
    <p:sldId id="319" r:id="rId22"/>
    <p:sldId id="320" r:id="rId23"/>
    <p:sldId id="321" r:id="rId24"/>
    <p:sldId id="322" r:id="rId25"/>
    <p:sldId id="323" r:id="rId26"/>
    <p:sldId id="295" r:id="rId27"/>
    <p:sldId id="298" r:id="rId28"/>
    <p:sldId id="279" r:id="rId29"/>
    <p:sldId id="280" r:id="rId30"/>
    <p:sldId id="281" r:id="rId31"/>
    <p:sldId id="297" r:id="rId32"/>
    <p:sldId id="299" r:id="rId33"/>
    <p:sldId id="324" r:id="rId34"/>
    <p:sldId id="305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3300"/>
    <a:srgbClr val="9933FF"/>
    <a:srgbClr val="FF6600"/>
    <a:srgbClr val="FF0066"/>
    <a:srgbClr val="EAEAEA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 autoAdjust="0"/>
    <p:restoredTop sz="92336" autoAdjust="0"/>
  </p:normalViewPr>
  <p:slideViewPr>
    <p:cSldViewPr>
      <p:cViewPr varScale="1">
        <p:scale>
          <a:sx n="108" d="100"/>
          <a:sy n="108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6D5C91CA-73DF-486B-94A8-E0A434D2A94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91CA-73DF-486B-94A8-E0A434D2A944}" type="slidenum">
              <a:rPr lang="en-US" altLang="zh-CN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81B1A-E95C-42F6-8497-AF62778383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E1134-E32C-4232-B646-B26FA3A49C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E67F10-824F-4EB8-845C-1C3F72DF37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9418F-66A7-4E2E-A0F0-F6FE57A39A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CFCF8-328D-44E0-811A-56AA499FE6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6AFD1-EA2A-4A18-A53A-7D00005423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38A68-A1AA-4EF0-ABD3-6FB8D98D79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77233-5B66-4B1D-B123-6966ADD932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7CA14-3CF9-4681-87A0-6F29056111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8855A-F6C8-44C3-BB74-9F4F543561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AD20E-8B4B-4B6E-86F5-AA2A2FB7FA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+mn-lt"/>
              </a:defRPr>
            </a:lvl1pPr>
          </a:lstStyle>
          <a:p>
            <a:fld id="{9B157D52-61C6-45E0-B60D-B7C6501113E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.baidu.com/i?ct=503316480&amp;z=0&amp;tn=baiduimagedetail&amp;word=%BF%A8%CD%A8%B1%ED%C7%E9&amp;in=20609&amp;cl=2&amp;cm=1&amp;sc=0&amp;lm=-1&amp;pn=32&amp;rn=1&amp;di=1127011740&amp;ln=178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fs.fed.us/newcentury/images/Individual%2520with%2520trophy.gif&amp;imgrefurl=http://www.fs.fed.us/newcentury/individual_winner_highlight.htm&amp;h=349&amp;w=216&amp;prev=/images%3Fq%3Dindividual%26start%3D60%26svnum%3D10%26hl%3Dzh-CN%26lr%3D%26ie%3DUTF-8%26oe%3DUTF-8%26sa%3DN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.baidu.com/i?ct=503316480&amp;z=0&amp;tn=baiduimagedetail&amp;word=%BF%A8%CD%A8%B1%ED%C7%E9&amp;in=20609&amp;cl=2&amp;cm=1&amp;sc=0&amp;lm=-1&amp;pn=32&amp;rn=1&amp;di=1127011740&amp;ln=178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95537" y="1700808"/>
            <a:ext cx="83529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latin typeface="Arial" panose="020B0604020202020204" pitchFamily="34" charset="0"/>
              </a:rPr>
              <a:t>Module </a:t>
            </a:r>
            <a:r>
              <a:rPr lang="en-US" altLang="zh-CN" sz="4000" dirty="0" smtClean="0">
                <a:latin typeface="Arial" panose="020B0604020202020204" pitchFamily="34" charset="0"/>
              </a:rPr>
              <a:t>12</a:t>
            </a:r>
            <a:r>
              <a:rPr lang="en-US" altLang="zh-CN" sz="4000" dirty="0">
                <a:solidFill>
                  <a:srgbClr val="FF66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4000" dirty="0" smtClean="0">
                <a:solidFill>
                  <a:srgbClr val="33CC33"/>
                </a:solidFill>
                <a:latin typeface="Arial" panose="020B0604020202020204" pitchFamily="34" charset="0"/>
              </a:rPr>
              <a:t>Western music</a:t>
            </a:r>
            <a:endParaRPr lang="en-US" altLang="zh-CN" sz="4000" dirty="0">
              <a:solidFill>
                <a:srgbClr val="33CC33"/>
              </a:solidFill>
              <a:latin typeface="Arial" panose="020B0604020202020204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23260" y="2852936"/>
            <a:ext cx="77771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5400" dirty="0" smtClean="0">
                <a:latin typeface="Times New Roman" panose="02020603050405020304" charset="0"/>
                <a:cs typeface="Times New Roman" panose="02020603050405020304" charset="0"/>
              </a:rPr>
              <a:t>Unit 3</a:t>
            </a:r>
            <a:r>
              <a:rPr lang="en-US" altLang="zh-CN" sz="5400" dirty="0">
                <a:solidFill>
                  <a:srgbClr val="FF66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5400" dirty="0" smtClean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Language </a:t>
            </a:r>
            <a:r>
              <a:rPr lang="en-US" altLang="zh-CN" sz="54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in use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5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76238" y="1787525"/>
            <a:ext cx="82994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/>
              <a:t>在第一单元的对话中，</a:t>
            </a:r>
            <a:r>
              <a:rPr lang="en-US" altLang="zh-CN"/>
              <a:t>Daming </a:t>
            </a:r>
            <a:r>
              <a:rPr lang="zh-CN" altLang="en-US"/>
              <a:t>在听到</a:t>
            </a:r>
            <a:r>
              <a:rPr lang="en-US" altLang="zh-CN"/>
              <a:t>《</a:t>
            </a:r>
            <a:r>
              <a:rPr lang="zh-CN" altLang="en-US"/>
              <a:t>蓝色多瑙河</a:t>
            </a:r>
            <a:r>
              <a:rPr lang="en-US" altLang="zh-CN"/>
              <a:t>》</a:t>
            </a:r>
            <a:r>
              <a:rPr lang="zh-CN" altLang="en-US"/>
              <a:t>后赞叹：</a:t>
            </a:r>
            <a:r>
              <a:rPr lang="en-US" altLang="zh-CN"/>
              <a:t>_____________! Betty </a:t>
            </a:r>
            <a:r>
              <a:rPr lang="zh-CN" altLang="en-US"/>
              <a:t>也说：</a:t>
            </a:r>
            <a:r>
              <a:rPr lang="en-US" altLang="zh-CN"/>
              <a:t>_______________! </a:t>
            </a:r>
            <a:r>
              <a:rPr lang="zh-CN" altLang="en-US"/>
              <a:t>她还赞美维也纳漂亮：</a:t>
            </a:r>
            <a:r>
              <a:rPr lang="en-US" altLang="zh-CN"/>
              <a:t>__________________! </a:t>
            </a:r>
          </a:p>
        </p:txBody>
      </p:sp>
      <p:grpSp>
        <p:nvGrpSpPr>
          <p:cNvPr id="52230" name="Group 6"/>
          <p:cNvGrpSpPr/>
          <p:nvPr/>
        </p:nvGrpSpPr>
        <p:grpSpPr bwMode="auto">
          <a:xfrm>
            <a:off x="611188" y="692150"/>
            <a:ext cx="3848100" cy="719138"/>
            <a:chOff x="476" y="235"/>
            <a:chExt cx="2424" cy="564"/>
          </a:xfrm>
        </p:grpSpPr>
        <p:pic>
          <p:nvPicPr>
            <p:cNvPr id="52231" name="Picture 7" descr="u=3630653305,1900355316&amp;fm=0&amp;gp=40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12" y="379"/>
              <a:ext cx="432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32" name="Picture 8" descr="u=3630653305,1900355316&amp;fm=0&amp;gp=40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8" y="235"/>
              <a:ext cx="432" cy="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23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476" y="346"/>
              <a:ext cx="242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4800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Times New Roman" panose="02020603050405020304"/>
                  <a:cs typeface="Times New Roman" panose="02020603050405020304"/>
                </a:rPr>
                <a:t>Have  A  L        k</a:t>
              </a:r>
              <a:endParaRPr lang="zh-CN" altLang="en-US" sz="4800" kern="10">
                <a:ln w="12700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endParaRPr>
            </a:p>
          </p:txBody>
        </p:sp>
      </p:grp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292725" y="2492375"/>
            <a:ext cx="323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It’s so beautiful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059113" y="3148013"/>
            <a:ext cx="319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I love his music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059113" y="3716338"/>
            <a:ext cx="431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3300"/>
                </a:solidFill>
              </a:rPr>
              <a:t>What a beautiful city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92138" y="4508500"/>
            <a:ext cx="765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通过观察，我们发现这三个句子都是</a:t>
            </a:r>
          </a:p>
        </p:txBody>
      </p:sp>
      <p:sp>
        <p:nvSpPr>
          <p:cNvPr id="52238" name="WordArt 14"/>
          <p:cNvSpPr>
            <a:spLocks noChangeArrowheads="1" noChangeShapeType="1" noTextEdit="1"/>
          </p:cNvSpPr>
          <p:nvPr/>
        </p:nvSpPr>
        <p:spPr bwMode="auto">
          <a:xfrm>
            <a:off x="3563938" y="5373688"/>
            <a:ext cx="201771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感叹句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  <p:bldP spid="52235" grpId="0"/>
      <p:bldP spid="52236" grpId="0"/>
      <p:bldP spid="52237" grpId="0"/>
      <p:bldP spid="522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47675" y="3140968"/>
            <a:ext cx="8085138" cy="29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 dirty="0"/>
              <a:t>仔细观察这三句话：</a:t>
            </a:r>
          </a:p>
          <a:p>
            <a:pPr>
              <a:lnSpc>
                <a:spcPct val="105000"/>
              </a:lnSpc>
            </a:pPr>
            <a:r>
              <a:rPr lang="en-US" altLang="zh-CN" dirty="0"/>
              <a:t>It’s so beautiful!</a:t>
            </a:r>
          </a:p>
          <a:p>
            <a:pPr>
              <a:lnSpc>
                <a:spcPct val="105000"/>
              </a:lnSpc>
            </a:pPr>
            <a:r>
              <a:rPr lang="en-US" altLang="zh-CN" dirty="0"/>
              <a:t>I love his music!</a:t>
            </a:r>
          </a:p>
          <a:p>
            <a:pPr>
              <a:lnSpc>
                <a:spcPct val="105000"/>
              </a:lnSpc>
            </a:pPr>
            <a:r>
              <a:rPr lang="en-US" altLang="zh-CN" dirty="0">
                <a:solidFill>
                  <a:srgbClr val="3333FF"/>
                </a:solidFill>
              </a:rPr>
              <a:t>What a beautiful city!</a:t>
            </a:r>
          </a:p>
          <a:p>
            <a:pPr>
              <a:lnSpc>
                <a:spcPct val="105000"/>
              </a:lnSpc>
            </a:pPr>
            <a:r>
              <a:rPr lang="zh-CN" altLang="en-US" dirty="0">
                <a:solidFill>
                  <a:srgbClr val="FF3300"/>
                </a:solidFill>
              </a:rPr>
              <a:t>我们发现这些句子大致分为两类。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47675" y="1196752"/>
            <a:ext cx="8300789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/>
              <a:t>当我们想表达一种较为强烈的感情，如喜悦、赞叹、惊异、愤怒、厌恶等时，可以用</a:t>
            </a:r>
            <a:r>
              <a:rPr lang="zh-CN" altLang="en-US" dirty="0">
                <a:solidFill>
                  <a:srgbClr val="FF3300"/>
                </a:solidFill>
              </a:rPr>
              <a:t>感叹句</a:t>
            </a:r>
            <a:r>
              <a:rPr lang="zh-CN" altLang="en-US" dirty="0"/>
              <a:t>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3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3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3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3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03213" y="764704"/>
            <a:ext cx="8516937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3300"/>
                </a:solidFill>
              </a:rPr>
              <a:t>第一类：</a:t>
            </a:r>
          </a:p>
          <a:p>
            <a:r>
              <a:rPr lang="en-US" altLang="zh-CN" dirty="0"/>
              <a:t>It’s so beautiful!</a:t>
            </a:r>
          </a:p>
          <a:p>
            <a:r>
              <a:rPr lang="en-US" altLang="zh-CN" dirty="0"/>
              <a:t>I love his music!</a:t>
            </a:r>
          </a:p>
          <a:p>
            <a:r>
              <a:rPr lang="en-US" altLang="zh-CN" dirty="0"/>
              <a:t>That’s my </a:t>
            </a:r>
            <a:r>
              <a:rPr lang="en-US" altLang="zh-CN" dirty="0" err="1"/>
              <a:t>favourite</a:t>
            </a:r>
            <a:r>
              <a:rPr lang="en-US" altLang="zh-CN" dirty="0"/>
              <a:t> song!</a:t>
            </a:r>
          </a:p>
          <a:p>
            <a:r>
              <a:rPr lang="zh-CN" altLang="en-US" dirty="0"/>
              <a:t>这类感叹句在句式上与陈述句没有任何区别，</a:t>
            </a:r>
            <a:r>
              <a:rPr lang="zh-CN" altLang="en-US" dirty="0">
                <a:solidFill>
                  <a:srgbClr val="FF3300"/>
                </a:solidFill>
              </a:rPr>
              <a:t>只是将句号变成了感叹号</a:t>
            </a:r>
            <a:r>
              <a:rPr lang="zh-CN" altLang="en-US" dirty="0"/>
              <a:t>，语气变得更强烈而已。</a:t>
            </a:r>
          </a:p>
          <a:p>
            <a:r>
              <a:rPr lang="zh-CN" altLang="en-US" dirty="0"/>
              <a:t>这一类句子在书面语中我们用感叹号表达感叹的语气，在口语中则是通过说话的语气来表达强烈的情感。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0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5157192"/>
            <a:ext cx="7127875" cy="129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76237" y="789411"/>
            <a:ext cx="8516937" cy="432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rgbClr val="FF3300"/>
                </a:solidFill>
              </a:rPr>
              <a:t>More examples: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Happy birthday, Tom!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I am so angry!</a:t>
            </a:r>
          </a:p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rgbClr val="3333FF"/>
                </a:solidFill>
              </a:rPr>
              <a:t>Ice cream is the best dessert!</a:t>
            </a:r>
          </a:p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rgbClr val="3333FF"/>
                </a:solidFill>
              </a:rPr>
              <a:t>Ouch, that hurts!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I’m so excited!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That’s wonderful!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30188" y="836712"/>
            <a:ext cx="8734425" cy="553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FF3300"/>
                </a:solidFill>
              </a:rPr>
              <a:t>第二类：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What a beautiful city!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What a lovely day!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What a horrible thing to do!</a:t>
            </a:r>
          </a:p>
          <a:p>
            <a:pPr>
              <a:lnSpc>
                <a:spcPct val="110000"/>
              </a:lnSpc>
            </a:pPr>
            <a:r>
              <a:rPr lang="zh-CN" altLang="en-US" dirty="0"/>
              <a:t>这一类句子专门表达感叹意味。这种句式常用</a:t>
            </a:r>
            <a:r>
              <a:rPr lang="en-US" altLang="zh-CN" dirty="0"/>
              <a:t>what</a:t>
            </a:r>
            <a:r>
              <a:rPr lang="zh-CN" altLang="en-US" dirty="0"/>
              <a:t>作为句子的开头。其基本结构为“</a:t>
            </a:r>
            <a:r>
              <a:rPr lang="en-US" altLang="zh-CN" dirty="0">
                <a:solidFill>
                  <a:srgbClr val="FF3300"/>
                </a:solidFill>
              </a:rPr>
              <a:t>What + </a:t>
            </a:r>
            <a:r>
              <a:rPr lang="zh-CN" altLang="en-US" dirty="0">
                <a:solidFill>
                  <a:srgbClr val="FF3300"/>
                </a:solidFill>
              </a:rPr>
              <a:t>强调或感叹的部分</a:t>
            </a:r>
            <a:r>
              <a:rPr lang="zh-CN" altLang="en-US" dirty="0"/>
              <a:t> （</a:t>
            </a:r>
            <a:r>
              <a:rPr lang="en-US" altLang="zh-CN" dirty="0"/>
              <a:t>+</a:t>
            </a:r>
            <a:r>
              <a:rPr lang="zh-CN" altLang="en-US" dirty="0"/>
              <a:t>句子的主语和谓语动词）”。句子的主谓部分常常可以省略。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67498" y="836712"/>
            <a:ext cx="873283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dirty="0">
                <a:solidFill>
                  <a:srgbClr val="FF3300"/>
                </a:solidFill>
              </a:rPr>
              <a:t>More examples: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What a beautiful flower (it is)!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What a lovely dog!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What a big fish!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What nice people (they are)!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What nice weather!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What beautiful music!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67498" y="5229200"/>
            <a:ext cx="85169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思考：</a:t>
            </a:r>
            <a:r>
              <a:rPr lang="zh-CN" altLang="en-US" dirty="0"/>
              <a:t>什么时候用</a:t>
            </a:r>
            <a:r>
              <a:rPr lang="en-US" altLang="zh-CN" dirty="0"/>
              <a:t>What a …?</a:t>
            </a:r>
            <a:r>
              <a:rPr lang="zh-CN" altLang="en-US" dirty="0"/>
              <a:t>什么时候用</a:t>
            </a:r>
            <a:r>
              <a:rPr lang="en-US" altLang="zh-CN" dirty="0"/>
              <a:t>What…?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76238" y="1484313"/>
            <a:ext cx="85883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/>
              <a:t>当</a:t>
            </a:r>
            <a:r>
              <a:rPr lang="en-US" altLang="zh-CN"/>
              <a:t>what</a:t>
            </a:r>
            <a:r>
              <a:rPr lang="zh-CN" altLang="en-US"/>
              <a:t>后面修饰的名词是</a:t>
            </a:r>
            <a:r>
              <a:rPr lang="zh-CN" altLang="en-US">
                <a:solidFill>
                  <a:srgbClr val="FF3300"/>
                </a:solidFill>
              </a:rPr>
              <a:t>可数名词单数</a:t>
            </a:r>
            <a:r>
              <a:rPr lang="zh-CN" altLang="en-US"/>
              <a:t>时</a:t>
            </a:r>
            <a:r>
              <a:rPr lang="en-US" altLang="zh-CN"/>
              <a:t>, what</a:t>
            </a:r>
            <a:r>
              <a:rPr lang="zh-CN" altLang="en-US"/>
              <a:t>后面有不定冠词</a:t>
            </a:r>
            <a:r>
              <a:rPr lang="en-US" altLang="zh-CN"/>
              <a:t>a; </a:t>
            </a:r>
            <a:r>
              <a:rPr lang="zh-CN" altLang="en-US"/>
              <a:t>如前三个例句。</a:t>
            </a:r>
          </a:p>
          <a:p>
            <a:pPr>
              <a:lnSpc>
                <a:spcPct val="110000"/>
              </a:lnSpc>
            </a:pP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当</a:t>
            </a:r>
            <a:r>
              <a:rPr lang="en-US" altLang="zh-CN"/>
              <a:t>what</a:t>
            </a:r>
            <a:r>
              <a:rPr lang="zh-CN" altLang="en-US"/>
              <a:t>后面修饰的名词是</a:t>
            </a:r>
            <a:r>
              <a:rPr lang="zh-CN" altLang="en-US">
                <a:solidFill>
                  <a:srgbClr val="FF3300"/>
                </a:solidFill>
              </a:rPr>
              <a:t>不可数名词</a:t>
            </a:r>
            <a:r>
              <a:rPr lang="zh-CN" altLang="en-US"/>
              <a:t>或</a:t>
            </a:r>
            <a:r>
              <a:rPr lang="zh-CN" altLang="en-US">
                <a:solidFill>
                  <a:srgbClr val="FF3300"/>
                </a:solidFill>
              </a:rPr>
              <a:t>可数名词复数</a:t>
            </a:r>
            <a:r>
              <a:rPr lang="zh-CN" altLang="en-US"/>
              <a:t>时，</a:t>
            </a:r>
            <a:r>
              <a:rPr lang="en-US" altLang="zh-CN"/>
              <a:t>what</a:t>
            </a:r>
            <a:r>
              <a:rPr lang="zh-CN" altLang="en-US"/>
              <a:t>后面不加</a:t>
            </a:r>
            <a:r>
              <a:rPr lang="en-US" altLang="zh-CN"/>
              <a:t>a</a:t>
            </a:r>
            <a:r>
              <a:rPr lang="zh-CN" altLang="en-US"/>
              <a:t>。如后三个例句。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900113" y="771525"/>
            <a:ext cx="7653337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66"/>
                </a:solidFill>
              </a:rPr>
              <a:t>Write exclamations with What (a)…!</a:t>
            </a:r>
          </a:p>
        </p:txBody>
      </p:sp>
      <p:grpSp>
        <p:nvGrpSpPr>
          <p:cNvPr id="41991" name="Group 7"/>
          <p:cNvGrpSpPr/>
          <p:nvPr/>
        </p:nvGrpSpPr>
        <p:grpSpPr bwMode="auto">
          <a:xfrm>
            <a:off x="250825" y="549275"/>
            <a:ext cx="631825" cy="781050"/>
            <a:chOff x="352" y="935"/>
            <a:chExt cx="400" cy="496"/>
          </a:xfrm>
        </p:grpSpPr>
        <p:sp>
          <p:nvSpPr>
            <p:cNvPr id="41992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2</a:t>
              </a:r>
            </a:p>
          </p:txBody>
        </p:sp>
      </p:grp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50825" y="1806575"/>
            <a:ext cx="8445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例：</a:t>
            </a:r>
            <a:r>
              <a:rPr lang="en-US" altLang="zh-CN" dirty="0"/>
              <a:t>This is beautiful music.</a:t>
            </a:r>
          </a:p>
          <a:p>
            <a:r>
              <a:rPr lang="en-US" altLang="zh-CN" dirty="0"/>
              <a:t>        What beautiful music this is!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158750" y="3114675"/>
            <a:ext cx="873442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Tx/>
              <a:buAutoNum type="arabicPeriod"/>
            </a:pPr>
            <a:r>
              <a:rPr lang="en-US" altLang="zh-CN">
                <a:latin typeface="Times New Roman" panose="02020603050405020304" charset="0"/>
              </a:rPr>
              <a:t> Vienna is a beautiful old city.</a:t>
            </a:r>
          </a:p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charset="0"/>
              </a:rPr>
              <a:t>    What a beautiful old city Vienna is!</a:t>
            </a: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charset="0"/>
              </a:rPr>
              <a:t>2. It is a successful concert.</a:t>
            </a: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charset="0"/>
              </a:rPr>
              <a:t>   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charset="0"/>
              </a:rPr>
              <a:t>What a successful concert it is!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1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1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31775" y="968375"/>
            <a:ext cx="8516938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3. They are playing noisy drums.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</a:t>
            </a:r>
            <a:r>
              <a:rPr lang="en-US" altLang="zh-CN">
                <a:solidFill>
                  <a:srgbClr val="3333FF"/>
                </a:solidFill>
              </a:rPr>
              <a:t>What noisy drums they are playing!</a:t>
            </a:r>
          </a:p>
          <a:p>
            <a:pPr>
              <a:lnSpc>
                <a:spcPct val="120000"/>
              </a:lnSpc>
            </a:pPr>
            <a:r>
              <a:rPr lang="en-US" altLang="zh-CN"/>
              <a:t>4. It was a wonderful party.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</a:t>
            </a:r>
            <a:r>
              <a:rPr lang="en-US" altLang="zh-CN">
                <a:solidFill>
                  <a:srgbClr val="3333FF"/>
                </a:solidFill>
              </a:rPr>
              <a:t>What a wonderful party it was!</a:t>
            </a:r>
          </a:p>
          <a:p>
            <a:pPr>
              <a:lnSpc>
                <a:spcPct val="120000"/>
              </a:lnSpc>
            </a:pPr>
            <a:r>
              <a:rPr lang="en-US" altLang="zh-CN"/>
              <a:t>5. Mozart is a famous composer.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</a:t>
            </a:r>
            <a:r>
              <a:rPr lang="en-US" altLang="zh-CN">
                <a:solidFill>
                  <a:srgbClr val="3333FF"/>
                </a:solidFill>
              </a:rPr>
              <a:t>What a famous composer Mozart is!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06450" y="411163"/>
            <a:ext cx="7653338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Put the words into the correct column.</a:t>
            </a:r>
          </a:p>
        </p:txBody>
      </p:sp>
      <p:grpSp>
        <p:nvGrpSpPr>
          <p:cNvPr id="84997" name="Group 5"/>
          <p:cNvGrpSpPr/>
          <p:nvPr/>
        </p:nvGrpSpPr>
        <p:grpSpPr bwMode="auto">
          <a:xfrm>
            <a:off x="157163" y="188913"/>
            <a:ext cx="631825" cy="781050"/>
            <a:chOff x="352" y="935"/>
            <a:chExt cx="400" cy="496"/>
          </a:xfrm>
        </p:grpSpPr>
        <p:sp>
          <p:nvSpPr>
            <p:cNvPr id="84998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99" name="Text Box 7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3</a:t>
              </a:r>
            </a:p>
          </p:txBody>
        </p:sp>
      </p:grp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971550" y="1417638"/>
            <a:ext cx="7129463" cy="121920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drum,     fan,       musician,     piano </a:t>
            </a:r>
          </a:p>
          <a:p>
            <a:r>
              <a:rPr lang="en-US" altLang="zh-CN"/>
              <a:t>pop,       rock,    traditional,    violin  </a:t>
            </a:r>
          </a:p>
        </p:txBody>
      </p:sp>
      <p:graphicFrame>
        <p:nvGraphicFramePr>
          <p:cNvPr id="85029" name="Group 37"/>
          <p:cNvGraphicFramePr>
            <a:graphicFrameLocks noGrp="1"/>
          </p:cNvGraphicFramePr>
          <p:nvPr>
            <p:ph/>
          </p:nvPr>
        </p:nvGraphicFramePr>
        <p:xfrm>
          <a:off x="250825" y="2852738"/>
          <a:ext cx="8497888" cy="3097213"/>
        </p:xfrm>
        <a:graphic>
          <a:graphicData uri="http://schemas.openxmlformats.org/drawingml/2006/table">
            <a:tbl>
              <a:tblPr/>
              <a:tblGrid>
                <a:gridCol w="324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Types of music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Instruments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People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5025" name="Text Box 33"/>
          <p:cNvSpPr txBox="1">
            <a:spLocks noChangeArrowheads="1"/>
          </p:cNvSpPr>
          <p:nvPr/>
        </p:nvSpPr>
        <p:spPr bwMode="auto">
          <a:xfrm>
            <a:off x="755650" y="4292600"/>
            <a:ext cx="2381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pop,    rock</a:t>
            </a:r>
          </a:p>
          <a:p>
            <a:r>
              <a:rPr lang="en-US" altLang="zh-CN">
                <a:solidFill>
                  <a:srgbClr val="3333FF"/>
                </a:solidFill>
              </a:rPr>
              <a:t>traditional</a:t>
            </a:r>
            <a:r>
              <a:rPr lang="en-US" altLang="zh-CN"/>
              <a:t> </a:t>
            </a:r>
          </a:p>
        </p:txBody>
      </p:sp>
      <p:sp>
        <p:nvSpPr>
          <p:cNvPr id="85026" name="Text Box 34"/>
          <p:cNvSpPr txBox="1">
            <a:spLocks noChangeArrowheads="1"/>
          </p:cNvSpPr>
          <p:nvPr/>
        </p:nvSpPr>
        <p:spPr bwMode="auto">
          <a:xfrm>
            <a:off x="3635375" y="4292600"/>
            <a:ext cx="2711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drum,  piano</a:t>
            </a:r>
          </a:p>
          <a:p>
            <a:r>
              <a:rPr lang="en-US" altLang="zh-CN">
                <a:solidFill>
                  <a:srgbClr val="3333FF"/>
                </a:solidFill>
              </a:rPr>
              <a:t>violin</a:t>
            </a:r>
            <a:endParaRPr lang="en-US" altLang="zh-CN"/>
          </a:p>
        </p:txBody>
      </p:sp>
      <p:sp>
        <p:nvSpPr>
          <p:cNvPr id="85027" name="Text Box 35"/>
          <p:cNvSpPr txBox="1">
            <a:spLocks noChangeArrowheads="1"/>
          </p:cNvSpPr>
          <p:nvPr/>
        </p:nvSpPr>
        <p:spPr bwMode="auto">
          <a:xfrm>
            <a:off x="6553200" y="4325938"/>
            <a:ext cx="2051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fan,</a:t>
            </a:r>
          </a:p>
          <a:p>
            <a:r>
              <a:rPr lang="en-US" altLang="zh-CN">
                <a:solidFill>
                  <a:srgbClr val="3333FF"/>
                </a:solidFill>
              </a:rPr>
              <a:t>musician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5" grpId="0"/>
      <p:bldP spid="85026" grpId="0"/>
      <p:bldP spid="850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268413"/>
            <a:ext cx="1800225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258888" y="1928813"/>
            <a:ext cx="6913562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25000"/>
              </a:spcBef>
            </a:pPr>
            <a:endParaRPr lang="en-US" altLang="zh-CN" sz="3500" dirty="0">
              <a:latin typeface="Times New Roman" panose="02020603050405020304" charset="0"/>
            </a:endParaRPr>
          </a:p>
          <a:p>
            <a:pPr>
              <a:lnSpc>
                <a:spcPct val="110000"/>
              </a:lnSpc>
              <a:spcBef>
                <a:spcPct val="25000"/>
              </a:spcBef>
            </a:pPr>
            <a:r>
              <a:rPr lang="en-US" altLang="zh-CN" dirty="0">
                <a:latin typeface="Times New Roman" panose="02020603050405020304" charset="0"/>
              </a:rPr>
              <a:t>1. To learn alternative questions with “</a:t>
            </a:r>
            <a:r>
              <a:rPr lang="en-US" altLang="zh-CN" dirty="0">
                <a:solidFill>
                  <a:srgbClr val="FF6600"/>
                </a:solidFill>
                <a:latin typeface="Times New Roman" panose="02020603050405020304" charset="0"/>
              </a:rPr>
              <a:t>or</a:t>
            </a:r>
            <a:r>
              <a:rPr lang="en-US" altLang="zh-CN" dirty="0">
                <a:latin typeface="Times New Roman" panose="02020603050405020304" charset="0"/>
              </a:rPr>
              <a:t>”;</a:t>
            </a:r>
          </a:p>
          <a:p>
            <a:pPr>
              <a:lnSpc>
                <a:spcPct val="110000"/>
              </a:lnSpc>
              <a:spcBef>
                <a:spcPct val="25000"/>
              </a:spcBef>
            </a:pPr>
            <a:r>
              <a:rPr lang="en-US" altLang="zh-CN" dirty="0">
                <a:latin typeface="Times New Roman" panose="02020603050405020304" charset="0"/>
              </a:rPr>
              <a:t>2. To learn to exclamations with “</a:t>
            </a:r>
            <a:r>
              <a:rPr lang="en-US" altLang="zh-CN" dirty="0">
                <a:solidFill>
                  <a:srgbClr val="FF6600"/>
                </a:solidFill>
                <a:latin typeface="Times New Roman" panose="02020603050405020304" charset="0"/>
              </a:rPr>
              <a:t>What (a/an)</a:t>
            </a:r>
            <a:r>
              <a:rPr lang="en-US" altLang="zh-CN" dirty="0">
                <a:latin typeface="Times New Roman" panose="02020603050405020304" charset="0"/>
              </a:rPr>
              <a:t> …!”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01763" y="1712913"/>
            <a:ext cx="2808287" cy="679450"/>
          </a:xfrm>
          <a:prstGeom prst="rect">
            <a:avLst/>
          </a:prstGeom>
          <a:solidFill>
            <a:srgbClr val="00FFFF"/>
          </a:solidFill>
          <a:ln w="38100" cmpd="dbl" algn="ctr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/>
              <a:t>Objectives</a:t>
            </a:r>
            <a:r>
              <a:rPr lang="zh-CN" altLang="en-US" dirty="0"/>
              <a:t>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06450" y="333375"/>
            <a:ext cx="8086725" cy="11906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Complete the conversation with the correct form of the words from the box.</a:t>
            </a:r>
          </a:p>
        </p:txBody>
      </p:sp>
      <p:grpSp>
        <p:nvGrpSpPr>
          <p:cNvPr id="83973" name="Group 5"/>
          <p:cNvGrpSpPr/>
          <p:nvPr/>
        </p:nvGrpSpPr>
        <p:grpSpPr bwMode="auto">
          <a:xfrm>
            <a:off x="157163" y="344488"/>
            <a:ext cx="631825" cy="781050"/>
            <a:chOff x="352" y="935"/>
            <a:chExt cx="400" cy="496"/>
          </a:xfrm>
        </p:grpSpPr>
        <p:sp>
          <p:nvSpPr>
            <p:cNvPr id="83974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75" name="Text Box 7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4</a:t>
              </a:r>
            </a:p>
          </p:txBody>
        </p:sp>
      </p:grp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2339975" y="1844675"/>
            <a:ext cx="4413250" cy="121920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come,    give,     hear</a:t>
            </a:r>
          </a:p>
          <a:p>
            <a:r>
              <a:rPr lang="en-US" altLang="zh-CN"/>
              <a:t>learn,    love,     write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107950" y="3559175"/>
            <a:ext cx="8732838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/>
              <a:t>Lingling: This is beautiful music. Who </a:t>
            </a:r>
          </a:p>
          <a:p>
            <a:pPr>
              <a:lnSpc>
                <a:spcPct val="110000"/>
              </a:lnSpc>
            </a:pPr>
            <a:r>
              <a:rPr lang="en-US" altLang="zh-CN"/>
              <a:t>                 wrote it, Betty?</a:t>
            </a:r>
          </a:p>
          <a:p>
            <a:pPr>
              <a:lnSpc>
                <a:spcPct val="110000"/>
              </a:lnSpc>
            </a:pPr>
            <a:r>
              <a:rPr lang="en-US" altLang="zh-CN"/>
              <a:t>Betty: Beethoven wrote it. He was a great </a:t>
            </a:r>
          </a:p>
          <a:p>
            <a:pPr>
              <a:lnSpc>
                <a:spcPct val="110000"/>
              </a:lnSpc>
            </a:pPr>
            <a:r>
              <a:rPr lang="en-US" altLang="zh-CN"/>
              <a:t>            musician. I ______ his music.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4067175" y="5445125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love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79388" y="1196752"/>
            <a:ext cx="8661400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dirty="0" err="1"/>
              <a:t>Lingling</a:t>
            </a:r>
            <a:r>
              <a:rPr lang="en-US" altLang="zh-CN" dirty="0"/>
              <a:t>: Me too. Did he live at the same 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                 time as Mozart?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Betty: Yes, he was born in 1770 and began 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            to _______ music at an early age. 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            He ________ his first piano concert 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            when he was only eight.</a:t>
            </a:r>
          </a:p>
          <a:p>
            <a:pPr>
              <a:lnSpc>
                <a:spcPct val="115000"/>
              </a:lnSpc>
            </a:pPr>
            <a:r>
              <a:rPr lang="en-US" altLang="zh-CN" dirty="0" err="1"/>
              <a:t>Lingling</a:t>
            </a:r>
            <a:r>
              <a:rPr lang="en-US" altLang="zh-CN" dirty="0"/>
              <a:t>: When did he start to ________ </a:t>
            </a:r>
          </a:p>
          <a:p>
            <a:pPr>
              <a:lnSpc>
                <a:spcPct val="115000"/>
              </a:lnSpc>
            </a:pPr>
            <a:r>
              <a:rPr lang="en-US" altLang="zh-CN" dirty="0"/>
              <a:t>                 music?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2268538" y="3174777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write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627313" y="3751040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gave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588125" y="505279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learn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79388" y="463550"/>
            <a:ext cx="86614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Betty: Very early.  His first work _______ </a:t>
            </a:r>
          </a:p>
          <a:p>
            <a:r>
              <a:rPr lang="en-US" altLang="zh-CN" dirty="0"/>
              <a:t>            out before the age of 12.</a:t>
            </a:r>
          </a:p>
          <a:p>
            <a:r>
              <a:rPr lang="en-US" altLang="zh-CN" dirty="0" err="1"/>
              <a:t>Lingling</a:t>
            </a:r>
            <a:r>
              <a:rPr lang="en-US" altLang="zh-CN" dirty="0"/>
              <a:t>: Was Beethoven famous at that </a:t>
            </a:r>
          </a:p>
          <a:p>
            <a:r>
              <a:rPr lang="en-US" altLang="zh-CN" dirty="0"/>
              <a:t>                 time?</a:t>
            </a:r>
          </a:p>
          <a:p>
            <a:r>
              <a:rPr lang="en-US" altLang="zh-CN" dirty="0"/>
              <a:t>Betty: Yes. But he began to loose his </a:t>
            </a:r>
          </a:p>
          <a:p>
            <a:r>
              <a:rPr lang="en-US" altLang="zh-CN" dirty="0"/>
              <a:t>            hearing. In the last ten years of </a:t>
            </a:r>
          </a:p>
          <a:p>
            <a:r>
              <a:rPr lang="en-US" altLang="zh-CN" dirty="0"/>
              <a:t>            Beethoven’s life, he _______ nothing.</a:t>
            </a:r>
          </a:p>
          <a:p>
            <a:r>
              <a:rPr lang="en-US" altLang="zh-CN" dirty="0" err="1"/>
              <a:t>Lingling</a:t>
            </a:r>
            <a:r>
              <a:rPr lang="en-US" altLang="zh-CN" dirty="0"/>
              <a:t>: That’s sad!</a:t>
            </a:r>
          </a:p>
          <a:p>
            <a:r>
              <a:rPr lang="en-US" altLang="zh-CN" dirty="0"/>
              <a:t>Betty: Yes, but he still played the piano. He </a:t>
            </a:r>
          </a:p>
          <a:p>
            <a:r>
              <a:rPr lang="en-US" altLang="zh-CN" dirty="0"/>
              <a:t>            died when he was 56.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7092950" y="404813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gave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5651500" y="3795713"/>
            <a:ext cx="132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heard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auto">
          <a:xfrm>
            <a:off x="304006" y="822389"/>
            <a:ext cx="3313113" cy="5032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Module task:</a:t>
            </a:r>
            <a:endParaRPr lang="zh-CN" altLang="en-US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900113" y="1340768"/>
            <a:ext cx="71262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rgbClr val="FF0066"/>
                </a:solidFill>
              </a:rPr>
              <a:t>Talking about Chinese music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950913" y="2309813"/>
            <a:ext cx="7653337" cy="11906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66"/>
                </a:solidFill>
              </a:rPr>
              <a:t>Work in pairs. Talk about one or two types of Chinese music.</a:t>
            </a:r>
          </a:p>
        </p:txBody>
      </p:sp>
      <p:grpSp>
        <p:nvGrpSpPr>
          <p:cNvPr id="89095" name="Group 7"/>
          <p:cNvGrpSpPr/>
          <p:nvPr/>
        </p:nvGrpSpPr>
        <p:grpSpPr bwMode="auto">
          <a:xfrm>
            <a:off x="179388" y="2503488"/>
            <a:ext cx="631825" cy="781050"/>
            <a:chOff x="352" y="935"/>
            <a:chExt cx="400" cy="496"/>
          </a:xfrm>
        </p:grpSpPr>
        <p:sp>
          <p:nvSpPr>
            <p:cNvPr id="89096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5</a:t>
              </a:r>
            </a:p>
          </p:txBody>
        </p:sp>
      </p:grp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960563" y="4081463"/>
            <a:ext cx="4987925" cy="121920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beautiful,    fast,    lively</a:t>
            </a:r>
          </a:p>
          <a:p>
            <a:r>
              <a:rPr lang="en-US" altLang="zh-CN"/>
              <a:t>modern,      sad,     slow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03213" y="2060575"/>
            <a:ext cx="837247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CN" dirty="0"/>
              <a:t> Choose one or two types of Chinese </a:t>
            </a:r>
          </a:p>
          <a:p>
            <a:r>
              <a:rPr lang="en-US" altLang="zh-CN" dirty="0"/>
              <a:t>   music and describe them. Use the words </a:t>
            </a:r>
          </a:p>
          <a:p>
            <a:r>
              <a:rPr lang="en-US" altLang="zh-CN" dirty="0"/>
              <a:t>   from the box.</a:t>
            </a:r>
          </a:p>
          <a:p>
            <a:endParaRPr lang="en-US" altLang="zh-CN" dirty="0"/>
          </a:p>
          <a:p>
            <a:pPr>
              <a:buFontTx/>
              <a:buChar char="•"/>
            </a:pPr>
            <a:r>
              <a:rPr lang="en-US" altLang="zh-CN" dirty="0"/>
              <a:t> Say which types of music you like. Give </a:t>
            </a:r>
          </a:p>
          <a:p>
            <a:r>
              <a:rPr lang="en-US" altLang="zh-CN" dirty="0"/>
              <a:t>   your reasons.</a:t>
            </a:r>
          </a:p>
        </p:txBody>
      </p:sp>
      <p:sp>
        <p:nvSpPr>
          <p:cNvPr id="91141" name="WordArt 5"/>
          <p:cNvSpPr>
            <a:spLocks noChangeArrowheads="1" noChangeShapeType="1" noTextEdit="1"/>
          </p:cNvSpPr>
          <p:nvPr/>
        </p:nvSpPr>
        <p:spPr bwMode="auto">
          <a:xfrm>
            <a:off x="611560" y="836712"/>
            <a:ext cx="4321175" cy="1152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Module task:</a:t>
            </a:r>
            <a:endParaRPr lang="zh-CN" altLang="en-US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 descr="e45a5afda8d0afc2358e5eabcd17243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3300" y="828675"/>
            <a:ext cx="1368425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5" name="Oval 5"/>
          <p:cNvSpPr>
            <a:spLocks noChangeArrowheads="1"/>
          </p:cNvSpPr>
          <p:nvPr/>
        </p:nvSpPr>
        <p:spPr bwMode="auto">
          <a:xfrm>
            <a:off x="1508125" y="1908175"/>
            <a:ext cx="6519863" cy="1908175"/>
          </a:xfrm>
          <a:prstGeom prst="ellipse">
            <a:avLst/>
          </a:prstGeom>
          <a:solidFill>
            <a:srgbClr val="00CCFF">
              <a:alpha val="11000"/>
            </a:srgbClr>
          </a:solidFill>
          <a:ln w="6350">
            <a:solidFill>
              <a:srgbClr val="CEBDA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2587625" y="2266950"/>
            <a:ext cx="4545013" cy="10985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6600" dirty="0">
                <a:solidFill>
                  <a:srgbClr val="CC0000"/>
                </a:solidFill>
              </a:rPr>
              <a:t>课堂小测验</a:t>
            </a:r>
          </a:p>
        </p:txBody>
      </p:sp>
      <p:grpSp>
        <p:nvGrpSpPr>
          <p:cNvPr id="92167" name="Group 7"/>
          <p:cNvGrpSpPr/>
          <p:nvPr/>
        </p:nvGrpSpPr>
        <p:grpSpPr bwMode="auto">
          <a:xfrm>
            <a:off x="7451725" y="260350"/>
            <a:ext cx="1384300" cy="765175"/>
            <a:chOff x="4888" y="0"/>
            <a:chExt cx="872" cy="482"/>
          </a:xfrm>
        </p:grpSpPr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4888" y="164"/>
              <a:ext cx="668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kumimoji="1" lang="en-US" altLang="zh-CN" sz="1300">
                  <a:solidFill>
                    <a:srgbClr val="FF0000"/>
                  </a:solidFill>
                  <a:latin typeface="Arial" panose="020B0604020202020204" pitchFamily="34" charset="0"/>
                </a:rPr>
                <a:t>Individual activity</a:t>
              </a:r>
            </a:p>
          </p:txBody>
        </p:sp>
        <p:pic>
          <p:nvPicPr>
            <p:cNvPr id="92169" name="Picture 9" descr="Individual%2520with%2520trophy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98" y="0"/>
              <a:ext cx="262" cy="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22263" y="700088"/>
            <a:ext cx="7705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3333FF"/>
                </a:solidFill>
                <a:latin typeface="Times New Roman" panose="02020603050405020304" charset="0"/>
              </a:rPr>
              <a:t>I. </a:t>
            </a:r>
            <a:r>
              <a:rPr lang="zh-CN" altLang="en-US" dirty="0">
                <a:solidFill>
                  <a:srgbClr val="3333FF"/>
                </a:solidFill>
                <a:latin typeface="Times New Roman" panose="02020603050405020304" charset="0"/>
              </a:rPr>
              <a:t>把下列句子改写成感叹句。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03213" y="1398588"/>
            <a:ext cx="8372475" cy="470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dirty="0"/>
              <a:t>1. It is quite a nice present. </a:t>
            </a:r>
          </a:p>
          <a:p>
            <a:pPr>
              <a:lnSpc>
                <a:spcPct val="105000"/>
              </a:lnSpc>
            </a:pPr>
            <a:r>
              <a:rPr lang="en-US" altLang="zh-CN" dirty="0"/>
              <a:t>    _____ _____ nice present (it is)!</a:t>
            </a:r>
          </a:p>
          <a:p>
            <a:pPr>
              <a:lnSpc>
                <a:spcPct val="105000"/>
              </a:lnSpc>
            </a:pPr>
            <a:r>
              <a:rPr lang="en-US" altLang="zh-CN" dirty="0"/>
              <a:t>2. They are good students. </a:t>
            </a:r>
          </a:p>
          <a:p>
            <a:pPr>
              <a:lnSpc>
                <a:spcPct val="105000"/>
              </a:lnSpc>
            </a:pPr>
            <a:r>
              <a:rPr lang="en-US" altLang="zh-CN" dirty="0"/>
              <a:t>    _____ _____ students they are!</a:t>
            </a:r>
          </a:p>
          <a:p>
            <a:pPr>
              <a:lnSpc>
                <a:spcPct val="105000"/>
              </a:lnSpc>
            </a:pPr>
            <a:r>
              <a:rPr lang="en-US" altLang="zh-CN" dirty="0"/>
              <a:t>3. It’s sunny today.    </a:t>
            </a:r>
          </a:p>
          <a:p>
            <a:pPr>
              <a:lnSpc>
                <a:spcPct val="105000"/>
              </a:lnSpc>
            </a:pPr>
            <a:r>
              <a:rPr lang="en-US" altLang="zh-CN" dirty="0"/>
              <a:t>    _____ _ sunny day it is today!</a:t>
            </a:r>
          </a:p>
          <a:p>
            <a:pPr>
              <a:lnSpc>
                <a:spcPct val="105000"/>
              </a:lnSpc>
            </a:pPr>
            <a:r>
              <a:rPr lang="en-US" altLang="zh-CN" dirty="0"/>
              <a:t>4. The children are lovely.</a:t>
            </a:r>
          </a:p>
          <a:p>
            <a:pPr>
              <a:lnSpc>
                <a:spcPct val="105000"/>
              </a:lnSpc>
            </a:pPr>
            <a:r>
              <a:rPr lang="en-US" altLang="zh-CN" dirty="0"/>
              <a:t>    _____ _____ children!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827088" y="1989138"/>
            <a:ext cx="196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What   a</a:t>
            </a:r>
            <a:r>
              <a:rPr lang="en-US" altLang="zh-CN"/>
              <a:t> 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755650" y="3148013"/>
            <a:ext cx="267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What  good </a:t>
            </a:r>
            <a:r>
              <a:rPr lang="en-US" altLang="zh-CN"/>
              <a:t> 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827088" y="4292600"/>
            <a:ext cx="1944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What a</a:t>
            </a:r>
            <a:r>
              <a:rPr lang="en-US" altLang="zh-CN"/>
              <a:t> 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755650" y="5445125"/>
            <a:ext cx="264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What lovely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7" grpId="0"/>
      <p:bldP spid="57358" grpId="0"/>
      <p:bldP spid="57359" grpId="0"/>
      <p:bldP spid="573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50825" y="803275"/>
            <a:ext cx="7766050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dirty="0"/>
              <a:t>5. </a:t>
            </a:r>
            <a:r>
              <a:rPr lang="en-US" altLang="zh-CN" dirty="0" err="1"/>
              <a:t>Mr</a:t>
            </a:r>
            <a:r>
              <a:rPr lang="en-US" altLang="zh-CN" dirty="0"/>
              <a:t> Wang is a very busy man.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    _____ _____ _____man </a:t>
            </a:r>
            <a:r>
              <a:rPr lang="en-US" altLang="zh-CN" dirty="0" err="1"/>
              <a:t>Mr</a:t>
            </a:r>
            <a:r>
              <a:rPr lang="en-US" altLang="zh-CN" dirty="0"/>
              <a:t> Wang is!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6. They live a happy life today.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    _____ _____ _____ life they live!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7. It is a cold day.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    _______ ______ cold day.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8. These flowers are beautiful.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    _______ _________ _________!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836613" y="1419225"/>
            <a:ext cx="356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What    a     busy</a:t>
            </a:r>
            <a:r>
              <a:rPr lang="en-US" altLang="zh-CN"/>
              <a:t> 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827088" y="2636838"/>
            <a:ext cx="363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What   a</a:t>
            </a:r>
            <a:r>
              <a:rPr lang="en-US" altLang="zh-CN"/>
              <a:t>     </a:t>
            </a:r>
            <a:r>
              <a:rPr lang="en-US" altLang="zh-CN">
                <a:solidFill>
                  <a:srgbClr val="3333FF"/>
                </a:solidFill>
              </a:rPr>
              <a:t>happy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1012825" y="3867150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What     a</a:t>
            </a:r>
            <a:r>
              <a:rPr lang="en-US" altLang="zh-CN"/>
              <a:t> 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900113" y="5084763"/>
            <a:ext cx="559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What     beautiful     flowers</a:t>
            </a:r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/>
      <p:bldP spid="60426" grpId="0"/>
      <p:bldP spid="60427" grpId="0"/>
      <p:bldP spid="604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7993062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1. I like playing ___ violin but my sister  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likes to play ___ chess.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A. the; the      B. the; /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2. Beethoven was a great ___ from  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Germany.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A. singer        B. composer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3. My mother asks me to make my   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room ___ every day.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A. clean          B. cleanly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9750" y="260350"/>
            <a:ext cx="475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3333FF"/>
                </a:solidFill>
                <a:latin typeface="Times New Roman" panose="02020603050405020304" charset="0"/>
              </a:rPr>
              <a:t>II. </a:t>
            </a:r>
            <a:r>
              <a:rPr lang="zh-CN" altLang="en-US" dirty="0">
                <a:solidFill>
                  <a:srgbClr val="3333FF"/>
                </a:solidFill>
                <a:latin typeface="Times New Roman" panose="02020603050405020304" charset="0"/>
              </a:rPr>
              <a:t>单项选择。</a:t>
            </a:r>
          </a:p>
        </p:txBody>
      </p:sp>
      <p:pic>
        <p:nvPicPr>
          <p:cNvPr id="33802" name="Picture 10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060575"/>
            <a:ext cx="792163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3" name="Picture 11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789363"/>
            <a:ext cx="792163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4" name="Picture 12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5516563"/>
            <a:ext cx="792162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329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4. I have a pen friend ____ Betty.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A. call                  B. called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5. Do you like CDs ___ Na Ying?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A. with                 B. by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6. My ___ brother is two  years ___ than  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me.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A. elder, older     B. older, elder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7. ___ you ___ I am going to the party.</a:t>
            </a:r>
          </a:p>
          <a:p>
            <a:pPr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A. Both; and         B. Not only; but also</a:t>
            </a:r>
          </a:p>
        </p:txBody>
      </p:sp>
      <p:pic>
        <p:nvPicPr>
          <p:cNvPr id="34825" name="Picture 9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341438"/>
            <a:ext cx="792163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6" name="Picture 10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2492375"/>
            <a:ext cx="792163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7" name="Picture 11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149725"/>
            <a:ext cx="792162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8" name="Picture 12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5373688"/>
            <a:ext cx="792162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116013" y="1373188"/>
            <a:ext cx="669607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>
                <a:latin typeface="Arial" panose="020B0604020202020204" pitchFamily="34" charset="0"/>
                <a:ea typeface="华文仿宋" panose="02010600040101010101" pitchFamily="2" charset="-122"/>
              </a:rPr>
              <a:t>语法讲解建议采用归纳法，如尽可能多的呈现一些相关例句，或可让学生从已学课文中找相应例句，引导学生试着从所观察到的语言现象中总结出语言规则和语法规律。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351837" cy="5616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8. -What ___ beautiful baby!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- You are right.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 A. a              B. the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9. She’s never played the piano, ___?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A. is she?            B. has she?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10. -Xian </a:t>
            </a:r>
            <a:r>
              <a:rPr kumimoji="1" lang="en-US" altLang="zh-CN" sz="3600" b="1" dirty="0" err="1">
                <a:latin typeface="Times New Roman" panose="02020603050405020304" charset="0"/>
              </a:rPr>
              <a:t>Xinghai</a:t>
            </a:r>
            <a:r>
              <a:rPr kumimoji="1" lang="en-US" altLang="zh-CN" sz="3600" b="1" dirty="0">
                <a:latin typeface="Times New Roman" panose="02020603050405020304" charset="0"/>
              </a:rPr>
              <a:t> didn’t write traditional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   music, did he?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  - Yes, _____.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charset="0"/>
              </a:rPr>
              <a:t>        A. he did          B. he didn’t</a:t>
            </a:r>
          </a:p>
        </p:txBody>
      </p:sp>
      <p:pic>
        <p:nvPicPr>
          <p:cNvPr id="35847" name="Picture 7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773238"/>
            <a:ext cx="792163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8" name="Picture 8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997200"/>
            <a:ext cx="792163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9" name="Picture 9" descr="图片1jjt5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5445125"/>
            <a:ext cx="792162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23850" y="765175"/>
            <a:ext cx="8424863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>
                <a:solidFill>
                  <a:srgbClr val="3333FF"/>
                </a:solidFill>
              </a:rPr>
              <a:t>III. </a:t>
            </a:r>
            <a:r>
              <a:rPr lang="zh-CN" altLang="en-US">
                <a:solidFill>
                  <a:srgbClr val="3333FF"/>
                </a:solidFill>
              </a:rPr>
              <a:t>请根据不同的情景写句子。</a:t>
            </a:r>
            <a:r>
              <a:rPr lang="zh-CN" altLang="en-US"/>
              <a:t> </a:t>
            </a:r>
          </a:p>
          <a:p>
            <a:pPr marL="342900" indent="-342900">
              <a:buFontTx/>
              <a:buAutoNum type="arabicPeriod"/>
            </a:pPr>
            <a:r>
              <a:rPr lang="zh-CN" altLang="en-US"/>
              <a:t> 你想知道</a:t>
            </a:r>
            <a:r>
              <a:rPr lang="en-US" altLang="zh-CN"/>
              <a:t>Ben</a:t>
            </a:r>
            <a:r>
              <a:rPr lang="zh-CN" altLang="en-US"/>
              <a:t>和</a:t>
            </a:r>
            <a:r>
              <a:rPr lang="en-US" altLang="zh-CN"/>
              <a:t>Mike</a:t>
            </a:r>
            <a:r>
              <a:rPr lang="zh-CN" altLang="en-US"/>
              <a:t>今天谁没到学</a:t>
            </a:r>
          </a:p>
          <a:p>
            <a:pPr marL="342900" indent="-342900"/>
            <a:r>
              <a:rPr lang="zh-CN" altLang="en-US"/>
              <a:t>    校。该问：  </a:t>
            </a:r>
          </a:p>
          <a:p>
            <a:pPr marL="342900" indent="-342900"/>
            <a:r>
              <a:rPr lang="zh-CN" altLang="en-US"/>
              <a:t>    </a:t>
            </a:r>
            <a:r>
              <a:rPr lang="en-US" altLang="zh-CN"/>
              <a:t>Who____________________________</a:t>
            </a:r>
          </a:p>
          <a:p>
            <a:pPr marL="342900" indent="-342900"/>
            <a:r>
              <a:rPr lang="en-US" altLang="zh-CN"/>
              <a:t>    ________? </a:t>
            </a:r>
          </a:p>
          <a:p>
            <a:pPr marL="342900" indent="-342900"/>
            <a:r>
              <a:rPr lang="en-US" altLang="zh-CN"/>
              <a:t>2. </a:t>
            </a:r>
            <a:r>
              <a:rPr lang="zh-CN" altLang="en-US"/>
              <a:t>售货员让顾客在白色和黑色的物品中</a:t>
            </a:r>
          </a:p>
          <a:p>
            <a:pPr marL="342900" indent="-342900"/>
            <a:r>
              <a:rPr lang="zh-CN" altLang="en-US"/>
              <a:t>    选喜欢的。该说：    </a:t>
            </a:r>
          </a:p>
          <a:p>
            <a:pPr marL="342900" indent="-342900"/>
            <a:r>
              <a:rPr lang="zh-CN" altLang="en-US"/>
              <a:t>    </a:t>
            </a:r>
            <a:r>
              <a:rPr lang="en-US" altLang="zh-CN"/>
              <a:t>Which ___________________________</a:t>
            </a:r>
          </a:p>
          <a:p>
            <a:pPr marL="342900" indent="-342900"/>
            <a:r>
              <a:rPr lang="en-US" altLang="zh-CN"/>
              <a:t>    __________________?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900113" y="2382838"/>
            <a:ext cx="74374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            </a:t>
            </a:r>
            <a:r>
              <a:rPr lang="en-US" altLang="zh-CN" dirty="0">
                <a:solidFill>
                  <a:srgbClr val="3333FF"/>
                </a:solidFill>
              </a:rPr>
              <a:t>is not at school today, Ben or Mike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971550" y="4581525"/>
            <a:ext cx="7632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            </a:t>
            </a:r>
            <a:r>
              <a:rPr lang="en-US" altLang="zh-CN">
                <a:solidFill>
                  <a:srgbClr val="3333FF"/>
                </a:solidFill>
              </a:rPr>
              <a:t>one do you like, the white one or the black one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/>
      <p:bldP spid="5940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28588" y="549275"/>
            <a:ext cx="8907462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3. Miss Lee</a:t>
            </a:r>
            <a:r>
              <a:rPr lang="zh-CN" altLang="en-US"/>
              <a:t>问</a:t>
            </a:r>
            <a:r>
              <a:rPr lang="en-US" altLang="zh-CN"/>
              <a:t>Jim</a:t>
            </a:r>
            <a:r>
              <a:rPr lang="zh-CN" altLang="en-US"/>
              <a:t>在教室还是在操场。怎么 </a:t>
            </a:r>
          </a:p>
          <a:p>
            <a:r>
              <a:rPr lang="zh-CN" altLang="en-US"/>
              <a:t>    问呢？ </a:t>
            </a:r>
          </a:p>
          <a:p>
            <a:r>
              <a:rPr lang="zh-CN" altLang="en-US"/>
              <a:t>    </a:t>
            </a:r>
            <a:r>
              <a:rPr lang="en-US" altLang="zh-CN"/>
              <a:t>Is _________________________________</a:t>
            </a:r>
          </a:p>
          <a:p>
            <a:r>
              <a:rPr lang="en-US" altLang="zh-CN"/>
              <a:t>    ___________?</a:t>
            </a:r>
          </a:p>
          <a:p>
            <a:r>
              <a:rPr lang="en-US" altLang="zh-CN"/>
              <a:t>4. </a:t>
            </a:r>
            <a:r>
              <a:rPr lang="zh-CN" altLang="en-US"/>
              <a:t>你问</a:t>
            </a:r>
            <a:r>
              <a:rPr lang="en-US" altLang="zh-CN"/>
              <a:t>Amy</a:t>
            </a:r>
            <a:r>
              <a:rPr lang="zh-CN" altLang="en-US"/>
              <a:t>现在是在画画还是在读书。该</a:t>
            </a:r>
          </a:p>
          <a:p>
            <a:r>
              <a:rPr lang="zh-CN" altLang="en-US"/>
              <a:t>    问：  </a:t>
            </a:r>
          </a:p>
          <a:p>
            <a:r>
              <a:rPr lang="zh-CN" altLang="en-US"/>
              <a:t>     </a:t>
            </a:r>
            <a:r>
              <a:rPr lang="en-US" altLang="zh-CN"/>
              <a:t>Is________________________________? </a:t>
            </a:r>
          </a:p>
          <a:p>
            <a:r>
              <a:rPr lang="en-US" altLang="zh-CN"/>
              <a:t>5. </a:t>
            </a:r>
            <a:r>
              <a:rPr lang="zh-CN" altLang="en-US"/>
              <a:t>你想问今天是星期一还是星期二。怎么问</a:t>
            </a:r>
          </a:p>
          <a:p>
            <a:r>
              <a:rPr lang="zh-CN" altLang="en-US"/>
              <a:t>    呢？ </a:t>
            </a:r>
          </a:p>
          <a:p>
            <a:r>
              <a:rPr lang="zh-CN" altLang="en-US"/>
              <a:t>    </a:t>
            </a:r>
            <a:r>
              <a:rPr lang="en-US" altLang="zh-CN"/>
              <a:t>Is___________________________?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96900" y="1628775"/>
            <a:ext cx="743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      Jim in the classroom or in the playground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792163" y="3789363"/>
            <a:ext cx="7437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    </a:t>
            </a:r>
            <a:r>
              <a:rPr lang="en-US" altLang="zh-CN">
                <a:solidFill>
                  <a:srgbClr val="3333FF"/>
                </a:solidFill>
              </a:rPr>
              <a:t>Amy drawing pictures or reading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935038" y="5445125"/>
            <a:ext cx="7437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 </a:t>
            </a:r>
            <a:r>
              <a:rPr lang="en-US" altLang="zh-CN">
                <a:solidFill>
                  <a:srgbClr val="3333FF"/>
                </a:solidFill>
              </a:rPr>
              <a:t>it Monday or Tuesday today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/>
      <p:bldP spid="61450" grpId="0"/>
      <p:bldP spid="6145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95288" y="376617"/>
            <a:ext cx="8640762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dirty="0">
                <a:solidFill>
                  <a:srgbClr val="3333FF"/>
                </a:solidFill>
              </a:rPr>
              <a:t>IV. </a:t>
            </a:r>
            <a:r>
              <a:rPr lang="zh-CN" altLang="en-US" dirty="0">
                <a:solidFill>
                  <a:srgbClr val="3333FF"/>
                </a:solidFill>
              </a:rPr>
              <a:t>请把下列中文翻译成英语。</a:t>
            </a:r>
            <a:r>
              <a:rPr lang="zh-CN" altLang="en-US" dirty="0"/>
              <a:t>  </a:t>
            </a:r>
          </a:p>
          <a:p>
            <a:pPr marL="342900" indent="-342900">
              <a:buFontTx/>
              <a:buAutoNum type="arabicPeriod"/>
            </a:pPr>
            <a:r>
              <a:rPr lang="zh-CN" altLang="en-US" dirty="0"/>
              <a:t> 你在几年级，三年级还是四年级？</a:t>
            </a:r>
          </a:p>
          <a:p>
            <a:pPr marL="342900" indent="-342900"/>
            <a:r>
              <a:rPr lang="zh-CN" altLang="en-US" dirty="0"/>
              <a:t>    </a:t>
            </a:r>
            <a:r>
              <a:rPr lang="en-US" altLang="zh-CN" dirty="0">
                <a:solidFill>
                  <a:srgbClr val="3333FF"/>
                </a:solidFill>
              </a:rPr>
              <a:t>Which grade are you in, Grade 3 or </a:t>
            </a:r>
          </a:p>
          <a:p>
            <a:pPr marL="342900" indent="-342900"/>
            <a:r>
              <a:rPr lang="en-US" altLang="zh-CN" dirty="0">
                <a:solidFill>
                  <a:srgbClr val="3333FF"/>
                </a:solidFill>
              </a:rPr>
              <a:t>     Grade 4?</a:t>
            </a:r>
          </a:p>
          <a:p>
            <a:pPr marL="342900" indent="-342900"/>
            <a:r>
              <a:rPr lang="en-US" altLang="zh-CN" dirty="0"/>
              <a:t>2. </a:t>
            </a:r>
            <a:r>
              <a:rPr lang="zh-CN" altLang="en-US" dirty="0"/>
              <a:t>你的玩具车是新的还是旧的？</a:t>
            </a:r>
          </a:p>
          <a:p>
            <a:pPr marL="342900" indent="-342900"/>
            <a:r>
              <a:rPr lang="zh-CN" altLang="en-US" dirty="0"/>
              <a:t>    </a:t>
            </a:r>
            <a:r>
              <a:rPr lang="en-US" altLang="zh-CN" dirty="0">
                <a:solidFill>
                  <a:srgbClr val="3333FF"/>
                </a:solidFill>
              </a:rPr>
              <a:t>Is your toy car new or old? </a:t>
            </a:r>
          </a:p>
          <a:p>
            <a:pPr marL="342900" indent="-342900"/>
            <a:r>
              <a:rPr lang="en-US" altLang="zh-CN" dirty="0"/>
              <a:t>3. </a:t>
            </a:r>
            <a:r>
              <a:rPr lang="zh-CN" altLang="en-US" dirty="0"/>
              <a:t>你的父母现在在超市还是在家？</a:t>
            </a:r>
          </a:p>
          <a:p>
            <a:pPr marL="342900" indent="-342900"/>
            <a:r>
              <a:rPr lang="zh-CN" altLang="en-US" dirty="0"/>
              <a:t>     </a:t>
            </a:r>
            <a:r>
              <a:rPr lang="en-US" altLang="zh-CN" dirty="0">
                <a:solidFill>
                  <a:srgbClr val="3333FF"/>
                </a:solidFill>
              </a:rPr>
              <a:t>Are your parents at home or in </a:t>
            </a:r>
          </a:p>
          <a:p>
            <a:pPr marL="342900" indent="-342900"/>
            <a:r>
              <a:rPr lang="en-US" altLang="zh-CN" dirty="0">
                <a:solidFill>
                  <a:srgbClr val="3333FF"/>
                </a:solidFill>
              </a:rPr>
              <a:t>     the supermarket?</a:t>
            </a:r>
            <a:r>
              <a:rPr lang="en-US" altLang="zh-CN" dirty="0"/>
              <a:t> </a:t>
            </a:r>
          </a:p>
          <a:p>
            <a:pPr marL="342900" indent="-342900"/>
            <a:r>
              <a:rPr lang="en-US" altLang="zh-CN" dirty="0"/>
              <a:t>4. </a:t>
            </a:r>
            <a:r>
              <a:rPr lang="zh-CN" altLang="en-US" dirty="0"/>
              <a:t>你说中文还是说英语？</a:t>
            </a:r>
          </a:p>
          <a:p>
            <a:pPr marL="342900" indent="-342900"/>
            <a:r>
              <a:rPr lang="zh-CN" altLang="en-US" dirty="0"/>
              <a:t>    </a:t>
            </a:r>
            <a:r>
              <a:rPr lang="en-US" altLang="zh-CN" dirty="0">
                <a:solidFill>
                  <a:srgbClr val="3333FF"/>
                </a:solidFill>
              </a:rPr>
              <a:t>Do you speak Chinese or English?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3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3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3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31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908175" y="692150"/>
            <a:ext cx="6553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7000" dirty="0">
                <a:solidFill>
                  <a:srgbClr val="FF3300"/>
                </a:solidFill>
              </a:rPr>
              <a:t>Homework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116013" y="1989138"/>
            <a:ext cx="691356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4000" dirty="0">
                <a:latin typeface="Times New Roman" panose="02020603050405020304" charset="0"/>
              </a:rPr>
              <a:t> To write five exclamations with “What (a) …!”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4000" dirty="0">
                <a:latin typeface="Times New Roman" panose="02020603050405020304" charset="0"/>
              </a:rPr>
              <a:t>To write five questions with “or” in them</a:t>
            </a:r>
            <a:r>
              <a:rPr lang="en-US" altLang="zh-CN" sz="4000" dirty="0" smtClean="0">
                <a:latin typeface="Times New Roman" panose="02020603050405020304" charset="0"/>
              </a:rPr>
              <a:t>. </a:t>
            </a:r>
            <a:endParaRPr lang="en-US" altLang="zh-CN" sz="4000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4" name="Group 4"/>
          <p:cNvGrpSpPr/>
          <p:nvPr/>
        </p:nvGrpSpPr>
        <p:grpSpPr bwMode="auto">
          <a:xfrm>
            <a:off x="468313" y="188913"/>
            <a:ext cx="3848100" cy="719137"/>
            <a:chOff x="476" y="235"/>
            <a:chExt cx="2424" cy="564"/>
          </a:xfrm>
        </p:grpSpPr>
        <p:pic>
          <p:nvPicPr>
            <p:cNvPr id="76805" name="Picture 5" descr="u=3630653305,1900355316&amp;fm=0&amp;gp=40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12" y="379"/>
              <a:ext cx="432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806" name="Picture 6" descr="u=3630653305,1900355316&amp;fm=0&amp;gp=40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8" y="235"/>
              <a:ext cx="432" cy="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80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76" y="346"/>
              <a:ext cx="242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4800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Times New Roman" panose="02020603050405020304"/>
                  <a:cs typeface="Times New Roman" panose="02020603050405020304"/>
                </a:rPr>
                <a:t>Have  A  L        k</a:t>
              </a:r>
              <a:endParaRPr lang="zh-CN" altLang="en-US" sz="4800" kern="10" dirty="0">
                <a:ln w="12700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endParaRPr>
            </a:p>
          </p:txBody>
        </p:sp>
      </p:grp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79388" y="1095375"/>
            <a:ext cx="830103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— Is this by </a:t>
            </a:r>
            <a:r>
              <a:rPr lang="en-US" altLang="zh-CN" dirty="0">
                <a:solidFill>
                  <a:srgbClr val="3333FF"/>
                </a:solidFill>
              </a:rPr>
              <a:t>Strauss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3300"/>
                </a:solidFill>
              </a:rPr>
              <a:t>or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3333FF"/>
                </a:solidFill>
              </a:rPr>
              <a:t>Mozart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— It’s by Strauss.</a:t>
            </a:r>
          </a:p>
          <a:p>
            <a:r>
              <a:rPr lang="en-US" altLang="zh-CN" dirty="0"/>
              <a:t>— Do you like </a:t>
            </a:r>
            <a:r>
              <a:rPr lang="en-US" altLang="zh-CN" dirty="0">
                <a:solidFill>
                  <a:srgbClr val="3333FF"/>
                </a:solidFill>
              </a:rPr>
              <a:t>traditional Western music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     </a:t>
            </a:r>
            <a:r>
              <a:rPr lang="en-US" altLang="zh-CN" dirty="0">
                <a:solidFill>
                  <a:srgbClr val="FF3300"/>
                </a:solidFill>
              </a:rPr>
              <a:t>or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3333FF"/>
                </a:solidFill>
              </a:rPr>
              <a:t>pop music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— Well, I like both.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231775" y="3992563"/>
            <a:ext cx="86614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观察后我们发现上面两个问句中，提问者分别给出了两个可供对方选择的答案。</a:t>
            </a:r>
          </a:p>
          <a:p>
            <a:r>
              <a:rPr lang="zh-CN" altLang="en-US" dirty="0"/>
              <a:t>这类在问题中提供两个或两个以上可选答案的问句叫                      。</a:t>
            </a:r>
          </a:p>
        </p:txBody>
      </p:sp>
      <p:sp>
        <p:nvSpPr>
          <p:cNvPr id="76810" name="WordArt 10"/>
          <p:cNvSpPr>
            <a:spLocks noChangeArrowheads="1" noChangeShapeType="1" noTextEdit="1"/>
          </p:cNvSpPr>
          <p:nvPr/>
        </p:nvSpPr>
        <p:spPr bwMode="auto">
          <a:xfrm>
            <a:off x="2700338" y="5734050"/>
            <a:ext cx="2447925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黑体" panose="02010609060101010101" charset="-122"/>
                <a:ea typeface="黑体" panose="02010609060101010101" charset="-122"/>
              </a:rPr>
              <a:t>选择疑问句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53012" y="631581"/>
            <a:ext cx="8588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在口语中，选择疑问句的语调应是第一个选择项读</a:t>
            </a:r>
            <a:r>
              <a:rPr lang="zh-CN" altLang="en-US" dirty="0">
                <a:solidFill>
                  <a:srgbClr val="FF3300"/>
                </a:solidFill>
              </a:rPr>
              <a:t>升调</a:t>
            </a:r>
            <a:r>
              <a:rPr lang="zh-CN" altLang="en-US" dirty="0"/>
              <a:t>、第二个选择项读</a:t>
            </a:r>
            <a:r>
              <a:rPr lang="zh-CN" altLang="en-US" dirty="0">
                <a:solidFill>
                  <a:srgbClr val="FF3300"/>
                </a:solidFill>
              </a:rPr>
              <a:t>降调</a:t>
            </a:r>
            <a:r>
              <a:rPr lang="zh-CN" altLang="en-US" dirty="0"/>
              <a:t>。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31775" y="1831975"/>
            <a:ext cx="8661400" cy="432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dirty="0">
                <a:solidFill>
                  <a:srgbClr val="FF3300"/>
                </a:solidFill>
              </a:rPr>
              <a:t>More examples: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Is it by </a:t>
            </a:r>
            <a:r>
              <a:rPr lang="en-US" altLang="zh-CN" dirty="0">
                <a:solidFill>
                  <a:srgbClr val="3333FF"/>
                </a:solidFill>
              </a:rPr>
              <a:t>the father</a:t>
            </a:r>
            <a:r>
              <a:rPr lang="en-US" altLang="zh-CN" dirty="0"/>
              <a:t> or </a:t>
            </a:r>
            <a:r>
              <a:rPr lang="en-US" altLang="zh-CN" dirty="0">
                <a:solidFill>
                  <a:srgbClr val="3333FF"/>
                </a:solidFill>
              </a:rPr>
              <a:t>the son</a:t>
            </a:r>
            <a:r>
              <a:rPr lang="en-US" altLang="zh-CN" dirty="0"/>
              <a:t>?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3333FF"/>
                </a:solidFill>
              </a:rPr>
              <a:t>这是父亲写的还是儿子写的？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Would you like </a:t>
            </a:r>
            <a:r>
              <a:rPr lang="en-US" altLang="zh-CN" dirty="0">
                <a:solidFill>
                  <a:srgbClr val="3333FF"/>
                </a:solidFill>
              </a:rPr>
              <a:t>coffee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3333FF"/>
                </a:solidFill>
              </a:rPr>
              <a:t>tea</a:t>
            </a:r>
            <a:r>
              <a:rPr lang="en-US" altLang="zh-CN" dirty="0"/>
              <a:t> or </a:t>
            </a:r>
            <a:r>
              <a:rPr lang="en-US" altLang="zh-CN" dirty="0">
                <a:solidFill>
                  <a:srgbClr val="3333FF"/>
                </a:solidFill>
              </a:rPr>
              <a:t>soda</a:t>
            </a:r>
            <a:r>
              <a:rPr lang="en-US" altLang="zh-CN" dirty="0"/>
              <a:t>?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3333FF"/>
                </a:solidFill>
              </a:rPr>
              <a:t>你想喝咖啡、茶还是苏打水？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Should I </a:t>
            </a:r>
            <a:r>
              <a:rPr lang="en-US" altLang="zh-CN" dirty="0">
                <a:solidFill>
                  <a:srgbClr val="3333FF"/>
                </a:solidFill>
              </a:rPr>
              <a:t>call</a:t>
            </a:r>
            <a:r>
              <a:rPr lang="en-US" altLang="zh-CN" dirty="0"/>
              <a:t> or </a:t>
            </a:r>
            <a:r>
              <a:rPr lang="en-US" altLang="zh-CN" dirty="0">
                <a:solidFill>
                  <a:srgbClr val="3333FF"/>
                </a:solidFill>
              </a:rPr>
              <a:t>email</a:t>
            </a:r>
            <a:r>
              <a:rPr lang="en-US" altLang="zh-CN" dirty="0"/>
              <a:t> you?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3333FF"/>
                </a:solidFill>
              </a:rPr>
              <a:t>我应该给你打电话还是发电子邮件？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7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03213" y="557213"/>
            <a:ext cx="8516937" cy="553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dirty="0"/>
              <a:t>Did you come here </a:t>
            </a:r>
            <a:r>
              <a:rPr lang="en-US" altLang="zh-CN" dirty="0">
                <a:solidFill>
                  <a:srgbClr val="3333FF"/>
                </a:solidFill>
              </a:rPr>
              <a:t>by bus</a:t>
            </a:r>
            <a:r>
              <a:rPr lang="en-US" altLang="zh-CN" dirty="0"/>
              <a:t> or </a:t>
            </a:r>
            <a:r>
              <a:rPr lang="en-US" altLang="zh-CN" dirty="0">
                <a:solidFill>
                  <a:srgbClr val="3333FF"/>
                </a:solidFill>
              </a:rPr>
              <a:t>by car</a:t>
            </a:r>
            <a:r>
              <a:rPr lang="en-US" altLang="zh-CN" dirty="0"/>
              <a:t>?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3333FF"/>
                </a:solidFill>
              </a:rPr>
              <a:t>你是坐公交车还是开车过来的？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Which does </a:t>
            </a:r>
            <a:r>
              <a:rPr lang="en-US" altLang="zh-CN" dirty="0" err="1"/>
              <a:t>Lingling</a:t>
            </a:r>
            <a:r>
              <a:rPr lang="en-US" altLang="zh-CN" dirty="0"/>
              <a:t> like, </a:t>
            </a:r>
            <a:r>
              <a:rPr lang="en-US" altLang="zh-CN" dirty="0">
                <a:solidFill>
                  <a:srgbClr val="3333FF"/>
                </a:solidFill>
              </a:rPr>
              <a:t>traditional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3333FF"/>
                </a:solidFill>
              </a:rPr>
              <a:t>music</a:t>
            </a:r>
            <a:r>
              <a:rPr lang="en-US" altLang="zh-CN" dirty="0"/>
              <a:t> or </a:t>
            </a:r>
            <a:r>
              <a:rPr lang="en-US" altLang="zh-CN" dirty="0">
                <a:solidFill>
                  <a:srgbClr val="3333FF"/>
                </a:solidFill>
              </a:rPr>
              <a:t>pop music</a:t>
            </a:r>
            <a:r>
              <a:rPr lang="en-US" altLang="zh-CN" dirty="0"/>
              <a:t>?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3333FF"/>
                </a:solidFill>
              </a:rPr>
              <a:t>玲玲喜欢传统音乐还是流行音乐？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Who wrote </a:t>
            </a:r>
            <a:r>
              <a:rPr lang="en-US" altLang="zh-CN" i="1" dirty="0"/>
              <a:t>The Blue </a:t>
            </a:r>
            <a:r>
              <a:rPr lang="en-US" altLang="zh-CN" i="1" dirty="0" err="1"/>
              <a:t>Donube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3333FF"/>
                </a:solidFill>
              </a:rPr>
              <a:t>Mozart</a:t>
            </a:r>
            <a:r>
              <a:rPr lang="en-US" altLang="zh-CN" dirty="0"/>
              <a:t> or </a:t>
            </a:r>
            <a:r>
              <a:rPr lang="en-US" altLang="zh-CN" dirty="0">
                <a:solidFill>
                  <a:srgbClr val="3333FF"/>
                </a:solidFill>
              </a:rPr>
              <a:t>Strauss</a:t>
            </a:r>
            <a:r>
              <a:rPr lang="en-US" altLang="zh-CN" dirty="0"/>
              <a:t>?</a:t>
            </a: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3333FF"/>
                </a:solidFill>
              </a:rPr>
              <a:t>谁写的</a:t>
            </a:r>
            <a:r>
              <a:rPr lang="en-US" altLang="zh-CN" dirty="0">
                <a:solidFill>
                  <a:srgbClr val="3333FF"/>
                </a:solidFill>
              </a:rPr>
              <a:t>《</a:t>
            </a:r>
            <a:r>
              <a:rPr lang="zh-CN" altLang="en-US" dirty="0">
                <a:solidFill>
                  <a:srgbClr val="3333FF"/>
                </a:solidFill>
              </a:rPr>
              <a:t>蓝色多瑙河</a:t>
            </a:r>
            <a:r>
              <a:rPr lang="en-US" altLang="zh-CN" dirty="0">
                <a:solidFill>
                  <a:srgbClr val="3333FF"/>
                </a:solidFill>
              </a:rPr>
              <a:t>》</a:t>
            </a:r>
            <a:r>
              <a:rPr lang="zh-CN" altLang="en-US" dirty="0">
                <a:solidFill>
                  <a:srgbClr val="3333FF"/>
                </a:solidFill>
              </a:rPr>
              <a:t>，莫扎特还是施特劳斯？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31775" y="333375"/>
            <a:ext cx="8443913" cy="585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zh-CN" altLang="en-US"/>
              <a:t>观察上面的句子我们可以发现，选择疑问句中</a:t>
            </a:r>
            <a:r>
              <a:rPr lang="en-US" altLang="zh-CN"/>
              <a:t>or</a:t>
            </a:r>
            <a:r>
              <a:rPr lang="zh-CN" altLang="en-US"/>
              <a:t>所连接的可以是不同的内容，如两个</a:t>
            </a:r>
            <a:r>
              <a:rPr lang="zh-CN" altLang="en-US">
                <a:solidFill>
                  <a:srgbClr val="FF3300"/>
                </a:solidFill>
              </a:rPr>
              <a:t>名词</a:t>
            </a:r>
            <a:r>
              <a:rPr lang="en-US" altLang="zh-CN"/>
              <a:t>(the father or the son)</a:t>
            </a:r>
            <a:r>
              <a:rPr lang="zh-CN" altLang="en-US"/>
              <a:t>、两个</a:t>
            </a:r>
            <a:r>
              <a:rPr lang="zh-CN" altLang="en-US">
                <a:solidFill>
                  <a:srgbClr val="FF3300"/>
                </a:solidFill>
              </a:rPr>
              <a:t>动词</a:t>
            </a:r>
            <a:r>
              <a:rPr lang="zh-CN" altLang="en-US"/>
              <a:t> </a:t>
            </a:r>
            <a:r>
              <a:rPr lang="en-US" altLang="zh-CN"/>
              <a:t>(call or email)</a:t>
            </a:r>
            <a:r>
              <a:rPr lang="zh-CN" altLang="en-US"/>
              <a:t>、两个</a:t>
            </a:r>
            <a:r>
              <a:rPr lang="zh-CN" altLang="en-US">
                <a:solidFill>
                  <a:srgbClr val="FF3300"/>
                </a:solidFill>
              </a:rPr>
              <a:t>介词短语</a:t>
            </a:r>
            <a:r>
              <a:rPr lang="zh-CN" altLang="en-US"/>
              <a:t> </a:t>
            </a:r>
            <a:r>
              <a:rPr lang="en-US" altLang="zh-CN"/>
              <a:t>(by bus or by car)</a:t>
            </a:r>
            <a:r>
              <a:rPr lang="zh-CN" altLang="en-US"/>
              <a:t>、</a:t>
            </a:r>
            <a:r>
              <a:rPr lang="zh-CN" altLang="en-US">
                <a:solidFill>
                  <a:srgbClr val="FF3300"/>
                </a:solidFill>
              </a:rPr>
              <a:t>专有名词</a:t>
            </a:r>
            <a:r>
              <a:rPr lang="zh-CN" altLang="en-US"/>
              <a:t> </a:t>
            </a:r>
            <a:r>
              <a:rPr lang="en-US" altLang="zh-CN"/>
              <a:t>(Mozart or Strauss)</a:t>
            </a:r>
            <a:r>
              <a:rPr lang="zh-CN" altLang="en-US"/>
              <a:t>等。</a:t>
            </a:r>
          </a:p>
          <a:p>
            <a:pPr>
              <a:lnSpc>
                <a:spcPct val="105000"/>
              </a:lnSpc>
            </a:pPr>
            <a:r>
              <a:rPr lang="zh-CN" altLang="en-US">
                <a:solidFill>
                  <a:srgbClr val="FF3300"/>
                </a:solidFill>
              </a:rPr>
              <a:t>注意：</a:t>
            </a:r>
            <a:r>
              <a:rPr lang="en-US" altLang="zh-CN"/>
              <a:t>or</a:t>
            </a:r>
            <a:r>
              <a:rPr lang="zh-CN" altLang="en-US"/>
              <a:t>所连接的内容一定是</a:t>
            </a:r>
            <a:r>
              <a:rPr lang="zh-CN" altLang="en-US">
                <a:solidFill>
                  <a:srgbClr val="FF3300"/>
                </a:solidFill>
              </a:rPr>
              <a:t>并列的</a:t>
            </a:r>
            <a:r>
              <a:rPr lang="zh-CN" altLang="en-US"/>
              <a:t>，如果</a:t>
            </a:r>
            <a:r>
              <a:rPr lang="en-US" altLang="zh-CN"/>
              <a:t>or</a:t>
            </a:r>
            <a:r>
              <a:rPr lang="zh-CN" altLang="en-US"/>
              <a:t>的前面是名词，其后也应该是名词；如果是动词，则其后也必须是动词，不能前面是名词，后面却接一个动词。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095375" y="742950"/>
            <a:ext cx="3455988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Write questions.</a:t>
            </a:r>
          </a:p>
        </p:txBody>
      </p:sp>
      <p:grpSp>
        <p:nvGrpSpPr>
          <p:cNvPr id="78853" name="Group 5"/>
          <p:cNvGrpSpPr/>
          <p:nvPr/>
        </p:nvGrpSpPr>
        <p:grpSpPr bwMode="auto">
          <a:xfrm>
            <a:off x="319088" y="527050"/>
            <a:ext cx="631825" cy="781050"/>
            <a:chOff x="352" y="935"/>
            <a:chExt cx="400" cy="496"/>
          </a:xfrm>
        </p:grpSpPr>
        <p:sp>
          <p:nvSpPr>
            <p:cNvPr id="78854" name="PubTriangle"/>
            <p:cNvSpPr>
              <a:spLocks noEditPoints="1" noChangeArrowheads="1"/>
            </p:cNvSpPr>
            <p:nvPr/>
          </p:nvSpPr>
          <p:spPr bwMode="auto">
            <a:xfrm rot="23571224">
              <a:off x="352" y="1105"/>
              <a:ext cx="400" cy="326"/>
            </a:xfrm>
            <a:custGeom>
              <a:avLst/>
              <a:gdLst>
                <a:gd name="G0" fmla="+- 0 0 0"/>
                <a:gd name="G1" fmla="*/ 10800 1 2"/>
                <a:gd name="G2" fmla="*/ G1 10800 21600"/>
                <a:gd name="G3" fmla="+- 10800 0 G2"/>
                <a:gd name="G4" fmla="+- 10800 0 0"/>
                <a:gd name="G5" fmla="+- G1 10800 0"/>
                <a:gd name="G6" fmla="*/ 10800 1 2"/>
                <a:gd name="G7" fmla="+- 10800 0 0"/>
                <a:gd name="G8" fmla="+- G2 G6 G1"/>
                <a:gd name="G9" fmla="+- G8 10800 0"/>
                <a:gd name="G10" fmla="+- G6 10800 0"/>
                <a:gd name="T0" fmla="*/ 10800 w 21600"/>
                <a:gd name="T1" fmla="*/ 0 h 21600"/>
                <a:gd name="T2" fmla="*/ 5400 w 21600"/>
                <a:gd name="T3" fmla="*/ 10800 h 21600"/>
                <a:gd name="T4" fmla="*/ 0 w 21600"/>
                <a:gd name="T5" fmla="*/ 21600 h 21600"/>
                <a:gd name="T6" fmla="*/ 10800 w 21600"/>
                <a:gd name="T7" fmla="*/ 16200 h 21600"/>
                <a:gd name="T8" fmla="*/ 21600 w 21600"/>
                <a:gd name="T9" fmla="*/ 10800 h 21600"/>
                <a:gd name="T10" fmla="*/ 16200 w 21600"/>
                <a:gd name="T11" fmla="*/ 5400 h 21600"/>
                <a:gd name="T12" fmla="*/ G3 w 21600"/>
                <a:gd name="T13" fmla="*/ G6 h 21600"/>
                <a:gd name="T14" fmla="*/ G5 w 21600"/>
                <a:gd name="T15" fmla="*/ G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AA100">
                <a:alpha val="6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385" y="935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>
                <a:spcBef>
                  <a:spcPct val="50000"/>
                </a:spcBef>
              </a:pPr>
              <a:r>
                <a:rPr lang="en-US" altLang="zh-CN">
                  <a:solidFill>
                    <a:srgbClr val="FF3300"/>
                  </a:solidFill>
                  <a:latin typeface="Arial" panose="020B0604020202020204" pitchFamily="34" charset="0"/>
                  <a:ea typeface="华文细黑" panose="02010600040101010101" pitchFamily="2" charset="-122"/>
                </a:rPr>
                <a:t>1</a:t>
              </a:r>
            </a:p>
          </p:txBody>
        </p:sp>
      </p:grp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30188" y="1641475"/>
            <a:ext cx="8445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例：</a:t>
            </a:r>
            <a:r>
              <a:rPr lang="en-US" altLang="zh-CN" dirty="0"/>
              <a:t>you / like / pop / traditional music?</a:t>
            </a:r>
          </a:p>
          <a:p>
            <a:r>
              <a:rPr lang="en-US" altLang="zh-CN" dirty="0">
                <a:solidFill>
                  <a:srgbClr val="3333FF"/>
                </a:solidFill>
              </a:rPr>
              <a:t>        Do you like pop or traditional music?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30188" y="3006725"/>
            <a:ext cx="8589962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dirty="0">
                <a:latin typeface="Times New Roman" panose="02020603050405020304" charset="0"/>
              </a:rPr>
              <a:t> (be) / Strauss / German / Austrian?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charset="0"/>
              </a:rPr>
              <a:t>    </a:t>
            </a:r>
            <a:r>
              <a:rPr lang="en-US" altLang="zh-CN" dirty="0">
                <a:solidFill>
                  <a:srgbClr val="3333FF"/>
                </a:solidFill>
                <a:latin typeface="Times New Roman" panose="02020603050405020304" charset="0"/>
              </a:rPr>
              <a:t>Is Strauss German or Austrian?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charset="0"/>
              </a:rPr>
              <a:t>2. (be) / this / pop / rock?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charset="0"/>
              </a:rPr>
              <a:t>     </a:t>
            </a:r>
            <a:r>
              <a:rPr lang="en-US" altLang="zh-CN" dirty="0">
                <a:solidFill>
                  <a:srgbClr val="3333FF"/>
                </a:solidFill>
                <a:latin typeface="Times New Roman" panose="02020603050405020304" charset="0"/>
              </a:rPr>
              <a:t>Is this pop or rock?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8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8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8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07950" y="384175"/>
            <a:ext cx="8589963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dirty="0"/>
              <a:t>3. they / </a:t>
            </a:r>
            <a:r>
              <a:rPr lang="en-US" altLang="zh-CN" dirty="0" smtClean="0"/>
              <a:t>play </a:t>
            </a:r>
            <a:r>
              <a:rPr lang="en-US" altLang="zh-CN" dirty="0"/>
              <a:t>/ traditional music / modern 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    music?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    </a:t>
            </a:r>
            <a:r>
              <a:rPr lang="en-US" altLang="zh-CN" dirty="0">
                <a:solidFill>
                  <a:srgbClr val="3333FF"/>
                </a:solidFill>
              </a:rPr>
              <a:t>Do they play traditional music or </a:t>
            </a:r>
          </a:p>
          <a:p>
            <a:pPr>
              <a:lnSpc>
                <a:spcPct val="95000"/>
              </a:lnSpc>
            </a:pPr>
            <a:r>
              <a:rPr lang="en-US" altLang="zh-CN" dirty="0">
                <a:solidFill>
                  <a:srgbClr val="3333FF"/>
                </a:solidFill>
              </a:rPr>
              <a:t>    modern music?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07950" y="2652713"/>
            <a:ext cx="880586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dirty="0"/>
              <a:t>4. he / play / piano / violin?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    </a:t>
            </a:r>
            <a:r>
              <a:rPr lang="en-US" altLang="zh-CN" dirty="0">
                <a:solidFill>
                  <a:srgbClr val="3333FF"/>
                </a:solidFill>
              </a:rPr>
              <a:t>Does he play piano or violin?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07950" y="3984625"/>
            <a:ext cx="873442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dirty="0"/>
              <a:t>5. where / (can) we / hear / rock music / in / 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    New York / London?</a:t>
            </a:r>
          </a:p>
          <a:p>
            <a:pPr>
              <a:lnSpc>
                <a:spcPct val="95000"/>
              </a:lnSpc>
            </a:pPr>
            <a:r>
              <a:rPr lang="en-US" altLang="zh-CN" dirty="0"/>
              <a:t>    </a:t>
            </a:r>
            <a:r>
              <a:rPr lang="en-US" altLang="zh-CN" dirty="0">
                <a:solidFill>
                  <a:srgbClr val="3333FF"/>
                </a:solidFill>
              </a:rPr>
              <a:t>Where can we hear rock music, in New </a:t>
            </a:r>
          </a:p>
          <a:p>
            <a:pPr>
              <a:lnSpc>
                <a:spcPct val="95000"/>
              </a:lnSpc>
            </a:pPr>
            <a:r>
              <a:rPr lang="en-US" altLang="zh-CN" dirty="0">
                <a:solidFill>
                  <a:srgbClr val="3333FF"/>
                </a:solidFill>
              </a:rPr>
              <a:t>    York or in London?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1904</Words>
  <Application>Microsoft Office PowerPoint</Application>
  <PresentationFormat>全屏显示(4:3)</PresentationFormat>
  <Paragraphs>259</Paragraphs>
  <Slides>34</Slides>
  <Notes>2</Notes>
  <HiddenSlides>1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3" baseType="lpstr">
      <vt:lpstr>黑体</vt:lpstr>
      <vt:lpstr>华文仿宋</vt:lpstr>
      <vt:lpstr>华文细黑</vt:lpstr>
      <vt:lpstr>宋体</vt:lpstr>
      <vt:lpstr>微软雅黑</vt:lpstr>
      <vt:lpstr>Arial</vt:lpstr>
      <vt:lpstr>Arial Black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第一PPT模板网-WWW.1PPT.COM</Manager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150</cp:revision>
  <dcterms:created xsi:type="dcterms:W3CDTF">2006-07-21T10:04:00Z</dcterms:created>
  <dcterms:modified xsi:type="dcterms:W3CDTF">2023-01-16T15:52:38Z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48F2DA4342024875B2FC61F86685D692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