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0" r:id="rId2"/>
    <p:sldId id="262" r:id="rId3"/>
    <p:sldId id="29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63" r:id="rId13"/>
    <p:sldId id="264" r:id="rId14"/>
    <p:sldId id="265" r:id="rId15"/>
    <p:sldId id="271" r:id="rId16"/>
    <p:sldId id="257" r:id="rId17"/>
    <p:sldId id="258" r:id="rId18"/>
    <p:sldId id="272" r:id="rId19"/>
    <p:sldId id="259" r:id="rId20"/>
    <p:sldId id="260" r:id="rId21"/>
    <p:sldId id="261" r:id="rId22"/>
    <p:sldId id="270" r:id="rId23"/>
    <p:sldId id="268" r:id="rId24"/>
    <p:sldId id="269" r:id="rId25"/>
    <p:sldId id="273" r:id="rId26"/>
    <p:sldId id="289" r:id="rId27"/>
    <p:sldId id="274" r:id="rId28"/>
    <p:sldId id="275" r:id="rId29"/>
    <p:sldId id="278" r:id="rId30"/>
    <p:sldId id="277" r:id="rId31"/>
    <p:sldId id="276" r:id="rId32"/>
    <p:sldId id="267" r:id="rId33"/>
    <p:sldId id="291" r:id="rId34"/>
    <p:sldId id="292" r:id="rId35"/>
    <p:sldId id="293" r:id="rId36"/>
    <p:sldId id="294" r:id="rId37"/>
    <p:sldId id="266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279" r:id="rId4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E76D60BA-C67F-4AC6-9E15-026D1C15006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CBC3BF0-2845-43BA-9ADA-AF91A5627128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5951F17F-D877-403C-BFD0-9E313046AFED}" type="slidenum">
              <a:rPr kumimoji="1" lang="en-US" altLang="zh-CN" sz="1200">
                <a:latin typeface="Times New Roman" panose="02020603050405020304" pitchFamily="18" charset="0"/>
              </a:rPr>
              <a:t>1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C482DF-EEF1-4BCF-91FC-BE9E4C3D0A7F}" type="slidenum">
              <a:rPr lang="en-US" altLang="zh-CN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8617-88D2-4FEA-A797-C31D713F35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2D28-12B2-4692-A076-10701C61B3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9846-2384-42D9-A097-82966D831A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96CE-1A4C-4287-8241-589D08AD8D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C4258-8724-4C51-A98B-8B5AEA75F0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E6252-A681-4F33-B61C-DB99D4FFC9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DE4F-1D27-440A-BB33-B6B1E0E7AD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913D-7BBD-46AD-9E2F-D2D9918B003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07A4-0C4E-4CD5-887B-C780C0AA083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8E61-5603-491F-816C-556BB12100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2C7A-9B3E-45BA-BA41-5FDE8E9457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38EA6D21-BE35-47BA-AA3D-1C18D34547B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36731;&#38899;&#20048;%20-%20&#30005;&#21488;&#39057;&#36947;&#38899;&#20048;&#20276;&#22863;.mp3" TargetMode="External"/><Relationship Id="rId1" Type="http://schemas.microsoft.com/office/2007/relationships/media" Target="file:///G:\&#36731;&#38899;&#20048;%20-%20&#30005;&#21488;&#39057;&#36947;&#38899;&#20048;&#20276;&#22863;.mp3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12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22.jpeg"/><Relationship Id="rId5" Type="http://schemas.openxmlformats.org/officeDocument/2006/relationships/image" Target="../media/image13.jpeg"/><Relationship Id="rId10" Type="http://schemas.openxmlformats.org/officeDocument/2006/relationships/image" Target="../media/image21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U11&#36164;&#28304;/swf/U11rhyme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U11&#36164;&#28304;/swf/U11say.swf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U11say.sw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6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9.jpe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4" Type="http://schemas.openxmlformats.org/officeDocument/2006/relationships/image" Target="../media/image11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1"/>
          <p:cNvSpPr>
            <a:spLocks noChangeArrowheads="1" noChangeShapeType="1" noTextEdit="1"/>
          </p:cNvSpPr>
          <p:nvPr/>
        </p:nvSpPr>
        <p:spPr bwMode="auto">
          <a:xfrm>
            <a:off x="1676400" y="2057400"/>
            <a:ext cx="6096000" cy="1155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6000" b="1" kern="10">
                <a:ln w="317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Georgia" panose="02040502050405020303"/>
              </a:rPr>
              <a:t>They're lovely!</a:t>
            </a:r>
            <a:endParaRPr lang="zh-CN" altLang="en-US" sz="6000" b="1" kern="10">
              <a:ln w="317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Georgia" panose="02040502050405020303"/>
            </a:endParaRPr>
          </a:p>
        </p:txBody>
      </p:sp>
      <p:pic>
        <p:nvPicPr>
          <p:cNvPr id="2065" name="轻音乐 - 电台频道音乐伴奏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-603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962061" y="509905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12" descr="纸袋"/>
          <p:cNvSpPr>
            <a:spLocks noChangeArrowheads="1" noChangeShapeType="1" noTextEdit="1"/>
          </p:cNvSpPr>
          <p:nvPr/>
        </p:nvSpPr>
        <p:spPr bwMode="auto">
          <a:xfrm>
            <a:off x="5940425" y="3068638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cat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555" name="Picture 4" descr="u=2356859065,263749302&amp;fm=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12573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u=275284929,2782766061&amp;fm=0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4149725"/>
            <a:ext cx="19446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3558" name="Picture 9" descr="u=261064883,821135611&amp;fm=3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268413"/>
            <a:ext cx="186848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3" descr="u=3931180339,2318410626&amp;fm=0&amp;gp=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260350"/>
            <a:ext cx="1333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WordArt 16" descr="纸袋"/>
          <p:cNvSpPr>
            <a:spLocks noChangeArrowheads="1" noChangeShapeType="1" noTextEdit="1"/>
          </p:cNvSpPr>
          <p:nvPr/>
        </p:nvSpPr>
        <p:spPr bwMode="auto">
          <a:xfrm>
            <a:off x="179388" y="364490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rabbit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1" name="WordArt 17" descr="纸袋"/>
          <p:cNvSpPr>
            <a:spLocks noChangeArrowheads="1" noChangeShapeType="1" noTextEdit="1"/>
          </p:cNvSpPr>
          <p:nvPr/>
        </p:nvSpPr>
        <p:spPr bwMode="auto">
          <a:xfrm>
            <a:off x="7812088" y="5445125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bear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2" name="WordArt 18" descr="纸袋"/>
          <p:cNvSpPr>
            <a:spLocks noChangeArrowheads="1" noChangeShapeType="1" noTextEdit="1"/>
          </p:cNvSpPr>
          <p:nvPr/>
        </p:nvSpPr>
        <p:spPr bwMode="auto">
          <a:xfrm>
            <a:off x="6156325" y="616585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duck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563" name="Picture 11" descr="image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70750" y="3429000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5" descr="u=1971361147,3034628939&amp;fm=0&amp;gp=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9313" y="1052513"/>
            <a:ext cx="19446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WordArt 14" descr="纸袋"/>
          <p:cNvSpPr>
            <a:spLocks noChangeArrowheads="1" noChangeShapeType="1" noTextEdit="1"/>
          </p:cNvSpPr>
          <p:nvPr/>
        </p:nvSpPr>
        <p:spPr bwMode="auto">
          <a:xfrm>
            <a:off x="7812088" y="278130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dog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566" name="Picture 14" descr="bir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3213" y="3500438"/>
            <a:ext cx="27352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WordArt 14" descr="纸袋"/>
          <p:cNvSpPr>
            <a:spLocks noChangeArrowheads="1" noChangeShapeType="1" noTextEdit="1"/>
          </p:cNvSpPr>
          <p:nvPr/>
        </p:nvSpPr>
        <p:spPr bwMode="auto">
          <a:xfrm>
            <a:off x="4138613" y="5159375"/>
            <a:ext cx="792162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bird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8" name="WordArt 15" descr="纸袋"/>
          <p:cNvSpPr>
            <a:spLocks noChangeArrowheads="1" noChangeShapeType="1" noTextEdit="1"/>
          </p:cNvSpPr>
          <p:nvPr/>
        </p:nvSpPr>
        <p:spPr bwMode="auto">
          <a:xfrm>
            <a:off x="1619250" y="3068638"/>
            <a:ext cx="134620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monkey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9" name="WordArt 17" descr="纸袋"/>
          <p:cNvSpPr>
            <a:spLocks noChangeArrowheads="1" noChangeShapeType="1" noTextEdit="1"/>
          </p:cNvSpPr>
          <p:nvPr/>
        </p:nvSpPr>
        <p:spPr bwMode="auto">
          <a:xfrm>
            <a:off x="1619250" y="5876925"/>
            <a:ext cx="10080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chicken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570" name="Picture 18" descr="chicken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16013" y="3933825"/>
            <a:ext cx="16557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fish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03575" y="0"/>
            <a:ext cx="2449513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6" descr="u=3634572899,183677913&amp;fm=0&amp;gp=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92725" y="1341438"/>
            <a:ext cx="17287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WordArt 19" descr="纸袋"/>
          <p:cNvSpPr>
            <a:spLocks noChangeArrowheads="1" noChangeShapeType="1" noTextEdit="1"/>
          </p:cNvSpPr>
          <p:nvPr/>
        </p:nvSpPr>
        <p:spPr bwMode="auto">
          <a:xfrm>
            <a:off x="3779838" y="2349500"/>
            <a:ext cx="11525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fish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zh-CN" sz="4000" smtClean="0"/>
              <a:t>3). Check: </a:t>
            </a:r>
            <a:r>
              <a:rPr lang="en-US" altLang="zh-CN" sz="3600" smtClean="0"/>
              <a:t>connect with word and picture</a:t>
            </a:r>
            <a:r>
              <a:rPr lang="zh-CN" altLang="en-US" sz="3600" smtClean="0"/>
              <a:t>（把动物图片和相应的单词连线）</a:t>
            </a:r>
            <a:r>
              <a:rPr lang="zh-CN" altLang="en-US" sz="4000" smtClean="0"/>
              <a:t> </a:t>
            </a:r>
          </a:p>
        </p:txBody>
      </p:sp>
      <p:pic>
        <p:nvPicPr>
          <p:cNvPr id="24579" name="Picture 12" descr="u=3634572899,183677913&amp;fm=0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644900"/>
            <a:ext cx="12588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6" descr="u=275284929,2782766061&amp;fm=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412875"/>
            <a:ext cx="1333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7" descr="u=261064883,821135611&amp;fm=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636838"/>
            <a:ext cx="13049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8"/>
          <p:cNvSpPr txBox="1">
            <a:spLocks noChangeArrowheads="1"/>
          </p:cNvSpPr>
          <p:nvPr/>
        </p:nvSpPr>
        <p:spPr bwMode="auto">
          <a:xfrm>
            <a:off x="827088" y="5229225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bird</a:t>
            </a:r>
          </a:p>
        </p:txBody>
      </p:sp>
      <p:sp>
        <p:nvSpPr>
          <p:cNvPr id="24583" name="Text Box 19"/>
          <p:cNvSpPr txBox="1">
            <a:spLocks noChangeArrowheads="1"/>
          </p:cNvSpPr>
          <p:nvPr/>
        </p:nvSpPr>
        <p:spPr bwMode="auto">
          <a:xfrm>
            <a:off x="3563938" y="5157788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duck</a:t>
            </a:r>
          </a:p>
        </p:txBody>
      </p:sp>
      <p:sp>
        <p:nvSpPr>
          <p:cNvPr id="24584" name="Text Box 20"/>
          <p:cNvSpPr txBox="1">
            <a:spLocks noChangeArrowheads="1"/>
          </p:cNvSpPr>
          <p:nvPr/>
        </p:nvSpPr>
        <p:spPr bwMode="auto">
          <a:xfrm>
            <a:off x="5508625" y="5373688"/>
            <a:ext cx="1943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chicken</a:t>
            </a:r>
          </a:p>
        </p:txBody>
      </p:sp>
      <p:sp>
        <p:nvSpPr>
          <p:cNvPr id="24585" name="Text Box 21"/>
          <p:cNvSpPr txBox="1">
            <a:spLocks noChangeArrowheads="1"/>
          </p:cNvSpPr>
          <p:nvPr/>
        </p:nvSpPr>
        <p:spPr bwMode="auto">
          <a:xfrm>
            <a:off x="2051050" y="4365625"/>
            <a:ext cx="187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monkey</a:t>
            </a:r>
          </a:p>
        </p:txBody>
      </p:sp>
      <p:sp>
        <p:nvSpPr>
          <p:cNvPr id="24586" name="Text Box 22"/>
          <p:cNvSpPr txBox="1">
            <a:spLocks noChangeArrowheads="1"/>
          </p:cNvSpPr>
          <p:nvPr/>
        </p:nvSpPr>
        <p:spPr bwMode="auto">
          <a:xfrm>
            <a:off x="4787900" y="4365625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fish</a:t>
            </a:r>
          </a:p>
        </p:txBody>
      </p:sp>
      <p:sp>
        <p:nvSpPr>
          <p:cNvPr id="24587" name="Text Box 23"/>
          <p:cNvSpPr txBox="1">
            <a:spLocks noChangeArrowheads="1"/>
          </p:cNvSpPr>
          <p:nvPr/>
        </p:nvSpPr>
        <p:spPr bwMode="auto">
          <a:xfrm>
            <a:off x="3657600" y="3505200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cat</a:t>
            </a: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H="1">
            <a:off x="1476375" y="38608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V="1">
            <a:off x="2195513" y="3141663"/>
            <a:ext cx="2808287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 flipV="1">
            <a:off x="3924300" y="3644900"/>
            <a:ext cx="23764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2484438" y="3429000"/>
            <a:ext cx="26638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6516688" y="4797425"/>
            <a:ext cx="11509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3924300" y="2852738"/>
            <a:ext cx="360363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594" name="Picture 30" descr="u=3931180339,2318410626&amp;fm=0&amp;gp=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00" y="5629275"/>
            <a:ext cx="1333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fis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2988" y="1773238"/>
            <a:ext cx="14843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 descr="bir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1557338"/>
            <a:ext cx="1511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1" descr="chicken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39063" y="3357563"/>
            <a:ext cx="14049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6" grpId="0" animBg="1"/>
      <p:bldP spid="28697" grpId="0" animBg="1"/>
      <p:bldP spid="28698" grpId="0" animBg="1"/>
      <p:bldP spid="28699" grpId="0" animBg="1"/>
      <p:bldP spid="28700" grpId="0" animBg="1"/>
      <p:bldP spid="287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Comic Sans MS" panose="030F0702030302020204" pitchFamily="66" charset="0"/>
                <a:hlinkClick r:id="rId2" action="ppaction://hlinkfile"/>
              </a:rPr>
              <a:t>Rhyme time </a:t>
            </a:r>
            <a:endParaRPr lang="en-US" altLang="zh-CN" smtClean="0">
              <a:latin typeface="Comic Sans MS" panose="030F0702030302020204" pitchFamily="66" charset="0"/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88392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Comic Sans MS" panose="030F0702030302020204" pitchFamily="66" charset="0"/>
              </a:rPr>
              <a:t>Cats are cute, cats are fun,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Comic Sans MS" panose="030F0702030302020204" pitchFamily="66" charset="0"/>
              </a:rPr>
              <a:t>Cats are friends for everyone.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Comic Sans MS" panose="030F0702030302020204" pitchFamily="66" charset="0"/>
              </a:rPr>
              <a:t>Please, Mum, Please, Mum,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Comic Sans MS" panose="030F0702030302020204" pitchFamily="66" charset="0"/>
              </a:rPr>
              <a:t>Can I have one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Comic Sans MS" panose="030F0702030302020204" pitchFamily="66" charset="0"/>
              </a:rPr>
              <a:t>OK, son, OK, son,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Comic Sans MS" panose="030F0702030302020204" pitchFamily="66" charset="0"/>
              </a:rPr>
              <a:t>You can have the little white one.</a:t>
            </a:r>
            <a:endParaRPr lang="en-US" altLang="zh-CN" sz="3600">
              <a:latin typeface="Comic Sans MS" panose="030F0702030302020204" pitchFamily="66" charset="0"/>
            </a:endParaRPr>
          </a:p>
        </p:txBody>
      </p:sp>
      <p:pic>
        <p:nvPicPr>
          <p:cNvPr id="25604" name="Picture 24" descr="2007427126579847780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124200"/>
            <a:ext cx="20177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6000" r="17969" b="19333"/>
          <a:stretch>
            <a:fillRect/>
          </a:stretch>
        </p:blipFill>
        <p:spPr bwMode="auto">
          <a:xfrm>
            <a:off x="304800" y="381000"/>
            <a:ext cx="8534400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8000">
                <a:latin typeface="Comic Sans MS" panose="030F0702030302020204" pitchFamily="66" charset="0"/>
              </a:rPr>
              <a:t>shop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19200" y="212725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8000">
                <a:latin typeface="Comic Sans MS" panose="030F0702030302020204" pitchFamily="66" charset="0"/>
              </a:rPr>
              <a:t>toy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0667" r="2000" b="10666"/>
          <a:stretch>
            <a:fillRect/>
          </a:stretch>
        </p:blipFill>
        <p:spPr bwMode="auto">
          <a:xfrm>
            <a:off x="0" y="1162050"/>
            <a:ext cx="9144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52600" y="0"/>
            <a:ext cx="548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8000">
                <a:latin typeface="Comic Sans MS" panose="030F0702030302020204" pitchFamily="66" charset="0"/>
              </a:rPr>
              <a:t>pet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237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9375" r="7813" b="7292"/>
          <a:stretch>
            <a:fillRect/>
          </a:stretch>
        </p:blipFill>
        <p:spPr bwMode="auto">
          <a:xfrm>
            <a:off x="609600" y="1295400"/>
            <a:ext cx="32543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5181600"/>
            <a:ext cx="3733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cat</a:t>
            </a:r>
          </a:p>
        </p:txBody>
      </p:sp>
      <p:pic>
        <p:nvPicPr>
          <p:cNvPr id="29700" name="Picture 4" descr="73c31b2597aaf7588b82a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006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00600" y="5486400"/>
            <a:ext cx="2962275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  cat</a:t>
            </a:r>
            <a:r>
              <a:rPr lang="en-US" altLang="zh-CN" sz="440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What’s that?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191000" y="3810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 are </a:t>
            </a:r>
            <a:r>
              <a:rPr lang="en-US" altLang="zh-CN" sz="4400" u="sng">
                <a:solidFill>
                  <a:srgbClr val="FF0000"/>
                </a:solidFill>
              </a:rPr>
              <a:t>those</a:t>
            </a:r>
            <a:r>
              <a:rPr lang="en-US" altLang="zh-CN" sz="4400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  <p:bldP spid="5126" grpId="0"/>
      <p:bldP spid="51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d968f231ae56809ad34de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8798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5334000"/>
            <a:ext cx="2438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dog</a:t>
            </a:r>
          </a:p>
        </p:txBody>
      </p:sp>
      <p:pic>
        <p:nvPicPr>
          <p:cNvPr id="30724" name="Picture 4" descr="06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67400" y="5486400"/>
            <a:ext cx="2541588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dog</a:t>
            </a:r>
            <a:r>
              <a:rPr lang="en-US" altLang="zh-CN" sz="440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  <a:endParaRPr lang="en-US" altLang="zh-CN" sz="4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What’s that?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1000" y="3810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 are those?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/>
      <p:bldP spid="61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小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7" r="47701"/>
          <a:stretch>
            <a:fillRect/>
          </a:stretch>
        </p:blipFill>
        <p:spPr bwMode="auto">
          <a:xfrm>
            <a:off x="381000" y="304800"/>
            <a:ext cx="34671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5715000"/>
            <a:ext cx="2895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bird</a:t>
            </a:r>
          </a:p>
        </p:txBody>
      </p:sp>
      <p:grpSp>
        <p:nvGrpSpPr>
          <p:cNvPr id="21513" name="Group 9"/>
          <p:cNvGrpSpPr/>
          <p:nvPr/>
        </p:nvGrpSpPr>
        <p:grpSpPr bwMode="auto">
          <a:xfrm>
            <a:off x="3886200" y="304800"/>
            <a:ext cx="5016500" cy="5105400"/>
            <a:chOff x="2784" y="192"/>
            <a:chExt cx="3160" cy="3216"/>
          </a:xfrm>
        </p:grpSpPr>
        <p:pic>
          <p:nvPicPr>
            <p:cNvPr id="31750" name="Picture 6" descr="bir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9" r="27000"/>
            <a:stretch>
              <a:fillRect/>
            </a:stretch>
          </p:blipFill>
          <p:spPr bwMode="auto">
            <a:xfrm>
              <a:off x="2784" y="240"/>
              <a:ext cx="162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7" descr="bir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9" r="27000"/>
            <a:stretch>
              <a:fillRect/>
            </a:stretch>
          </p:blipFill>
          <p:spPr bwMode="auto">
            <a:xfrm>
              <a:off x="3504" y="816"/>
              <a:ext cx="162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8" descr="bir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9" r="27000"/>
            <a:stretch>
              <a:fillRect/>
            </a:stretch>
          </p:blipFill>
          <p:spPr bwMode="auto">
            <a:xfrm>
              <a:off x="4320" y="192"/>
              <a:ext cx="162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419600" y="5638800"/>
            <a:ext cx="419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three  bird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00831305527413_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"/>
          <a:stretch>
            <a:fillRect/>
          </a:stretch>
        </p:blipFill>
        <p:spPr bwMode="auto">
          <a:xfrm>
            <a:off x="0" y="1357313"/>
            <a:ext cx="3260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5181600"/>
            <a:ext cx="2895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duck</a:t>
            </a:r>
          </a:p>
        </p:txBody>
      </p:sp>
      <p:pic>
        <p:nvPicPr>
          <p:cNvPr id="32772" name="Picture 4" descr="11794d434556225c9213c6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634" r="21637" b="32954"/>
          <a:stretch>
            <a:fillRect/>
          </a:stretch>
        </p:blipFill>
        <p:spPr bwMode="auto">
          <a:xfrm>
            <a:off x="3352800" y="1509713"/>
            <a:ext cx="57912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105400" y="5105400"/>
            <a:ext cx="2743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duck</a:t>
            </a:r>
            <a:r>
              <a:rPr lang="en-US" altLang="zh-CN" sz="440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  <a:endParaRPr lang="en-US" altLang="zh-CN" sz="4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457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What’s that?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191000" y="3810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 are those?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  <p:bldP spid="7174" grpId="0"/>
      <p:bldP spid="7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0110625222747S393OJT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763000" cy="65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zh-CN" sz="5400" b="1" smtClean="0"/>
              <a:t>They’re lovely.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84bOOOPIC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1845" r="15077" b="2000"/>
          <a:stretch>
            <a:fillRect/>
          </a:stretch>
        </p:blipFill>
        <p:spPr bwMode="auto">
          <a:xfrm>
            <a:off x="381000" y="1817688"/>
            <a:ext cx="26590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4800600"/>
            <a:ext cx="3429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chicken</a:t>
            </a:r>
          </a:p>
        </p:txBody>
      </p:sp>
      <p:pic>
        <p:nvPicPr>
          <p:cNvPr id="33796" name="Picture 4" descr="20105261554309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65288"/>
            <a:ext cx="45720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724400" y="48768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chicken</a:t>
            </a:r>
            <a:r>
              <a:rPr lang="en-US" altLang="zh-CN" sz="440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What’s that?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191000" y="3810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 are those?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7" grpId="0" animBg="1"/>
      <p:bldP spid="8198" grpId="0"/>
      <p:bldP spid="81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6633144_135557444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2" r="3773" b="3773"/>
          <a:stretch>
            <a:fillRect/>
          </a:stretch>
        </p:blipFill>
        <p:spPr bwMode="auto">
          <a:xfrm>
            <a:off x="685800" y="2057400"/>
            <a:ext cx="2312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5791200"/>
            <a:ext cx="2667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rabbit</a:t>
            </a:r>
          </a:p>
        </p:txBody>
      </p:sp>
      <p:pic>
        <p:nvPicPr>
          <p:cNvPr id="34820" name="Picture 4" descr="33baf5a0e316541571c114a21bebb2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105400" y="5715000"/>
            <a:ext cx="2362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rabbit</a:t>
            </a:r>
            <a:r>
              <a:rPr lang="en-US" altLang="zh-CN" sz="440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3810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What’s that?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0" y="3810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 are those?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animBg="1"/>
      <p:bldP spid="9222" grpId="0"/>
      <p:bldP spid="92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mon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1001"/>
          <a:stretch>
            <a:fillRect/>
          </a:stretch>
        </p:blipFill>
        <p:spPr bwMode="auto">
          <a:xfrm>
            <a:off x="685800" y="381000"/>
            <a:ext cx="3476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66800" y="5410200"/>
            <a:ext cx="2667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monkey</a:t>
            </a:r>
          </a:p>
        </p:txBody>
      </p:sp>
      <p:grpSp>
        <p:nvGrpSpPr>
          <p:cNvPr id="19464" name="Group 8"/>
          <p:cNvGrpSpPr/>
          <p:nvPr/>
        </p:nvGrpSpPr>
        <p:grpSpPr bwMode="auto">
          <a:xfrm>
            <a:off x="4495800" y="762000"/>
            <a:ext cx="4648200" cy="3933825"/>
            <a:chOff x="2832" y="480"/>
            <a:chExt cx="2928" cy="2478"/>
          </a:xfrm>
        </p:grpSpPr>
        <p:pic>
          <p:nvPicPr>
            <p:cNvPr id="35846" name="Picture 6" descr="numb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01" t="22000" b="48666"/>
            <a:stretch>
              <a:fillRect/>
            </a:stretch>
          </p:blipFill>
          <p:spPr bwMode="auto">
            <a:xfrm>
              <a:off x="2832" y="480"/>
              <a:ext cx="2928" cy="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Oval 7"/>
            <p:cNvSpPr>
              <a:spLocks noChangeArrowheads="1"/>
            </p:cNvSpPr>
            <p:nvPr/>
          </p:nvSpPr>
          <p:spPr bwMode="auto">
            <a:xfrm>
              <a:off x="4992" y="2160"/>
              <a:ext cx="528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0" y="5410200"/>
            <a:ext cx="4343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four monkey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is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5310" r="3125" b="30193"/>
          <a:stretch>
            <a:fillRect/>
          </a:stretch>
        </p:blipFill>
        <p:spPr bwMode="auto">
          <a:xfrm>
            <a:off x="1066800" y="304800"/>
            <a:ext cx="7086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0" y="5791200"/>
            <a:ext cx="2667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fish</a:t>
            </a:r>
          </a:p>
        </p:txBody>
      </p:sp>
      <p:pic>
        <p:nvPicPr>
          <p:cNvPr id="17414" name="Picture 6" descr="fis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5310" r="3125" b="30193"/>
          <a:stretch>
            <a:fillRect/>
          </a:stretch>
        </p:blipFill>
        <p:spPr bwMode="auto">
          <a:xfrm>
            <a:off x="1143000" y="2667000"/>
            <a:ext cx="7086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19400" y="5791200"/>
            <a:ext cx="1143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goldfis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6FA"/>
              </a:clrFrom>
              <a:clrTo>
                <a:srgbClr val="F1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0622" r="19333" b="4404"/>
          <a:stretch>
            <a:fillRect/>
          </a:stretch>
        </p:blipFill>
        <p:spPr bwMode="auto">
          <a:xfrm>
            <a:off x="0" y="1066800"/>
            <a:ext cx="47244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5486400"/>
            <a:ext cx="502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goldfish</a:t>
            </a:r>
          </a:p>
        </p:txBody>
      </p:sp>
      <p:pic>
        <p:nvPicPr>
          <p:cNvPr id="18438" name="Picture 6" descr="goldfish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3"/>
          <a:stretch>
            <a:fillRect/>
          </a:stretch>
        </p:blipFill>
        <p:spPr bwMode="auto">
          <a:xfrm>
            <a:off x="4038600" y="1295400"/>
            <a:ext cx="47244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114800" y="5486400"/>
            <a:ext cx="502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two  goldfish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11333" r="3000" b="11333"/>
          <a:stretch>
            <a:fillRect/>
          </a:stretch>
        </p:blipFill>
        <p:spPr bwMode="auto">
          <a:xfrm>
            <a:off x="304800" y="1371600"/>
            <a:ext cx="86106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>
                <a:hlinkClick r:id="rId4" action="ppaction://hlinkfile"/>
              </a:rPr>
              <a:t>Let’s talk</a:t>
            </a:r>
            <a:endParaRPr lang="en-US" altLang="zh-CN" sz="6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Answer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Q1</a:t>
            </a:r>
            <a:r>
              <a:rPr lang="zh-CN" altLang="en-US" sz="2800" smtClean="0"/>
              <a:t>：</a:t>
            </a:r>
            <a:r>
              <a:rPr lang="en-US" altLang="zh-CN" sz="2800" smtClean="0">
                <a:solidFill>
                  <a:srgbClr val="FF00FF"/>
                </a:solidFill>
              </a:rPr>
              <a:t>Who</a:t>
            </a:r>
            <a:r>
              <a:rPr lang="en-US" altLang="zh-CN" sz="2800" smtClean="0"/>
              <a:t> are the two girls?</a:t>
            </a:r>
          </a:p>
          <a:p>
            <a:pPr eaLnBrk="1" hangingPunct="1"/>
            <a:r>
              <a:rPr lang="en-US" altLang="zh-CN" sz="2800" smtClean="0"/>
              <a:t>        They are Janet and Xiaoling.</a:t>
            </a:r>
          </a:p>
          <a:p>
            <a:pPr eaLnBrk="1" hangingPunct="1"/>
            <a:r>
              <a:rPr lang="en-US" altLang="zh-CN" sz="2800" smtClean="0"/>
              <a:t>Q2:  </a:t>
            </a:r>
            <a:r>
              <a:rPr lang="en-US" altLang="zh-CN" sz="2800" smtClean="0">
                <a:solidFill>
                  <a:srgbClr val="FF00FF"/>
                </a:solidFill>
              </a:rPr>
              <a:t>Where</a:t>
            </a:r>
            <a:r>
              <a:rPr lang="en-US" altLang="zh-CN" sz="2800" smtClean="0"/>
              <a:t> are they?</a:t>
            </a:r>
          </a:p>
          <a:p>
            <a:pPr eaLnBrk="1" hangingPunct="1"/>
            <a:r>
              <a:rPr lang="en-US" altLang="zh-CN" sz="2800" smtClean="0"/>
              <a:t>        They’re in the shop.</a:t>
            </a:r>
          </a:p>
          <a:p>
            <a:pPr eaLnBrk="1" hangingPunct="1"/>
            <a:r>
              <a:rPr lang="en-US" altLang="zh-CN" sz="2800" smtClean="0"/>
              <a:t>Q3: </a:t>
            </a:r>
            <a:r>
              <a:rPr lang="en-US" altLang="zh-CN" sz="2800" smtClean="0">
                <a:solidFill>
                  <a:srgbClr val="FF00FF"/>
                </a:solidFill>
              </a:rPr>
              <a:t>Are there</a:t>
            </a:r>
            <a:r>
              <a:rPr lang="en-US" altLang="zh-CN" sz="2800" smtClean="0"/>
              <a:t> any cats in the shop?</a:t>
            </a:r>
          </a:p>
          <a:p>
            <a:pPr eaLnBrk="1" hangingPunct="1"/>
            <a:r>
              <a:rPr lang="en-US" altLang="zh-CN" sz="2800" smtClean="0"/>
              <a:t>       No, there aren’t.</a:t>
            </a:r>
          </a:p>
          <a:p>
            <a:pPr eaLnBrk="1" hangingPunct="1"/>
            <a:r>
              <a:rPr lang="en-US" altLang="zh-CN" sz="2800" smtClean="0"/>
              <a:t>Q4: </a:t>
            </a:r>
            <a:r>
              <a:rPr lang="en-US" altLang="zh-CN" sz="2800" smtClean="0">
                <a:solidFill>
                  <a:srgbClr val="FF00FF"/>
                </a:solidFill>
              </a:rPr>
              <a:t>How many</a:t>
            </a:r>
            <a:r>
              <a:rPr lang="en-US" altLang="zh-CN" sz="2800" smtClean="0"/>
              <a:t> …are there in the shop?</a:t>
            </a:r>
          </a:p>
          <a:p>
            <a:pPr eaLnBrk="1" hangingPunct="1"/>
            <a:r>
              <a:rPr lang="en-US" altLang="zh-CN" sz="2800" smtClean="0"/>
              <a:t>       There are….</a:t>
            </a:r>
          </a:p>
          <a:p>
            <a:pPr eaLnBrk="1" hangingPunct="1"/>
            <a:r>
              <a:rPr lang="en-US" altLang="zh-CN" sz="2800" smtClean="0"/>
              <a:t>Q5: So Janet wants to buy``` </a:t>
            </a:r>
          </a:p>
          <a:p>
            <a:pPr eaLnBrk="1" hangingPunct="1"/>
            <a:r>
              <a:rPr lang="en-US" altLang="zh-CN" sz="2800" smtClean="0"/>
              <a:t>        She wants to buy a duck.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6000" r="17969" b="13895"/>
          <a:stretch>
            <a:fillRect/>
          </a:stretch>
        </p:blipFill>
        <p:spPr bwMode="auto">
          <a:xfrm>
            <a:off x="0" y="0"/>
            <a:ext cx="9144000" cy="670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6000" r="17969" b="14720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4666" r="17969" b="14000"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1</a:t>
            </a:r>
            <a:r>
              <a:rPr lang="zh-CN" altLang="en-US" smtClean="0"/>
              <a:t>、</a:t>
            </a:r>
            <a:r>
              <a:rPr lang="en-US" altLang="zh-CN" smtClean="0"/>
              <a:t>They’re lovely.</a:t>
            </a:r>
          </a:p>
          <a:p>
            <a:pPr eaLnBrk="1" hangingPunct="1"/>
            <a:r>
              <a:rPr lang="en-US" altLang="zh-CN" smtClean="0"/>
              <a:t>They’re… =They are …</a:t>
            </a:r>
            <a:r>
              <a:rPr lang="zh-CN" altLang="en-US" smtClean="0"/>
              <a:t>他们是</a:t>
            </a:r>
            <a:r>
              <a:rPr lang="en-US" altLang="zh-CN" smtClean="0"/>
              <a:t>…</a:t>
            </a:r>
          </a:p>
          <a:p>
            <a:pPr eaLnBrk="1" hangingPunct="1">
              <a:buFontTx/>
              <a:buNone/>
            </a:pPr>
            <a:r>
              <a:rPr lang="en-US" altLang="zh-CN" smtClean="0"/>
              <a:t> </a:t>
            </a:r>
            <a:r>
              <a:rPr lang="zh-CN" altLang="en-US" smtClean="0"/>
              <a:t>你能够根据图片说出句子吗？</a:t>
            </a:r>
          </a:p>
          <a:p>
            <a:pPr eaLnBrk="1" hangingPunct="1"/>
            <a:endParaRPr lang="zh-CN" altLang="en-US" smtClean="0"/>
          </a:p>
          <a:p>
            <a:pPr eaLnBrk="1" hangingPunct="1"/>
            <a:endParaRPr lang="en-US" altLang="zh-CN" smtClean="0"/>
          </a:p>
        </p:txBody>
      </p:sp>
      <p:pic>
        <p:nvPicPr>
          <p:cNvPr id="44036" name="Picture 4" descr="10b57d67a4ba0a550c59cd9fdb3d25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3500438"/>
            <a:ext cx="39592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659563" y="3213100"/>
            <a:ext cx="1576387" cy="915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zh-CN" sz="3600"/>
              <a:t>lovely</a:t>
            </a:r>
            <a:r>
              <a:rPr lang="en-US" altLang="zh-CN"/>
              <a:t>.</a:t>
            </a:r>
          </a:p>
          <a:p>
            <a:pPr algn="ctr" eaLnBrk="1" hangingPunct="1"/>
            <a:endParaRPr lang="en-US" altLang="zh-CN"/>
          </a:p>
        </p:txBody>
      </p:sp>
      <p:pic>
        <p:nvPicPr>
          <p:cNvPr id="44038" name="Picture 6" descr="2531170_103249676398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4076700"/>
            <a:ext cx="26971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g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076700"/>
            <a:ext cx="3311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042150" y="4437063"/>
            <a:ext cx="1677988" cy="915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zh-CN" sz="3600"/>
              <a:t>strong</a:t>
            </a:r>
            <a:r>
              <a:rPr lang="en-US" altLang="zh-CN"/>
              <a:t>.</a:t>
            </a:r>
          </a:p>
          <a:p>
            <a:pPr algn="ctr" eaLnBrk="1" hangingPunct="1"/>
            <a:endParaRPr lang="en-US" altLang="zh-CN"/>
          </a:p>
        </p:txBody>
      </p:sp>
      <p:pic>
        <p:nvPicPr>
          <p:cNvPr id="44041" name="Picture 9" descr="053000009349911330778192738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3500438"/>
            <a:ext cx="302418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146925" y="3573463"/>
            <a:ext cx="1423988" cy="915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zh-CN" sz="3600"/>
              <a:t>good</a:t>
            </a:r>
            <a:r>
              <a:rPr lang="en-US" altLang="zh-CN"/>
              <a:t>.</a:t>
            </a:r>
          </a:p>
          <a:p>
            <a:pPr algn="ctr" eaLnBrk="1" hangingPunct="1"/>
            <a:endParaRPr lang="en-US" altLang="zh-CN"/>
          </a:p>
        </p:txBody>
      </p:sp>
      <p:sp>
        <p:nvSpPr>
          <p:cNvPr id="1639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造句兵工厂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7" grpId="1"/>
      <p:bldP spid="44040" grpId="0"/>
      <p:bldP spid="44040" grpId="1"/>
      <p:bldP spid="44040" grpId="2"/>
      <p:bldP spid="44040" grpId="3"/>
      <p:bldP spid="44042" grpId="0"/>
      <p:bldP spid="44042" grpId="1"/>
      <p:bldP spid="44042" grpId="2"/>
      <p:bldP spid="44042" grpId="3"/>
      <p:bldP spid="44042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4666" r="17969" b="14000"/>
          <a:stretch>
            <a:fillRect/>
          </a:stretch>
        </p:blipFill>
        <p:spPr bwMode="auto">
          <a:xfrm>
            <a:off x="0" y="55563"/>
            <a:ext cx="9144000" cy="68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4666" r="17969" b="14000"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mtClean="0">
                <a:solidFill>
                  <a:srgbClr val="D60093"/>
                </a:solidFill>
                <a:latin typeface="Comic Sans MS" panose="030F0702030302020204" pitchFamily="66" charset="0"/>
              </a:rPr>
              <a:t>Is</a:t>
            </a:r>
            <a:r>
              <a:rPr lang="en-US" altLang="zh-CN" smtClean="0">
                <a:latin typeface="Comic Sans MS" panose="030F0702030302020204" pitchFamily="66" charset="0"/>
              </a:rPr>
              <a:t> there a ……?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828800" y="3733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>
                <a:solidFill>
                  <a:srgbClr val="D60093"/>
                </a:solidFill>
                <a:latin typeface="Comic Sans MS" panose="030F0702030302020204" pitchFamily="66" charset="0"/>
              </a:rPr>
              <a:t>Are</a:t>
            </a: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 there any ……</a:t>
            </a:r>
            <a:r>
              <a:rPr lang="en-US" altLang="zh-CN" sz="440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28800" y="1981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Yes , there </a:t>
            </a:r>
            <a:r>
              <a:rPr lang="en-US" altLang="zh-CN" sz="4400">
                <a:solidFill>
                  <a:srgbClr val="D60093"/>
                </a:solidFill>
                <a:latin typeface="Comic Sans MS" panose="030F0702030302020204" pitchFamily="66" charset="0"/>
              </a:rPr>
              <a:t>is</a:t>
            </a: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.    </a:t>
            </a:r>
            <a:r>
              <a:rPr lang="zh-CN" altLang="en-US" sz="4400">
                <a:solidFill>
                  <a:schemeClr val="tx2"/>
                </a:solidFill>
                <a:latin typeface="Comic Sans MS" panose="030F0702030302020204" pitchFamily="66" charset="0"/>
              </a:rPr>
              <a:t>有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905000" y="2743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No  , there </a:t>
            </a:r>
            <a:r>
              <a:rPr lang="en-US" altLang="zh-CN" sz="4400">
                <a:solidFill>
                  <a:srgbClr val="D60093"/>
                </a:solidFill>
                <a:latin typeface="Comic Sans MS" panose="030F0702030302020204" pitchFamily="66" charset="0"/>
              </a:rPr>
              <a:t>is</a:t>
            </a: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n’t.  </a:t>
            </a:r>
            <a:r>
              <a:rPr lang="zh-CN" altLang="en-US" sz="4400">
                <a:solidFill>
                  <a:schemeClr val="tx2"/>
                </a:solidFill>
                <a:latin typeface="Comic Sans MS" panose="030F0702030302020204" pitchFamily="66" charset="0"/>
              </a:rPr>
              <a:t>没有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4400">
                <a:solidFill>
                  <a:schemeClr val="tx2"/>
                </a:solidFill>
                <a:latin typeface="Comic Sans MS" panose="030F0702030302020204" pitchFamily="66" charset="0"/>
              </a:rPr>
              <a:t>有用的句子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828800" y="4572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Yes , there </a:t>
            </a:r>
            <a:r>
              <a:rPr lang="en-US" altLang="zh-CN" sz="4400">
                <a:solidFill>
                  <a:srgbClr val="D60093"/>
                </a:solidFill>
                <a:latin typeface="Comic Sans MS" panose="030F0702030302020204" pitchFamily="66" charset="0"/>
              </a:rPr>
              <a:t>are</a:t>
            </a: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.    </a:t>
            </a:r>
            <a:r>
              <a:rPr lang="zh-CN" altLang="en-US" sz="4400">
                <a:solidFill>
                  <a:schemeClr val="tx2"/>
                </a:solidFill>
                <a:latin typeface="Comic Sans MS" panose="030F0702030302020204" pitchFamily="66" charset="0"/>
              </a:rPr>
              <a:t>有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752600" y="5181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No  , there </a:t>
            </a:r>
            <a:r>
              <a:rPr lang="en-US" altLang="zh-CN" sz="4400">
                <a:solidFill>
                  <a:srgbClr val="D60093"/>
                </a:solidFill>
                <a:latin typeface="Comic Sans MS" panose="030F0702030302020204" pitchFamily="66" charset="0"/>
              </a:rPr>
              <a:t>are</a:t>
            </a: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n’t.  </a:t>
            </a:r>
            <a:r>
              <a:rPr lang="zh-CN" altLang="en-US" sz="4400">
                <a:solidFill>
                  <a:schemeClr val="tx2"/>
                </a:solidFill>
                <a:latin typeface="Comic Sans MS" panose="030F0702030302020204" pitchFamily="66" charset="0"/>
              </a:rPr>
              <a:t>没有</a:t>
            </a:r>
          </a:p>
        </p:txBody>
      </p:sp>
      <p:sp>
        <p:nvSpPr>
          <p:cNvPr id="16393" name="AutoShape 9"/>
          <p:cNvSpPr/>
          <p:nvPr/>
        </p:nvSpPr>
        <p:spPr bwMode="auto">
          <a:xfrm>
            <a:off x="1447800" y="16764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4" name="AutoShape 10"/>
          <p:cNvSpPr/>
          <p:nvPr/>
        </p:nvSpPr>
        <p:spPr bwMode="auto">
          <a:xfrm>
            <a:off x="1447800" y="41910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810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单数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81000" y="4800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复数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1" grpId="0"/>
      <p:bldP spid="16392" grpId="0"/>
      <p:bldP spid="16393" grpId="0" animBg="1"/>
      <p:bldP spid="16394" grpId="0" animBg="1"/>
      <p:bldP spid="16395" grpId="0"/>
      <p:bldP spid="163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27088" y="2205038"/>
            <a:ext cx="7488237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8800" b="1">
                <a:solidFill>
                  <a:srgbClr val="6600CC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some     any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8800" b="1">
                <a:solidFill>
                  <a:srgbClr val="6600CC"/>
                </a:solidFill>
                <a:latin typeface="Comic Sans MS" panose="030F0702030302020204" pitchFamily="66" charset="0"/>
              </a:rPr>
              <a:t>的用法</a:t>
            </a:r>
          </a:p>
        </p:txBody>
      </p:sp>
      <p:pic>
        <p:nvPicPr>
          <p:cNvPr id="47107" name="Picture 3" descr="摇头的猪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49500"/>
            <a:ext cx="172878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920037" cy="29527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                              apple</a:t>
            </a:r>
            <a:r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mtClean="0">
                <a:latin typeface="Times New Roman" panose="02020603050405020304" pitchFamily="18" charset="0"/>
              </a:rPr>
              <a:t> on the table.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There are </a:t>
            </a:r>
            <a:r>
              <a:rPr lang="en-US" altLang="zh-CN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some</a:t>
            </a:r>
            <a:r>
              <a:rPr lang="en-US" altLang="zh-CN" smtClean="0">
                <a:latin typeface="Times New Roman" panose="02020603050405020304" pitchFamily="18" charset="0"/>
              </a:rPr>
              <a:t>     rabbit</a:t>
            </a:r>
            <a:r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mtClean="0">
                <a:latin typeface="Times New Roman" panose="02020603050405020304" pitchFamily="18" charset="0"/>
              </a:rPr>
              <a:t> behind that box.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                              banana</a:t>
            </a:r>
            <a:r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mtClean="0">
                <a:latin typeface="Times New Roman" panose="02020603050405020304" pitchFamily="18" charset="0"/>
              </a:rPr>
              <a:t>in the basket 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                              book</a:t>
            </a:r>
            <a:r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mtClean="0">
                <a:latin typeface="Times New Roman" panose="02020603050405020304" pitchFamily="18" charset="0"/>
              </a:rPr>
              <a:t> on the desk.</a:t>
            </a:r>
          </a:p>
        </p:txBody>
      </p:sp>
      <p:sp>
        <p:nvSpPr>
          <p:cNvPr id="48131" name="AutoShape 3"/>
          <p:cNvSpPr/>
          <p:nvPr/>
        </p:nvSpPr>
        <p:spPr bwMode="auto">
          <a:xfrm>
            <a:off x="3276600" y="2349500"/>
            <a:ext cx="144463" cy="1800225"/>
          </a:xfrm>
          <a:prstGeom prst="leftBrace">
            <a:avLst>
              <a:gd name="adj1" fmla="val 10384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8132" name="Picture 4" descr="苹果猪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21163"/>
            <a:ext cx="23812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7275513" cy="3352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                         apple</a:t>
            </a:r>
            <a:r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mtClean="0">
                <a:latin typeface="Times New Roman" panose="02020603050405020304" pitchFamily="18" charset="0"/>
              </a:rPr>
              <a:t> on the table?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Are there </a:t>
            </a: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any</a:t>
            </a:r>
            <a:r>
              <a:rPr lang="en-US" altLang="zh-CN" smtClean="0">
                <a:latin typeface="Times New Roman" panose="02020603050405020304" pitchFamily="18" charset="0"/>
              </a:rPr>
              <a:t>   rabbit</a:t>
            </a:r>
            <a:r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mtClean="0">
                <a:latin typeface="Times New Roman" panose="02020603050405020304" pitchFamily="18" charset="0"/>
              </a:rPr>
              <a:t> behind that box?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                         banana</a:t>
            </a:r>
            <a:r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mtClean="0">
                <a:latin typeface="Times New Roman" panose="02020603050405020304" pitchFamily="18" charset="0"/>
              </a:rPr>
              <a:t> in the basket?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                         book</a:t>
            </a:r>
            <a:r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mtClean="0">
                <a:latin typeface="Times New Roman" panose="02020603050405020304" pitchFamily="18" charset="0"/>
              </a:rPr>
              <a:t> on the desk?</a:t>
            </a:r>
          </a:p>
        </p:txBody>
      </p:sp>
      <p:sp>
        <p:nvSpPr>
          <p:cNvPr id="49155" name="AutoShape 3"/>
          <p:cNvSpPr/>
          <p:nvPr/>
        </p:nvSpPr>
        <p:spPr bwMode="auto">
          <a:xfrm>
            <a:off x="2771775" y="1700213"/>
            <a:ext cx="73025" cy="1800225"/>
          </a:xfrm>
          <a:prstGeom prst="leftBrace">
            <a:avLst>
              <a:gd name="adj1" fmla="val 205435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9156" name="Picture 4" descr="苹果猪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23812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11188" y="1052513"/>
            <a:ext cx="7993062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4000">
                <a:latin typeface="Times New Roman" panose="02020603050405020304" pitchFamily="18" charset="0"/>
                <a:ea typeface="楷体" panose="02010609060101010101" pitchFamily="49" charset="-122"/>
              </a:rPr>
              <a:t>some </a:t>
            </a:r>
            <a:r>
              <a:rPr lang="zh-CN" altLang="en-US" sz="400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4000">
                <a:latin typeface="Times New Roman" panose="02020603050405020304" pitchFamily="18" charset="0"/>
                <a:ea typeface="楷体" panose="02010609060101010101" pitchFamily="49" charset="-122"/>
              </a:rPr>
              <a:t>any</a:t>
            </a:r>
            <a:r>
              <a:rPr lang="zh-CN" altLang="en-US" sz="4000">
                <a:latin typeface="Times New Roman" panose="02020603050405020304" pitchFamily="18" charset="0"/>
                <a:ea typeface="楷体" panose="02010609060101010101" pitchFamily="49" charset="-122"/>
              </a:rPr>
              <a:t>后面跟着</a:t>
            </a:r>
            <a:r>
              <a:rPr lang="zh-CN" altLang="en-US" sz="400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可数名词复数</a:t>
            </a:r>
            <a:r>
              <a:rPr lang="zh-CN" altLang="en-US" sz="4000">
                <a:latin typeface="Times New Roman" panose="02020603050405020304" pitchFamily="18" charset="0"/>
                <a:ea typeface="楷体" panose="02010609060101010101" pitchFamily="49" charset="-122"/>
              </a:rPr>
              <a:t>，表示“一些</a:t>
            </a:r>
            <a:r>
              <a:rPr lang="en-US" altLang="zh-CN" sz="4000">
                <a:latin typeface="Times New Roman" panose="02020603050405020304" pitchFamily="18" charset="0"/>
                <a:ea typeface="楷体" panose="02010609060101010101" pitchFamily="49" charset="-122"/>
              </a:rPr>
              <a:t>···”</a:t>
            </a:r>
            <a:r>
              <a:rPr lang="zh-CN" altLang="en-US" sz="400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4000" b="1" i="1">
                <a:latin typeface="Times New Roman" panose="02020603050405020304" pitchFamily="18" charset="0"/>
                <a:ea typeface="楷体" panose="02010609060101010101" pitchFamily="49" charset="-122"/>
              </a:rPr>
              <a:t>some</a:t>
            </a:r>
            <a:r>
              <a:rPr lang="zh-CN" altLang="en-US" sz="4000" b="1" i="1">
                <a:latin typeface="Times New Roman" panose="02020603050405020304" pitchFamily="18" charset="0"/>
                <a:ea typeface="楷体" panose="02010609060101010101" pitchFamily="49" charset="-122"/>
              </a:rPr>
              <a:t>使用于</a:t>
            </a:r>
            <a:r>
              <a:rPr lang="zh-CN" altLang="en-US" sz="4400" b="1" i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肯定句</a:t>
            </a:r>
            <a:r>
              <a:rPr lang="zh-CN" altLang="en-US" sz="4000" b="1" i="1">
                <a:latin typeface="Times New Roman" panose="02020603050405020304" pitchFamily="18" charset="0"/>
                <a:ea typeface="楷体" panose="02010609060101010101" pitchFamily="49" charset="-122"/>
              </a:rPr>
              <a:t>中</a:t>
            </a:r>
            <a:r>
              <a:rPr lang="zh-CN" altLang="en-US" sz="4000" i="1">
                <a:latin typeface="Times New Roman" panose="02020603050405020304" pitchFamily="18" charset="0"/>
                <a:ea typeface="楷体" panose="02010609060101010101" pitchFamily="49" charset="-122"/>
              </a:rPr>
              <a:t>；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4000" b="1" i="1">
                <a:latin typeface="Times New Roman" panose="02020603050405020304" pitchFamily="18" charset="0"/>
                <a:ea typeface="楷体" panose="02010609060101010101" pitchFamily="49" charset="-122"/>
              </a:rPr>
              <a:t>any</a:t>
            </a:r>
            <a:r>
              <a:rPr lang="zh-CN" altLang="en-US" sz="4000" b="1" i="1">
                <a:latin typeface="Times New Roman" panose="02020603050405020304" pitchFamily="18" charset="0"/>
                <a:ea typeface="楷体" panose="02010609060101010101" pitchFamily="49" charset="-122"/>
              </a:rPr>
              <a:t>使用于</a:t>
            </a:r>
            <a:r>
              <a:rPr lang="zh-CN" altLang="en-US" sz="4000" b="1" i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疑问</a:t>
            </a:r>
            <a:r>
              <a:rPr lang="zh-CN" altLang="en-US" sz="4000" b="1" i="1"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lang="zh-CN" altLang="en-US" sz="4000" b="1" i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否定句</a:t>
            </a:r>
            <a:r>
              <a:rPr lang="zh-CN" altLang="en-US" sz="4000" b="1" i="1">
                <a:latin typeface="Times New Roman" panose="02020603050405020304" pitchFamily="18" charset="0"/>
                <a:ea typeface="楷体" panose="02010609060101010101" pitchFamily="49" charset="-122"/>
              </a:rPr>
              <a:t>中。</a:t>
            </a:r>
          </a:p>
        </p:txBody>
      </p:sp>
      <p:pic>
        <p:nvPicPr>
          <p:cNvPr id="50179" name="Picture 3" descr="我是一颗蘑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08500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have/has</a:t>
            </a:r>
            <a:r>
              <a:rPr lang="zh-CN" altLang="en-US" smtClean="0"/>
              <a:t>的用法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038600" cy="4525963"/>
          </a:xfrm>
          <a:ln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/>
            <a:r>
              <a:rPr lang="en-US" altLang="zh-CN" sz="4000" smtClean="0">
                <a:latin typeface="Comic Sans MS" panose="030F0702030302020204" pitchFamily="66" charset="0"/>
              </a:rPr>
              <a:t>I </a:t>
            </a:r>
          </a:p>
          <a:p>
            <a:pPr eaLnBrk="1" hangingPunct="1"/>
            <a:r>
              <a:rPr lang="en-US" altLang="zh-CN" sz="4000" smtClean="0">
                <a:latin typeface="Comic Sans MS" panose="030F0702030302020204" pitchFamily="66" charset="0"/>
              </a:rPr>
              <a:t>you </a:t>
            </a:r>
          </a:p>
          <a:p>
            <a:pPr eaLnBrk="1" hangingPunct="1"/>
            <a:r>
              <a:rPr lang="en-US" altLang="zh-CN" sz="4000" smtClean="0">
                <a:latin typeface="Comic Sans MS" panose="030F0702030302020204" pitchFamily="66" charset="0"/>
              </a:rPr>
              <a:t>they         </a:t>
            </a:r>
          </a:p>
          <a:p>
            <a:pPr eaLnBrk="1" hangingPunct="1"/>
            <a:r>
              <a:rPr lang="en-US" altLang="zh-CN" sz="4000" smtClean="0">
                <a:latin typeface="Comic Sans MS" panose="030F0702030302020204" pitchFamily="66" charset="0"/>
              </a:rPr>
              <a:t>we</a:t>
            </a:r>
          </a:p>
          <a:p>
            <a:pPr eaLnBrk="1" hangingPunct="1"/>
            <a:r>
              <a:rPr lang="zh-CN" altLang="en-US" sz="4000" smtClean="0">
                <a:latin typeface="Comic Sans MS" panose="030F0702030302020204" pitchFamily="66" charset="0"/>
              </a:rPr>
              <a:t>复数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48200" y="1447800"/>
            <a:ext cx="4038600" cy="45259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4000">
                <a:latin typeface="Comic Sans MS" panose="030F0702030302020204" pitchFamily="66" charset="0"/>
              </a:rPr>
              <a:t>he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4000">
                <a:latin typeface="Comic Sans MS" panose="030F0702030302020204" pitchFamily="66" charset="0"/>
              </a:rPr>
              <a:t>she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4000">
                <a:latin typeface="Comic Sans MS" panose="030F0702030302020204" pitchFamily="66" charset="0"/>
              </a:rPr>
              <a:t>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4000">
                <a:latin typeface="Comic Sans MS" panose="030F0702030302020204" pitchFamily="66" charset="0"/>
              </a:rPr>
              <a:t>单数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315200" y="28956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has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990600" y="1905000"/>
            <a:ext cx="2057400" cy="1371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447800" y="2667000"/>
            <a:ext cx="1600200" cy="609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1676400" y="3276600"/>
            <a:ext cx="1295400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1219200" y="3352800"/>
            <a:ext cx="17526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1524000" y="3352800"/>
            <a:ext cx="1447800" cy="1600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90800" y="2895600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have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5562600" y="1752600"/>
            <a:ext cx="2057400" cy="1447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5943600" y="2590800"/>
            <a:ext cx="1676400" cy="685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5486400" y="3276600"/>
            <a:ext cx="2057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6019800" y="3276600"/>
            <a:ext cx="1600200" cy="914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  <p:bldP spid="15364" grpId="0" animBg="1"/>
      <p:bldP spid="15365" grpId="0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/>
      <p:bldP spid="15372" grpId="0" animBg="1"/>
      <p:bldP spid="15373" grpId="0" animBg="1"/>
      <p:bldP spid="15374" grpId="0" animBg="1"/>
      <p:bldP spid="153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/>
          <p:nvPr/>
        </p:nvGrpSpPr>
        <p:grpSpPr bwMode="auto">
          <a:xfrm>
            <a:off x="381000" y="685800"/>
            <a:ext cx="8458200" cy="5121275"/>
            <a:chOff x="240" y="432"/>
            <a:chExt cx="5328" cy="3226"/>
          </a:xfrm>
        </p:grpSpPr>
        <p:pic>
          <p:nvPicPr>
            <p:cNvPr id="52228" name="Picture 3" descr="N00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432"/>
              <a:ext cx="3264" cy="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29" name="Text Box 4"/>
            <p:cNvSpPr txBox="1">
              <a:spLocks noChangeArrowheads="1"/>
            </p:cNvSpPr>
            <p:nvPr/>
          </p:nvSpPr>
          <p:spPr bwMode="auto">
            <a:xfrm>
              <a:off x="240" y="3024"/>
              <a:ext cx="532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5400" b="1">
                  <a:latin typeface="Comic Sans MS" panose="030F0702030302020204" pitchFamily="66" charset="0"/>
                </a:rPr>
                <a:t>I </a:t>
              </a:r>
              <a:r>
                <a:rPr kumimoji="1" lang="en-US" altLang="zh-CN" sz="5400" b="1" u="sng">
                  <a:latin typeface="Comic Sans MS" panose="030F0702030302020204" pitchFamily="66" charset="0"/>
                </a:rPr>
                <a:t>      </a:t>
              </a:r>
              <a:r>
                <a:rPr kumimoji="1" lang="en-US" altLang="zh-CN" sz="5400" b="1">
                  <a:latin typeface="Comic Sans MS" panose="030F0702030302020204" pitchFamily="66" charset="0"/>
                </a:rPr>
                <a:t> a </a:t>
              </a:r>
              <a:r>
                <a:rPr kumimoji="1" lang="en-US" altLang="zh-CN" sz="6000" b="1">
                  <a:latin typeface="Comic Sans MS" panose="030F0702030302020204" pitchFamily="66" charset="0"/>
                  <a:ea typeface="方正姚体" panose="02010601030101010101" pitchFamily="2" charset="-122"/>
                </a:rPr>
                <a:t>rabbi</a:t>
              </a:r>
              <a:r>
                <a:rPr kumimoji="1" lang="en-US" altLang="zh-CN" sz="6000" b="1">
                  <a:latin typeface="Trebuchet MS" panose="020B0603020202020204" pitchFamily="34" charset="0"/>
                  <a:ea typeface="方正姚体" panose="02010601030101010101" pitchFamily="2" charset="-122"/>
                </a:rPr>
                <a:t>t.</a:t>
              </a:r>
            </a:p>
          </p:txBody>
        </p:sp>
      </p:grp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0" y="4724400"/>
            <a:ext cx="175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5400" b="1">
                <a:solidFill>
                  <a:schemeClr val="tx2"/>
                </a:solidFill>
                <a:latin typeface="Comic Sans MS" panose="030F0702030302020204" pitchFamily="66" charset="0"/>
              </a:rPr>
              <a:t>have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/>
          <p:nvPr/>
        </p:nvGrpSpPr>
        <p:grpSpPr bwMode="auto">
          <a:xfrm>
            <a:off x="250825" y="476250"/>
            <a:ext cx="8458200" cy="5700713"/>
            <a:chOff x="288" y="384"/>
            <a:chExt cx="5328" cy="3591"/>
          </a:xfrm>
        </p:grpSpPr>
        <p:sp>
          <p:nvSpPr>
            <p:cNvPr id="53252" name="Text Box 3"/>
            <p:cNvSpPr txBox="1">
              <a:spLocks noChangeArrowheads="1"/>
            </p:cNvSpPr>
            <p:nvPr/>
          </p:nvSpPr>
          <p:spPr bwMode="auto">
            <a:xfrm>
              <a:off x="288" y="3072"/>
              <a:ext cx="5328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6000" b="1">
                  <a:latin typeface="Comic Sans MS" panose="030F0702030302020204" pitchFamily="66" charset="0"/>
                </a:rPr>
                <a:t>We </a:t>
              </a:r>
              <a:r>
                <a:rPr kumimoji="1" lang="en-US" altLang="zh-CN" sz="6000" b="1" u="sng">
                  <a:latin typeface="Comic Sans MS" panose="030F0702030302020204" pitchFamily="66" charset="0"/>
                </a:rPr>
                <a:t>      </a:t>
              </a:r>
              <a:r>
                <a:rPr kumimoji="1" lang="en-US" altLang="zh-CN" sz="6000" b="1">
                  <a:latin typeface="Comic Sans MS" panose="030F0702030302020204" pitchFamily="66" charset="0"/>
                </a:rPr>
                <a:t> a </a:t>
              </a:r>
              <a:r>
                <a:rPr kumimoji="1" lang="en-US" altLang="zh-CN" sz="8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dog</a:t>
              </a:r>
              <a:endParaRPr kumimoji="1" lang="en-US" altLang="zh-CN" sz="117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3253" name="Picture 4" descr="003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84"/>
              <a:ext cx="3504" cy="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895600" y="4953000"/>
            <a:ext cx="175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5400" b="1">
                <a:solidFill>
                  <a:schemeClr val="tx2"/>
                </a:solidFill>
                <a:latin typeface="Comic Sans MS" panose="030F0702030302020204" pitchFamily="66" charset="0"/>
              </a:rPr>
              <a:t>have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/>
          <p:nvPr/>
        </p:nvGrpSpPr>
        <p:grpSpPr bwMode="auto">
          <a:xfrm>
            <a:off x="963613" y="1600200"/>
            <a:ext cx="8180388" cy="4953000"/>
            <a:chOff x="607" y="1008"/>
            <a:chExt cx="5153" cy="3120"/>
          </a:xfrm>
        </p:grpSpPr>
        <p:pic>
          <p:nvPicPr>
            <p:cNvPr id="17411" name="Picture 3" descr="5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1008"/>
              <a:ext cx="2736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" name="WordArt 4"/>
            <p:cNvSpPr>
              <a:spLocks noChangeArrowheads="1" noChangeShapeType="1" noTextEdit="1"/>
            </p:cNvSpPr>
            <p:nvPr/>
          </p:nvSpPr>
          <p:spPr bwMode="auto">
            <a:xfrm rot="1330600">
              <a:off x="607" y="1197"/>
              <a:ext cx="1838" cy="48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CN" altLang="en-US" sz="3600" b="1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隶书" panose="02010509060101010101" charset="-122"/>
                  <a:ea typeface="隶书" panose="02010509060101010101" charset="-122"/>
                </a:rPr>
                <a:t>我是小演员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/>
          <p:nvPr/>
        </p:nvGrpSpPr>
        <p:grpSpPr bwMode="auto">
          <a:xfrm>
            <a:off x="250825" y="0"/>
            <a:ext cx="8458200" cy="5761038"/>
            <a:chOff x="240" y="144"/>
            <a:chExt cx="5328" cy="3629"/>
          </a:xfrm>
        </p:grpSpPr>
        <p:sp>
          <p:nvSpPr>
            <p:cNvPr id="54276" name="Text Box 3"/>
            <p:cNvSpPr txBox="1">
              <a:spLocks noChangeArrowheads="1"/>
            </p:cNvSpPr>
            <p:nvPr/>
          </p:nvSpPr>
          <p:spPr bwMode="auto">
            <a:xfrm>
              <a:off x="240" y="3024"/>
              <a:ext cx="532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5400" b="1">
                  <a:latin typeface="Comic Sans MS" panose="030F0702030302020204" pitchFamily="66" charset="0"/>
                </a:rPr>
                <a:t>Oh! You </a:t>
              </a:r>
              <a:r>
                <a:rPr kumimoji="1" lang="en-US" altLang="zh-CN" sz="5400" b="1" u="sng">
                  <a:latin typeface="Comic Sans MS" panose="030F0702030302020204" pitchFamily="66" charset="0"/>
                </a:rPr>
                <a:t>      </a:t>
              </a:r>
              <a:r>
                <a:rPr kumimoji="1" lang="en-US" altLang="zh-CN" sz="5400" b="1">
                  <a:latin typeface="Comic Sans MS" panose="030F0702030302020204" pitchFamily="66" charset="0"/>
                </a:rPr>
                <a:t> a monkey</a:t>
              </a:r>
              <a:r>
                <a:rPr kumimoji="1" lang="en-US" altLang="zh-CN" sz="7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  <a:endParaRPr kumimoji="1" lang="en-US" altLang="zh-CN" sz="96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4277" name="Picture 4" descr="N00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36" y="144"/>
              <a:ext cx="243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276600" y="4572000"/>
            <a:ext cx="175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5400" b="1">
                <a:solidFill>
                  <a:schemeClr val="tx2"/>
                </a:solidFill>
                <a:latin typeface="Comic Sans MS" panose="030F0702030302020204" pitchFamily="66" charset="0"/>
              </a:rPr>
              <a:t>have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/>
          <p:nvPr/>
        </p:nvGrpSpPr>
        <p:grpSpPr bwMode="auto">
          <a:xfrm>
            <a:off x="381000" y="533400"/>
            <a:ext cx="8458200" cy="5456238"/>
            <a:chOff x="240" y="336"/>
            <a:chExt cx="5328" cy="3437"/>
          </a:xfrm>
        </p:grpSpPr>
        <p:sp>
          <p:nvSpPr>
            <p:cNvPr id="55302" name="Text Box 3"/>
            <p:cNvSpPr txBox="1">
              <a:spLocks noChangeArrowheads="1"/>
            </p:cNvSpPr>
            <p:nvPr/>
          </p:nvSpPr>
          <p:spPr bwMode="auto">
            <a:xfrm>
              <a:off x="240" y="3024"/>
              <a:ext cx="532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5400" b="1">
                  <a:latin typeface="Comic Sans MS" panose="030F0702030302020204" pitchFamily="66" charset="0"/>
                </a:rPr>
                <a:t>They </a:t>
              </a:r>
              <a:r>
                <a:rPr kumimoji="1" lang="en-US" altLang="zh-CN" sz="5400" b="1" u="sng">
                  <a:latin typeface="Comic Sans MS" panose="030F0702030302020204" pitchFamily="66" charset="0"/>
                </a:rPr>
                <a:t>     </a:t>
              </a:r>
              <a:r>
                <a:rPr kumimoji="1" lang="en-US" altLang="zh-CN" sz="5400" b="1">
                  <a:latin typeface="Comic Sans MS" panose="030F0702030302020204" pitchFamily="66" charset="0"/>
                </a:rPr>
                <a:t> two bird</a:t>
              </a:r>
              <a:r>
                <a:rPr kumimoji="1" lang="en-US" altLang="zh-CN" sz="6000" b="1">
                  <a:latin typeface="Comic Sans MS" panose="030F0702030302020204" pitchFamily="66" charset="0"/>
                </a:rPr>
                <a:t>s</a:t>
              </a:r>
              <a:r>
                <a:rPr kumimoji="1" lang="en-US" altLang="zh-CN" sz="7200" b="1">
                  <a:latin typeface="Comic Sans MS" panose="030F0702030302020204" pitchFamily="66" charset="0"/>
                </a:rPr>
                <a:t>.</a:t>
              </a:r>
              <a:endParaRPr kumimoji="1" lang="en-US" altLang="zh-CN" sz="9600" b="1">
                <a:latin typeface="Comic Sans MS" panose="030F0702030302020204" pitchFamily="66" charset="0"/>
              </a:endParaRPr>
            </a:p>
          </p:txBody>
        </p:sp>
        <p:pic>
          <p:nvPicPr>
            <p:cNvPr id="55303" name="Picture 4" descr="PIC_0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8" b="-2"/>
            <a:stretch>
              <a:fillRect/>
            </a:stretch>
          </p:blipFill>
          <p:spPr bwMode="auto">
            <a:xfrm>
              <a:off x="1248" y="336"/>
              <a:ext cx="283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299" name="Picture 5" descr="bi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9786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6" descr="bi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r="26729"/>
          <a:stretch>
            <a:fillRect/>
          </a:stretch>
        </p:blipFill>
        <p:spPr bwMode="auto">
          <a:xfrm>
            <a:off x="0" y="260350"/>
            <a:ext cx="345598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743200" y="4876800"/>
            <a:ext cx="175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5400" b="1">
                <a:solidFill>
                  <a:schemeClr val="tx2"/>
                </a:solidFill>
                <a:latin typeface="Comic Sans MS" panose="030F0702030302020204" pitchFamily="66" charset="0"/>
              </a:rPr>
              <a:t>have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/>
          <p:nvPr/>
        </p:nvGrpSpPr>
        <p:grpSpPr bwMode="auto">
          <a:xfrm>
            <a:off x="381000" y="304800"/>
            <a:ext cx="8458200" cy="6203950"/>
            <a:chOff x="240" y="192"/>
            <a:chExt cx="5328" cy="3908"/>
          </a:xfrm>
        </p:grpSpPr>
        <p:sp>
          <p:nvSpPr>
            <p:cNvPr id="56324" name="Text Box 3"/>
            <p:cNvSpPr txBox="1">
              <a:spLocks noChangeArrowheads="1"/>
            </p:cNvSpPr>
            <p:nvPr/>
          </p:nvSpPr>
          <p:spPr bwMode="auto">
            <a:xfrm>
              <a:off x="240" y="3024"/>
              <a:ext cx="5328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6600" b="1">
                  <a:latin typeface="Comic Sans MS" panose="030F0702030302020204" pitchFamily="66" charset="0"/>
                </a:rPr>
                <a:t>He </a:t>
              </a:r>
              <a:r>
                <a:rPr kumimoji="1" lang="en-US" altLang="zh-CN" sz="6600" b="1" u="sng">
                  <a:latin typeface="Comic Sans MS" panose="030F0702030302020204" pitchFamily="66" charset="0"/>
                </a:rPr>
                <a:t>     </a:t>
              </a:r>
              <a:r>
                <a:rPr kumimoji="1" lang="en-US" altLang="zh-CN" sz="6600" b="1">
                  <a:latin typeface="Comic Sans MS" panose="030F0702030302020204" pitchFamily="66" charset="0"/>
                </a:rPr>
                <a:t> a </a:t>
              </a:r>
              <a:r>
                <a:rPr kumimoji="1" lang="en-US" altLang="zh-CN" sz="7200" b="1">
                  <a:latin typeface="Comic Sans MS" panose="030F0702030302020204" pitchFamily="66" charset="0"/>
                </a:rPr>
                <a:t>ca</a:t>
              </a:r>
              <a:r>
                <a:rPr kumimoji="1" lang="en-US" altLang="zh-CN" sz="7200" b="1">
                  <a:latin typeface="Trebuchet MS" panose="020B0603020202020204" pitchFamily="34" charset="0"/>
                </a:rPr>
                <a:t>t</a:t>
              </a:r>
              <a:r>
                <a:rPr kumimoji="1" lang="en-US" altLang="zh-CN" sz="10600" b="1">
                  <a:latin typeface="Trebuchet MS" panose="020B0603020202020204" pitchFamily="34" charset="0"/>
                </a:rPr>
                <a:t>.</a:t>
              </a:r>
              <a:endParaRPr kumimoji="1" lang="en-US" altLang="zh-CN" sz="14200" b="1">
                <a:latin typeface="Trebuchet MS" panose="020B0603020202020204" pitchFamily="34" charset="0"/>
              </a:endParaRPr>
            </a:p>
          </p:txBody>
        </p:sp>
        <p:pic>
          <p:nvPicPr>
            <p:cNvPr id="56325" name="Picture 4" descr="002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92"/>
              <a:ext cx="2976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124200" y="5181600"/>
            <a:ext cx="175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1000" y="4800600"/>
            <a:ext cx="8458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6600" b="1">
                <a:latin typeface="Comic Sans MS" panose="030F0702030302020204" pitchFamily="66" charset="0"/>
              </a:rPr>
              <a:t>She </a:t>
            </a:r>
            <a:r>
              <a:rPr kumimoji="1" lang="en-US" altLang="zh-CN" sz="6600" b="1" u="sng">
                <a:latin typeface="Comic Sans MS" panose="030F0702030302020204" pitchFamily="66" charset="0"/>
              </a:rPr>
              <a:t>     </a:t>
            </a:r>
            <a:r>
              <a:rPr kumimoji="1" lang="en-US" altLang="zh-CN" sz="6600" b="1">
                <a:latin typeface="Comic Sans MS" panose="030F0702030302020204" pitchFamily="66" charset="0"/>
              </a:rPr>
              <a:t> a </a:t>
            </a:r>
            <a:r>
              <a:rPr kumimoji="1" lang="en-US" altLang="zh-CN" sz="7200" b="1">
                <a:latin typeface="Comic Sans MS" panose="030F0702030302020204" pitchFamily="66" charset="0"/>
              </a:rPr>
              <a:t>duck</a:t>
            </a:r>
            <a:r>
              <a:rPr kumimoji="1" lang="en-US" altLang="zh-CN" sz="7200" b="1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kumimoji="1" lang="en-US" altLang="zh-CN" sz="15600" b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7347" name="Picture 3" descr="d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58261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971800" y="4724400"/>
            <a:ext cx="175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5400" b="1">
                <a:solidFill>
                  <a:srgbClr val="D60093"/>
                </a:solidFill>
                <a:latin typeface="Comic Sans MS" panose="030F0702030302020204" pitchFamily="66" charset="0"/>
              </a:rPr>
              <a:t>has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4800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800" b="1">
                <a:latin typeface="Comic Sans MS" panose="030F0702030302020204" pitchFamily="66" charset="0"/>
              </a:rPr>
              <a:t>Look! It </a:t>
            </a:r>
            <a:r>
              <a:rPr kumimoji="1" lang="en-US" altLang="zh-CN" sz="4800" b="1" u="sng">
                <a:latin typeface="Comic Sans MS" panose="030F0702030302020204" pitchFamily="66" charset="0"/>
              </a:rPr>
              <a:t>       </a:t>
            </a:r>
            <a:r>
              <a:rPr kumimoji="1" lang="en-US" altLang="zh-CN" sz="4800" b="1">
                <a:latin typeface="Comic Sans MS" panose="030F0702030302020204" pitchFamily="66" charset="0"/>
              </a:rPr>
              <a:t>a </a:t>
            </a:r>
            <a:r>
              <a:rPr kumimoji="1" lang="en-US" altLang="zh-CN" sz="5400" b="1">
                <a:latin typeface="Comic Sans MS" panose="030F0702030302020204" pitchFamily="66" charset="0"/>
              </a:rPr>
              <a:t>big eye.</a:t>
            </a:r>
            <a:endParaRPr kumimoji="1" lang="en-US" altLang="zh-CN" sz="11700" b="1">
              <a:latin typeface="Trebuchet MS" panose="020B0603020202020204" pitchFamily="34" charset="0"/>
            </a:endParaRPr>
          </a:p>
        </p:txBody>
      </p:sp>
      <p:pic>
        <p:nvPicPr>
          <p:cNvPr id="58372" name="Picture 4" descr="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276600" y="4724400"/>
            <a:ext cx="175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N0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1905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1600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N0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1371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PIC_0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" b="-2"/>
          <a:stretch>
            <a:fillRect/>
          </a:stretch>
        </p:blipFill>
        <p:spPr bwMode="auto">
          <a:xfrm>
            <a:off x="4800600" y="4191000"/>
            <a:ext cx="15240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002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4038600"/>
            <a:ext cx="1295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AutoShape 7" descr="栎木"/>
          <p:cNvSpPr>
            <a:spLocks noChangeArrowheads="1"/>
          </p:cNvSpPr>
          <p:nvPr/>
        </p:nvSpPr>
        <p:spPr bwMode="auto">
          <a:xfrm rot="-5464246">
            <a:off x="2620168" y="2713832"/>
            <a:ext cx="3427413" cy="5924550"/>
          </a:xfrm>
          <a:prstGeom prst="moon">
            <a:avLst>
              <a:gd name="adj" fmla="val 64625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-685800" y="1066800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000" b="1">
                <a:latin typeface="Comic Sans MS" panose="030F0702030302020204" pitchFamily="66" charset="0"/>
              </a:rPr>
              <a:t>Ms. Xiao </a:t>
            </a:r>
            <a:r>
              <a:rPr kumimoji="1" lang="en-US" altLang="zh-CN" sz="4000" b="1" u="sng">
                <a:solidFill>
                  <a:srgbClr val="D60093"/>
                </a:solidFill>
                <a:latin typeface="Comic Sans MS" panose="030F0702030302020204" pitchFamily="66" charset="0"/>
              </a:rPr>
              <a:t>has</a:t>
            </a:r>
            <a:r>
              <a:rPr kumimoji="1" lang="en-US" altLang="zh-CN" sz="4000" b="1">
                <a:latin typeface="Comic Sans MS" panose="030F0702030302020204" pitchFamily="66" charset="0"/>
              </a:rPr>
              <a:t> many pets.</a:t>
            </a:r>
            <a:endParaRPr kumimoji="1" lang="en-US" altLang="zh-CN" sz="9600" b="1">
              <a:latin typeface="Trebuchet MS" panose="020B0603020202020204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0" y="1828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600" b="1">
                <a:latin typeface="Comic Sans MS" panose="030F0702030302020204" pitchFamily="66" charset="0"/>
              </a:rPr>
              <a:t>Ms. Xiao and Ms.Lin </a:t>
            </a:r>
            <a:r>
              <a:rPr kumimoji="1" lang="en-US" altLang="zh-CN" sz="3600" b="1" u="sng">
                <a:solidFill>
                  <a:srgbClr val="D60093"/>
                </a:solidFill>
                <a:latin typeface="Comic Sans MS" panose="030F0702030302020204" pitchFamily="66" charset="0"/>
              </a:rPr>
              <a:t>have</a:t>
            </a:r>
            <a:r>
              <a:rPr kumimoji="1" lang="en-US" altLang="zh-CN" sz="3600" b="1">
                <a:latin typeface="Comic Sans MS" panose="030F0702030302020204" pitchFamily="66" charset="0"/>
              </a:rPr>
              <a:t> many pets.</a:t>
            </a:r>
            <a:endParaRPr kumimoji="1" lang="en-US" altLang="zh-CN" sz="8800" b="1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Homework </a:t>
            </a:r>
            <a:r>
              <a:rPr lang="zh-CN" altLang="en-US" smtClean="0"/>
              <a:t>作业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altLang="zh-CN" smtClean="0"/>
              <a:t>1</a:t>
            </a:r>
            <a:r>
              <a:rPr lang="zh-CN" altLang="en-US" smtClean="0"/>
              <a:t>、完成书本</a:t>
            </a:r>
            <a:r>
              <a:rPr lang="en-US" altLang="zh-CN" smtClean="0"/>
              <a:t>P65 </a:t>
            </a:r>
            <a:r>
              <a:rPr lang="zh-CN" altLang="en-US" smtClean="0"/>
              <a:t>第</a:t>
            </a:r>
            <a:r>
              <a:rPr lang="en-US" altLang="zh-CN" smtClean="0"/>
              <a:t>4</a:t>
            </a:r>
            <a:r>
              <a:rPr lang="zh-CN" altLang="en-US" smtClean="0"/>
              <a:t>小题（做在书本上）。</a:t>
            </a:r>
          </a:p>
          <a:p>
            <a:pPr eaLnBrk="1" hangingPunct="1"/>
            <a:r>
              <a:rPr lang="en-US" altLang="zh-CN" smtClean="0"/>
              <a:t>2</a:t>
            </a:r>
            <a:r>
              <a:rPr lang="zh-CN" altLang="en-US" smtClean="0"/>
              <a:t>、完成书本</a:t>
            </a:r>
            <a:r>
              <a:rPr lang="en-US" altLang="zh-CN" smtClean="0"/>
              <a:t>P64</a:t>
            </a:r>
            <a:r>
              <a:rPr lang="zh-CN" altLang="en-US" smtClean="0"/>
              <a:t>第</a:t>
            </a:r>
            <a:r>
              <a:rPr lang="en-US" altLang="zh-CN" smtClean="0"/>
              <a:t>2</a:t>
            </a:r>
            <a:r>
              <a:rPr lang="zh-CN" altLang="en-US" smtClean="0"/>
              <a:t>小题，在英语练习本上回答这些问题。</a:t>
            </a:r>
          </a:p>
          <a:p>
            <a:pPr eaLnBrk="1" hangingPunct="1"/>
            <a:r>
              <a:rPr lang="en-US" altLang="zh-CN" smtClean="0"/>
              <a:t>3</a:t>
            </a:r>
            <a:r>
              <a:rPr lang="zh-CN" altLang="en-US" smtClean="0"/>
              <a:t>、读、背</a:t>
            </a:r>
            <a:r>
              <a:rPr lang="en-US" altLang="zh-CN" smtClean="0"/>
              <a:t>U11</a:t>
            </a:r>
            <a:r>
              <a:rPr lang="zh-CN" altLang="en-US" smtClean="0"/>
              <a:t>的课文和单词一次，明天堂听。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0"/>
            <a:ext cx="6408737" cy="863600"/>
          </a:xfrm>
        </p:spPr>
        <p:txBody>
          <a:bodyPr/>
          <a:lstStyle/>
          <a:p>
            <a:pPr eaLnBrk="1" hangingPunct="1"/>
            <a:r>
              <a:rPr lang="en-US" altLang="zh-CN" smtClean="0"/>
              <a:t>Let’s chant</a:t>
            </a:r>
            <a:r>
              <a:rPr lang="zh-CN" altLang="en-US" smtClean="0"/>
              <a:t>（</a:t>
            </a:r>
            <a:r>
              <a:rPr lang="zh-CN" altLang="en-US" sz="2800" smtClean="0"/>
              <a:t>要表演动作哦）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88925" y="765175"/>
            <a:ext cx="9432925" cy="4895850"/>
          </a:xfrm>
        </p:spPr>
        <p:txBody>
          <a:bodyPr/>
          <a:lstStyle/>
          <a:p>
            <a:pPr eaLnBrk="1" hangingPunct="1"/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小猫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cat</a:t>
            </a:r>
            <a:r>
              <a:rPr lang="en-US" altLang="zh-CN" sz="2800" b="1" smtClean="0"/>
              <a:t> 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喵喵喵</a:t>
            </a:r>
            <a:r>
              <a:rPr lang="zh-CN" altLang="en-US" sz="2800" b="1" smtClean="0"/>
              <a:t>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cat</a:t>
            </a:r>
            <a:r>
              <a:rPr kumimoji="1" lang="zh-CN" altLang="en-US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cat</a:t>
            </a:r>
            <a:r>
              <a:rPr kumimoji="1" lang="zh-CN" altLang="en-US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，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小花猫</a:t>
            </a:r>
          </a:p>
          <a:p>
            <a:pPr eaLnBrk="1" hangingPunct="1"/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小鸭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duck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嘎嘎嘎，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duck</a:t>
            </a:r>
            <a:r>
              <a:rPr kumimoji="1" lang="zh-CN" altLang="en-US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duck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是小鸭</a:t>
            </a:r>
          </a:p>
          <a:p>
            <a:pPr eaLnBrk="1" hangingPunct="1">
              <a:buFontTx/>
              <a:buNone/>
            </a:pP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  小狗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dog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汪汪汪，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dog</a:t>
            </a:r>
            <a:r>
              <a:rPr kumimoji="1" lang="zh-CN" altLang="en-US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dog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是小狗</a:t>
            </a:r>
          </a:p>
          <a:p>
            <a:pPr eaLnBrk="1" hangingPunct="1"/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小鸡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chicken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叽叽叽，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chicken</a:t>
            </a:r>
            <a:r>
              <a:rPr kumimoji="1" lang="zh-CN" altLang="en-US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chicken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是小鸡</a:t>
            </a:r>
          </a:p>
          <a:p>
            <a:pPr eaLnBrk="1" hangingPunct="1"/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小猴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monkey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会上树，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monkey</a:t>
            </a:r>
            <a:r>
              <a:rPr kumimoji="1" lang="zh-CN" altLang="en-US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monkey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树上住</a:t>
            </a:r>
          </a:p>
          <a:p>
            <a:pPr eaLnBrk="1" hangingPunct="1"/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鱼儿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fish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游啊游，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fish</a:t>
            </a:r>
            <a:r>
              <a:rPr kumimoji="1" lang="zh-CN" altLang="en-US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fish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是小鱼</a:t>
            </a:r>
          </a:p>
          <a:p>
            <a:pPr eaLnBrk="1" hangingPunct="1"/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小兔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rabbit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蹦又跳，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rabbit</a:t>
            </a:r>
            <a:r>
              <a:rPr kumimoji="1" lang="zh-CN" altLang="en-US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rabbit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真可爱</a:t>
            </a:r>
          </a:p>
          <a:p>
            <a:pPr eaLnBrk="1" hangingPunct="1"/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鸟儿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bird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飞呀飞，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bird</a:t>
            </a:r>
            <a:r>
              <a:rPr kumimoji="1" lang="zh-CN" altLang="en-US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，</a:t>
            </a:r>
            <a:r>
              <a:rPr kumimoji="1" lang="en-US" altLang="zh-CN" smtClean="0">
                <a:solidFill>
                  <a:srgbClr val="0066FF"/>
                </a:solidFill>
                <a:latin typeface="Comic Sans MS" panose="030F0702030302020204" pitchFamily="66" charset="0"/>
                <a:ea typeface="楷体_GB2312" pitchFamily="49" charset="-122"/>
              </a:rPr>
              <a:t>bird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是小鸟</a:t>
            </a:r>
          </a:p>
          <a:p>
            <a:pPr eaLnBrk="1" hangingPunct="1"/>
            <a:endParaRPr kumimoji="1" lang="en-US" altLang="zh-CN" sz="3600" smtClean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zh-CN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4). Play a game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3438" y="692150"/>
            <a:ext cx="3683000" cy="1022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/>
              <a:t>What’s missing? </a:t>
            </a:r>
            <a:r>
              <a:rPr lang="zh-CN" altLang="en-US" smtClean="0"/>
              <a:t>缺了谁</a:t>
            </a:r>
          </a:p>
        </p:txBody>
      </p:sp>
      <p:pic>
        <p:nvPicPr>
          <p:cNvPr id="19460" name="Picture 4" descr="u=2356859065,263749302&amp;fm=0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96975"/>
            <a:ext cx="12573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u=3634572899,183677913&amp;fm=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508500"/>
            <a:ext cx="17287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u=275284929,2782766061&amp;fm=0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221163"/>
            <a:ext cx="19446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u=261064883,821135611&amp;fm=3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773238"/>
            <a:ext cx="1868487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u=3931180339,2318410626&amp;fm=0&amp;gp=0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6750" y="0"/>
            <a:ext cx="8572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WordArt 15" descr="纸袋"/>
          <p:cNvSpPr>
            <a:spLocks noChangeArrowheads="1" noChangeShapeType="1" noTextEdit="1"/>
          </p:cNvSpPr>
          <p:nvPr/>
        </p:nvSpPr>
        <p:spPr bwMode="auto">
          <a:xfrm>
            <a:off x="2124075" y="6308725"/>
            <a:ext cx="4572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cat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6" name="WordArt 16" descr="纸袋"/>
          <p:cNvSpPr>
            <a:spLocks noChangeArrowheads="1" noChangeShapeType="1" noTextEdit="1"/>
          </p:cNvSpPr>
          <p:nvPr/>
        </p:nvSpPr>
        <p:spPr bwMode="auto">
          <a:xfrm>
            <a:off x="4500563" y="6021388"/>
            <a:ext cx="115093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duck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7" name="WordArt 17" descr="纸袋"/>
          <p:cNvSpPr>
            <a:spLocks noChangeArrowheads="1" noChangeShapeType="1" noTextEdit="1"/>
          </p:cNvSpPr>
          <p:nvPr/>
        </p:nvSpPr>
        <p:spPr bwMode="auto">
          <a:xfrm>
            <a:off x="7019925" y="6092825"/>
            <a:ext cx="10080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chicken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8" name="WordArt 18" descr="纸袋"/>
          <p:cNvSpPr>
            <a:spLocks noChangeArrowheads="1" noChangeShapeType="1" noTextEdit="1"/>
          </p:cNvSpPr>
          <p:nvPr/>
        </p:nvSpPr>
        <p:spPr bwMode="auto">
          <a:xfrm>
            <a:off x="4356100" y="3644900"/>
            <a:ext cx="115252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monkey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69" name="Picture 13" descr="chick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4149725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bir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0425" y="1554163"/>
            <a:ext cx="27352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fis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088" y="1196975"/>
            <a:ext cx="268446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WordArt 19" descr="纸袋"/>
          <p:cNvSpPr>
            <a:spLocks noChangeArrowheads="1" noChangeShapeType="1" noTextEdit="1"/>
          </p:cNvSpPr>
          <p:nvPr/>
        </p:nvSpPr>
        <p:spPr bwMode="auto">
          <a:xfrm>
            <a:off x="971550" y="3429000"/>
            <a:ext cx="11525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fish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73" name="WordArt 14" descr="纸袋"/>
          <p:cNvSpPr>
            <a:spLocks noChangeArrowheads="1" noChangeShapeType="1" noTextEdit="1"/>
          </p:cNvSpPr>
          <p:nvPr/>
        </p:nvSpPr>
        <p:spPr bwMode="auto">
          <a:xfrm>
            <a:off x="7235825" y="3213100"/>
            <a:ext cx="79216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bird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u=2356859065,263749302&amp;fm=0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052513"/>
            <a:ext cx="12573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u=3634572899,183677913&amp;fm=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508500"/>
            <a:ext cx="17287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u=275284929,2782766061&amp;fm=0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221163"/>
            <a:ext cx="19446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u=261064883,821135611&amp;fm=3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484313"/>
            <a:ext cx="186848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0487" name="Picture 13" descr="u=3931180339,2318410626&amp;fm=0&amp;gp=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0500" y="188913"/>
            <a:ext cx="1333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WordArt 14" descr="纸袋"/>
          <p:cNvSpPr>
            <a:spLocks noChangeArrowheads="1" noChangeShapeType="1" noTextEdit="1"/>
          </p:cNvSpPr>
          <p:nvPr/>
        </p:nvSpPr>
        <p:spPr bwMode="auto">
          <a:xfrm>
            <a:off x="1403350" y="38608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rabbit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9" name="WordArt 16" descr="纸袋"/>
          <p:cNvSpPr>
            <a:spLocks noChangeArrowheads="1" noChangeShapeType="1" noTextEdit="1"/>
          </p:cNvSpPr>
          <p:nvPr/>
        </p:nvSpPr>
        <p:spPr bwMode="auto">
          <a:xfrm>
            <a:off x="2195513" y="6092825"/>
            <a:ext cx="68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cat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90" name="WordArt 17" descr="纸袋"/>
          <p:cNvSpPr>
            <a:spLocks noChangeArrowheads="1" noChangeShapeType="1" noTextEdit="1"/>
          </p:cNvSpPr>
          <p:nvPr/>
        </p:nvSpPr>
        <p:spPr bwMode="auto">
          <a:xfrm>
            <a:off x="4356100" y="594995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duck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91" name="WordArt 17" descr="纸袋"/>
          <p:cNvSpPr>
            <a:spLocks noChangeArrowheads="1" noChangeShapeType="1" noTextEdit="1"/>
          </p:cNvSpPr>
          <p:nvPr/>
        </p:nvSpPr>
        <p:spPr bwMode="auto">
          <a:xfrm>
            <a:off x="7019925" y="6092825"/>
            <a:ext cx="7620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chicken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92" name="Picture 12" descr="chick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4149725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WordArt 18" descr="纸袋"/>
          <p:cNvSpPr>
            <a:spLocks noChangeArrowheads="1" noChangeShapeType="1" noTextEdit="1"/>
          </p:cNvSpPr>
          <p:nvPr/>
        </p:nvSpPr>
        <p:spPr bwMode="auto">
          <a:xfrm>
            <a:off x="4427538" y="3429000"/>
            <a:ext cx="1152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monkey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94" name="Picture 14" descr="bir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0425" y="1554163"/>
            <a:ext cx="27352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WordArt 14" descr="纸袋"/>
          <p:cNvSpPr>
            <a:spLocks noChangeArrowheads="1" noChangeShapeType="1" noTextEdit="1"/>
          </p:cNvSpPr>
          <p:nvPr/>
        </p:nvSpPr>
        <p:spPr bwMode="auto">
          <a:xfrm>
            <a:off x="7235825" y="3213100"/>
            <a:ext cx="79216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bird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u=2356859065,263749302&amp;fm=0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12573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u=1971361147,3034628939&amp;fm=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773238"/>
            <a:ext cx="19446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u=3634572899,183677913&amp;fm=0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508500"/>
            <a:ext cx="17287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u=275284929,2782766061&amp;fm=0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221163"/>
            <a:ext cx="19446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u=261064883,821135611&amp;fm=3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773238"/>
            <a:ext cx="186848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1512" name="Picture 13" descr="u=3931180339,2318410626&amp;fm=0&amp;gp=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404813"/>
            <a:ext cx="1333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WordArt 12" descr="纸袋"/>
          <p:cNvSpPr>
            <a:spLocks noChangeArrowheads="1" noChangeShapeType="1" noTextEdit="1"/>
          </p:cNvSpPr>
          <p:nvPr/>
        </p:nvSpPr>
        <p:spPr bwMode="auto">
          <a:xfrm>
            <a:off x="1547813" y="3789363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rabbit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4" name="WordArt 13" descr="纸袋"/>
          <p:cNvSpPr>
            <a:spLocks noChangeArrowheads="1" noChangeShapeType="1" noTextEdit="1"/>
          </p:cNvSpPr>
          <p:nvPr/>
        </p:nvSpPr>
        <p:spPr bwMode="auto">
          <a:xfrm>
            <a:off x="4643438" y="3716338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monkey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5" name="WordArt 14" descr="纸袋"/>
          <p:cNvSpPr>
            <a:spLocks noChangeArrowheads="1" noChangeShapeType="1" noTextEdit="1"/>
          </p:cNvSpPr>
          <p:nvPr/>
        </p:nvSpPr>
        <p:spPr bwMode="auto">
          <a:xfrm>
            <a:off x="6804025" y="3573463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dog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6" name="WordArt 15" descr="纸袋"/>
          <p:cNvSpPr>
            <a:spLocks noChangeArrowheads="1" noChangeShapeType="1" noTextEdit="1"/>
          </p:cNvSpPr>
          <p:nvPr/>
        </p:nvSpPr>
        <p:spPr bwMode="auto">
          <a:xfrm>
            <a:off x="2124075" y="616585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cat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7" name="WordArt 16" descr="纸袋"/>
          <p:cNvSpPr>
            <a:spLocks noChangeArrowheads="1" noChangeShapeType="1" noTextEdit="1"/>
          </p:cNvSpPr>
          <p:nvPr/>
        </p:nvSpPr>
        <p:spPr bwMode="auto">
          <a:xfrm>
            <a:off x="4356100" y="594995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duck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8" name="WordArt 17" descr="纸袋"/>
          <p:cNvSpPr>
            <a:spLocks noChangeArrowheads="1" noChangeShapeType="1" noTextEdit="1"/>
          </p:cNvSpPr>
          <p:nvPr/>
        </p:nvSpPr>
        <p:spPr bwMode="auto">
          <a:xfrm>
            <a:off x="7019925" y="6092825"/>
            <a:ext cx="10080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chicken</a:t>
            </a:r>
            <a:endParaRPr lang="zh-CN" altLang="en-US" sz="24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1519" name="Picture 15" descr="chick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4149725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12" descr="纸袋"/>
          <p:cNvSpPr>
            <a:spLocks noChangeArrowheads="1" noChangeShapeType="1" noTextEdit="1"/>
          </p:cNvSpPr>
          <p:nvPr/>
        </p:nvSpPr>
        <p:spPr bwMode="auto">
          <a:xfrm>
            <a:off x="1979613" y="6021388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cat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531" name="Picture 4" descr="u=2356859065,263749302&amp;fm=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196975"/>
            <a:ext cx="12573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u=3634572899,183677913&amp;fm=0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365625"/>
            <a:ext cx="17287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u=1971361147,3034628939&amp;fm=0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916113"/>
            <a:ext cx="19446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u=275284929,2782766061&amp;fm=0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4221163"/>
            <a:ext cx="19446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u=261064883,821135611&amp;fm=3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1700213"/>
            <a:ext cx="186848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2537" name="Picture 13" descr="u=3931180339,2318410626&amp;fm=0&amp;gp=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6188" y="260350"/>
            <a:ext cx="1333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WordArt 14" descr="纸袋"/>
          <p:cNvSpPr>
            <a:spLocks noChangeArrowheads="1" noChangeShapeType="1" noTextEdit="1"/>
          </p:cNvSpPr>
          <p:nvPr/>
        </p:nvSpPr>
        <p:spPr bwMode="auto">
          <a:xfrm>
            <a:off x="6588125" y="3573463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dog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9" name="WordArt 15" descr="纸袋"/>
          <p:cNvSpPr>
            <a:spLocks noChangeArrowheads="1" noChangeShapeType="1" noTextEdit="1"/>
          </p:cNvSpPr>
          <p:nvPr/>
        </p:nvSpPr>
        <p:spPr bwMode="auto">
          <a:xfrm>
            <a:off x="4572000" y="3789363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monkey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0" name="WordArt 16" descr="纸袋"/>
          <p:cNvSpPr>
            <a:spLocks noChangeArrowheads="1" noChangeShapeType="1" noTextEdit="1"/>
          </p:cNvSpPr>
          <p:nvPr/>
        </p:nvSpPr>
        <p:spPr bwMode="auto">
          <a:xfrm>
            <a:off x="2195513" y="3500438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rabbit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1" name="WordArt 17" descr="纸袋"/>
          <p:cNvSpPr>
            <a:spLocks noChangeArrowheads="1" noChangeShapeType="1" noTextEdit="1"/>
          </p:cNvSpPr>
          <p:nvPr/>
        </p:nvSpPr>
        <p:spPr bwMode="auto">
          <a:xfrm>
            <a:off x="6948488" y="5876925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bear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2" name="WordArt 18" descr="纸袋"/>
          <p:cNvSpPr>
            <a:spLocks noChangeArrowheads="1" noChangeShapeType="1" noTextEdit="1"/>
          </p:cNvSpPr>
          <p:nvPr/>
        </p:nvSpPr>
        <p:spPr bwMode="auto">
          <a:xfrm>
            <a:off x="4356100" y="594995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duck</a:t>
            </a:r>
            <a:endParaRPr lang="zh-CN" altLang="en-US" sz="3600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543" name="Picture 15" descr="images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43663" y="4076700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全屏显示(4:3)</PresentationFormat>
  <Paragraphs>169</Paragraphs>
  <Slides>46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9" baseType="lpstr">
      <vt:lpstr>方正姚体</vt:lpstr>
      <vt:lpstr>楷体</vt:lpstr>
      <vt:lpstr>楷体_GB2312</vt:lpstr>
      <vt:lpstr>隶书</vt:lpstr>
      <vt:lpstr>宋体</vt:lpstr>
      <vt:lpstr>微软雅黑</vt:lpstr>
      <vt:lpstr>幼圆</vt:lpstr>
      <vt:lpstr>Arial</vt:lpstr>
      <vt:lpstr>Comic Sans MS</vt:lpstr>
      <vt:lpstr>Georgia</vt:lpstr>
      <vt:lpstr>Times New Roman</vt:lpstr>
      <vt:lpstr>Trebuchet MS</vt:lpstr>
      <vt:lpstr>WWW.2PPT.COM
</vt:lpstr>
      <vt:lpstr>PowerPoint 演示文稿</vt:lpstr>
      <vt:lpstr>They’re lovely.</vt:lpstr>
      <vt:lpstr>造句兵工厂</vt:lpstr>
      <vt:lpstr>PowerPoint 演示文稿</vt:lpstr>
      <vt:lpstr>Let’s chant（要表演动作哦）</vt:lpstr>
      <vt:lpstr>4). Play a game</vt:lpstr>
      <vt:lpstr>PowerPoint 演示文稿</vt:lpstr>
      <vt:lpstr>PowerPoint 演示文稿</vt:lpstr>
      <vt:lpstr>PowerPoint 演示文稿</vt:lpstr>
      <vt:lpstr>PowerPoint 演示文稿</vt:lpstr>
      <vt:lpstr>3). Check: connect with word and picture（把动物图片和相应的单词连线） </vt:lpstr>
      <vt:lpstr>Rhyme time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Answer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Is there a ……?</vt:lpstr>
      <vt:lpstr>PowerPoint 演示文稿</vt:lpstr>
      <vt:lpstr>PowerPoint 演示文稿</vt:lpstr>
      <vt:lpstr>PowerPoint 演示文稿</vt:lpstr>
      <vt:lpstr>PowerPoint 演示文稿</vt:lpstr>
      <vt:lpstr>have/has的用法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作业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D148D01C3C334A1E9F892964A9C4B775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