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4" r:id="rId3"/>
    <p:sldId id="261" r:id="rId4"/>
    <p:sldId id="368" r:id="rId5"/>
    <p:sldId id="387" r:id="rId6"/>
    <p:sldId id="388" r:id="rId7"/>
    <p:sldId id="295" r:id="rId8"/>
    <p:sldId id="323" r:id="rId9"/>
    <p:sldId id="293" r:id="rId10"/>
    <p:sldId id="351" r:id="rId11"/>
    <p:sldId id="353" r:id="rId12"/>
    <p:sldId id="354" r:id="rId13"/>
    <p:sldId id="356" r:id="rId14"/>
    <p:sldId id="288" r:id="rId15"/>
    <p:sldId id="258" r:id="rId16"/>
  </p:sldIdLst>
  <p:sldSz cx="12192000" cy="6858000"/>
  <p:notesSz cx="6858000" cy="9144000"/>
  <p:embeddedFontLst>
    <p:embeddedFont>
      <p:font typeface="站酷庆科黄油体" panose="02010600030101010101" charset="-122"/>
      <p:regular r:id="rId19"/>
    </p:embeddedFont>
    <p:embeddedFont>
      <p:font typeface="黑体" panose="02010609060101010101" pitchFamily="49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等线" panose="02010600030101010101" pitchFamily="2" charset="-122"/>
      <p:regular r:id="rId25"/>
      <p:bold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2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0760E434-C8F1-436A-BF83-FBE89974F771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E9035BD5-1FD0-4F9A-BF71-F1102624349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/>
          <p:cNvSpPr/>
          <p:nvPr userDrawn="1"/>
        </p:nvSpPr>
        <p:spPr>
          <a:xfrm rot="10800000" flipH="1" flipV="1">
            <a:off x="-9526" y="494050"/>
            <a:ext cx="360000" cy="6008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400" dirty="0">
              <a:solidFill>
                <a:sysClr val="windowText" lastClr="000000"/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2763" y="341764"/>
            <a:ext cx="59213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400" smtClean="0">
                <a:solidFill>
                  <a:srgbClr val="D828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 marL="228600" indent="0">
              <a:buNone/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/>
          </p:nvPr>
        </p:nvSpPr>
        <p:spPr>
          <a:xfrm>
            <a:off x="1142999" y="322459"/>
            <a:ext cx="431482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800" dirty="0" smtClean="0">
                <a:solidFill>
                  <a:srgbClr val="D82800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  <a:lvl2pPr marL="228600" indent="0">
              <a:buNone/>
              <a:defRPr lang="zh-CN" altLang="en-US" sz="1800" dirty="0" smtClean="0"/>
            </a:lvl2pPr>
            <a:lvl3pPr>
              <a:defRPr lang="zh-CN" altLang="en-US" sz="1800" dirty="0" smtClean="0"/>
            </a:lvl3pPr>
            <a:lvl4pPr>
              <a:defRPr lang="zh-CN" altLang="en-US" dirty="0" smtClean="0"/>
            </a:lvl4pPr>
            <a:lvl5pPr>
              <a:defRPr lang="zh-CN" altLang="en-US" dirty="0"/>
            </a:lvl5pPr>
          </a:lstStyle>
          <a:p>
            <a:pPr marL="0"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/>
          <a:srcRect l="9958" r="16254"/>
          <a:stretch>
            <a:fillRect/>
          </a:stretch>
        </p:blipFill>
        <p:spPr>
          <a:xfrm>
            <a:off x="5435443" y="0"/>
            <a:ext cx="6756558" cy="6858000"/>
          </a:xfrm>
          <a:custGeom>
            <a:avLst/>
            <a:gdLst>
              <a:gd name="connsiteX0" fmla="*/ 1431978 w 5800571"/>
              <a:gd name="connsiteY0" fmla="*/ 0 h 6858000"/>
              <a:gd name="connsiteX1" fmla="*/ 5800571 w 5800571"/>
              <a:gd name="connsiteY1" fmla="*/ 0 h 6858000"/>
              <a:gd name="connsiteX2" fmla="*/ 5800571 w 5800571"/>
              <a:gd name="connsiteY2" fmla="*/ 6858000 h 6858000"/>
              <a:gd name="connsiteX3" fmla="*/ 0 w 58005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0571" h="6858000">
                <a:moveTo>
                  <a:pt x="1431978" y="0"/>
                </a:moveTo>
                <a:lnTo>
                  <a:pt x="5800571" y="0"/>
                </a:lnTo>
                <a:lnTo>
                  <a:pt x="580057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7" name="任意多边形 5"/>
          <p:cNvSpPr/>
          <p:nvPr/>
        </p:nvSpPr>
        <p:spPr>
          <a:xfrm flipH="1">
            <a:off x="5276524" y="823686"/>
            <a:ext cx="2844120" cy="6041571"/>
          </a:xfrm>
          <a:custGeom>
            <a:avLst/>
            <a:gdLst>
              <a:gd name="connsiteX0" fmla="*/ 943429 w 2714172"/>
              <a:gd name="connsiteY0" fmla="*/ 43543 h 5892800"/>
              <a:gd name="connsiteX1" fmla="*/ 0 w 2714172"/>
              <a:gd name="connsiteY1" fmla="*/ 1451428 h 5892800"/>
              <a:gd name="connsiteX2" fmla="*/ 2714172 w 2714172"/>
              <a:gd name="connsiteY2" fmla="*/ 5892800 h 5892800"/>
              <a:gd name="connsiteX3" fmla="*/ 1016000 w 2714172"/>
              <a:gd name="connsiteY3" fmla="*/ 0 h 5892800"/>
              <a:gd name="connsiteX0-1" fmla="*/ 943429 w 2714172"/>
              <a:gd name="connsiteY0-2" fmla="*/ 119743 h 5969000"/>
              <a:gd name="connsiteX1-3" fmla="*/ 0 w 2714172"/>
              <a:gd name="connsiteY1-4" fmla="*/ 1527628 h 5969000"/>
              <a:gd name="connsiteX2-5" fmla="*/ 2714172 w 2714172"/>
              <a:gd name="connsiteY2-6" fmla="*/ 5969000 h 5969000"/>
              <a:gd name="connsiteX3-7" fmla="*/ 1168400 w 2714172"/>
              <a:gd name="connsiteY3-8" fmla="*/ 0 h 5969000"/>
              <a:gd name="connsiteX0-9" fmla="*/ 943429 w 2714172"/>
              <a:gd name="connsiteY0-10" fmla="*/ 119743 h 6041571"/>
              <a:gd name="connsiteX1-11" fmla="*/ 0 w 2714172"/>
              <a:gd name="connsiteY1-12" fmla="*/ 1527628 h 6041571"/>
              <a:gd name="connsiteX2-13" fmla="*/ 2714172 w 2714172"/>
              <a:gd name="connsiteY2-14" fmla="*/ 6041571 h 6041571"/>
              <a:gd name="connsiteX3-15" fmla="*/ 1168400 w 2714172"/>
              <a:gd name="connsiteY3-16" fmla="*/ 0 h 6041571"/>
              <a:gd name="connsiteX0-17" fmla="*/ 1030515 w 2801258"/>
              <a:gd name="connsiteY0-18" fmla="*/ 119743 h 6041571"/>
              <a:gd name="connsiteX1-19" fmla="*/ 0 w 2801258"/>
              <a:gd name="connsiteY1-20" fmla="*/ 1701799 h 6041571"/>
              <a:gd name="connsiteX2-21" fmla="*/ 2801258 w 2801258"/>
              <a:gd name="connsiteY2-22" fmla="*/ 6041571 h 6041571"/>
              <a:gd name="connsiteX3-23" fmla="*/ 1255486 w 2801258"/>
              <a:gd name="connsiteY3-24" fmla="*/ 0 h 6041571"/>
              <a:gd name="connsiteX0-25" fmla="*/ 1054327 w 2825070"/>
              <a:gd name="connsiteY0-26" fmla="*/ 119743 h 6041571"/>
              <a:gd name="connsiteX1-27" fmla="*/ 0 w 2825070"/>
              <a:gd name="connsiteY1-28" fmla="*/ 1716087 h 6041571"/>
              <a:gd name="connsiteX2-29" fmla="*/ 2825070 w 2825070"/>
              <a:gd name="connsiteY2-30" fmla="*/ 6041571 h 6041571"/>
              <a:gd name="connsiteX3-31" fmla="*/ 1279298 w 2825070"/>
              <a:gd name="connsiteY3-32" fmla="*/ 0 h 6041571"/>
              <a:gd name="connsiteX0-33" fmla="*/ 1073377 w 2844120"/>
              <a:gd name="connsiteY0-34" fmla="*/ 119743 h 6041571"/>
              <a:gd name="connsiteX1-35" fmla="*/ 0 w 2844120"/>
              <a:gd name="connsiteY1-36" fmla="*/ 1735137 h 6041571"/>
              <a:gd name="connsiteX2-37" fmla="*/ 2844120 w 2844120"/>
              <a:gd name="connsiteY2-38" fmla="*/ 6041571 h 6041571"/>
              <a:gd name="connsiteX3-39" fmla="*/ 1298348 w 2844120"/>
              <a:gd name="connsiteY3-40" fmla="*/ 0 h 60415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844120" h="6041571">
                <a:moveTo>
                  <a:pt x="1073377" y="119743"/>
                </a:moveTo>
                <a:lnTo>
                  <a:pt x="0" y="1735137"/>
                </a:lnTo>
                <a:lnTo>
                  <a:pt x="2844120" y="6041571"/>
                </a:lnTo>
                <a:lnTo>
                  <a:pt x="1298348" y="0"/>
                </a:ln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任意多边形 8"/>
          <p:cNvSpPr/>
          <p:nvPr/>
        </p:nvSpPr>
        <p:spPr>
          <a:xfrm flipH="1">
            <a:off x="5893411" y="0"/>
            <a:ext cx="2227913" cy="2569030"/>
          </a:xfrm>
          <a:custGeom>
            <a:avLst/>
            <a:gdLst>
              <a:gd name="connsiteX0" fmla="*/ 994888 w 2227913"/>
              <a:gd name="connsiteY0" fmla="*/ 0 h 2569030"/>
              <a:gd name="connsiteX1" fmla="*/ 2227913 w 2227913"/>
              <a:gd name="connsiteY1" fmla="*/ 0 h 2569030"/>
              <a:gd name="connsiteX2" fmla="*/ 0 w 2227913"/>
              <a:gd name="connsiteY2" fmla="*/ 2569030 h 256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7913" h="2569030">
                <a:moveTo>
                  <a:pt x="994888" y="0"/>
                </a:moveTo>
                <a:lnTo>
                  <a:pt x="2227913" y="0"/>
                </a:lnTo>
                <a:lnTo>
                  <a:pt x="0" y="2569030"/>
                </a:lnTo>
                <a:close/>
              </a:path>
            </a:pathLst>
          </a:custGeom>
          <a:gradFill flip="none" rotWithShape="1">
            <a:gsLst>
              <a:gs pos="70000">
                <a:srgbClr val="C00000"/>
              </a:gs>
              <a:gs pos="0">
                <a:srgbClr val="FF6A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等腰三角形 6"/>
          <p:cNvSpPr/>
          <p:nvPr/>
        </p:nvSpPr>
        <p:spPr>
          <a:xfrm flipH="1">
            <a:off x="5276524" y="5241282"/>
            <a:ext cx="1872343" cy="1616718"/>
          </a:xfrm>
          <a:custGeom>
            <a:avLst/>
            <a:gdLst>
              <a:gd name="connsiteX0" fmla="*/ 0 w 2272393"/>
              <a:gd name="connsiteY0" fmla="*/ 2152650 h 2152650"/>
              <a:gd name="connsiteX1" fmla="*/ 1136197 w 2272393"/>
              <a:gd name="connsiteY1" fmla="*/ 0 h 2152650"/>
              <a:gd name="connsiteX2" fmla="*/ 2272393 w 2272393"/>
              <a:gd name="connsiteY2" fmla="*/ 2152650 h 2152650"/>
              <a:gd name="connsiteX3" fmla="*/ 0 w 2272393"/>
              <a:gd name="connsiteY3" fmla="*/ 2152650 h 2152650"/>
              <a:gd name="connsiteX0-1" fmla="*/ 0 w 2272393"/>
              <a:gd name="connsiteY0-2" fmla="*/ 1962150 h 1962150"/>
              <a:gd name="connsiteX1-3" fmla="*/ 1726747 w 2272393"/>
              <a:gd name="connsiteY1-4" fmla="*/ 0 h 1962150"/>
              <a:gd name="connsiteX2-5" fmla="*/ 2272393 w 2272393"/>
              <a:gd name="connsiteY2-6" fmla="*/ 1962150 h 1962150"/>
              <a:gd name="connsiteX3-7" fmla="*/ 0 w 2272393"/>
              <a:gd name="connsiteY3-8" fmla="*/ 1962150 h 1962150"/>
              <a:gd name="connsiteX0-9" fmla="*/ 0 w 2272393"/>
              <a:gd name="connsiteY0-10" fmla="*/ 1962150 h 1962150"/>
              <a:gd name="connsiteX1-11" fmla="*/ 1780695 w 2272393"/>
              <a:gd name="connsiteY1-12" fmla="*/ 0 h 1962150"/>
              <a:gd name="connsiteX2-13" fmla="*/ 2272393 w 2272393"/>
              <a:gd name="connsiteY2-14" fmla="*/ 1962150 h 1962150"/>
              <a:gd name="connsiteX3-15" fmla="*/ 0 w 2272393"/>
              <a:gd name="connsiteY3-16" fmla="*/ 1962150 h 19621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272393" h="1962150">
                <a:moveTo>
                  <a:pt x="0" y="1962150"/>
                </a:moveTo>
                <a:lnTo>
                  <a:pt x="1780695" y="0"/>
                </a:lnTo>
                <a:lnTo>
                  <a:pt x="2272393" y="1962150"/>
                </a:lnTo>
                <a:lnTo>
                  <a:pt x="0" y="1962150"/>
                </a:lnTo>
                <a:close/>
              </a:path>
            </a:pathLst>
          </a:custGeom>
          <a:gradFill flip="none" rotWithShape="1">
            <a:gsLst>
              <a:gs pos="70000">
                <a:srgbClr val="C00000"/>
              </a:gs>
              <a:gs pos="0">
                <a:srgbClr val="FF6A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9116" y="5660860"/>
            <a:ext cx="1218942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dist"/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4.3</a:t>
            </a:r>
          </a:p>
        </p:txBody>
      </p:sp>
      <p:sp>
        <p:nvSpPr>
          <p:cNvPr id="14" name="矩形 13"/>
          <p:cNvSpPr/>
          <p:nvPr/>
        </p:nvSpPr>
        <p:spPr>
          <a:xfrm>
            <a:off x="553739" y="1998521"/>
            <a:ext cx="439594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chemeClr val="bg1">
                    <a:lumMod val="6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二年级下册数学课件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20833" y="2644852"/>
            <a:ext cx="59005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6600" dirty="0">
                <a:solidFill>
                  <a:srgbClr val="D828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乘法口诀求商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29720" y="3983158"/>
            <a:ext cx="5304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rgbClr val="D82800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MULTIPLICATION FORMULA FOR QUOTIENT</a:t>
            </a:r>
            <a:endParaRPr lang="zh-CN" altLang="en-US" sz="1400" dirty="0">
              <a:solidFill>
                <a:srgbClr val="D82800"/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18" name="矩形: 圆角 17"/>
          <p:cNvSpPr/>
          <p:nvPr/>
        </p:nvSpPr>
        <p:spPr>
          <a:xfrm rot="10800000" flipH="1" flipV="1">
            <a:off x="579581" y="3807380"/>
            <a:ext cx="6299999" cy="6008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400" dirty="0">
              <a:solidFill>
                <a:sysClr val="windowText" lastClr="000000"/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98631" y="4539624"/>
            <a:ext cx="3059590" cy="276999"/>
            <a:chOff x="1018050" y="5462070"/>
            <a:chExt cx="3574800" cy="230021"/>
          </a:xfrm>
        </p:grpSpPr>
        <p:sp>
          <p:nvSpPr>
            <p:cNvPr id="20" name="矩形 19"/>
            <p:cNvSpPr/>
            <p:nvPr/>
          </p:nvSpPr>
          <p:spPr>
            <a:xfrm>
              <a:off x="1018050" y="5462070"/>
              <a:ext cx="1665275" cy="228851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主讲人：</a:t>
              </a:r>
              <a:r>
                <a:rPr lang="en-US" altLang="zh-CN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PPT818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886603" y="5462070"/>
              <a:ext cx="1706247" cy="23002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演讲时间：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39887" y="525612"/>
            <a:ext cx="1192724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YOUR LOGO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4"/>
          <p:cNvSpPr txBox="1">
            <a:spLocks noChangeArrowheads="1"/>
          </p:cNvSpPr>
          <p:nvPr/>
        </p:nvSpPr>
        <p:spPr bwMode="auto">
          <a:xfrm>
            <a:off x="1142999" y="847247"/>
            <a:ext cx="6592888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2.(</a:t>
            </a:r>
            <a:r>
              <a:rPr lang="zh-CN" altLang="en-US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选自教材</a:t>
            </a:r>
            <a:r>
              <a:rPr lang="en-US" altLang="zh-CN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P39 </a:t>
            </a:r>
            <a:r>
              <a:rPr lang="zh-CN" altLang="en-US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做一做</a:t>
            </a:r>
            <a:r>
              <a:rPr lang="en-US" altLang="zh-CN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)</a:t>
            </a:r>
          </a:p>
        </p:txBody>
      </p:sp>
      <p:grpSp>
        <p:nvGrpSpPr>
          <p:cNvPr id="18434" name="组合 2"/>
          <p:cNvGrpSpPr/>
          <p:nvPr/>
        </p:nvGrpSpPr>
        <p:grpSpPr bwMode="auto">
          <a:xfrm>
            <a:off x="831850" y="1546225"/>
            <a:ext cx="10712450" cy="5311775"/>
            <a:chOff x="1654" y="2453"/>
            <a:chExt cx="14825" cy="7350"/>
          </a:xfrm>
        </p:grpSpPr>
        <p:pic>
          <p:nvPicPr>
            <p:cNvPr id="18435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" y="2453"/>
              <a:ext cx="14662" cy="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1654" y="2906"/>
              <a:ext cx="793" cy="6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65463" y="3898900"/>
            <a:ext cx="8826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=8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654675" y="3898900"/>
            <a:ext cx="8826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=9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618413" y="3908424"/>
            <a:ext cx="8826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=7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1275" y="4222750"/>
            <a:ext cx="882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=9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294313" y="4241800"/>
            <a:ext cx="8826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=8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618413" y="4257675"/>
            <a:ext cx="8826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=7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065588" y="4576761"/>
            <a:ext cx="8826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=8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210175" y="5156200"/>
            <a:ext cx="8826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=7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918325" y="4564061"/>
            <a:ext cx="8826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=8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851150" y="4754561"/>
            <a:ext cx="88265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=9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092825" y="4848225"/>
            <a:ext cx="882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=7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7542213" y="4908549"/>
            <a:ext cx="8826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=8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743200" y="5416550"/>
            <a:ext cx="8826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=9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141663" y="5124450"/>
            <a:ext cx="8826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=9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5654675" y="4530725"/>
            <a:ext cx="8826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=7</a:t>
            </a:r>
          </a:p>
        </p:txBody>
      </p:sp>
      <p:sp>
        <p:nvSpPr>
          <p:cNvPr id="2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12763" y="341764"/>
            <a:ext cx="592137" cy="424732"/>
          </a:xfrm>
        </p:spPr>
        <p:txBody>
          <a:bodyPr/>
          <a:lstStyle/>
          <a:p>
            <a:r>
              <a:rPr lang="en-US" altLang="zh-CN" dirty="0"/>
              <a:t>06</a:t>
            </a:r>
            <a:endParaRPr lang="zh-CN" altLang="en-US" dirty="0"/>
          </a:p>
        </p:txBody>
      </p:sp>
      <p:sp>
        <p:nvSpPr>
          <p:cNvPr id="24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42999" y="322459"/>
            <a:ext cx="4314825" cy="482633"/>
          </a:xfrm>
        </p:spPr>
        <p:txBody>
          <a:bodyPr/>
          <a:lstStyle/>
          <a:p>
            <a:r>
              <a:rPr lang="zh-CN" altLang="en-US" dirty="0"/>
              <a:t>巩固练习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4"/>
          <p:cNvGrpSpPr/>
          <p:nvPr/>
        </p:nvGrpSpPr>
        <p:grpSpPr bwMode="auto">
          <a:xfrm>
            <a:off x="749301" y="1495426"/>
            <a:ext cx="11007725" cy="4995863"/>
            <a:chOff x="-486" y="998"/>
            <a:chExt cx="13990" cy="6104"/>
          </a:xfrm>
        </p:grpSpPr>
        <p:pic>
          <p:nvPicPr>
            <p:cNvPr id="19459" name="图片 1" descr="图片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" y="998"/>
              <a:ext cx="12133" cy="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0" name="AutoShape 27"/>
            <p:cNvSpPr>
              <a:spLocks noChangeArrowheads="1"/>
            </p:cNvSpPr>
            <p:nvPr/>
          </p:nvSpPr>
          <p:spPr bwMode="auto">
            <a:xfrm>
              <a:off x="-486" y="3196"/>
              <a:ext cx="4066" cy="906"/>
            </a:xfrm>
            <a:prstGeom prst="wedgeRoundRectCallout">
              <a:avLst>
                <a:gd name="adj1" fmla="val 19597"/>
                <a:gd name="adj2" fmla="val 106787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0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看谁先摘到！</a:t>
              </a: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78451" y="5297489"/>
            <a:ext cx="4492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78451" y="4802189"/>
            <a:ext cx="4492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78451" y="4371975"/>
            <a:ext cx="4492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</a:p>
        </p:txBody>
      </p:sp>
      <p:sp>
        <p:nvSpPr>
          <p:cNvPr id="2" name="TextBox 24"/>
          <p:cNvSpPr txBox="1">
            <a:spLocks noChangeArrowheads="1"/>
          </p:cNvSpPr>
          <p:nvPr/>
        </p:nvSpPr>
        <p:spPr bwMode="auto">
          <a:xfrm>
            <a:off x="5378451" y="3881439"/>
            <a:ext cx="4492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78451" y="3454401"/>
            <a:ext cx="449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78451" y="3022600"/>
            <a:ext cx="4492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378451" y="2528889"/>
            <a:ext cx="4492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392738" y="2095500"/>
            <a:ext cx="4492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92738" y="1628775"/>
            <a:ext cx="4492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0815638" y="5297489"/>
            <a:ext cx="4492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0815638" y="4802189"/>
            <a:ext cx="4492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0815638" y="4371975"/>
            <a:ext cx="4492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0815638" y="3895725"/>
            <a:ext cx="4492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0815638" y="3454401"/>
            <a:ext cx="449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0815638" y="3022600"/>
            <a:ext cx="4492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0815638" y="2528889"/>
            <a:ext cx="4492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0815638" y="2070100"/>
            <a:ext cx="4492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0815638" y="1617664"/>
            <a:ext cx="4492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</a:p>
        </p:txBody>
      </p:sp>
      <p:sp>
        <p:nvSpPr>
          <p:cNvPr id="33" name="文本框 4"/>
          <p:cNvSpPr txBox="1">
            <a:spLocks noChangeArrowheads="1"/>
          </p:cNvSpPr>
          <p:nvPr/>
        </p:nvSpPr>
        <p:spPr bwMode="auto">
          <a:xfrm>
            <a:off x="1142999" y="847247"/>
            <a:ext cx="6592888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3.(</a:t>
            </a:r>
            <a:r>
              <a:rPr lang="zh-CN" altLang="en-US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选自教材</a:t>
            </a:r>
            <a:r>
              <a:rPr lang="en-US" altLang="zh-CN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P40 T4)</a:t>
            </a:r>
          </a:p>
        </p:txBody>
      </p:sp>
      <p:sp>
        <p:nvSpPr>
          <p:cNvPr id="3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12763" y="341764"/>
            <a:ext cx="592137" cy="424732"/>
          </a:xfrm>
        </p:spPr>
        <p:txBody>
          <a:bodyPr/>
          <a:lstStyle/>
          <a:p>
            <a:r>
              <a:rPr lang="en-US" altLang="zh-CN" dirty="0"/>
              <a:t>06</a:t>
            </a:r>
            <a:endParaRPr lang="zh-CN" altLang="en-US" dirty="0"/>
          </a:p>
        </p:txBody>
      </p:sp>
      <p:sp>
        <p:nvSpPr>
          <p:cNvPr id="42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42999" y="322459"/>
            <a:ext cx="4314825" cy="482633"/>
          </a:xfrm>
        </p:spPr>
        <p:txBody>
          <a:bodyPr/>
          <a:lstStyle/>
          <a:p>
            <a:r>
              <a:rPr lang="zh-CN" altLang="en-US" dirty="0"/>
              <a:t>巩固练习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4" grpId="0"/>
      <p:bldP spid="2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1"/>
          <p:cNvSpPr txBox="1">
            <a:spLocks noChangeArrowheads="1"/>
          </p:cNvSpPr>
          <p:nvPr/>
        </p:nvSpPr>
        <p:spPr bwMode="auto">
          <a:xfrm>
            <a:off x="857251" y="1184653"/>
            <a:ext cx="790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4.</a:t>
            </a:r>
            <a:endParaRPr lang="zh-CN" altLang="en-US" sz="28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1647826" y="1163410"/>
          <a:ext cx="8820149" cy="18591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4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3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76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7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82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830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被除数</a:t>
                      </a: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 dirty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 dirty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 dirty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 dirty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 dirty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 dirty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 dirty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4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除数</a:t>
                      </a: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 dirty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 dirty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 dirty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 dirty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 dirty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 dirty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 dirty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4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商</a:t>
                      </a: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US" altLang="zh-CN" sz="2400" b="1" dirty="0">
                        <a:solidFill>
                          <a:sysClr val="windowText" lastClr="00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US" altLang="zh-CN" sz="2400" b="1" dirty="0">
                        <a:solidFill>
                          <a:sysClr val="windowText" lastClr="00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US" altLang="zh-CN" sz="2400" b="1" dirty="0">
                        <a:solidFill>
                          <a:sysClr val="windowText" lastClr="00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US" altLang="zh-CN" sz="2400" b="1" dirty="0">
                        <a:solidFill>
                          <a:sysClr val="windowText" lastClr="00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zh-CN" altLang="en-US" sz="2400" b="1" dirty="0">
                        <a:solidFill>
                          <a:sysClr val="windowText" lastClr="00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US" altLang="zh-CN" sz="2400" b="1" dirty="0">
                        <a:solidFill>
                          <a:sysClr val="windowText" lastClr="00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US" altLang="zh-CN" sz="2400" b="1" dirty="0">
                        <a:solidFill>
                          <a:sysClr val="windowText" lastClr="00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687764" y="2465727"/>
            <a:ext cx="514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656139" y="2465727"/>
            <a:ext cx="514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675314" y="2465728"/>
            <a:ext cx="514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696076" y="2465727"/>
            <a:ext cx="514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716839" y="2465728"/>
            <a:ext cx="514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8702676" y="2465727"/>
            <a:ext cx="514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9717089" y="2465728"/>
            <a:ext cx="514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</a:p>
        </p:txBody>
      </p:sp>
      <p:sp>
        <p:nvSpPr>
          <p:cNvPr id="1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12763" y="341764"/>
            <a:ext cx="592137" cy="424732"/>
          </a:xfrm>
        </p:spPr>
        <p:txBody>
          <a:bodyPr/>
          <a:lstStyle/>
          <a:p>
            <a:r>
              <a:rPr lang="en-US" altLang="zh-CN" dirty="0"/>
              <a:t>06</a:t>
            </a:r>
            <a:endParaRPr lang="zh-CN" altLang="en-US" dirty="0"/>
          </a:p>
        </p:txBody>
      </p:sp>
      <p:sp>
        <p:nvSpPr>
          <p:cNvPr id="14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42999" y="322459"/>
            <a:ext cx="4314825" cy="482633"/>
          </a:xfrm>
        </p:spPr>
        <p:txBody>
          <a:bodyPr/>
          <a:lstStyle/>
          <a:p>
            <a:r>
              <a:rPr lang="zh-CN" altLang="en-US" dirty="0"/>
              <a:t>巩固练习</a:t>
            </a:r>
          </a:p>
        </p:txBody>
      </p:sp>
      <p:sp>
        <p:nvSpPr>
          <p:cNvPr id="15" name="文本框 1"/>
          <p:cNvSpPr txBox="1">
            <a:spLocks noChangeArrowheads="1"/>
          </p:cNvSpPr>
          <p:nvPr/>
        </p:nvSpPr>
        <p:spPr bwMode="auto">
          <a:xfrm>
            <a:off x="857251" y="3668714"/>
            <a:ext cx="9842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5.54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个乒乓球，每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个装一盒，可以装几盒？</a:t>
            </a:r>
            <a:endParaRPr lang="en-US" altLang="zh-CN" sz="24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7" name="组合 1"/>
          <p:cNvGrpSpPr/>
          <p:nvPr/>
        </p:nvGrpSpPr>
        <p:grpSpPr bwMode="auto">
          <a:xfrm>
            <a:off x="3194050" y="4070356"/>
            <a:ext cx="5727699" cy="1941211"/>
            <a:chOff x="2739794" y="1330065"/>
            <a:chExt cx="3664411" cy="1241685"/>
          </a:xfrm>
        </p:grpSpPr>
        <p:pic>
          <p:nvPicPr>
            <p:cNvPr id="18" name="图片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794" y="1330065"/>
              <a:ext cx="3664411" cy="1156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矩形 18"/>
            <p:cNvSpPr/>
            <p:nvPr/>
          </p:nvSpPr>
          <p:spPr>
            <a:xfrm>
              <a:off x="5219817" y="2238077"/>
              <a:ext cx="504444" cy="333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3489326" y="6130442"/>
            <a:ext cx="23214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54÷6=9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（盒）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5810795" y="6130442"/>
            <a:ext cx="3616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: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可以装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盒。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6" grpId="0"/>
      <p:bldP spid="7" grpId="0"/>
      <p:bldP spid="8" grpId="0"/>
      <p:bldP spid="2" grpId="0"/>
      <p:bldP spid="3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2"/>
          <p:cNvSpPr txBox="1">
            <a:spLocks noChangeArrowheads="1"/>
          </p:cNvSpPr>
          <p:nvPr/>
        </p:nvSpPr>
        <p:spPr bwMode="auto">
          <a:xfrm>
            <a:off x="1142999" y="1035050"/>
            <a:ext cx="3709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6.直接写出得数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</p:txBody>
      </p:sp>
      <p:sp>
        <p:nvSpPr>
          <p:cNvPr id="22530" name="文本框 1"/>
          <p:cNvSpPr txBox="1">
            <a:spLocks noChangeArrowheads="1"/>
          </p:cNvSpPr>
          <p:nvPr/>
        </p:nvSpPr>
        <p:spPr bwMode="auto">
          <a:xfrm>
            <a:off x="1559201" y="1488182"/>
            <a:ext cx="4045744" cy="197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63÷9＝              27÷3＝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2×9＝                54÷6＝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18÷9＝              36÷4＝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45÷5＝              72÷8＝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014145" y="1553927"/>
            <a:ext cx="449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</a:t>
            </a:r>
          </a:p>
        </p:txBody>
      </p:sp>
      <p:sp>
        <p:nvSpPr>
          <p:cNvPr id="3" name="TextBox 29"/>
          <p:cNvSpPr txBox="1">
            <a:spLocks noChangeArrowheads="1"/>
          </p:cNvSpPr>
          <p:nvPr/>
        </p:nvSpPr>
        <p:spPr bwMode="auto">
          <a:xfrm>
            <a:off x="4918350" y="1553927"/>
            <a:ext cx="449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</a:p>
        </p:txBody>
      </p:sp>
      <p:sp>
        <p:nvSpPr>
          <p:cNvPr id="4" name="TextBox 29"/>
          <p:cNvSpPr txBox="1">
            <a:spLocks noChangeArrowheads="1"/>
          </p:cNvSpPr>
          <p:nvPr/>
        </p:nvSpPr>
        <p:spPr bwMode="auto">
          <a:xfrm>
            <a:off x="2763318" y="2033687"/>
            <a:ext cx="8445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18</a:t>
            </a:r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4918350" y="2033687"/>
            <a:ext cx="449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</a:p>
        </p:txBody>
      </p:sp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3014145" y="2513447"/>
            <a:ext cx="449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</a:p>
        </p:txBody>
      </p:sp>
      <p:sp>
        <p:nvSpPr>
          <p:cNvPr id="10" name="TextBox 29"/>
          <p:cNvSpPr txBox="1">
            <a:spLocks noChangeArrowheads="1"/>
          </p:cNvSpPr>
          <p:nvPr/>
        </p:nvSpPr>
        <p:spPr bwMode="auto">
          <a:xfrm>
            <a:off x="4918350" y="2513447"/>
            <a:ext cx="449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</a:p>
        </p:txBody>
      </p:sp>
      <p:sp>
        <p:nvSpPr>
          <p:cNvPr id="12" name="TextBox 29"/>
          <p:cNvSpPr txBox="1">
            <a:spLocks noChangeArrowheads="1"/>
          </p:cNvSpPr>
          <p:nvPr/>
        </p:nvSpPr>
        <p:spPr bwMode="auto">
          <a:xfrm>
            <a:off x="3014144" y="2993208"/>
            <a:ext cx="700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</a:p>
        </p:txBody>
      </p:sp>
      <p:sp>
        <p:nvSpPr>
          <p:cNvPr id="13" name="TextBox 29"/>
          <p:cNvSpPr txBox="1">
            <a:spLocks noChangeArrowheads="1"/>
          </p:cNvSpPr>
          <p:nvPr/>
        </p:nvSpPr>
        <p:spPr bwMode="auto">
          <a:xfrm>
            <a:off x="4918351" y="2993208"/>
            <a:ext cx="700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</a:p>
        </p:txBody>
      </p:sp>
      <p:sp>
        <p:nvSpPr>
          <p:cNvPr id="14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12763" y="341764"/>
            <a:ext cx="592137" cy="424732"/>
          </a:xfrm>
        </p:spPr>
        <p:txBody>
          <a:bodyPr/>
          <a:lstStyle/>
          <a:p>
            <a:r>
              <a:rPr lang="en-US" altLang="zh-CN" dirty="0"/>
              <a:t>06</a:t>
            </a:r>
            <a:endParaRPr lang="zh-CN" altLang="en-US" dirty="0"/>
          </a:p>
        </p:txBody>
      </p:sp>
      <p:sp>
        <p:nvSpPr>
          <p:cNvPr id="15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42999" y="322459"/>
            <a:ext cx="4314825" cy="482633"/>
          </a:xfrm>
        </p:spPr>
        <p:txBody>
          <a:bodyPr/>
          <a:lstStyle/>
          <a:p>
            <a:r>
              <a:rPr lang="zh-CN" altLang="en-US" dirty="0"/>
              <a:t>巩固练习</a:t>
            </a:r>
          </a:p>
        </p:txBody>
      </p:sp>
      <p:sp>
        <p:nvSpPr>
          <p:cNvPr id="16" name="文本框 2"/>
          <p:cNvSpPr txBox="1">
            <a:spLocks noChangeArrowheads="1"/>
          </p:cNvSpPr>
          <p:nvPr/>
        </p:nvSpPr>
        <p:spPr bwMode="auto">
          <a:xfrm>
            <a:off x="1142999" y="3494629"/>
            <a:ext cx="9756775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7.27 </a:t>
            </a:r>
            <a:r>
              <a:rPr lang="en-US" altLang="zh-CN" sz="2400" b="1" dirty="0" err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个小朋友玩游戏，每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3 </a:t>
            </a:r>
            <a:r>
              <a:rPr lang="en-US" altLang="zh-CN" sz="2400" b="1" dirty="0" err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人一组，一共可以分成多少组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？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559201" y="4223316"/>
            <a:ext cx="23214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27÷3=9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（组）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4238139" y="4223316"/>
            <a:ext cx="4475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: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可以分成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组。</a:t>
            </a:r>
          </a:p>
        </p:txBody>
      </p:sp>
      <p:sp>
        <p:nvSpPr>
          <p:cNvPr id="19" name="文本框 2"/>
          <p:cNvSpPr txBox="1">
            <a:spLocks noChangeArrowheads="1"/>
          </p:cNvSpPr>
          <p:nvPr/>
        </p:nvSpPr>
        <p:spPr bwMode="auto">
          <a:xfrm>
            <a:off x="1142999" y="4957716"/>
            <a:ext cx="10325100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8.妈妈买来45枝鲜花，每个花瓶插 5枝，一共需要多少个花瓶？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59201" y="5643122"/>
            <a:ext cx="23214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45÷5=9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（个）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4238139" y="5643122"/>
            <a:ext cx="5273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: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一共需要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个花瓶。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/>
      <p:bldP spid="4" grpId="0"/>
      <p:bldP spid="6" grpId="0"/>
      <p:bldP spid="7" grpId="0"/>
      <p:bldP spid="10" grpId="0"/>
      <p:bldP spid="12" grpId="0"/>
      <p:bldP spid="13" grpId="0"/>
      <p:bldP spid="17" grpId="0"/>
      <p:bldP spid="18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/>
        </p:nvSpPr>
        <p:spPr>
          <a:xfrm>
            <a:off x="1142999" y="2395670"/>
            <a:ext cx="9978887" cy="2893499"/>
          </a:xfrm>
          <a:prstGeom prst="roundRect">
            <a:avLst/>
          </a:prstGeom>
          <a:noFill/>
          <a:ln>
            <a:solidFill>
              <a:srgbClr val="D82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142999" y="1568831"/>
            <a:ext cx="4447371" cy="438582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2400" b="1" noProof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这节课你们都学会了哪些知识？</a:t>
            </a:r>
          </a:p>
        </p:txBody>
      </p:sp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1247775" y="2574926"/>
            <a:ext cx="971708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        </a:t>
            </a:r>
            <a:r>
              <a:rPr lang="zh-CN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对除数是 9 的除法算式求商时，可以根据 9 的乘法口诀，想 9×（ ）＝被除数，即可求出商是几。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07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/>
          <a:srcRect l="9958" r="16254"/>
          <a:stretch>
            <a:fillRect/>
          </a:stretch>
        </p:blipFill>
        <p:spPr>
          <a:xfrm>
            <a:off x="5435443" y="0"/>
            <a:ext cx="6756558" cy="6858000"/>
          </a:xfrm>
          <a:custGeom>
            <a:avLst/>
            <a:gdLst>
              <a:gd name="connsiteX0" fmla="*/ 1431978 w 5800571"/>
              <a:gd name="connsiteY0" fmla="*/ 0 h 6858000"/>
              <a:gd name="connsiteX1" fmla="*/ 5800571 w 5800571"/>
              <a:gd name="connsiteY1" fmla="*/ 0 h 6858000"/>
              <a:gd name="connsiteX2" fmla="*/ 5800571 w 5800571"/>
              <a:gd name="connsiteY2" fmla="*/ 6858000 h 6858000"/>
              <a:gd name="connsiteX3" fmla="*/ 0 w 58005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0571" h="6858000">
                <a:moveTo>
                  <a:pt x="1431978" y="0"/>
                </a:moveTo>
                <a:lnTo>
                  <a:pt x="5800571" y="0"/>
                </a:lnTo>
                <a:lnTo>
                  <a:pt x="580057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7" name="任意多边形 5"/>
          <p:cNvSpPr/>
          <p:nvPr/>
        </p:nvSpPr>
        <p:spPr>
          <a:xfrm flipH="1">
            <a:off x="5276524" y="823686"/>
            <a:ext cx="2844120" cy="6041571"/>
          </a:xfrm>
          <a:custGeom>
            <a:avLst/>
            <a:gdLst>
              <a:gd name="connsiteX0" fmla="*/ 943429 w 2714172"/>
              <a:gd name="connsiteY0" fmla="*/ 43543 h 5892800"/>
              <a:gd name="connsiteX1" fmla="*/ 0 w 2714172"/>
              <a:gd name="connsiteY1" fmla="*/ 1451428 h 5892800"/>
              <a:gd name="connsiteX2" fmla="*/ 2714172 w 2714172"/>
              <a:gd name="connsiteY2" fmla="*/ 5892800 h 5892800"/>
              <a:gd name="connsiteX3" fmla="*/ 1016000 w 2714172"/>
              <a:gd name="connsiteY3" fmla="*/ 0 h 5892800"/>
              <a:gd name="connsiteX0-1" fmla="*/ 943429 w 2714172"/>
              <a:gd name="connsiteY0-2" fmla="*/ 119743 h 5969000"/>
              <a:gd name="connsiteX1-3" fmla="*/ 0 w 2714172"/>
              <a:gd name="connsiteY1-4" fmla="*/ 1527628 h 5969000"/>
              <a:gd name="connsiteX2-5" fmla="*/ 2714172 w 2714172"/>
              <a:gd name="connsiteY2-6" fmla="*/ 5969000 h 5969000"/>
              <a:gd name="connsiteX3-7" fmla="*/ 1168400 w 2714172"/>
              <a:gd name="connsiteY3-8" fmla="*/ 0 h 5969000"/>
              <a:gd name="connsiteX0-9" fmla="*/ 943429 w 2714172"/>
              <a:gd name="connsiteY0-10" fmla="*/ 119743 h 6041571"/>
              <a:gd name="connsiteX1-11" fmla="*/ 0 w 2714172"/>
              <a:gd name="connsiteY1-12" fmla="*/ 1527628 h 6041571"/>
              <a:gd name="connsiteX2-13" fmla="*/ 2714172 w 2714172"/>
              <a:gd name="connsiteY2-14" fmla="*/ 6041571 h 6041571"/>
              <a:gd name="connsiteX3-15" fmla="*/ 1168400 w 2714172"/>
              <a:gd name="connsiteY3-16" fmla="*/ 0 h 6041571"/>
              <a:gd name="connsiteX0-17" fmla="*/ 1030515 w 2801258"/>
              <a:gd name="connsiteY0-18" fmla="*/ 119743 h 6041571"/>
              <a:gd name="connsiteX1-19" fmla="*/ 0 w 2801258"/>
              <a:gd name="connsiteY1-20" fmla="*/ 1701799 h 6041571"/>
              <a:gd name="connsiteX2-21" fmla="*/ 2801258 w 2801258"/>
              <a:gd name="connsiteY2-22" fmla="*/ 6041571 h 6041571"/>
              <a:gd name="connsiteX3-23" fmla="*/ 1255486 w 2801258"/>
              <a:gd name="connsiteY3-24" fmla="*/ 0 h 6041571"/>
              <a:gd name="connsiteX0-25" fmla="*/ 1054327 w 2825070"/>
              <a:gd name="connsiteY0-26" fmla="*/ 119743 h 6041571"/>
              <a:gd name="connsiteX1-27" fmla="*/ 0 w 2825070"/>
              <a:gd name="connsiteY1-28" fmla="*/ 1716087 h 6041571"/>
              <a:gd name="connsiteX2-29" fmla="*/ 2825070 w 2825070"/>
              <a:gd name="connsiteY2-30" fmla="*/ 6041571 h 6041571"/>
              <a:gd name="connsiteX3-31" fmla="*/ 1279298 w 2825070"/>
              <a:gd name="connsiteY3-32" fmla="*/ 0 h 6041571"/>
              <a:gd name="connsiteX0-33" fmla="*/ 1073377 w 2844120"/>
              <a:gd name="connsiteY0-34" fmla="*/ 119743 h 6041571"/>
              <a:gd name="connsiteX1-35" fmla="*/ 0 w 2844120"/>
              <a:gd name="connsiteY1-36" fmla="*/ 1735137 h 6041571"/>
              <a:gd name="connsiteX2-37" fmla="*/ 2844120 w 2844120"/>
              <a:gd name="connsiteY2-38" fmla="*/ 6041571 h 6041571"/>
              <a:gd name="connsiteX3-39" fmla="*/ 1298348 w 2844120"/>
              <a:gd name="connsiteY3-40" fmla="*/ 0 h 60415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844120" h="6041571">
                <a:moveTo>
                  <a:pt x="1073377" y="119743"/>
                </a:moveTo>
                <a:lnTo>
                  <a:pt x="0" y="1735137"/>
                </a:lnTo>
                <a:lnTo>
                  <a:pt x="2844120" y="6041571"/>
                </a:lnTo>
                <a:lnTo>
                  <a:pt x="1298348" y="0"/>
                </a:ln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任意多边形 8"/>
          <p:cNvSpPr/>
          <p:nvPr/>
        </p:nvSpPr>
        <p:spPr>
          <a:xfrm flipH="1">
            <a:off x="5893411" y="0"/>
            <a:ext cx="2227913" cy="2569030"/>
          </a:xfrm>
          <a:custGeom>
            <a:avLst/>
            <a:gdLst>
              <a:gd name="connsiteX0" fmla="*/ 994888 w 2227913"/>
              <a:gd name="connsiteY0" fmla="*/ 0 h 2569030"/>
              <a:gd name="connsiteX1" fmla="*/ 2227913 w 2227913"/>
              <a:gd name="connsiteY1" fmla="*/ 0 h 2569030"/>
              <a:gd name="connsiteX2" fmla="*/ 0 w 2227913"/>
              <a:gd name="connsiteY2" fmla="*/ 2569030 h 256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7913" h="2569030">
                <a:moveTo>
                  <a:pt x="994888" y="0"/>
                </a:moveTo>
                <a:lnTo>
                  <a:pt x="2227913" y="0"/>
                </a:lnTo>
                <a:lnTo>
                  <a:pt x="0" y="2569030"/>
                </a:lnTo>
                <a:close/>
              </a:path>
            </a:pathLst>
          </a:custGeom>
          <a:gradFill flip="none" rotWithShape="1">
            <a:gsLst>
              <a:gs pos="70000">
                <a:srgbClr val="C00000"/>
              </a:gs>
              <a:gs pos="0">
                <a:srgbClr val="FF6A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等腰三角形 6"/>
          <p:cNvSpPr/>
          <p:nvPr/>
        </p:nvSpPr>
        <p:spPr>
          <a:xfrm flipH="1">
            <a:off x="5276524" y="5241282"/>
            <a:ext cx="1872343" cy="1616718"/>
          </a:xfrm>
          <a:custGeom>
            <a:avLst/>
            <a:gdLst>
              <a:gd name="connsiteX0" fmla="*/ 0 w 2272393"/>
              <a:gd name="connsiteY0" fmla="*/ 2152650 h 2152650"/>
              <a:gd name="connsiteX1" fmla="*/ 1136197 w 2272393"/>
              <a:gd name="connsiteY1" fmla="*/ 0 h 2152650"/>
              <a:gd name="connsiteX2" fmla="*/ 2272393 w 2272393"/>
              <a:gd name="connsiteY2" fmla="*/ 2152650 h 2152650"/>
              <a:gd name="connsiteX3" fmla="*/ 0 w 2272393"/>
              <a:gd name="connsiteY3" fmla="*/ 2152650 h 2152650"/>
              <a:gd name="connsiteX0-1" fmla="*/ 0 w 2272393"/>
              <a:gd name="connsiteY0-2" fmla="*/ 1962150 h 1962150"/>
              <a:gd name="connsiteX1-3" fmla="*/ 1726747 w 2272393"/>
              <a:gd name="connsiteY1-4" fmla="*/ 0 h 1962150"/>
              <a:gd name="connsiteX2-5" fmla="*/ 2272393 w 2272393"/>
              <a:gd name="connsiteY2-6" fmla="*/ 1962150 h 1962150"/>
              <a:gd name="connsiteX3-7" fmla="*/ 0 w 2272393"/>
              <a:gd name="connsiteY3-8" fmla="*/ 1962150 h 1962150"/>
              <a:gd name="connsiteX0-9" fmla="*/ 0 w 2272393"/>
              <a:gd name="connsiteY0-10" fmla="*/ 1962150 h 1962150"/>
              <a:gd name="connsiteX1-11" fmla="*/ 1780695 w 2272393"/>
              <a:gd name="connsiteY1-12" fmla="*/ 0 h 1962150"/>
              <a:gd name="connsiteX2-13" fmla="*/ 2272393 w 2272393"/>
              <a:gd name="connsiteY2-14" fmla="*/ 1962150 h 1962150"/>
              <a:gd name="connsiteX3-15" fmla="*/ 0 w 2272393"/>
              <a:gd name="connsiteY3-16" fmla="*/ 1962150 h 19621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272393" h="1962150">
                <a:moveTo>
                  <a:pt x="0" y="1962150"/>
                </a:moveTo>
                <a:lnTo>
                  <a:pt x="1780695" y="0"/>
                </a:lnTo>
                <a:lnTo>
                  <a:pt x="2272393" y="1962150"/>
                </a:lnTo>
                <a:lnTo>
                  <a:pt x="0" y="1962150"/>
                </a:lnTo>
                <a:close/>
              </a:path>
            </a:pathLst>
          </a:custGeom>
          <a:gradFill flip="none" rotWithShape="1">
            <a:gsLst>
              <a:gs pos="70000">
                <a:srgbClr val="C00000"/>
              </a:gs>
              <a:gs pos="0">
                <a:srgbClr val="FF6A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9116" y="5660860"/>
            <a:ext cx="1149427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dist"/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4.3</a:t>
            </a:r>
          </a:p>
        </p:txBody>
      </p:sp>
      <p:sp>
        <p:nvSpPr>
          <p:cNvPr id="14" name="矩形 13"/>
          <p:cNvSpPr/>
          <p:nvPr/>
        </p:nvSpPr>
        <p:spPr>
          <a:xfrm>
            <a:off x="553739" y="1771246"/>
            <a:ext cx="439594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chemeClr val="bg1">
                    <a:lumMod val="6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二年级下册数学课件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20834" y="2437006"/>
            <a:ext cx="5304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8800" dirty="0">
                <a:solidFill>
                  <a:srgbClr val="D82800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谢谢观看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29720" y="4132245"/>
            <a:ext cx="5304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rgbClr val="D82800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THANKS FOR WATCHING</a:t>
            </a:r>
            <a:endParaRPr lang="zh-CN" altLang="en-US" sz="1400" dirty="0">
              <a:solidFill>
                <a:srgbClr val="D82800"/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18" name="矩形: 圆角 17"/>
          <p:cNvSpPr/>
          <p:nvPr/>
        </p:nvSpPr>
        <p:spPr>
          <a:xfrm rot="10800000" flipH="1" flipV="1">
            <a:off x="579581" y="3956467"/>
            <a:ext cx="6299999" cy="6008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400" dirty="0">
              <a:solidFill>
                <a:sysClr val="windowText" lastClr="000000"/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98631" y="4688711"/>
            <a:ext cx="3019606" cy="276999"/>
            <a:chOff x="1018050" y="5462070"/>
            <a:chExt cx="3528083" cy="230021"/>
          </a:xfrm>
        </p:grpSpPr>
        <p:sp>
          <p:nvSpPr>
            <p:cNvPr id="20" name="矩形 19"/>
            <p:cNvSpPr/>
            <p:nvPr/>
          </p:nvSpPr>
          <p:spPr>
            <a:xfrm>
              <a:off x="1018050" y="5462070"/>
              <a:ext cx="1665275" cy="228851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主讲人：</a:t>
              </a:r>
              <a:r>
                <a:rPr lang="en-US" altLang="zh-CN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PPT818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839886" y="5462070"/>
              <a:ext cx="1706247" cy="23002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演讲时间：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39887" y="525612"/>
            <a:ext cx="1192724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YOUR LOGO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1"/>
          <p:cNvSpPr txBox="1">
            <a:spLocks noChangeArrowheads="1"/>
          </p:cNvSpPr>
          <p:nvPr/>
        </p:nvSpPr>
        <p:spPr bwMode="auto">
          <a:xfrm>
            <a:off x="1181859" y="1190006"/>
            <a:ext cx="10979150" cy="169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宋体" panose="02010600030101010101" pitchFamily="2" charset="-122"/>
              <a:buAutoNum type="arabicPeriod"/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掌握用 9 的乘法口诀求商的方法，并能正确地运用 9 的乘法口诀求商。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（重点）</a:t>
            </a:r>
            <a:endParaRPr lang="zh-CN" altLang="en-US" sz="24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明确用乘法口诀求商的算理。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（难点）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学习目标</a:t>
            </a:r>
          </a:p>
        </p:txBody>
      </p:sp>
      <p:sp>
        <p:nvSpPr>
          <p:cNvPr id="15" name="文本框 2"/>
          <p:cNvSpPr txBox="1">
            <a:spLocks noChangeArrowheads="1"/>
          </p:cNvSpPr>
          <p:nvPr/>
        </p:nvSpPr>
        <p:spPr bwMode="auto">
          <a:xfrm>
            <a:off x="1104900" y="4331177"/>
            <a:ext cx="9745663" cy="193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64÷8=            42</a:t>
            </a:r>
            <a:r>
              <a:rPr lang="en-US" altLang="zh-CN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÷7=             35÷5=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口诀                 口诀                 口诀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__________    ___________     __________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801661" y="4320031"/>
            <a:ext cx="457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535370" y="4320031"/>
            <a:ext cx="457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8269080" y="4320031"/>
            <a:ext cx="457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181859" y="5564112"/>
            <a:ext cx="1980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八八六十四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4210809" y="5564112"/>
            <a:ext cx="1980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六七四十二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7560434" y="5564112"/>
            <a:ext cx="1980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五七三十五</a:t>
            </a:r>
          </a:p>
        </p:txBody>
      </p:sp>
      <p:sp>
        <p:nvSpPr>
          <p:cNvPr id="22" name="文本占位符 1"/>
          <p:cNvSpPr txBox="1"/>
          <p:nvPr/>
        </p:nvSpPr>
        <p:spPr>
          <a:xfrm>
            <a:off x="512763" y="3678268"/>
            <a:ext cx="59213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400" kern="1200" smtClean="0">
                <a:solidFill>
                  <a:srgbClr val="D828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02</a:t>
            </a:r>
            <a:endParaRPr lang="en-US" dirty="0"/>
          </a:p>
        </p:txBody>
      </p:sp>
      <p:sp>
        <p:nvSpPr>
          <p:cNvPr id="23" name="文本占位符 2"/>
          <p:cNvSpPr txBox="1"/>
          <p:nvPr/>
        </p:nvSpPr>
        <p:spPr>
          <a:xfrm>
            <a:off x="1142999" y="3658963"/>
            <a:ext cx="4314825" cy="48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800" kern="1200" dirty="0" smtClean="0">
                <a:solidFill>
                  <a:srgbClr val="D82800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CN" alt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复习导入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57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2">
                                            <p:txEl>
                                              <p:charRg st="57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2">
                                            <p:txEl>
                                              <p:charRg st="57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2">
                                            <p:txEl>
                                              <p:charRg st="57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1049339" y="1063626"/>
            <a:ext cx="1598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知识点</a:t>
            </a: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2900364" y="1063626"/>
            <a:ext cx="8750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用 9 的乘法口诀求商</a:t>
            </a:r>
          </a:p>
        </p:txBody>
      </p:sp>
      <p:grpSp>
        <p:nvGrpSpPr>
          <p:cNvPr id="28" name="组合 27"/>
          <p:cNvGrpSpPr/>
          <p:nvPr/>
        </p:nvGrpSpPr>
        <p:grpSpPr bwMode="auto">
          <a:xfrm>
            <a:off x="1049339" y="1932214"/>
            <a:ext cx="987425" cy="754062"/>
            <a:chOff x="1277" y="3118"/>
            <a:chExt cx="1555" cy="1187"/>
          </a:xfrm>
        </p:grpSpPr>
        <p:pic>
          <p:nvPicPr>
            <p:cNvPr id="8198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</a:p>
          </p:txBody>
        </p:sp>
      </p:grpSp>
      <p:pic>
        <p:nvPicPr>
          <p:cNvPr id="7176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6" y="1785939"/>
            <a:ext cx="7407275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对话气泡: 圆角矩形 3"/>
          <p:cNvSpPr/>
          <p:nvPr/>
        </p:nvSpPr>
        <p:spPr>
          <a:xfrm>
            <a:off x="1981994" y="4925786"/>
            <a:ext cx="8228012" cy="1022350"/>
          </a:xfrm>
          <a:prstGeom prst="wedgeRoundRectCallout">
            <a:avLst>
              <a:gd name="adj1" fmla="val 19188"/>
              <a:gd name="adj2" fmla="val -96896"/>
              <a:gd name="adj3" fmla="val 16667"/>
            </a:avLst>
          </a:prstGeom>
          <a:noFill/>
          <a:ln w="12700" cmpd="sng">
            <a:solidFill>
              <a:srgbClr val="D828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你能根据图中的数学信息提出两个除法问题吗？</a:t>
            </a:r>
            <a:r>
              <a:rPr lang="en-US" altLang="zh-CN" sz="2800" b="1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12763" y="341764"/>
            <a:ext cx="592137" cy="424732"/>
          </a:xfrm>
        </p:spPr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1625532" y="4395927"/>
            <a:ext cx="2632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除法问题：</a:t>
            </a: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3452538" y="4397513"/>
            <a:ext cx="6407079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D82800"/>
            </a:solidFill>
            <a:rou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有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27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个彩球，每行摆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个，可以摆几行？</a:t>
            </a: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3452538" y="5235057"/>
            <a:ext cx="6407079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D82800"/>
            </a:solidFill>
            <a:rou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有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27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个彩球，摆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行，平均每行摆几个？</a:t>
            </a:r>
          </a:p>
        </p:txBody>
      </p:sp>
      <p:pic>
        <p:nvPicPr>
          <p:cNvPr id="10244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69" y="1125399"/>
            <a:ext cx="7408862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12763" y="341764"/>
            <a:ext cx="592137" cy="424732"/>
          </a:xfrm>
        </p:spPr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9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1142999" y="322459"/>
            <a:ext cx="4314825" cy="482633"/>
          </a:xfrm>
        </p:spPr>
        <p:txBody>
          <a:bodyPr/>
          <a:lstStyle/>
          <a:p>
            <a:r>
              <a:rPr lang="zh-CN" altLang="en-US" dirty="0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1142999" y="940970"/>
            <a:ext cx="3384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除法问题一：</a:t>
            </a: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1392238" y="1784421"/>
            <a:ext cx="8978900" cy="646331"/>
          </a:xfrm>
          <a:prstGeom prst="rect">
            <a:avLst/>
          </a:prstGeom>
          <a:noFill/>
          <a:ln w="9525">
            <a:solidFill>
              <a:srgbClr val="D82800"/>
            </a:solidFill>
            <a:rou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有</a:t>
            </a:r>
            <a:r>
              <a:rPr lang="en-US" altLang="zh-CN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27</a:t>
            </a: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个彩球，每行摆</a:t>
            </a:r>
            <a:r>
              <a:rPr lang="en-US" altLang="zh-CN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9</a:t>
            </a: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个，可以摆几行</a:t>
            </a:r>
            <a:endParaRPr lang="zh-CN" altLang="en-US" sz="36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" name="下箭头 1"/>
          <p:cNvSpPr/>
          <p:nvPr/>
        </p:nvSpPr>
        <p:spPr>
          <a:xfrm>
            <a:off x="5665788" y="2608332"/>
            <a:ext cx="431800" cy="431800"/>
          </a:xfrm>
          <a:prstGeom prst="downArrow">
            <a:avLst/>
          </a:prstGeom>
          <a:noFill/>
          <a:ln>
            <a:solidFill>
              <a:srgbClr val="D82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600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" name="TextBox 19"/>
          <p:cNvSpPr txBox="1">
            <a:spLocks noChangeArrowheads="1"/>
          </p:cNvSpPr>
          <p:nvPr/>
        </p:nvSpPr>
        <p:spPr bwMode="auto">
          <a:xfrm>
            <a:off x="3586163" y="3214757"/>
            <a:ext cx="4591050" cy="646331"/>
          </a:xfrm>
          <a:prstGeom prst="rect">
            <a:avLst/>
          </a:prstGeom>
          <a:noFill/>
          <a:ln w="9525">
            <a:solidFill>
              <a:srgbClr val="D82800"/>
            </a:solidFill>
            <a:rou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求</a:t>
            </a:r>
            <a:r>
              <a:rPr lang="en-US" altLang="zh-CN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27</a:t>
            </a: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里面有几个</a:t>
            </a:r>
            <a:r>
              <a:rPr lang="en-US" altLang="zh-CN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  <a:endParaRPr lang="zh-CN" altLang="en-US" sz="36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4864101" y="4675257"/>
            <a:ext cx="2035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27÷9=</a:t>
            </a:r>
          </a:p>
        </p:txBody>
      </p:sp>
      <p:sp>
        <p:nvSpPr>
          <p:cNvPr id="4" name="下箭头 3"/>
          <p:cNvSpPr/>
          <p:nvPr/>
        </p:nvSpPr>
        <p:spPr>
          <a:xfrm>
            <a:off x="5664995" y="4103757"/>
            <a:ext cx="433387" cy="431800"/>
          </a:xfrm>
          <a:prstGeom prst="downArrow">
            <a:avLst/>
          </a:prstGeom>
          <a:noFill/>
          <a:ln>
            <a:solidFill>
              <a:srgbClr val="D82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600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061872" y="5645221"/>
            <a:ext cx="5838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想：（    ）九二十七</a:t>
            </a:r>
          </a:p>
        </p:txBody>
      </p:sp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5125624" y="5645221"/>
            <a:ext cx="73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三</a:t>
            </a:r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6617494" y="4655379"/>
            <a:ext cx="563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</a:p>
        </p:txBody>
      </p:sp>
      <p:sp>
        <p:nvSpPr>
          <p:cNvPr id="1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12763" y="341764"/>
            <a:ext cx="592137" cy="424732"/>
          </a:xfrm>
        </p:spPr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14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1142999" y="322459"/>
            <a:ext cx="4314825" cy="482633"/>
          </a:xfrm>
        </p:spPr>
        <p:txBody>
          <a:bodyPr/>
          <a:lstStyle/>
          <a:p>
            <a:r>
              <a:rPr lang="zh-CN" altLang="en-US" dirty="0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  <p:bldP spid="2" grpId="0" bldLvl="0" animBg="1"/>
      <p:bldP spid="3" grpId="0" bldLvl="0" animBg="1"/>
      <p:bldP spid="12" grpId="0"/>
      <p:bldP spid="4" grpId="0" bldLvl="0" animBg="1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1392238" y="1516064"/>
            <a:ext cx="8932862" cy="646331"/>
          </a:xfrm>
          <a:prstGeom prst="rect">
            <a:avLst/>
          </a:prstGeom>
          <a:noFill/>
          <a:ln w="9525">
            <a:solidFill>
              <a:srgbClr val="D82800"/>
            </a:solidFill>
            <a:round/>
          </a:ln>
        </p:spPr>
        <p:txBody>
          <a:bodyPr>
            <a:sp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有</a:t>
            </a:r>
            <a:r>
              <a:rPr lang="en-US" altLang="zh-CN" dirty="0">
                <a:sym typeface="宋体" panose="02010600030101010101" pitchFamily="2" charset="-122"/>
              </a:rPr>
              <a:t>27</a:t>
            </a:r>
            <a:r>
              <a:rPr lang="zh-CN" altLang="en-US" dirty="0">
                <a:sym typeface="宋体" panose="02010600030101010101" pitchFamily="2" charset="-122"/>
              </a:rPr>
              <a:t>个彩球，摆</a:t>
            </a:r>
            <a:r>
              <a:rPr lang="en-US" altLang="zh-CN" dirty="0">
                <a:sym typeface="宋体" panose="02010600030101010101" pitchFamily="2" charset="-122"/>
              </a:rPr>
              <a:t>3</a:t>
            </a:r>
            <a:r>
              <a:rPr lang="zh-CN" altLang="en-US" dirty="0">
                <a:sym typeface="宋体" panose="02010600030101010101" pitchFamily="2" charset="-122"/>
              </a:rPr>
              <a:t>行，平均每行摆几个</a:t>
            </a:r>
            <a:endParaRPr lang="zh-CN" altLang="en-US" dirty="0"/>
          </a:p>
        </p:txBody>
      </p:sp>
      <p:sp>
        <p:nvSpPr>
          <p:cNvPr id="2" name="下箭头 1"/>
          <p:cNvSpPr/>
          <p:nvPr/>
        </p:nvSpPr>
        <p:spPr>
          <a:xfrm>
            <a:off x="5642769" y="2339975"/>
            <a:ext cx="431800" cy="431800"/>
          </a:xfrm>
          <a:prstGeom prst="downArrow">
            <a:avLst/>
          </a:prstGeom>
          <a:noFill/>
          <a:ln>
            <a:solidFill>
              <a:srgbClr val="D82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" name="TextBox 19"/>
          <p:cNvSpPr txBox="1">
            <a:spLocks noChangeArrowheads="1"/>
          </p:cNvSpPr>
          <p:nvPr/>
        </p:nvSpPr>
        <p:spPr bwMode="auto">
          <a:xfrm>
            <a:off x="3563144" y="2946400"/>
            <a:ext cx="4591050" cy="646331"/>
          </a:xfrm>
          <a:prstGeom prst="rect">
            <a:avLst/>
          </a:prstGeom>
          <a:noFill/>
          <a:ln w="9525">
            <a:solidFill>
              <a:srgbClr val="D82800"/>
            </a:solidFill>
            <a:round/>
          </a:ln>
        </p:spPr>
        <p:txBody>
          <a:bodyPr>
            <a:sp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dirty="0"/>
              <a:t>求</a:t>
            </a:r>
            <a:r>
              <a:rPr lang="en-US" altLang="zh-CN" dirty="0"/>
              <a:t>27</a:t>
            </a:r>
            <a:r>
              <a:rPr lang="zh-CN" altLang="en-US" dirty="0"/>
              <a:t>里面有几个</a:t>
            </a:r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4633914" y="4406900"/>
            <a:ext cx="20351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27÷3=</a:t>
            </a:r>
          </a:p>
        </p:txBody>
      </p:sp>
      <p:sp>
        <p:nvSpPr>
          <p:cNvPr id="4" name="下箭头 3"/>
          <p:cNvSpPr/>
          <p:nvPr/>
        </p:nvSpPr>
        <p:spPr>
          <a:xfrm>
            <a:off x="5641976" y="3835400"/>
            <a:ext cx="433387" cy="431800"/>
          </a:xfrm>
          <a:prstGeom prst="downArrow">
            <a:avLst/>
          </a:prstGeom>
          <a:noFill/>
          <a:ln>
            <a:solidFill>
              <a:srgbClr val="D82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176588" y="5376864"/>
            <a:ext cx="58388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想：三（    ）二十七</a:t>
            </a:r>
          </a:p>
        </p:txBody>
      </p:sp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5730081" y="5376864"/>
            <a:ext cx="7318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九</a:t>
            </a:r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6461918" y="4406900"/>
            <a:ext cx="5635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1142999" y="940970"/>
            <a:ext cx="3384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除法问题二：</a:t>
            </a:r>
          </a:p>
        </p:txBody>
      </p:sp>
      <p:sp>
        <p:nvSpPr>
          <p:cNvPr id="14" name="文本占位符 1"/>
          <p:cNvSpPr txBox="1"/>
          <p:nvPr/>
        </p:nvSpPr>
        <p:spPr>
          <a:xfrm>
            <a:off x="512763" y="341764"/>
            <a:ext cx="59213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400" kern="1200" smtClean="0">
                <a:solidFill>
                  <a:srgbClr val="D828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03</a:t>
            </a:r>
            <a:endParaRPr lang="en-US" dirty="0"/>
          </a:p>
        </p:txBody>
      </p:sp>
      <p:sp>
        <p:nvSpPr>
          <p:cNvPr id="15" name="文本占位符 4"/>
          <p:cNvSpPr txBox="1"/>
          <p:nvPr/>
        </p:nvSpPr>
        <p:spPr>
          <a:xfrm>
            <a:off x="1142999" y="322459"/>
            <a:ext cx="4314825" cy="48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800" kern="1200" dirty="0" smtClean="0">
                <a:solidFill>
                  <a:srgbClr val="D82800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CN" alt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bldLvl="0" animBg="1"/>
      <p:bldP spid="3" grpId="0" bldLvl="0" animBg="1"/>
      <p:bldP spid="12" grpId="0"/>
      <p:bldP spid="4" grpId="0" bldLvl="0" animBg="1"/>
      <p:bldP spid="7" grpId="0"/>
      <p:bldP spid="8" grpId="0"/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/>
          <p:cNvSpPr/>
          <p:nvPr/>
        </p:nvSpPr>
        <p:spPr>
          <a:xfrm>
            <a:off x="1142999" y="2587039"/>
            <a:ext cx="9978887" cy="2702130"/>
          </a:xfrm>
          <a:prstGeom prst="roundRect">
            <a:avLst/>
          </a:prstGeom>
          <a:noFill/>
          <a:ln>
            <a:solidFill>
              <a:srgbClr val="D82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4337" name="文本框 1"/>
          <p:cNvSpPr txBox="1">
            <a:spLocks noChangeArrowheads="1"/>
          </p:cNvSpPr>
          <p:nvPr/>
        </p:nvSpPr>
        <p:spPr bwMode="auto">
          <a:xfrm>
            <a:off x="958713" y="1076485"/>
            <a:ext cx="5781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（选自教材</a:t>
            </a:r>
            <a:r>
              <a:rPr lang="en-US" altLang="zh-CN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P39 </a:t>
            </a:r>
            <a:r>
              <a:rPr lang="zh-CN" altLang="en-US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做一做）</a:t>
            </a:r>
          </a:p>
        </p:txBody>
      </p:sp>
      <p:sp>
        <p:nvSpPr>
          <p:cNvPr id="14338" name="文本框 1"/>
          <p:cNvSpPr txBox="1">
            <a:spLocks noChangeArrowheads="1"/>
          </p:cNvSpPr>
          <p:nvPr/>
        </p:nvSpPr>
        <p:spPr bwMode="auto">
          <a:xfrm>
            <a:off x="1587500" y="2665000"/>
            <a:ext cx="934878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7×9=               8×9=               9</a:t>
            </a:r>
            <a:r>
              <a:rPr lang="en-US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×6=</a:t>
            </a:r>
            <a:endParaRPr lang="en-US" altLang="zh-CN" sz="40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63÷7=            72÷8=             54</a:t>
            </a:r>
            <a:r>
              <a:rPr lang="en-US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÷6=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63÷9=            72</a:t>
            </a:r>
            <a:r>
              <a:rPr lang="en-US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÷9=             54÷9=</a:t>
            </a:r>
            <a:endParaRPr lang="en-US" altLang="zh-CN" sz="40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227252" y="2747549"/>
            <a:ext cx="7873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63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497501" y="2793586"/>
            <a:ext cx="7873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72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677264" y="2817399"/>
            <a:ext cx="7873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54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481251" y="3553999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626089" y="3584161"/>
            <a:ext cx="603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 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9804263" y="3627024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481251" y="4363624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626088" y="4363624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9804263" y="4363624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小试牛刀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框 4"/>
          <p:cNvSpPr txBox="1">
            <a:spLocks noChangeArrowheads="1"/>
          </p:cNvSpPr>
          <p:nvPr/>
        </p:nvSpPr>
        <p:spPr bwMode="auto">
          <a:xfrm>
            <a:off x="1142999" y="1209756"/>
            <a:ext cx="9582150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例：用乘法口诀计算：45÷9＝    63÷9＝</a:t>
            </a:r>
          </a:p>
        </p:txBody>
      </p:sp>
      <p:sp>
        <p:nvSpPr>
          <p:cNvPr id="2" name="文本框 9"/>
          <p:cNvSpPr txBox="1">
            <a:spLocks noChangeArrowheads="1"/>
          </p:cNvSpPr>
          <p:nvPr/>
        </p:nvSpPr>
        <p:spPr bwMode="auto">
          <a:xfrm>
            <a:off x="1142999" y="1916233"/>
            <a:ext cx="2459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错误解答：</a:t>
            </a:r>
          </a:p>
        </p:txBody>
      </p:sp>
      <p:sp>
        <p:nvSpPr>
          <p:cNvPr id="20483" name="文本框 2"/>
          <p:cNvSpPr txBox="1">
            <a:spLocks noChangeArrowheads="1"/>
          </p:cNvSpPr>
          <p:nvPr/>
        </p:nvSpPr>
        <p:spPr bwMode="auto">
          <a:xfrm>
            <a:off x="1152525" y="2677961"/>
            <a:ext cx="2671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正确解答：</a:t>
            </a:r>
          </a:p>
        </p:txBody>
      </p:sp>
      <p:sp>
        <p:nvSpPr>
          <p:cNvPr id="4" name="文本框 10"/>
          <p:cNvSpPr txBox="1">
            <a:spLocks noChangeArrowheads="1"/>
          </p:cNvSpPr>
          <p:nvPr/>
        </p:nvSpPr>
        <p:spPr bwMode="auto">
          <a:xfrm>
            <a:off x="2672554" y="1845252"/>
            <a:ext cx="5494338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45÷9</a:t>
            </a:r>
            <a:r>
              <a:rPr lang="zh-CN" altLang="en-US" sz="24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＝</a:t>
            </a:r>
            <a:r>
              <a:rPr lang="en-US" altLang="zh-CN" sz="24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6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    63÷9</a:t>
            </a:r>
            <a:r>
              <a:rPr lang="zh-CN" altLang="en-US" sz="24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＝</a:t>
            </a:r>
            <a:r>
              <a:rPr lang="en-US" altLang="zh-CN" sz="24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4</a:t>
            </a:r>
          </a:p>
        </p:txBody>
      </p:sp>
      <p:sp>
        <p:nvSpPr>
          <p:cNvPr id="3" name="文本框 10"/>
          <p:cNvSpPr txBox="1">
            <a:spLocks noChangeArrowheads="1"/>
          </p:cNvSpPr>
          <p:nvPr/>
        </p:nvSpPr>
        <p:spPr bwMode="auto">
          <a:xfrm>
            <a:off x="2672554" y="2606980"/>
            <a:ext cx="5494337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45÷9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   63÷9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7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易错提醒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152525" y="3570962"/>
            <a:ext cx="2579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错因分析：</a:t>
            </a:r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2672554" y="3493582"/>
            <a:ext cx="8692046" cy="142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此题解答错误的原因是对乘法口诀掌握不熟练，把被除数相近的口诀混淆了。</a:t>
            </a:r>
            <a:endParaRPr lang="en-US" altLang="zh-CN" sz="20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看到 45÷9，应想到“五九四十五”，所以 45÷9＝5。</a:t>
            </a:r>
            <a:endParaRPr lang="en-US" altLang="zh-CN" sz="20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看到63÷9，应想到“七九六十三”，所以 63÷9＝7。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83" grpId="0"/>
      <p:bldP spid="4" grpId="0"/>
      <p:bldP spid="3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框 1"/>
          <p:cNvSpPr txBox="1">
            <a:spLocks noChangeArrowheads="1"/>
          </p:cNvSpPr>
          <p:nvPr/>
        </p:nvSpPr>
        <p:spPr bwMode="auto">
          <a:xfrm>
            <a:off x="1143000" y="1192214"/>
            <a:ext cx="3399184" cy="45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1.(</a:t>
            </a:r>
            <a:r>
              <a:rPr lang="zh-CN" altLang="en-US" sz="20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选自教材</a:t>
            </a:r>
            <a:r>
              <a:rPr lang="en-US" altLang="zh-CN" sz="20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P39 </a:t>
            </a:r>
            <a:r>
              <a:rPr lang="zh-CN" altLang="en-US" sz="20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做一做</a:t>
            </a:r>
            <a:r>
              <a:rPr lang="en-US" altLang="zh-CN" sz="20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)</a:t>
            </a:r>
            <a:r>
              <a:rPr lang="zh-CN" altLang="en-US" sz="20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sp>
        <p:nvSpPr>
          <p:cNvPr id="17411" name="Text Box 33"/>
          <p:cNvSpPr txBox="1">
            <a:spLocks noChangeArrowheads="1"/>
          </p:cNvSpPr>
          <p:nvPr/>
        </p:nvSpPr>
        <p:spPr bwMode="auto">
          <a:xfrm>
            <a:off x="2806700" y="3757614"/>
            <a:ext cx="2203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÷8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＝</a:t>
            </a:r>
          </a:p>
        </p:txBody>
      </p:sp>
      <p:graphicFrame>
        <p:nvGraphicFramePr>
          <p:cNvPr id="11" name="表格 10"/>
          <p:cNvGraphicFramePr/>
          <p:nvPr/>
        </p:nvGraphicFramePr>
        <p:xfrm>
          <a:off x="1782766" y="2308225"/>
          <a:ext cx="1022346" cy="36004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2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9959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4000" b="1" dirty="0">
                          <a:latin typeface="思源黑体 CN Bold" panose="020B0800000000000000" pitchFamily="34" charset="-122"/>
                          <a:ea typeface="FandolFang R" panose="00000500000000000000" pitchFamily="50" charset="-122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91532" marR="91532"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16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4000" b="1" dirty="0">
                          <a:latin typeface="思源黑体 CN Bold" panose="020B0800000000000000" pitchFamily="34" charset="-122"/>
                          <a:ea typeface="FandolFang R" panose="00000500000000000000" pitchFamily="50" charset="-122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91532" marR="91532"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16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4000" b="1" dirty="0">
                          <a:latin typeface="思源黑体 CN Bold" panose="020B0800000000000000" pitchFamily="34" charset="-122"/>
                          <a:ea typeface="FandolFang R" panose="00000500000000000000" pitchFamily="50" charset="-122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1532" marR="91532" marT="45728" marB="45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16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4000" b="1" dirty="0">
                          <a:latin typeface="思源黑体 CN Bold" panose="020B0800000000000000" pitchFamily="34" charset="-122"/>
                          <a:ea typeface="FandolFang R" panose="00000500000000000000" pitchFamily="50" charset="-122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91532" marR="91532" marT="45728" marB="45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表格 11"/>
          <p:cNvGraphicFramePr/>
          <p:nvPr/>
        </p:nvGraphicFramePr>
        <p:xfrm>
          <a:off x="1782766" y="2308225"/>
          <a:ext cx="1022346" cy="36004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2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9959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4000" b="1" dirty="0">
                          <a:latin typeface="思源黑体 CN Bold" panose="020B0800000000000000" pitchFamily="34" charset="-122"/>
                          <a:ea typeface="FandolFang R" panose="00000500000000000000" pitchFamily="50" charset="-122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91532" marR="91532" marT="45728" marB="457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16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4000" b="1" dirty="0">
                          <a:latin typeface="思源黑体 CN Bold" panose="020B0800000000000000" pitchFamily="34" charset="-122"/>
                          <a:ea typeface="FandolFang R" panose="00000500000000000000" pitchFamily="50" charset="-122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91532" marR="91532" marT="45728" marB="457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16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4000" b="1" dirty="0">
                          <a:latin typeface="思源黑体 CN Bold" panose="020B0800000000000000" pitchFamily="34" charset="-122"/>
                          <a:ea typeface="FandolFang R" panose="00000500000000000000" pitchFamily="50" charset="-122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1532" marR="91532" marT="45728" marB="457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16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4000" b="1" dirty="0">
                          <a:latin typeface="思源黑体 CN Bold" panose="020B0800000000000000" pitchFamily="34" charset="-122"/>
                          <a:ea typeface="FandolFang R" panose="00000500000000000000" pitchFamily="50" charset="-122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91532" marR="91532" marT="45728" marB="457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格 12"/>
          <p:cNvGraphicFramePr/>
          <p:nvPr/>
        </p:nvGraphicFramePr>
        <p:xfrm>
          <a:off x="4291014" y="2306638"/>
          <a:ext cx="720725" cy="36004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9959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endParaRPr lang="en-US" altLang="zh-CN" sz="4000" b="1" dirty="0">
                        <a:latin typeface="思源黑体 CN Bold" panose="020B0800000000000000" pitchFamily="34" charset="-122"/>
                        <a:ea typeface="FandolFang R" panose="00000500000000000000" pitchFamily="50" charset="-122"/>
                        <a:cs typeface="Times New Roman" panose="02020603050405020304" pitchFamily="18" charset="0"/>
                      </a:endParaRPr>
                    </a:p>
                  </a:txBody>
                  <a:tcPr marL="91532" marR="91532" marT="45728" marB="457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16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endParaRPr lang="en-US" altLang="zh-CN" sz="4000" b="1" dirty="0">
                        <a:latin typeface="思源黑体 CN Bold" panose="020B0800000000000000" pitchFamily="34" charset="-122"/>
                        <a:ea typeface="FandolFang R" panose="00000500000000000000" pitchFamily="50" charset="-122"/>
                        <a:cs typeface="Times New Roman" panose="02020603050405020304" pitchFamily="18" charset="0"/>
                      </a:endParaRPr>
                    </a:p>
                  </a:txBody>
                  <a:tcPr marL="91532" marR="91532" marT="45728" marB="457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16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endParaRPr lang="en-US" altLang="zh-CN" sz="4000" b="1" dirty="0">
                        <a:latin typeface="思源黑体 CN Bold" panose="020B0800000000000000" pitchFamily="34" charset="-122"/>
                        <a:ea typeface="FandolFang R" panose="00000500000000000000" pitchFamily="50" charset="-122"/>
                        <a:cs typeface="Times New Roman" panose="02020603050405020304" pitchFamily="18" charset="0"/>
                      </a:endParaRPr>
                    </a:p>
                  </a:txBody>
                  <a:tcPr marL="91532" marR="91532" marT="45728" marB="457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16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endParaRPr lang="en-US" altLang="zh-CN" sz="4000" b="1" dirty="0">
                        <a:latin typeface="思源黑体 CN Bold" panose="020B0800000000000000" pitchFamily="34" charset="-122"/>
                        <a:ea typeface="FandolFang R" panose="00000500000000000000" pitchFamily="50" charset="-122"/>
                        <a:cs typeface="Times New Roman" panose="02020603050405020304" pitchFamily="18" charset="0"/>
                      </a:endParaRPr>
                    </a:p>
                  </a:txBody>
                  <a:tcPr marL="91532" marR="91532" marT="45728" marB="457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448" name="Text Box 33"/>
          <p:cNvSpPr txBox="1">
            <a:spLocks noChangeArrowheads="1"/>
          </p:cNvSpPr>
          <p:nvPr/>
        </p:nvSpPr>
        <p:spPr bwMode="auto">
          <a:xfrm>
            <a:off x="7669214" y="3740151"/>
            <a:ext cx="22050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÷9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＝</a:t>
            </a:r>
          </a:p>
        </p:txBody>
      </p:sp>
      <p:graphicFrame>
        <p:nvGraphicFramePr>
          <p:cNvPr id="15" name="表格 14"/>
          <p:cNvGraphicFramePr/>
          <p:nvPr/>
        </p:nvGraphicFramePr>
        <p:xfrm>
          <a:off x="6645279" y="2292350"/>
          <a:ext cx="1022346" cy="36004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2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9959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4000" b="1" dirty="0">
                          <a:latin typeface="思源黑体 CN Bold" panose="020B0800000000000000" pitchFamily="34" charset="-122"/>
                          <a:ea typeface="FandolFang R" panose="00000500000000000000" pitchFamily="50" charset="-122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91521" marR="91521"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16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4000" b="1" dirty="0">
                          <a:latin typeface="思源黑体 CN Bold" panose="020B0800000000000000" pitchFamily="34" charset="-122"/>
                          <a:ea typeface="FandolFang R" panose="00000500000000000000" pitchFamily="50" charset="-122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1521" marR="91521"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16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4000" b="1" dirty="0">
                          <a:latin typeface="思源黑体 CN Bold" panose="020B0800000000000000" pitchFamily="34" charset="-122"/>
                          <a:ea typeface="FandolFang R" panose="00000500000000000000" pitchFamily="50" charset="-122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91521" marR="91521" marT="45728" marB="45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16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4000" b="1" dirty="0">
                          <a:latin typeface="思源黑体 CN Bold" panose="020B0800000000000000" pitchFamily="34" charset="-122"/>
                          <a:ea typeface="FandolFang R" panose="00000500000000000000" pitchFamily="50" charset="-122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1521" marR="91521" marT="45728" marB="45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表格 16"/>
          <p:cNvGraphicFramePr/>
          <p:nvPr/>
        </p:nvGraphicFramePr>
        <p:xfrm>
          <a:off x="9153526" y="2290763"/>
          <a:ext cx="720725" cy="36004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9959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endParaRPr lang="en-US" altLang="zh-CN" sz="4000" b="1" dirty="0">
                        <a:latin typeface="思源黑体 CN Bold" panose="020B0800000000000000" pitchFamily="34" charset="-122"/>
                        <a:ea typeface="FandolFang R" panose="00000500000000000000" pitchFamily="50" charset="-122"/>
                        <a:cs typeface="Times New Roman" panose="02020603050405020304" pitchFamily="18" charset="0"/>
                      </a:endParaRPr>
                    </a:p>
                  </a:txBody>
                  <a:tcPr marL="91532" marR="91532" marT="45728" marB="457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16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endParaRPr lang="en-US" altLang="zh-CN" sz="4000" b="1" dirty="0">
                        <a:latin typeface="思源黑体 CN Bold" panose="020B0800000000000000" pitchFamily="34" charset="-122"/>
                        <a:ea typeface="FandolFang R" panose="00000500000000000000" pitchFamily="50" charset="-122"/>
                        <a:cs typeface="Times New Roman" panose="02020603050405020304" pitchFamily="18" charset="0"/>
                      </a:endParaRPr>
                    </a:p>
                  </a:txBody>
                  <a:tcPr marL="91532" marR="91532" marT="45728" marB="457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16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endParaRPr lang="en-US" altLang="zh-CN" sz="4000" b="1" dirty="0">
                        <a:latin typeface="思源黑体 CN Bold" panose="020B0800000000000000" pitchFamily="34" charset="-122"/>
                        <a:ea typeface="FandolFang R" panose="00000500000000000000" pitchFamily="50" charset="-122"/>
                        <a:cs typeface="Times New Roman" panose="02020603050405020304" pitchFamily="18" charset="0"/>
                      </a:endParaRPr>
                    </a:p>
                  </a:txBody>
                  <a:tcPr marL="91532" marR="91532" marT="45728" marB="457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16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endParaRPr lang="en-US" altLang="zh-CN" sz="4000" b="1" dirty="0">
                        <a:latin typeface="思源黑体 CN Bold" panose="020B0800000000000000" pitchFamily="34" charset="-122"/>
                        <a:ea typeface="FandolFang R" panose="00000500000000000000" pitchFamily="50" charset="-122"/>
                        <a:cs typeface="Times New Roman" panose="02020603050405020304" pitchFamily="18" charset="0"/>
                      </a:endParaRPr>
                    </a:p>
                  </a:txBody>
                  <a:tcPr marL="91532" marR="91532" marT="45728" marB="457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389439" y="2466975"/>
            <a:ext cx="5222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3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389439" y="3376613"/>
            <a:ext cx="5222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6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389439" y="4225925"/>
            <a:ext cx="5222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2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389439" y="5073650"/>
            <a:ext cx="5222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5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9251950" y="2384425"/>
            <a:ext cx="5222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4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9251950" y="3376613"/>
            <a:ext cx="5222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2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9251950" y="4225925"/>
            <a:ext cx="5222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5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9251950" y="5073650"/>
            <a:ext cx="5222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3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06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巩固练习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708</Words>
  <Application>Microsoft Office PowerPoint</Application>
  <PresentationFormat>宽屏</PresentationFormat>
  <Paragraphs>206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站酷庆科黄油体</vt:lpstr>
      <vt:lpstr>宋体</vt:lpstr>
      <vt:lpstr>FandolFang R</vt:lpstr>
      <vt:lpstr>思源黑体 CN Bold</vt:lpstr>
      <vt:lpstr>黑体</vt:lpstr>
      <vt:lpstr>Times New Roman</vt:lpstr>
      <vt:lpstr>思源黑体 CN Light</vt:lpstr>
      <vt:lpstr>Calibri</vt:lpstr>
      <vt:lpstr>Arial</vt:lpstr>
      <vt:lpstr>等线</vt:lpstr>
      <vt:lpstr>思源黑体 CN Regular</vt:lpstr>
      <vt:lpstr>思源黑体 CN Heavy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73</cp:revision>
  <dcterms:created xsi:type="dcterms:W3CDTF">2020-06-05T01:58:00Z</dcterms:created>
  <dcterms:modified xsi:type="dcterms:W3CDTF">2023-01-16T15:53:25Z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883AA1128E2B4566A2FEDD52251DB530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