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486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25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56CD9C9-21A6-402F-A91E-958F0C9382A8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C27B215-3816-48A5-8F10-A2670418FF3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713733" y="1953092"/>
            <a:ext cx="6318532" cy="2200415"/>
            <a:chOff x="421012" y="2666956"/>
            <a:chExt cx="5412107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666956"/>
              <a:ext cx="54121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solidFill>
                    <a:srgbClr val="403836"/>
                  </a:solidFill>
                  <a:cs typeface="+mn-ea"/>
                  <a:sym typeface="+mn-lt"/>
                </a:rPr>
                <a:t>习作例文</a:t>
              </a:r>
              <a:r>
                <a:rPr lang="en-US" altLang="zh-CN" sz="6000" b="1" dirty="0">
                  <a:solidFill>
                    <a:srgbClr val="403836"/>
                  </a:solidFill>
                  <a:cs typeface="+mn-ea"/>
                  <a:sym typeface="+mn-lt"/>
                </a:rPr>
                <a:t>》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03836"/>
                </a:solidFill>
                <a:cs typeface="+mn-ea"/>
                <a:sym typeface="+mn-lt"/>
              </a:rPr>
              <a:t>习作</a:t>
            </a:r>
            <a:r>
              <a:rPr lang="en-US" altLang="zh-CN" sz="3200" b="1" dirty="0">
                <a:solidFill>
                  <a:srgbClr val="403836"/>
                </a:solidFill>
                <a:cs typeface="+mn-ea"/>
                <a:sym typeface="+mn-lt"/>
              </a:rPr>
              <a:t>——</a:t>
            </a:r>
            <a:endParaRPr lang="zh-CN" altLang="en-US" sz="3200" b="1" dirty="0">
              <a:solidFill>
                <a:srgbClr val="4038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10" name="TextBox 51"/>
          <p:cNvSpPr txBox="1"/>
          <p:nvPr/>
        </p:nvSpPr>
        <p:spPr>
          <a:xfrm>
            <a:off x="873362" y="1681008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习作例文：颐和园</a:t>
            </a:r>
          </a:p>
        </p:txBody>
      </p:sp>
      <p:sp>
        <p:nvSpPr>
          <p:cNvPr id="11" name="矩形 10"/>
          <p:cNvSpPr/>
          <p:nvPr/>
        </p:nvSpPr>
        <p:spPr>
          <a:xfrm>
            <a:off x="2129084" y="2667174"/>
            <a:ext cx="4134465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课文中表示过渡的句子：</a:t>
            </a:r>
          </a:p>
        </p:txBody>
      </p:sp>
      <p:grpSp>
        <p:nvGrpSpPr>
          <p:cNvPr id="12" name="组合 47"/>
          <p:cNvGrpSpPr/>
          <p:nvPr/>
        </p:nvGrpSpPr>
        <p:grpSpPr>
          <a:xfrm>
            <a:off x="2484494" y="4711522"/>
            <a:ext cx="3763901" cy="733647"/>
            <a:chOff x="3083442" y="3572541"/>
            <a:chExt cx="8208335" cy="733647"/>
          </a:xfrm>
        </p:grpSpPr>
        <p:sp>
          <p:nvSpPr>
            <p:cNvPr id="13" name="TextBox 44"/>
            <p:cNvSpPr txBox="1"/>
            <p:nvPr/>
          </p:nvSpPr>
          <p:spPr>
            <a:xfrm>
              <a:off x="3705957" y="3689498"/>
              <a:ext cx="58841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那就是佛香阁。</a:t>
              </a:r>
            </a:p>
          </p:txBody>
        </p:sp>
        <p:sp>
          <p:nvSpPr>
            <p:cNvPr id="14" name="圆角矩形 45"/>
            <p:cNvSpPr/>
            <p:nvPr/>
          </p:nvSpPr>
          <p:spPr>
            <a:xfrm>
              <a:off x="3083442" y="3572541"/>
              <a:ext cx="8208335" cy="733647"/>
            </a:xfrm>
            <a:prstGeom prst="roundRec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5" name="图片 14" descr="15017422086213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1484" y="2095500"/>
            <a:ext cx="3048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9" name="TextBox 51"/>
          <p:cNvSpPr txBox="1"/>
          <p:nvPr/>
        </p:nvSpPr>
        <p:spPr>
          <a:xfrm>
            <a:off x="766139" y="1386325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习作例文：颐和园</a:t>
            </a:r>
          </a:p>
        </p:txBody>
      </p:sp>
      <p:grpSp>
        <p:nvGrpSpPr>
          <p:cNvPr id="16" name="组合 54"/>
          <p:cNvGrpSpPr/>
          <p:nvPr/>
        </p:nvGrpSpPr>
        <p:grpSpPr>
          <a:xfrm>
            <a:off x="4376816" y="3091034"/>
            <a:ext cx="6870067" cy="1533243"/>
            <a:chOff x="3318552" y="2671281"/>
            <a:chExt cx="6870067" cy="2128662"/>
          </a:xfrm>
        </p:grpSpPr>
        <p:sp>
          <p:nvSpPr>
            <p:cNvPr id="17" name="矩形 16"/>
            <p:cNvSpPr/>
            <p:nvPr/>
          </p:nvSpPr>
          <p:spPr>
            <a:xfrm>
              <a:off x="3623355" y="2777063"/>
              <a:ext cx="6096000" cy="16078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3.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总结写法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思考：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颐和园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怎么写得这么成功？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圆角矩形 53"/>
            <p:cNvSpPr/>
            <p:nvPr/>
          </p:nvSpPr>
          <p:spPr>
            <a:xfrm>
              <a:off x="3318552" y="2671281"/>
              <a:ext cx="6870067" cy="2128662"/>
            </a:xfrm>
            <a:prstGeom prst="roundRect">
              <a:avLst/>
            </a:prstGeom>
            <a:ln w="28575">
              <a:solidFill>
                <a:schemeClr val="accent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086792" y="2575738"/>
            <a:ext cx="5560828" cy="2054189"/>
            <a:chOff x="3646967" y="2052084"/>
            <a:chExt cx="5560828" cy="2054189"/>
          </a:xfrm>
        </p:grpSpPr>
        <p:sp>
          <p:nvSpPr>
            <p:cNvPr id="5" name="矩形 4"/>
            <p:cNvSpPr/>
            <p:nvPr/>
          </p:nvSpPr>
          <p:spPr>
            <a:xfrm>
              <a:off x="3811222" y="2290391"/>
              <a:ext cx="5098861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作者写作顺序清晰，并且抓住了每个景点的特点，所以写得很成功。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圆角矩形标注 40"/>
            <p:cNvSpPr/>
            <p:nvPr/>
          </p:nvSpPr>
          <p:spPr>
            <a:xfrm>
              <a:off x="3646967" y="2052084"/>
              <a:ext cx="5560828" cy="1765004"/>
            </a:xfrm>
            <a:prstGeom prst="wedgeRoundRectCallout">
              <a:avLst>
                <a:gd name="adj1" fmla="val -49727"/>
                <a:gd name="adj2" fmla="val 89352"/>
                <a:gd name="adj3" fmla="val 1666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43"/>
          <p:cNvSpPr txBox="1"/>
          <p:nvPr/>
        </p:nvSpPr>
        <p:spPr>
          <a:xfrm>
            <a:off x="855039" y="163516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习作例文：颐和园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4" y="2874986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TextBox 43"/>
          <p:cNvSpPr txBox="1"/>
          <p:nvPr/>
        </p:nvSpPr>
        <p:spPr>
          <a:xfrm>
            <a:off x="1823815" y="200346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例文分析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64866" y="1455412"/>
            <a:ext cx="5910258" cy="3762579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</a:ln>
          <a:effectLst/>
        </p:spPr>
        <p:txBody>
          <a:bodyPr vert="horz" wrap="square" lIns="68590" tIns="34295" rIns="68590" bIns="34295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《颐和园》描绘了北京颐和园的美丽景观。全文层次清楚，首尾呼应，语言生动优美、具体形象，处处洋溢着作者对颐和园的赞美之情。</a:t>
            </a:r>
          </a:p>
        </p:txBody>
      </p:sp>
      <p:pic>
        <p:nvPicPr>
          <p:cNvPr id="2" name="图片 1" descr="12156978_160918777000_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311"/>
          <a:stretch>
            <a:fillRect/>
          </a:stretch>
        </p:blipFill>
        <p:spPr>
          <a:xfrm flipH="1">
            <a:off x="889050" y="2691113"/>
            <a:ext cx="2958264" cy="4017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6" name="矩形 5"/>
          <p:cNvSpPr/>
          <p:nvPr/>
        </p:nvSpPr>
        <p:spPr>
          <a:xfrm>
            <a:off x="3173758" y="2231656"/>
            <a:ext cx="7533228" cy="195521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你游览过哪些风景名胜，拿起你的笔按照一定顺序写一写，并能运用一些修辞手法把景物写得生动形象。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02897" y="2457802"/>
            <a:ext cx="593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课堂练笔</a:t>
            </a:r>
          </a:p>
        </p:txBody>
      </p:sp>
      <p:sp>
        <p:nvSpPr>
          <p:cNvPr id="8" name="矩形 7"/>
          <p:cNvSpPr/>
          <p:nvPr/>
        </p:nvSpPr>
        <p:spPr>
          <a:xfrm>
            <a:off x="3164958" y="4681414"/>
            <a:ext cx="6096000" cy="11580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提示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顺序要清晰，景色特点要突出，注意上下文的过渡衔接。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6894" b="146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6000" y="1953092"/>
            <a:ext cx="5553998" cy="2200415"/>
            <a:chOff x="748441" y="2666956"/>
            <a:chExt cx="4757249" cy="2200415"/>
          </a:xfrm>
        </p:grpSpPr>
        <p:sp>
          <p:nvSpPr>
            <p:cNvPr id="7" name="文本框 6"/>
            <p:cNvSpPr txBox="1"/>
            <p:nvPr/>
          </p:nvSpPr>
          <p:spPr>
            <a:xfrm>
              <a:off x="748441" y="2666956"/>
              <a:ext cx="475724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kumimoji="0" lang="zh-CN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403836"/>
                  </a:solidFill>
                  <a:effectLst/>
                  <a:uLnTx/>
                  <a:uFillTx/>
                  <a:cs typeface="+mn-ea"/>
                  <a:sym typeface="+mn-lt"/>
                </a:rPr>
                <a:t>感谢各位聆听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40383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语文精品课件 四年级下册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639410" y="4971364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某某小学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281346" y="1241093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403836"/>
                </a:solidFill>
                <a:cs typeface="+mn-ea"/>
                <a:sym typeface="+mn-lt"/>
              </a:rPr>
              <a:t>习作</a:t>
            </a:r>
            <a:r>
              <a:rPr lang="en-US" altLang="zh-CN" sz="3200" b="1" dirty="0">
                <a:solidFill>
                  <a:srgbClr val="403836"/>
                </a:solidFill>
                <a:cs typeface="+mn-ea"/>
                <a:sym typeface="+mn-lt"/>
              </a:rPr>
              <a:t>——</a:t>
            </a:r>
            <a:endParaRPr lang="zh-CN" altLang="en-US" sz="3200" b="1" dirty="0">
              <a:solidFill>
                <a:srgbClr val="403836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4" name="矩形 3"/>
          <p:cNvSpPr/>
          <p:nvPr/>
        </p:nvSpPr>
        <p:spPr>
          <a:xfrm>
            <a:off x="989980" y="2125736"/>
            <a:ext cx="5765865" cy="3247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我们都会去一些地方，观赏一些景点，怎样有条理地写出一个地方的景物特点，这是一个写景文章必不可少的部分。这就需要我们把握好写景文章的写作顺序。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3" r="8728"/>
          <a:stretch>
            <a:fillRect/>
          </a:stretch>
        </p:blipFill>
        <p:spPr>
          <a:xfrm>
            <a:off x="7086600" y="2387600"/>
            <a:ext cx="4115420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6" name="TextBox 51"/>
          <p:cNvSpPr txBox="1"/>
          <p:nvPr/>
        </p:nvSpPr>
        <p:spPr>
          <a:xfrm>
            <a:off x="728039" y="148276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习作例文：颐和园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171896" y="3381339"/>
            <a:ext cx="6400803" cy="1592494"/>
            <a:chOff x="3318552" y="2671281"/>
            <a:chExt cx="6400803" cy="1592494"/>
          </a:xfrm>
        </p:grpSpPr>
        <p:sp>
          <p:nvSpPr>
            <p:cNvPr id="8" name="矩形 7"/>
            <p:cNvSpPr/>
            <p:nvPr/>
          </p:nvSpPr>
          <p:spPr>
            <a:xfrm>
              <a:off x="3623355" y="2777063"/>
              <a:ext cx="6096000" cy="13088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1.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初读例文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思考：文章主要写了什么？</a:t>
              </a:r>
            </a:p>
          </p:txBody>
        </p:sp>
        <p:sp>
          <p:nvSpPr>
            <p:cNvPr id="9" name="圆角矩形 53"/>
            <p:cNvSpPr/>
            <p:nvPr/>
          </p:nvSpPr>
          <p:spPr>
            <a:xfrm>
              <a:off x="3318552" y="2671281"/>
              <a:ext cx="5054885" cy="1592494"/>
            </a:xfrm>
            <a:prstGeom prst="roundRect">
              <a:avLst/>
            </a:prstGeom>
            <a:ln w="28575">
              <a:solidFill>
                <a:schemeClr val="accent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431871"/>
            <a:ext cx="4276825" cy="472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12" name="TextBox 51"/>
          <p:cNvSpPr txBox="1"/>
          <p:nvPr/>
        </p:nvSpPr>
        <p:spPr>
          <a:xfrm>
            <a:off x="829639" y="1531392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习作例文：颐和园</a:t>
            </a:r>
          </a:p>
        </p:txBody>
      </p:sp>
      <p:grpSp>
        <p:nvGrpSpPr>
          <p:cNvPr id="13" name="组合 54"/>
          <p:cNvGrpSpPr/>
          <p:nvPr/>
        </p:nvGrpSpPr>
        <p:grpSpPr>
          <a:xfrm>
            <a:off x="4371796" y="2886846"/>
            <a:ext cx="6870067" cy="2405108"/>
            <a:chOff x="3318552" y="2671281"/>
            <a:chExt cx="6870067" cy="2128662"/>
          </a:xfrm>
        </p:grpSpPr>
        <p:sp>
          <p:nvSpPr>
            <p:cNvPr id="14" name="矩形 13"/>
            <p:cNvSpPr/>
            <p:nvPr/>
          </p:nvSpPr>
          <p:spPr>
            <a:xfrm>
              <a:off x="3623355" y="2777063"/>
              <a:ext cx="6565264" cy="1736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2.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细读例文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）作者按照什么样的写作顺序写的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?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）找出课文中表示过渡的句子</a:t>
              </a:r>
            </a:p>
          </p:txBody>
        </p:sp>
        <p:sp>
          <p:nvSpPr>
            <p:cNvPr id="15" name="圆角矩形 53"/>
            <p:cNvSpPr/>
            <p:nvPr/>
          </p:nvSpPr>
          <p:spPr>
            <a:xfrm>
              <a:off x="3318552" y="2671281"/>
              <a:ext cx="6870067" cy="2128662"/>
            </a:xfrm>
            <a:prstGeom prst="roundRect">
              <a:avLst/>
            </a:prstGeom>
            <a:ln w="28575">
              <a:solidFill>
                <a:schemeClr val="accent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9" y="2439255"/>
            <a:ext cx="4276825" cy="472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992643" y="1962888"/>
            <a:ext cx="8689069" cy="3604438"/>
            <a:chOff x="2928135" y="1941816"/>
            <a:chExt cx="7654247" cy="3685945"/>
          </a:xfrm>
        </p:grpSpPr>
        <p:sp>
          <p:nvSpPr>
            <p:cNvPr id="5" name="矩形 4"/>
            <p:cNvSpPr/>
            <p:nvPr/>
          </p:nvSpPr>
          <p:spPr>
            <a:xfrm>
              <a:off x="3061699" y="2283824"/>
              <a:ext cx="7387119" cy="300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72009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《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颐和园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》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移步换景，按照游览的顺序记叙。一写长廊的景色：先抓住“长”的特点从总体介绍，然后抓住每一间的横槛上五彩的画的特点从内部介绍，最后抓住长廊两旁风景宜人的特点介绍外部环境；</a:t>
              </a:r>
            </a:p>
          </p:txBody>
        </p:sp>
        <p:sp>
          <p:nvSpPr>
            <p:cNvPr id="6" name="圆角矩形 46"/>
            <p:cNvSpPr/>
            <p:nvPr/>
          </p:nvSpPr>
          <p:spPr>
            <a:xfrm>
              <a:off x="2928135" y="1941816"/>
              <a:ext cx="7654247" cy="3685945"/>
            </a:xfrm>
            <a:prstGeom prst="roundRect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" y="2553555"/>
            <a:ext cx="4276825" cy="472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矩形 3"/>
          <p:cNvSpPr/>
          <p:nvPr/>
        </p:nvSpPr>
        <p:spPr>
          <a:xfrm>
            <a:off x="3454400" y="2149118"/>
            <a:ext cx="8190434" cy="314015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二写万寿山的景色：先写从山脚下抬头看到的佛香阁和排云殿的壮观景象，再写站在佛香阁的前面从山上向下、向前、向东远眺所看到的美丽景色；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" y="2553555"/>
            <a:ext cx="4276825" cy="472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5" name="矩形 4"/>
          <p:cNvSpPr/>
          <p:nvPr/>
        </p:nvSpPr>
        <p:spPr>
          <a:xfrm>
            <a:off x="4343399" y="1936171"/>
            <a:ext cx="6544339" cy="362804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三写昆明湖的景色：分别介绍了长堤、湖心岛、十七孔桥。课文开头总述颐和园的美丽，结尾与开头呼应，表达了作者的赞美之情。另外文章中许多过渡句自然，使得文章语言连贯自然。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9" y="2553555"/>
            <a:ext cx="4276825" cy="472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TextBox 51"/>
          <p:cNvSpPr txBox="1"/>
          <p:nvPr/>
        </p:nvSpPr>
        <p:spPr>
          <a:xfrm>
            <a:off x="753439" y="1418387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习作例文：颐和园</a:t>
            </a:r>
          </a:p>
        </p:txBody>
      </p:sp>
      <p:sp>
        <p:nvSpPr>
          <p:cNvPr id="5" name="矩形 4"/>
          <p:cNvSpPr/>
          <p:nvPr/>
        </p:nvSpPr>
        <p:spPr>
          <a:xfrm>
            <a:off x="682556" y="2766446"/>
            <a:ext cx="4134465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课文中表示过渡的句子：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11892" y="5067321"/>
            <a:ext cx="8549662" cy="733647"/>
            <a:chOff x="3083442" y="3572541"/>
            <a:chExt cx="8549662" cy="733647"/>
          </a:xfrm>
        </p:grpSpPr>
        <p:sp>
          <p:nvSpPr>
            <p:cNvPr id="7" name="TextBox 44"/>
            <p:cNvSpPr txBox="1"/>
            <p:nvPr/>
          </p:nvSpPr>
          <p:spPr>
            <a:xfrm>
              <a:off x="3189767" y="3689498"/>
              <a:ext cx="8443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进了颐和园的大门，绕过大殿，就来到有名的长廊。</a:t>
              </a:r>
            </a:p>
          </p:txBody>
        </p:sp>
        <p:sp>
          <p:nvSpPr>
            <p:cNvPr id="8" name="圆角矩形 45"/>
            <p:cNvSpPr/>
            <p:nvPr/>
          </p:nvSpPr>
          <p:spPr>
            <a:xfrm>
              <a:off x="3083442" y="3572541"/>
              <a:ext cx="8208335" cy="733647"/>
            </a:xfrm>
            <a:prstGeom prst="roundRec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 8" descr="027005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934752"/>
            <a:ext cx="2497765" cy="3663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整体感知</a:t>
            </a:r>
          </a:p>
        </p:txBody>
      </p:sp>
      <p:sp>
        <p:nvSpPr>
          <p:cNvPr id="4" name="TextBox 51"/>
          <p:cNvSpPr txBox="1"/>
          <p:nvPr/>
        </p:nvSpPr>
        <p:spPr>
          <a:xfrm>
            <a:off x="956008" y="146994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习作例文：颐和园</a:t>
            </a:r>
          </a:p>
        </p:txBody>
      </p:sp>
      <p:sp>
        <p:nvSpPr>
          <p:cNvPr id="5" name="矩形 4"/>
          <p:cNvSpPr/>
          <p:nvPr/>
        </p:nvSpPr>
        <p:spPr>
          <a:xfrm>
            <a:off x="1545711" y="2600539"/>
            <a:ext cx="4134465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课文中表示过渡的句子：</a:t>
            </a:r>
          </a:p>
        </p:txBody>
      </p:sp>
      <p:grpSp>
        <p:nvGrpSpPr>
          <p:cNvPr id="6" name="组合 47"/>
          <p:cNvGrpSpPr/>
          <p:nvPr/>
        </p:nvGrpSpPr>
        <p:grpSpPr>
          <a:xfrm>
            <a:off x="1545711" y="5135526"/>
            <a:ext cx="6932427" cy="733647"/>
            <a:chOff x="3083442" y="3572541"/>
            <a:chExt cx="8208335" cy="733647"/>
          </a:xfrm>
        </p:grpSpPr>
        <p:sp>
          <p:nvSpPr>
            <p:cNvPr id="7" name="TextBox 44"/>
            <p:cNvSpPr txBox="1"/>
            <p:nvPr/>
          </p:nvSpPr>
          <p:spPr>
            <a:xfrm>
              <a:off x="3705957" y="3689498"/>
              <a:ext cx="65960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走完长廊，就来到了万寿山脚下。</a:t>
              </a:r>
            </a:p>
          </p:txBody>
        </p:sp>
        <p:sp>
          <p:nvSpPr>
            <p:cNvPr id="8" name="圆角矩形 45"/>
            <p:cNvSpPr/>
            <p:nvPr/>
          </p:nvSpPr>
          <p:spPr>
            <a:xfrm>
              <a:off x="3083442" y="3572541"/>
              <a:ext cx="8208335" cy="733647"/>
            </a:xfrm>
            <a:prstGeom prst="roundRec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9" name="图片 8" descr="15127848152741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2100" y="1769213"/>
            <a:ext cx="3711649" cy="278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plrwuhw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宽屏</PresentationFormat>
  <Paragraphs>53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Arial</vt:lpstr>
      <vt:lpstr>思源黑体 CN Regular</vt:lpstr>
      <vt:lpstr>FandolFang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2021-05-10T01:37:02Z</dcterms:created>
  <dcterms:modified xsi:type="dcterms:W3CDTF">2023-01-10T05:25:02Z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B34D4230356D410993F936C659D1A8B2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