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03" r:id="rId2"/>
    <p:sldId id="325" r:id="rId3"/>
    <p:sldId id="326" r:id="rId4"/>
    <p:sldId id="345" r:id="rId5"/>
    <p:sldId id="346" r:id="rId6"/>
    <p:sldId id="362" r:id="rId7"/>
    <p:sldId id="356" r:id="rId8"/>
    <p:sldId id="380" r:id="rId9"/>
    <p:sldId id="381" r:id="rId10"/>
    <p:sldId id="402" r:id="rId11"/>
    <p:sldId id="390" r:id="rId12"/>
    <p:sldId id="392" r:id="rId13"/>
    <p:sldId id="394" r:id="rId14"/>
    <p:sldId id="358" r:id="rId15"/>
    <p:sldId id="379" r:id="rId16"/>
    <p:sldId id="359" r:id="rId17"/>
    <p:sldId id="387" r:id="rId18"/>
    <p:sldId id="395" r:id="rId19"/>
    <p:sldId id="360" r:id="rId20"/>
    <p:sldId id="396" r:id="rId21"/>
    <p:sldId id="388" r:id="rId22"/>
    <p:sldId id="361" r:id="rId23"/>
    <p:sldId id="397" r:id="rId24"/>
    <p:sldId id="398" r:id="rId25"/>
    <p:sldId id="399" r:id="rId26"/>
    <p:sldId id="400" r:id="rId27"/>
    <p:sldId id="295" r:id="rId28"/>
    <p:sldId id="303" r:id="rId29"/>
    <p:sldId id="297" r:id="rId30"/>
    <p:sldId id="389" r:id="rId31"/>
    <p:sldId id="401" r:id="rId32"/>
    <p:sldId id="386" r:id="rId33"/>
    <p:sldId id="331" r:id="rId34"/>
    <p:sldId id="332" r:id="rId35"/>
    <p:sldId id="319" r:id="rId36"/>
    <p:sldId id="372" r:id="rId37"/>
    <p:sldId id="373" r:id="rId38"/>
    <p:sldId id="374" r:id="rId39"/>
    <p:sldId id="375" r:id="rId40"/>
    <p:sldId id="376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66"/>
    <a:srgbClr val="0000CC"/>
    <a:srgbClr val="CC0099"/>
    <a:srgbClr val="660066"/>
    <a:srgbClr val="008000"/>
    <a:srgbClr val="33CC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4660"/>
  </p:normalViewPr>
  <p:slideViewPr>
    <p:cSldViewPr>
      <p:cViewPr varScale="1">
        <p:scale>
          <a:sx n="108" d="100"/>
          <a:sy n="108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27.xml"/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6CEBE6A-DCBD-41BC-9EB0-E25C8B5CC73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EBE6A-DCBD-41BC-9EB0-E25C8B5CC735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1B32A46-9C25-4D48-841A-7802BCCC22D1}" type="slidenum">
              <a:rPr lang="zh-CN" altLang="en-US"/>
              <a:t>9</a:t>
            </a:fld>
            <a:endParaRPr lang="en-US" altLang="zh-CN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BE259C2-96BC-4764-B957-05098C3E46D1}" type="slidenum">
              <a:rPr lang="zh-CN" altLang="en-US"/>
              <a:t>30</a:t>
            </a:fld>
            <a:endParaRPr lang="en-US" altLang="zh-CN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ABDEAF-9525-41C3-B260-331A0013DBA3}" type="slidenum">
              <a:rPr lang="zh-CN" altLang="en-US"/>
              <a:t>31</a:t>
            </a:fld>
            <a:endParaRPr lang="en-US" altLang="zh-CN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95869-4F0C-4493-AA13-79F1DE53D6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BDE54-6DF6-406C-B5B9-27E940F148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C9300-03C8-4356-8B9C-F29D506A1E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244CE-303A-486A-B5B7-3B0E3AC07BC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88237-0696-443D-9F7F-C8E634361A7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D23F-4276-48C7-AD53-283F27490E7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3C16-D361-46B0-8DBB-6D12549E8C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8672B-BE25-4245-A826-28C359D12C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39B03-3335-4393-98F2-4A74434595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3F7A8-597E-45A6-AC61-4CAF2B01A0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CFDD9-62F2-4F21-A99B-4B3438C885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076FA37-C8B3-4F3C-90CC-B0784CCCB6A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&#38899;&#20048;&#20043;&#22768;1.rmvb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audio" Target="file:///F:\&#23450;&#20174;\Because%20You%20Loved%20Me.mp3" TargetMode="External"/><Relationship Id="rId1" Type="http://schemas.microsoft.com/office/2007/relationships/media" Target="file:///F:\&#23450;&#20174;\Because%20You%20Loved%20Me.mp3" TargetMode="External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desk.qq72.com/wenyexc/pic.htm?pic_img/dh/kq/kq_542.gif?&#24320;&#22987;&#26631;&#24535;" TargetMode="Externa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desk.qq72.com/wenyexc/pic.htm?pic_img/dh/kq/kq_542.gif?&#24320;&#22987;&#26631;&#24535;" TargetMode="Externa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desk.qq72.com/wenyexc/pic.htm?pic_img/dh/kq/kq_542.gif?&#24320;&#22987;&#26631;&#24535;" TargetMode="Externa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desk.qq72.com/wenyexc/pic.htm?pic_img/dh/kq/kq_542.gif?&#24320;&#22987;&#26631;&#24535;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desk.qq72.com/wenyexc/pic.htm?pic_img/dh/kq/kq_542.gif?&#24320;&#22987;&#26631;&#24535;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3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1273661" y="2828835"/>
            <a:ext cx="65966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</a:t>
            </a:r>
            <a:r>
              <a:rPr lang="en-US" altLang="zh-CN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altLang="zh-CN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endParaRPr lang="en-US" altLang="zh-CN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47800" y="90872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spc="-180" dirty="0" smtClean="0">
                <a:ln w="1270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Module 11  Photos</a:t>
            </a:r>
            <a:endParaRPr lang="zh-CN" altLang="en-US" sz="5400" b="1" kern="10" spc="-180" dirty="0">
              <a:ln w="1270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94910" y="570473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320" name="Group 48"/>
          <p:cNvGraphicFramePr>
            <a:graphicFrameLocks noGrp="1"/>
          </p:cNvGraphicFramePr>
          <p:nvPr/>
        </p:nvGraphicFramePr>
        <p:xfrm>
          <a:off x="0" y="0"/>
          <a:ext cx="9144000" cy="6650800"/>
        </p:xfrm>
        <a:graphic>
          <a:graphicData uri="http://schemas.openxmlformats.org/drawingml/2006/table">
            <a:tbl>
              <a:tblPr/>
              <a:tblGrid>
                <a:gridCol w="80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0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引导词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先行词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成分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宾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可省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可省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人或物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可省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09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(=of whom/which)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人或物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09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(=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+which)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地点词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09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(=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介词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 which)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时间词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82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(= for which)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 descr="图片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08013" y="0"/>
            <a:ext cx="9752013" cy="681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963" name="WordArt 3"/>
          <p:cNvSpPr>
            <a:spLocks noChangeArrowheads="1" noChangeShapeType="1" noTextEdit="1"/>
          </p:cNvSpPr>
          <p:nvPr/>
        </p:nvSpPr>
        <p:spPr bwMode="auto">
          <a:xfrm>
            <a:off x="1258888" y="1268413"/>
            <a:ext cx="6121400" cy="48244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54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Look and say.</a:t>
            </a:r>
            <a:endParaRPr lang="zh-CN" altLang="en-US" sz="54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68964" name="Picture 4" descr="pic017(2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2286000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2" descr="shi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599"/>
            <a:ext cx="8610600" cy="464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304800" y="4876800"/>
            <a:ext cx="8248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Titanic is the ship ___________sank after</a:t>
            </a:r>
          </a:p>
          <a:p>
            <a:r>
              <a:rPr lang="en-US" altLang="zh-CN" sz="3600" b="1"/>
              <a:t> hitting an iceberg(</a:t>
            </a:r>
            <a:r>
              <a:rPr lang="zh-CN" altLang="en-US" sz="3600" b="1"/>
              <a:t>冰山</a:t>
            </a:r>
            <a:r>
              <a:rPr lang="en-US" altLang="zh-CN" sz="3600" b="1"/>
              <a:t>).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962400" y="4868863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CC"/>
                </a:solidFill>
              </a:rPr>
              <a:t>which/that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 descr="aoyu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-457200"/>
            <a:ext cx="8686800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0" y="4724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/>
              <a:t>Beijing is the city __________ has got the  chance to host the 2008 Olympic Games.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635375" y="4724400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CC"/>
                </a:solidFill>
              </a:rPr>
              <a:t>which</a:t>
            </a:r>
            <a:r>
              <a:rPr lang="en-US" altLang="zh-CN" sz="3600">
                <a:solidFill>
                  <a:srgbClr val="FF3300"/>
                </a:solidFill>
              </a:rPr>
              <a:t> </a:t>
            </a:r>
            <a:r>
              <a:rPr lang="en-US" altLang="zh-CN" sz="3600" b="1">
                <a:solidFill>
                  <a:srgbClr val="CC00CC"/>
                </a:solidFill>
              </a:rPr>
              <a:t>/that</a:t>
            </a:r>
            <a:endParaRPr lang="zh-CN" altLang="en-US" sz="3600" b="1">
              <a:solidFill>
                <a:srgbClr val="CC00CC"/>
              </a:solidFill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2032000" y="4875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180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698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1.</a:t>
            </a:r>
            <a:r>
              <a:rPr lang="en-US" altLang="zh-CN" sz="4000" b="1" dirty="0">
                <a:latin typeface="Arial" panose="020B0604020202020204" pitchFamily="34" charset="0"/>
              </a:rPr>
              <a:t> I have a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sister</a:t>
            </a:r>
            <a:r>
              <a:rPr lang="en-US" altLang="zh-CN" sz="4000" b="1" dirty="0">
                <a:latin typeface="Arial" panose="020B0604020202020204" pitchFamily="34" charset="0"/>
              </a:rPr>
              <a:t>.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4000" b="1" dirty="0">
                <a:latin typeface="Arial" panose="020B0604020202020204" pitchFamily="34" charset="0"/>
              </a:rPr>
              <a:t> </a:t>
            </a:r>
          </a:p>
          <a:p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    She</a:t>
            </a:r>
            <a:r>
              <a:rPr lang="en-US" altLang="zh-CN" sz="4000" b="1" dirty="0">
                <a:latin typeface="Arial" panose="020B0604020202020204" pitchFamily="34" charset="0"/>
              </a:rPr>
              <a:t> works in Shanghai.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23850" y="1628775"/>
            <a:ext cx="7375525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= I have a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sister</a:t>
            </a:r>
            <a:r>
              <a:rPr lang="en-US" altLang="zh-CN" sz="4000" b="1" dirty="0">
                <a:latin typeface="Arial" panose="020B0604020202020204" pitchFamily="34" charset="0"/>
              </a:rPr>
              <a:t> ___________ </a:t>
            </a:r>
          </a:p>
          <a:p>
            <a:r>
              <a:rPr lang="en-US" altLang="zh-CN" sz="4000" b="1" dirty="0">
                <a:latin typeface="Arial" panose="020B0604020202020204" pitchFamily="34" charset="0"/>
              </a:rPr>
              <a:t>works in Shanghai</a:t>
            </a:r>
            <a:r>
              <a:rPr lang="en-US" altLang="zh-CN" sz="40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79388" y="3284538"/>
            <a:ext cx="73993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2.</a:t>
            </a:r>
            <a:r>
              <a:rPr lang="en-US" altLang="zh-CN" sz="4000" b="1" dirty="0">
                <a:latin typeface="Arial" panose="020B0604020202020204" pitchFamily="34" charset="0"/>
              </a:rPr>
              <a:t> He wants to see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the man</a:t>
            </a:r>
            <a:r>
              <a:rPr lang="en-US" altLang="zh-CN" sz="4000" b="1" dirty="0">
                <a:latin typeface="Arial" panose="020B0604020202020204" pitchFamily="34" charset="0"/>
              </a:rPr>
              <a:t>.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4000" b="1" dirty="0">
                <a:latin typeface="Arial" panose="020B0604020202020204" pitchFamily="34" charset="0"/>
              </a:rPr>
              <a:t> </a:t>
            </a:r>
          </a:p>
          <a:p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    The man</a:t>
            </a:r>
            <a:r>
              <a:rPr lang="en-US" altLang="zh-CN" sz="4000" b="1" dirty="0">
                <a:latin typeface="Arial" panose="020B0604020202020204" pitchFamily="34" charset="0"/>
              </a:rPr>
              <a:t> is in Shanghai.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88392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= The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man</a:t>
            </a:r>
            <a:r>
              <a:rPr lang="en-US" altLang="zh-CN" sz="4000" b="1" dirty="0">
                <a:latin typeface="Arial" panose="020B0604020202020204" pitchFamily="34" charset="0"/>
              </a:rPr>
              <a:t> _______________ he wants to see is in Shanghai.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812925" y="174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4643438" y="1557338"/>
            <a:ext cx="241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who/ that</a:t>
            </a:r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2771775" y="4652963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(who/  that/ whom)</a:t>
            </a:r>
          </a:p>
        </p:txBody>
      </p:sp>
      <p:sp>
        <p:nvSpPr>
          <p:cNvPr id="132110" name="WordArt 14"/>
          <p:cNvSpPr>
            <a:spLocks noChangeArrowheads="1" noChangeShapeType="1" noTextEdit="1"/>
          </p:cNvSpPr>
          <p:nvPr/>
        </p:nvSpPr>
        <p:spPr bwMode="auto">
          <a:xfrm>
            <a:off x="6877050" y="0"/>
            <a:ext cx="1828800" cy="2057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合并句子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5508625" y="2420938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作主语</a:t>
            </a:r>
          </a:p>
        </p:txBody>
      </p:sp>
      <p:sp>
        <p:nvSpPr>
          <p:cNvPr id="132112" name="Text Box 16"/>
          <p:cNvSpPr txBox="1">
            <a:spLocks noChangeArrowheads="1"/>
          </p:cNvSpPr>
          <p:nvPr/>
        </p:nvSpPr>
        <p:spPr bwMode="auto">
          <a:xfrm>
            <a:off x="5292725" y="6021388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作宾语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2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  <p:bldP spid="132101" grpId="0" animBg="1" autoUpdateAnimBg="0"/>
      <p:bldP spid="132105" grpId="0" autoUpdateAnimBg="0"/>
      <p:bldP spid="132106" grpId="0" autoUpdateAnimBg="0"/>
      <p:bldP spid="132111" grpId="0"/>
      <p:bldP spid="132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468313" y="3357563"/>
            <a:ext cx="7108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4.</a:t>
            </a:r>
            <a:r>
              <a:rPr lang="en-US" altLang="zh-CN" sz="4000" b="1" dirty="0">
                <a:latin typeface="Arial" panose="020B0604020202020204" pitchFamily="34" charset="0"/>
              </a:rPr>
              <a:t> Have you found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the pen</a:t>
            </a:r>
            <a:r>
              <a:rPr lang="en-US" altLang="zh-CN" sz="4000" b="1" dirty="0">
                <a:latin typeface="Arial" panose="020B0604020202020204" pitchFamily="34" charset="0"/>
              </a:rPr>
              <a:t>?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</a:p>
          <a:p>
            <a:r>
              <a:rPr lang="en-US" altLang="zh-CN" sz="4000" b="1" dirty="0">
                <a:latin typeface="Arial" panose="020B0604020202020204" pitchFamily="34" charset="0"/>
              </a:rPr>
              <a:t>    You lost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it</a:t>
            </a:r>
            <a:r>
              <a:rPr lang="en-US" altLang="zh-CN" sz="4000" b="1" dirty="0">
                <a:latin typeface="Arial" panose="020B0604020202020204" pitchFamily="34" charset="0"/>
              </a:rPr>
              <a:t> yesterday.</a:t>
            </a: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250825" y="4581525"/>
            <a:ext cx="86868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</a:rPr>
              <a:t>= Have you found the </a:t>
            </a:r>
            <a:r>
              <a:rPr lang="en-US" altLang="zh-CN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pen</a:t>
            </a:r>
            <a:r>
              <a:rPr lang="en-US" altLang="zh-CN" sz="4000" b="1" dirty="0">
                <a:latin typeface="Arial" panose="020B0604020202020204" pitchFamily="34" charset="0"/>
              </a:rPr>
              <a:t> ___________ you lost yesterday?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812925" y="174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179388" y="5157788"/>
            <a:ext cx="331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(which / that)</a:t>
            </a: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95288" y="1773238"/>
            <a:ext cx="87487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/>
              <a:t>  </a:t>
            </a:r>
            <a:r>
              <a:rPr kumimoji="1" lang="en-US" altLang="zh-CN" sz="4000" b="1" dirty="0"/>
              <a:t>=The woman ________________</a:t>
            </a:r>
            <a:r>
              <a:rPr kumimoji="1" lang="en-US" altLang="zh-CN" sz="4000" b="1" dirty="0">
                <a:solidFill>
                  <a:schemeClr val="accent2"/>
                </a:solidFill>
              </a:rPr>
              <a:t>they    wanted to visit</a:t>
            </a:r>
            <a:r>
              <a:rPr kumimoji="1" lang="en-US" altLang="zh-CN" sz="4000" b="1" dirty="0"/>
              <a:t> is a teacher.</a:t>
            </a: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395288" y="260350"/>
            <a:ext cx="6769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3.</a:t>
            </a:r>
            <a:r>
              <a:rPr kumimoji="1" lang="en-US" altLang="zh-CN" sz="4000" b="1" dirty="0"/>
              <a:t> The woman is a teacher. </a:t>
            </a:r>
            <a:r>
              <a:rPr lang="en-US" altLang="zh-CN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900113" y="981075"/>
            <a:ext cx="7921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/>
              <a:t>They wanted to visit </a:t>
            </a:r>
            <a:r>
              <a:rPr kumimoji="1" lang="en-US" altLang="zh-CN" sz="4000" b="1" dirty="0">
                <a:solidFill>
                  <a:schemeClr val="accent2"/>
                </a:solidFill>
              </a:rPr>
              <a:t>the woman</a:t>
            </a:r>
            <a:r>
              <a:rPr kumimoji="1" lang="en-US" altLang="zh-CN" sz="4000" b="1" dirty="0"/>
              <a:t>.</a:t>
            </a:r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3779838" y="1700213"/>
            <a:ext cx="4040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>
                <a:solidFill>
                  <a:srgbClr val="FF3300"/>
                </a:solidFill>
              </a:rPr>
              <a:t>(who/that/ whom)</a:t>
            </a:r>
            <a:endParaRPr kumimoji="1" lang="zh-CN" altLang="en-US" sz="4000" b="1">
              <a:solidFill>
                <a:srgbClr val="FF3300"/>
              </a:solidFill>
            </a:endParaRP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6804025" y="2492375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作宾语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1258888" y="5876925"/>
            <a:ext cx="1871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作宾语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0" grpId="0"/>
      <p:bldP spid="154631" grpId="0" animBg="1"/>
      <p:bldP spid="154635" grpId="0"/>
      <p:bldP spid="154640" grpId="0"/>
      <p:bldP spid="154641" grpId="0"/>
      <p:bldP spid="154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04813" y="234950"/>
            <a:ext cx="64722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CC"/>
                </a:solidFill>
                <a:latin typeface="Arial" panose="020B0604020202020204" pitchFamily="34" charset="0"/>
              </a:rPr>
              <a:t>5.</a:t>
            </a:r>
            <a:r>
              <a:rPr lang="en-US" altLang="zh-CN" sz="3600" b="1">
                <a:latin typeface="Arial" panose="020B0604020202020204" pitchFamily="34" charset="0"/>
              </a:rPr>
              <a:t> Do you know </a:t>
            </a:r>
            <a:r>
              <a:rPr lang="en-US" altLang="zh-CN" sz="3600" b="1">
                <a:solidFill>
                  <a:schemeClr val="accent2"/>
                </a:solidFill>
                <a:latin typeface="Arial" panose="020B0604020202020204" pitchFamily="34" charset="0"/>
              </a:rPr>
              <a:t>the girl</a:t>
            </a:r>
            <a:r>
              <a:rPr lang="en-US" altLang="zh-CN" sz="3600" b="1">
                <a:latin typeface="Arial" panose="020B0604020202020204" pitchFamily="34" charset="0"/>
              </a:rPr>
              <a:t>? 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3600" b="1">
                <a:latin typeface="Arial" panose="020B0604020202020204" pitchFamily="34" charset="0"/>
              </a:rPr>
              <a:t> </a:t>
            </a:r>
          </a:p>
          <a:p>
            <a:r>
              <a:rPr lang="en-US" altLang="zh-CN" sz="3600" b="1">
                <a:solidFill>
                  <a:schemeClr val="accent2"/>
                </a:solidFill>
                <a:latin typeface="Arial" panose="020B0604020202020204" pitchFamily="34" charset="0"/>
              </a:rPr>
              <a:t>    Her</a:t>
            </a:r>
            <a:r>
              <a:rPr lang="en-US" altLang="zh-CN" sz="3600" b="1">
                <a:latin typeface="Arial" panose="020B0604020202020204" pitchFamily="34" charset="0"/>
              </a:rPr>
              <a:t> mother works here</a:t>
            </a:r>
            <a:r>
              <a:rPr lang="en-US" altLang="zh-CN" sz="3600"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04800" y="1412875"/>
            <a:ext cx="88392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Arial" panose="020B0604020202020204" pitchFamily="34" charset="0"/>
              </a:rPr>
              <a:t>= Do you know the girl ________ mother  works here?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23850" y="2636838"/>
            <a:ext cx="582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CC"/>
                </a:solidFill>
                <a:latin typeface="Arial" panose="020B0604020202020204" pitchFamily="34" charset="0"/>
              </a:rPr>
              <a:t>6.</a:t>
            </a:r>
            <a:r>
              <a:rPr lang="en-US" altLang="zh-CN" sz="3600" b="1">
                <a:latin typeface="Arial" panose="020B0604020202020204" pitchFamily="34" charset="0"/>
              </a:rPr>
              <a:t> I live in a </a:t>
            </a:r>
            <a:r>
              <a:rPr lang="en-US" altLang="zh-CN" sz="3600" b="1">
                <a:solidFill>
                  <a:schemeClr val="accent2"/>
                </a:solidFill>
                <a:latin typeface="Arial" panose="020B0604020202020204" pitchFamily="34" charset="0"/>
              </a:rPr>
              <a:t>room</a:t>
            </a:r>
            <a:r>
              <a:rPr lang="en-US" altLang="zh-CN" sz="3600" b="1">
                <a:latin typeface="Arial" panose="020B0604020202020204" pitchFamily="34" charset="0"/>
              </a:rPr>
              <a:t>. 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endParaRPr lang="en-US" altLang="zh-CN" sz="3600" b="1">
              <a:latin typeface="Arial" panose="020B0604020202020204" pitchFamily="34" charset="0"/>
            </a:endParaRPr>
          </a:p>
          <a:p>
            <a:r>
              <a:rPr lang="en-US" altLang="zh-CN" sz="3600" b="1">
                <a:solidFill>
                  <a:schemeClr val="accent2"/>
                </a:solidFill>
                <a:latin typeface="Arial" panose="020B0604020202020204" pitchFamily="34" charset="0"/>
              </a:rPr>
              <a:t>    Its</a:t>
            </a:r>
            <a:r>
              <a:rPr lang="en-US" altLang="zh-CN" sz="3600" b="1">
                <a:latin typeface="Arial" panose="020B0604020202020204" pitchFamily="34" charset="0"/>
              </a:rPr>
              <a:t> window faces south.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68313" y="3933825"/>
            <a:ext cx="786765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Arial" panose="020B0604020202020204" pitchFamily="34" charset="0"/>
              </a:rPr>
              <a:t>= I live in a room ________ window </a:t>
            </a:r>
          </a:p>
          <a:p>
            <a:r>
              <a:rPr lang="en-US" altLang="zh-CN" sz="3600" b="1">
                <a:latin typeface="Arial" panose="020B0604020202020204" pitchFamily="34" charset="0"/>
              </a:rPr>
              <a:t>faces south</a:t>
            </a:r>
            <a:r>
              <a:rPr lang="en-US" altLang="zh-CN" sz="36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041525" y="5127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5651500" y="1314450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whose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4500563" y="3933825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whose</a:t>
            </a: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5651500" y="2060575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作定语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4427538" y="4508500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作定语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  <p:bldP spid="133125" grpId="0" animBg="1" autoUpdateAnimBg="0"/>
      <p:bldP spid="133127" grpId="0" autoUpdateAnimBg="0"/>
      <p:bldP spid="133128" grpId="0" autoUpdateAnimBg="0"/>
      <p:bldP spid="133131" grpId="0"/>
      <p:bldP spid="1331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3028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新魏" panose="02010800040101010101" pitchFamily="2" charset="-122"/>
              </a:rPr>
              <a:t>关系代词的用法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4672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关系代词在从句中可以：</a:t>
            </a:r>
          </a:p>
        </p:txBody>
      </p:sp>
      <p:graphicFrame>
        <p:nvGraphicFramePr>
          <p:cNvPr id="164869" name="Group 5"/>
          <p:cNvGraphicFramePr>
            <a:graphicFrameLocks noGrp="1"/>
          </p:cNvGraphicFramePr>
          <p:nvPr/>
        </p:nvGraphicFramePr>
        <p:xfrm>
          <a:off x="395288" y="1844675"/>
          <a:ext cx="8280400" cy="4843780"/>
        </p:xfrm>
        <a:graphic>
          <a:graphicData uri="http://schemas.openxmlformats.org/drawingml/2006/table">
            <a:tbl>
              <a:tblPr/>
              <a:tblGrid>
                <a:gridCol w="140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 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主语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object 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宾语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attribute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（定语）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920" name="Rectangle 56"/>
          <p:cNvSpPr>
            <a:spLocks noChangeArrowheads="1"/>
          </p:cNvSpPr>
          <p:nvPr/>
        </p:nvSpPr>
        <p:spPr bwMode="auto">
          <a:xfrm>
            <a:off x="250825" y="5013325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2800" b="1"/>
              <a:t>whom</a:t>
            </a:r>
          </a:p>
        </p:txBody>
      </p:sp>
      <p:sp>
        <p:nvSpPr>
          <p:cNvPr id="164921" name="Rectangle 57"/>
          <p:cNvSpPr>
            <a:spLocks noChangeArrowheads="1"/>
          </p:cNvSpPr>
          <p:nvPr/>
        </p:nvSpPr>
        <p:spPr bwMode="auto">
          <a:xfrm>
            <a:off x="323850" y="42926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2800" b="1"/>
              <a:t>who</a:t>
            </a:r>
          </a:p>
        </p:txBody>
      </p:sp>
      <p:sp>
        <p:nvSpPr>
          <p:cNvPr id="164922" name="Rectangle 58"/>
          <p:cNvSpPr>
            <a:spLocks noChangeArrowheads="1"/>
          </p:cNvSpPr>
          <p:nvPr/>
        </p:nvSpPr>
        <p:spPr bwMode="auto">
          <a:xfrm>
            <a:off x="323850" y="3573463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2800" b="1"/>
              <a:t>which</a:t>
            </a:r>
          </a:p>
        </p:txBody>
      </p:sp>
      <p:sp>
        <p:nvSpPr>
          <p:cNvPr id="164923" name="Rectangle 59"/>
          <p:cNvSpPr>
            <a:spLocks noChangeArrowheads="1"/>
          </p:cNvSpPr>
          <p:nvPr/>
        </p:nvSpPr>
        <p:spPr bwMode="auto">
          <a:xfrm>
            <a:off x="250825" y="2781300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2800" b="1"/>
              <a:t>that</a:t>
            </a:r>
          </a:p>
        </p:txBody>
      </p:sp>
      <p:sp>
        <p:nvSpPr>
          <p:cNvPr id="164924" name="Rectangle 60"/>
          <p:cNvSpPr>
            <a:spLocks noChangeArrowheads="1"/>
          </p:cNvSpPr>
          <p:nvPr/>
        </p:nvSpPr>
        <p:spPr bwMode="auto">
          <a:xfrm>
            <a:off x="323850" y="5805488"/>
            <a:ext cx="15843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altLang="zh-CN" sz="2800" b="1"/>
              <a:t>whose</a:t>
            </a:r>
          </a:p>
        </p:txBody>
      </p:sp>
      <p:sp>
        <p:nvSpPr>
          <p:cNvPr id="164925" name="Rectangle 61"/>
          <p:cNvSpPr>
            <a:spLocks noChangeArrowheads="1"/>
          </p:cNvSpPr>
          <p:nvPr/>
        </p:nvSpPr>
        <p:spPr bwMode="auto">
          <a:xfrm>
            <a:off x="1979613" y="292417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26" name="Rectangle 62"/>
          <p:cNvSpPr>
            <a:spLocks noChangeArrowheads="1"/>
          </p:cNvSpPr>
          <p:nvPr/>
        </p:nvSpPr>
        <p:spPr bwMode="auto">
          <a:xfrm>
            <a:off x="2987675" y="2924175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 dirty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27" name="Rectangle 63"/>
          <p:cNvSpPr>
            <a:spLocks noChangeArrowheads="1"/>
          </p:cNvSpPr>
          <p:nvPr/>
        </p:nvSpPr>
        <p:spPr bwMode="auto">
          <a:xfrm>
            <a:off x="4284663" y="292417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28" name="Rectangle 64"/>
          <p:cNvSpPr>
            <a:spLocks noChangeArrowheads="1"/>
          </p:cNvSpPr>
          <p:nvPr/>
        </p:nvSpPr>
        <p:spPr bwMode="auto">
          <a:xfrm>
            <a:off x="5940425" y="2924175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29" name="Rectangle 65"/>
          <p:cNvSpPr>
            <a:spLocks noChangeArrowheads="1"/>
          </p:cNvSpPr>
          <p:nvPr/>
        </p:nvSpPr>
        <p:spPr bwMode="auto">
          <a:xfrm>
            <a:off x="2987675" y="3716338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0" name="Rectangle 66"/>
          <p:cNvSpPr>
            <a:spLocks noChangeArrowheads="1"/>
          </p:cNvSpPr>
          <p:nvPr/>
        </p:nvSpPr>
        <p:spPr bwMode="auto">
          <a:xfrm>
            <a:off x="4284663" y="3716338"/>
            <a:ext cx="592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1" name="Rectangle 67"/>
          <p:cNvSpPr>
            <a:spLocks noChangeArrowheads="1"/>
          </p:cNvSpPr>
          <p:nvPr/>
        </p:nvSpPr>
        <p:spPr bwMode="auto">
          <a:xfrm>
            <a:off x="5940425" y="3716338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2" name="Rectangle 68"/>
          <p:cNvSpPr>
            <a:spLocks noChangeArrowheads="1"/>
          </p:cNvSpPr>
          <p:nvPr/>
        </p:nvSpPr>
        <p:spPr bwMode="auto">
          <a:xfrm>
            <a:off x="1979613" y="450850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3" name="Rectangle 69"/>
          <p:cNvSpPr>
            <a:spLocks noChangeArrowheads="1"/>
          </p:cNvSpPr>
          <p:nvPr/>
        </p:nvSpPr>
        <p:spPr bwMode="auto">
          <a:xfrm>
            <a:off x="4284663" y="4508500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4" name="Rectangle 70"/>
          <p:cNvSpPr>
            <a:spLocks noChangeArrowheads="1"/>
          </p:cNvSpPr>
          <p:nvPr/>
        </p:nvSpPr>
        <p:spPr bwMode="auto">
          <a:xfrm>
            <a:off x="5940425" y="45085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5" name="Rectangle 71"/>
          <p:cNvSpPr>
            <a:spLocks noChangeArrowheads="1"/>
          </p:cNvSpPr>
          <p:nvPr/>
        </p:nvSpPr>
        <p:spPr bwMode="auto">
          <a:xfrm>
            <a:off x="1979613" y="609282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6" name="Rectangle 72"/>
          <p:cNvSpPr>
            <a:spLocks noChangeArrowheads="1"/>
          </p:cNvSpPr>
          <p:nvPr/>
        </p:nvSpPr>
        <p:spPr bwMode="auto">
          <a:xfrm>
            <a:off x="1979613" y="5300663"/>
            <a:ext cx="592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7" name="Rectangle 73"/>
          <p:cNvSpPr>
            <a:spLocks noChangeArrowheads="1"/>
          </p:cNvSpPr>
          <p:nvPr/>
        </p:nvSpPr>
        <p:spPr bwMode="auto">
          <a:xfrm>
            <a:off x="3059113" y="609282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8" name="Rectangle 74"/>
          <p:cNvSpPr>
            <a:spLocks noChangeArrowheads="1"/>
          </p:cNvSpPr>
          <p:nvPr/>
        </p:nvSpPr>
        <p:spPr bwMode="auto">
          <a:xfrm>
            <a:off x="5940425" y="5300663"/>
            <a:ext cx="592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39" name="Rectangle 75"/>
          <p:cNvSpPr>
            <a:spLocks noChangeArrowheads="1"/>
          </p:cNvSpPr>
          <p:nvPr/>
        </p:nvSpPr>
        <p:spPr bwMode="auto">
          <a:xfrm>
            <a:off x="7524750" y="6092825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ahoma" panose="020B0604030504040204" pitchFamily="34" charset="0"/>
              </a:rPr>
              <a:t>√</a:t>
            </a:r>
            <a:endParaRPr lang="zh-CN" altLang="en-US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64940" name="Text Box 76"/>
          <p:cNvSpPr txBox="1">
            <a:spLocks noChangeArrowheads="1"/>
          </p:cNvSpPr>
          <p:nvPr/>
        </p:nvSpPr>
        <p:spPr bwMode="auto">
          <a:xfrm>
            <a:off x="6011863" y="260350"/>
            <a:ext cx="2684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ahoma" panose="020B0604030504040204" pitchFamily="34" charset="0"/>
              </a:rPr>
              <a:t>何时可以省略？</a:t>
            </a:r>
          </a:p>
        </p:txBody>
      </p:sp>
      <p:sp>
        <p:nvSpPr>
          <p:cNvPr id="164941" name="Text Box 77"/>
          <p:cNvSpPr txBox="1">
            <a:spLocks noChangeArrowheads="1"/>
          </p:cNvSpPr>
          <p:nvPr/>
        </p:nvSpPr>
        <p:spPr bwMode="auto">
          <a:xfrm>
            <a:off x="5940425" y="1052513"/>
            <a:ext cx="304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</a:rPr>
              <a:t>做宾语时可以省略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0" grpId="0"/>
      <p:bldP spid="164921" grpId="0"/>
      <p:bldP spid="164922" grpId="0"/>
      <p:bldP spid="164923" grpId="0"/>
      <p:bldP spid="164924" grpId="0"/>
      <p:bldP spid="164925" grpId="0"/>
      <p:bldP spid="164926" grpId="0"/>
      <p:bldP spid="164927" grpId="0"/>
      <p:bldP spid="164928" grpId="0"/>
      <p:bldP spid="164929" grpId="0"/>
      <p:bldP spid="164930" grpId="0"/>
      <p:bldP spid="164931" grpId="0"/>
      <p:bldP spid="164932" grpId="0"/>
      <p:bldP spid="164933" grpId="0"/>
      <p:bldP spid="164934" grpId="0"/>
      <p:bldP spid="164935" grpId="0"/>
      <p:bldP spid="164936" grpId="0"/>
      <p:bldP spid="164937" grpId="0"/>
      <p:bldP spid="164938" grpId="0"/>
      <p:bldP spid="164939" grpId="0"/>
      <p:bldP spid="164940" grpId="0"/>
      <p:bldP spid="1649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2708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>
                <a:solidFill>
                  <a:srgbClr val="CC00CC"/>
                </a:solidFill>
                <a:latin typeface="Arial" panose="020B0604020202020204" pitchFamily="34" charset="0"/>
              </a:rPr>
              <a:t>1.</a:t>
            </a:r>
            <a:r>
              <a:rPr lang="en-US" altLang="zh-CN" sz="4000" b="1" dirty="0">
                <a:latin typeface="Arial" panose="020B0604020202020204" pitchFamily="34" charset="0"/>
              </a:rPr>
              <a:t> </a:t>
            </a:r>
            <a:r>
              <a:rPr kumimoji="1" lang="en-US" altLang="zh-CN" sz="4000" b="1" dirty="0"/>
              <a:t>Please give me the reason ______ you were late this time</a:t>
            </a:r>
            <a:r>
              <a:rPr kumimoji="1" lang="en-US" altLang="zh-CN" sz="4000" b="1" dirty="0" smtClean="0"/>
              <a:t>.</a:t>
            </a:r>
            <a:endParaRPr kumimoji="1" lang="en-US" altLang="zh-CN" sz="4000" b="1" dirty="0"/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2041525" y="5127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323850" y="3644900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CC00CC"/>
                </a:solidFill>
                <a:latin typeface="Arial" panose="020B0604020202020204" pitchFamily="34" charset="0"/>
              </a:rPr>
              <a:t>2.</a:t>
            </a:r>
            <a:r>
              <a:rPr kumimoji="1" lang="en-US" altLang="zh-CN" sz="3600" b="1"/>
              <a:t>  </a:t>
            </a:r>
            <a:r>
              <a:rPr kumimoji="1" lang="en-US" altLang="zh-CN" sz="4000" b="1"/>
              <a:t>Who can give me the reason </a:t>
            </a:r>
            <a:r>
              <a:rPr lang="en-US" altLang="zh-CN" sz="4000" b="1"/>
              <a:t>________</a:t>
            </a:r>
            <a:r>
              <a:rPr lang="en-US" altLang="zh-CN" sz="4000"/>
              <a:t> </a:t>
            </a:r>
            <a:r>
              <a:rPr kumimoji="1" lang="en-US" altLang="zh-CN" sz="4000" b="1"/>
              <a:t>he hasn</a:t>
            </a:r>
            <a:r>
              <a:rPr kumimoji="1" lang="en-US" altLang="zh-CN" sz="4000" b="1">
                <a:latin typeface="Arial" panose="020B0604020202020204"/>
              </a:rPr>
              <a:t>’</a:t>
            </a:r>
            <a:r>
              <a:rPr kumimoji="1" lang="en-US" altLang="zh-CN" sz="4000" b="1"/>
              <a:t>t arrived yet?</a:t>
            </a:r>
            <a:endParaRPr kumimoji="1" lang="zh-CN" altLang="en-US" sz="4000" b="1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971550" y="429260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why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6443663" y="1700213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作状语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684213" y="5084763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作状语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6877050" y="692150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9" grpId="0"/>
      <p:bldP spid="174090" grpId="0" autoUpdateAnimBg="0"/>
      <p:bldP spid="174091" grpId="0"/>
      <p:bldP spid="174093" grpId="0"/>
      <p:bldP spid="17409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820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CC00CC"/>
                </a:solidFill>
                <a:latin typeface="Arial" panose="020B0604020202020204" pitchFamily="34" charset="0"/>
              </a:rPr>
              <a:t>3.</a:t>
            </a:r>
            <a:r>
              <a:rPr lang="en-US" altLang="zh-CN" sz="3200" b="1">
                <a:latin typeface="Arial" panose="020B0604020202020204" pitchFamily="34" charset="0"/>
              </a:rPr>
              <a:t>  </a:t>
            </a:r>
            <a:r>
              <a:rPr lang="en-US" altLang="zh-CN" sz="4000" b="1">
                <a:latin typeface="Arial" panose="020B0604020202020204" pitchFamily="34" charset="0"/>
              </a:rPr>
              <a:t>We will never forget </a:t>
            </a:r>
            <a:r>
              <a:rPr lang="en-US" altLang="zh-CN" sz="4000" b="1">
                <a:solidFill>
                  <a:schemeClr val="accent2"/>
                </a:solidFill>
                <a:latin typeface="Arial" panose="020B0604020202020204" pitchFamily="34" charset="0"/>
              </a:rPr>
              <a:t>the day</a:t>
            </a:r>
            <a:r>
              <a:rPr lang="en-US" altLang="zh-CN" sz="4000" b="1">
                <a:latin typeface="Arial" panose="020B0604020202020204" pitchFamily="34" charset="0"/>
              </a:rPr>
              <a:t>. +</a:t>
            </a:r>
          </a:p>
          <a:p>
            <a:r>
              <a:rPr lang="en-US" altLang="zh-CN" sz="4000" b="1">
                <a:latin typeface="Arial" panose="020B0604020202020204" pitchFamily="34" charset="0"/>
              </a:rPr>
              <a:t>    We will hold the Olympic </a:t>
            </a:r>
            <a:r>
              <a:rPr lang="zh-CN" altLang="en-US" sz="4000" b="1">
                <a:latin typeface="Arial" panose="020B0604020202020204" pitchFamily="34" charset="0"/>
              </a:rPr>
              <a:t>   </a:t>
            </a:r>
            <a:r>
              <a:rPr lang="en-US" altLang="zh-CN" sz="4000" b="1">
                <a:latin typeface="Arial" panose="020B0604020202020204" pitchFamily="34" charset="0"/>
              </a:rPr>
              <a:t>Games </a:t>
            </a: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on that day</a:t>
            </a:r>
            <a:r>
              <a:rPr lang="en-US" altLang="zh-CN" sz="4000" b="1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304800" y="2349500"/>
            <a:ext cx="8839200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latin typeface="Arial" panose="020B0604020202020204" pitchFamily="34" charset="0"/>
              </a:rPr>
              <a:t>  = We will never forget the day ______ we will hold the Olympic Games. 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23850" y="4149725"/>
            <a:ext cx="8820150" cy="2530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66"/>
                </a:solidFill>
                <a:latin typeface="Arial" panose="020B0604020202020204" pitchFamily="34" charset="0"/>
              </a:rPr>
              <a:t>区别：</a:t>
            </a:r>
          </a:p>
          <a:p>
            <a:r>
              <a:rPr lang="en-US" altLang="zh-CN" sz="4000" b="1">
                <a:latin typeface="Arial" panose="020B0604020202020204" pitchFamily="34" charset="0"/>
              </a:rPr>
              <a:t> </a:t>
            </a:r>
            <a:r>
              <a:rPr lang="en-US" altLang="zh-CN" sz="4000" b="1">
                <a:solidFill>
                  <a:srgbClr val="FF0066"/>
                </a:solidFill>
                <a:latin typeface="Arial" panose="020B0604020202020204" pitchFamily="34" charset="0"/>
              </a:rPr>
              <a:t>We will never forget the day ____________ I spent with you last year.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84213" y="5373688"/>
            <a:ext cx="2684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(which / that)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611188" y="2924175"/>
            <a:ext cx="1220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when</a:t>
            </a:r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2627313" y="3644900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作状语</a:t>
            </a: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2555875" y="5949950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作宾语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 autoUpdateAnimBg="0"/>
      <p:bldP spid="134149" grpId="0" autoUpdateAnimBg="0"/>
      <p:bldP spid="134156" grpId="0"/>
      <p:bldP spid="1341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solidFill>
                  <a:schemeClr val="bg1"/>
                </a:solidFill>
              </a:rPr>
              <a:t>homework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95288" y="1103026"/>
            <a:ext cx="6337300" cy="5509200"/>
          </a:xfrm>
          <a:prstGeom prst="rect">
            <a:avLst/>
          </a:prstGeom>
          <a:noFill/>
          <a:ln w="66675" cmpd="thinThick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00050"/>
            <a:r>
              <a:rPr lang="zh-CN" altLang="en-US" sz="3200" b="1" i="1" dirty="0">
                <a:solidFill>
                  <a:schemeClr val="accent2"/>
                </a:solidFill>
                <a:hlinkClick r:id="rId2" action="ppaction://hlinkfile"/>
              </a:rPr>
              <a:t> </a:t>
            </a:r>
            <a:r>
              <a:rPr lang="zh-CN" altLang="en-US" sz="3200" b="1" i="1" dirty="0">
                <a:solidFill>
                  <a:schemeClr val="accent2"/>
                </a:solidFill>
              </a:rPr>
              <a:t>                </a:t>
            </a:r>
            <a:r>
              <a:rPr lang="en-US" altLang="zh-CN" sz="3200" b="1" i="1" dirty="0">
                <a:solidFill>
                  <a:schemeClr val="accent2"/>
                </a:solidFill>
              </a:rPr>
              <a:t>Do re mi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indent="400050"/>
            <a:r>
              <a:rPr lang="en-US" altLang="zh-CN" sz="3200" b="1" i="1" u="sng" dirty="0">
                <a:solidFill>
                  <a:schemeClr val="accent2"/>
                </a:solidFill>
              </a:rPr>
              <a:t>doe</a:t>
            </a:r>
            <a:r>
              <a:rPr lang="en-US" altLang="zh-CN" sz="3200" b="1" dirty="0">
                <a:solidFill>
                  <a:schemeClr val="accent2"/>
                </a:solidFill>
              </a:rPr>
              <a:t> a deer a </a:t>
            </a:r>
            <a:r>
              <a:rPr lang="en-US" altLang="zh-CN" sz="3200" b="1" i="1" dirty="0">
                <a:solidFill>
                  <a:schemeClr val="accent2"/>
                </a:solidFill>
              </a:rPr>
              <a:t>female</a:t>
            </a:r>
            <a:r>
              <a:rPr lang="en-US" altLang="zh-CN" sz="3200" b="1" dirty="0">
                <a:solidFill>
                  <a:schemeClr val="accent2"/>
                </a:solidFill>
              </a:rPr>
              <a:t> deer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ray</a:t>
            </a:r>
            <a:r>
              <a:rPr lang="en-US" altLang="zh-CN" sz="3200" b="1" dirty="0">
                <a:solidFill>
                  <a:schemeClr val="accent2"/>
                </a:solidFill>
              </a:rPr>
              <a:t> a </a:t>
            </a:r>
            <a:r>
              <a:rPr lang="en-US" altLang="zh-CN" sz="3200" b="1" i="1" dirty="0">
                <a:solidFill>
                  <a:schemeClr val="accent2"/>
                </a:solidFill>
              </a:rPr>
              <a:t>drop</a:t>
            </a:r>
            <a:r>
              <a:rPr lang="en-US" altLang="zh-CN" sz="3200" b="1" dirty="0">
                <a:solidFill>
                  <a:schemeClr val="accent2"/>
                </a:solidFill>
              </a:rPr>
              <a:t> of golden sun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me</a:t>
            </a:r>
            <a:r>
              <a:rPr lang="en-US" altLang="zh-CN" sz="3200" b="1" dirty="0">
                <a:solidFill>
                  <a:schemeClr val="accent2"/>
                </a:solidFill>
              </a:rPr>
              <a:t> a name I call myself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far</a:t>
            </a:r>
            <a:r>
              <a:rPr lang="en-US" altLang="zh-CN" sz="3200" b="1" dirty="0">
                <a:solidFill>
                  <a:schemeClr val="accent2"/>
                </a:solidFill>
              </a:rPr>
              <a:t> a long </a:t>
            </a:r>
            <a:r>
              <a:rPr lang="en-US" altLang="zh-CN" sz="3200" b="1" dirty="0" err="1">
                <a:solidFill>
                  <a:schemeClr val="accent2"/>
                </a:solidFill>
              </a:rPr>
              <a:t>long</a:t>
            </a:r>
            <a:r>
              <a:rPr lang="en-US" altLang="zh-CN" sz="3200" b="1" dirty="0">
                <a:solidFill>
                  <a:schemeClr val="accent2"/>
                </a:solidFill>
              </a:rPr>
              <a:t> way to run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sew</a:t>
            </a:r>
            <a:r>
              <a:rPr lang="en-US" altLang="zh-CN" sz="3200" b="1" dirty="0">
                <a:solidFill>
                  <a:schemeClr val="accent2"/>
                </a:solidFill>
              </a:rPr>
              <a:t> a </a:t>
            </a:r>
            <a:r>
              <a:rPr lang="en-US" altLang="zh-CN" sz="3200" b="1" i="1" dirty="0">
                <a:solidFill>
                  <a:schemeClr val="accent2"/>
                </a:solidFill>
              </a:rPr>
              <a:t>needle pulling thread</a:t>
            </a:r>
            <a:r>
              <a:rPr lang="en-US" altLang="zh-CN" sz="3200" b="1" dirty="0">
                <a:solidFill>
                  <a:schemeClr val="accent2"/>
                </a:solidFill>
              </a:rPr>
              <a:t/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la</a:t>
            </a:r>
            <a:r>
              <a:rPr lang="en-US" altLang="zh-CN" sz="3200" b="1" dirty="0">
                <a:solidFill>
                  <a:schemeClr val="accent2"/>
                </a:solidFill>
              </a:rPr>
              <a:t> a note to </a:t>
            </a:r>
            <a:r>
              <a:rPr lang="en-US" altLang="zh-CN" sz="3200" b="1" i="1" dirty="0">
                <a:solidFill>
                  <a:schemeClr val="accent2"/>
                </a:solidFill>
              </a:rPr>
              <a:t>follow</a:t>
            </a:r>
            <a:r>
              <a:rPr lang="en-US" altLang="zh-CN" sz="3200" b="1" dirty="0">
                <a:solidFill>
                  <a:schemeClr val="accent2"/>
                </a:solidFill>
              </a:rPr>
              <a:t> sew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</a:t>
            </a:r>
            <a:r>
              <a:rPr lang="en-US" altLang="zh-CN" sz="3200" b="1" i="1" u="sng" dirty="0">
                <a:solidFill>
                  <a:schemeClr val="accent2"/>
                </a:solidFill>
              </a:rPr>
              <a:t>tea</a:t>
            </a:r>
            <a:r>
              <a:rPr lang="en-US" altLang="zh-CN" sz="3200" b="1" dirty="0">
                <a:solidFill>
                  <a:schemeClr val="accent2"/>
                </a:solidFill>
              </a:rPr>
              <a:t> a drink with jam and bread</a:t>
            </a:r>
            <a:br>
              <a:rPr lang="en-US" altLang="zh-CN" sz="3200" b="1" dirty="0">
                <a:solidFill>
                  <a:schemeClr val="accent2"/>
                </a:solidFill>
              </a:rPr>
            </a:br>
            <a:r>
              <a:rPr lang="en-US" altLang="zh-CN" sz="3200" b="1" dirty="0">
                <a:solidFill>
                  <a:schemeClr val="accent2"/>
                </a:solidFill>
              </a:rPr>
              <a:t>    that will bring us back to doe     </a:t>
            </a:r>
          </a:p>
          <a:p>
            <a:pPr indent="400050"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chemeClr val="accent2"/>
                </a:solidFill>
              </a:rPr>
              <a:t>1234567-1-5-1  </a:t>
            </a:r>
            <a:endParaRPr lang="en-US" altLang="zh-CN" sz="3200" b="1" dirty="0" smtClean="0">
              <a:solidFill>
                <a:schemeClr val="accent2"/>
              </a:solidFill>
            </a:endParaRPr>
          </a:p>
          <a:p>
            <a:pPr indent="400050">
              <a:buClr>
                <a:srgbClr val="FF0066"/>
              </a:buCl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solidFill>
                  <a:schemeClr val="accent2"/>
                </a:solidFill>
              </a:rPr>
              <a:t>                     </a:t>
            </a:r>
            <a:endParaRPr lang="en-US" altLang="zh-CN" sz="3200" b="1" i="1" dirty="0">
              <a:solidFill>
                <a:schemeClr val="accent2"/>
              </a:solidFill>
            </a:endParaRPr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250825" y="260350"/>
            <a:ext cx="6516688" cy="620713"/>
          </a:xfrm>
          <a:prstGeom prst="wedgeRoundRectCallout">
            <a:avLst>
              <a:gd name="adj1" fmla="val -34264"/>
              <a:gd name="adj2" fmla="val -44630"/>
              <a:gd name="adj3" fmla="val 16667"/>
            </a:avLst>
          </a:prstGeom>
          <a:solidFill>
            <a:srgbClr val="FDFEE2"/>
          </a:solidFill>
          <a:ln w="57150" cmpd="thinThick">
            <a:solidFill>
              <a:srgbClr val="FF66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Let’s sing it together!</a:t>
            </a:r>
          </a:p>
        </p:txBody>
      </p:sp>
      <p:pic>
        <p:nvPicPr>
          <p:cNvPr id="89096" name="Picture 8" descr="5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-1179513"/>
            <a:ext cx="1655763" cy="583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0" y="476250"/>
            <a:ext cx="8734425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CC00CC"/>
                </a:solidFill>
                <a:latin typeface="Arial" panose="020B0604020202020204" pitchFamily="34" charset="0"/>
              </a:rPr>
              <a:t>4.</a:t>
            </a:r>
            <a:r>
              <a:rPr lang="en-US" altLang="zh-CN" sz="3200" b="1">
                <a:latin typeface="Arial" panose="020B0604020202020204" pitchFamily="34" charset="0"/>
              </a:rPr>
              <a:t>  </a:t>
            </a:r>
            <a:r>
              <a:rPr lang="en-US" altLang="zh-CN" sz="4000" b="1">
                <a:latin typeface="Arial" panose="020B0604020202020204" pitchFamily="34" charset="0"/>
              </a:rPr>
              <a:t>This is the house. + I was born in the house.</a:t>
            </a:r>
            <a:endParaRPr lang="zh-CN" altLang="en-US" sz="4000" b="1">
              <a:latin typeface="Arial" panose="020B0604020202020204" pitchFamily="34" charset="0"/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250825" y="2133600"/>
            <a:ext cx="8532813" cy="1311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latin typeface="Arial" panose="020B0604020202020204" pitchFamily="34" charset="0"/>
              </a:rPr>
              <a:t>= This is the house_______ I was born.</a:t>
            </a:r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5219700" y="2205038"/>
            <a:ext cx="1357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where</a:t>
            </a: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0" y="3789363"/>
            <a:ext cx="8353425" cy="1920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FF0066"/>
                </a:solidFill>
                <a:latin typeface="Arial" panose="020B0604020202020204" pitchFamily="34" charset="0"/>
              </a:rPr>
              <a:t>区别：</a:t>
            </a:r>
          </a:p>
          <a:p>
            <a:r>
              <a:rPr lang="en-US" altLang="zh-CN" sz="4000" b="1">
                <a:latin typeface="Arial" panose="020B0604020202020204" pitchFamily="34" charset="0"/>
              </a:rPr>
              <a:t> </a:t>
            </a:r>
            <a:r>
              <a:rPr lang="en-US" altLang="zh-CN" sz="4000" b="1">
                <a:solidFill>
                  <a:srgbClr val="FF0066"/>
                </a:solidFill>
                <a:latin typeface="Arial" panose="020B0604020202020204" pitchFamily="34" charset="0"/>
              </a:rPr>
              <a:t>This is the house ____________ I visited last year.</a:t>
            </a:r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4787900" y="4437063"/>
            <a:ext cx="2684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Arial" panose="020B0604020202020204" pitchFamily="34" charset="0"/>
              </a:rPr>
              <a:t>(which / that)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5003800" y="2997200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作状语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5076825" y="5229225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CC0099"/>
                </a:solidFill>
                <a:ea typeface="楷体_GB2312" pitchFamily="49" charset="-122"/>
              </a:rPr>
              <a:t>作宾语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4" grpId="0" animBg="1" autoUpdateAnimBg="0"/>
      <p:bldP spid="175115" grpId="0" autoUpdateAnimBg="0"/>
      <p:bldP spid="175118" grpId="0"/>
      <p:bldP spid="1751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2667000" y="914400"/>
            <a:ext cx="370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关系副词的用法</a:t>
            </a:r>
          </a:p>
        </p:txBody>
      </p:sp>
      <p:graphicFrame>
        <p:nvGraphicFramePr>
          <p:cNvPr id="165892" name="Group 4"/>
          <p:cNvGraphicFramePr>
            <a:graphicFrameLocks noGrp="1"/>
          </p:cNvGraphicFramePr>
          <p:nvPr/>
        </p:nvGraphicFramePr>
        <p:xfrm>
          <a:off x="685800" y="1905000"/>
          <a:ext cx="7772400" cy="400050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5919" name="Text Box 31"/>
          <p:cNvSpPr txBox="1">
            <a:spLocks noChangeArrowheads="1"/>
          </p:cNvSpPr>
          <p:nvPr/>
        </p:nvSpPr>
        <p:spPr bwMode="auto">
          <a:xfrm>
            <a:off x="2819400" y="22098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/>
              <a:t>指代</a:t>
            </a:r>
          </a:p>
        </p:txBody>
      </p:sp>
      <p:sp>
        <p:nvSpPr>
          <p:cNvPr id="165920" name="Text Box 32"/>
          <p:cNvSpPr txBox="1">
            <a:spLocks noChangeArrowheads="1"/>
          </p:cNvSpPr>
          <p:nvPr/>
        </p:nvSpPr>
        <p:spPr bwMode="auto">
          <a:xfrm>
            <a:off x="4724400" y="2209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所做成分</a:t>
            </a:r>
          </a:p>
        </p:txBody>
      </p:sp>
      <p:sp>
        <p:nvSpPr>
          <p:cNvPr id="165921" name="Text Box 33"/>
          <p:cNvSpPr txBox="1">
            <a:spLocks noChangeArrowheads="1"/>
          </p:cNvSpPr>
          <p:nvPr/>
        </p:nvSpPr>
        <p:spPr bwMode="auto">
          <a:xfrm>
            <a:off x="6477000" y="22098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/>
              <a:t>是否可省略</a:t>
            </a:r>
          </a:p>
        </p:txBody>
      </p:sp>
      <p:sp>
        <p:nvSpPr>
          <p:cNvPr id="165922" name="Text Box 34"/>
          <p:cNvSpPr txBox="1">
            <a:spLocks noChangeArrowheads="1"/>
          </p:cNvSpPr>
          <p:nvPr/>
        </p:nvSpPr>
        <p:spPr bwMode="auto">
          <a:xfrm>
            <a:off x="990600" y="3124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when</a:t>
            </a:r>
          </a:p>
        </p:txBody>
      </p:sp>
      <p:sp>
        <p:nvSpPr>
          <p:cNvPr id="165923" name="Text Box 35"/>
          <p:cNvSpPr txBox="1">
            <a:spLocks noChangeArrowheads="1"/>
          </p:cNvSpPr>
          <p:nvPr/>
        </p:nvSpPr>
        <p:spPr bwMode="auto">
          <a:xfrm>
            <a:off x="2700338" y="3141663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/>
              <a:t>time</a:t>
            </a:r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4716463" y="29972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2"/>
                </a:solidFill>
              </a:rPr>
              <a:t>adverbial</a:t>
            </a:r>
            <a:r>
              <a:rPr lang="zh-CN" altLang="en-US" sz="2800" b="1">
                <a:solidFill>
                  <a:schemeClr val="tx2"/>
                </a:solidFill>
              </a:rPr>
              <a:t>（</a:t>
            </a:r>
            <a:r>
              <a:rPr kumimoji="1" lang="zh-CN" altLang="en-US" sz="2800" b="1"/>
              <a:t>状语）</a:t>
            </a: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6804025" y="328453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no</a:t>
            </a: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1143000" y="4114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where</a:t>
            </a: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2971800" y="4114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place</a:t>
            </a:r>
          </a:p>
        </p:txBody>
      </p:sp>
      <p:sp>
        <p:nvSpPr>
          <p:cNvPr id="165928" name="Text Box 40"/>
          <p:cNvSpPr txBox="1">
            <a:spLocks noChangeArrowheads="1"/>
          </p:cNvSpPr>
          <p:nvPr/>
        </p:nvSpPr>
        <p:spPr bwMode="auto">
          <a:xfrm>
            <a:off x="4716463" y="4114800"/>
            <a:ext cx="180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</a:rPr>
              <a:t>adverbial</a:t>
            </a:r>
            <a:endParaRPr lang="zh-CN" altLang="en-US" sz="2800" b="1">
              <a:solidFill>
                <a:schemeClr val="tx2"/>
              </a:solidFill>
            </a:endParaRPr>
          </a:p>
        </p:txBody>
      </p:sp>
      <p:sp>
        <p:nvSpPr>
          <p:cNvPr id="165929" name="Text Box 41"/>
          <p:cNvSpPr txBox="1">
            <a:spLocks noChangeArrowheads="1"/>
          </p:cNvSpPr>
          <p:nvPr/>
        </p:nvSpPr>
        <p:spPr bwMode="auto">
          <a:xfrm>
            <a:off x="7086600" y="4114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no</a:t>
            </a:r>
          </a:p>
        </p:txBody>
      </p:sp>
      <p:sp>
        <p:nvSpPr>
          <p:cNvPr id="165930" name="Text Box 42"/>
          <p:cNvSpPr txBox="1">
            <a:spLocks noChangeArrowheads="1"/>
          </p:cNvSpPr>
          <p:nvPr/>
        </p:nvSpPr>
        <p:spPr bwMode="auto">
          <a:xfrm>
            <a:off x="1143000" y="5181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why</a:t>
            </a:r>
          </a:p>
        </p:txBody>
      </p:sp>
      <p:sp>
        <p:nvSpPr>
          <p:cNvPr id="165931" name="Text Box 43"/>
          <p:cNvSpPr txBox="1">
            <a:spLocks noChangeArrowheads="1"/>
          </p:cNvSpPr>
          <p:nvPr/>
        </p:nvSpPr>
        <p:spPr bwMode="auto">
          <a:xfrm>
            <a:off x="2987675" y="5157788"/>
            <a:ext cx="1271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reason</a:t>
            </a:r>
          </a:p>
        </p:txBody>
      </p:sp>
      <p:sp>
        <p:nvSpPr>
          <p:cNvPr id="165932" name="Text Box 44"/>
          <p:cNvSpPr txBox="1">
            <a:spLocks noChangeArrowheads="1"/>
          </p:cNvSpPr>
          <p:nvPr/>
        </p:nvSpPr>
        <p:spPr bwMode="auto">
          <a:xfrm>
            <a:off x="4643438" y="5157788"/>
            <a:ext cx="1935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</a:rPr>
              <a:t>adverbial</a:t>
            </a:r>
            <a:endParaRPr lang="zh-CN" altLang="en-US" sz="2800" b="1">
              <a:solidFill>
                <a:schemeClr val="tx2"/>
              </a:solidFill>
            </a:endParaRP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7019925" y="51577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/>
              <a:t>no</a:t>
            </a:r>
          </a:p>
        </p:txBody>
      </p:sp>
      <p:sp>
        <p:nvSpPr>
          <p:cNvPr id="165934" name="Text Box 46"/>
          <p:cNvSpPr txBox="1">
            <a:spLocks noChangeArrowheads="1"/>
          </p:cNvSpPr>
          <p:nvPr/>
        </p:nvSpPr>
        <p:spPr bwMode="auto">
          <a:xfrm>
            <a:off x="914400" y="2133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/>
              <a:t>关系副词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9" grpId="0" autoUpdateAnimBg="0"/>
      <p:bldP spid="165920" grpId="0" autoUpdateAnimBg="0"/>
      <p:bldP spid="165921" grpId="0" autoUpdateAnimBg="0"/>
      <p:bldP spid="165922" grpId="0" autoUpdateAnimBg="0"/>
      <p:bldP spid="165923" grpId="0" autoUpdateAnimBg="0"/>
      <p:bldP spid="165924" grpId="0" autoUpdateAnimBg="0"/>
      <p:bldP spid="165925" grpId="0" autoUpdateAnimBg="0"/>
      <p:bldP spid="165926" grpId="0" autoUpdateAnimBg="0"/>
      <p:bldP spid="165927" grpId="0" autoUpdateAnimBg="0"/>
      <p:bldP spid="165928" grpId="0" autoUpdateAnimBg="0"/>
      <p:bldP spid="165929" grpId="0" autoUpdateAnimBg="0"/>
      <p:bldP spid="165930" grpId="0" autoUpdateAnimBg="0"/>
      <p:bldP spid="165931" grpId="0" autoUpdateAnimBg="0"/>
      <p:bldP spid="165932" grpId="0" autoUpdateAnimBg="0"/>
      <p:bldP spid="165933" grpId="0" autoUpdateAnimBg="0"/>
      <p:bldP spid="16593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468313" y="836613"/>
            <a:ext cx="8382000" cy="647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5000"/>
              </a:lnSpc>
              <a:spcBef>
                <a:spcPct val="50000"/>
              </a:spcBef>
              <a:buClr>
                <a:schemeClr val="hlink"/>
              </a:buClr>
            </a:pPr>
            <a:r>
              <a:rPr kumimoji="1" lang="en-US" altLang="zh-CN" sz="2800" b="1" dirty="0"/>
              <a:t>1.The man _________came to our school is Mr. Wang.                                                                          2. I have a friend ________hair is curly.</a:t>
            </a:r>
          </a:p>
          <a:p>
            <a:pPr>
              <a:lnSpc>
                <a:spcPct val="155000"/>
              </a:lnSpc>
              <a:spcBef>
                <a:spcPct val="50000"/>
              </a:spcBef>
              <a:buClr>
                <a:schemeClr val="hlink"/>
              </a:buClr>
            </a:pPr>
            <a:r>
              <a:rPr kumimoji="1" lang="en-US" altLang="zh-CN" sz="2800" b="1" dirty="0"/>
              <a:t>3. The reason ______ Peter is so happy is that he passed the exam. </a:t>
            </a:r>
            <a:br>
              <a:rPr kumimoji="1" lang="en-US" altLang="zh-CN" sz="2800" b="1" dirty="0"/>
            </a:br>
            <a:r>
              <a:rPr kumimoji="1" lang="en-US" altLang="zh-CN" sz="2800" b="1" dirty="0"/>
              <a:t>4. She won’t forget the days ______ they stayed together.</a:t>
            </a:r>
          </a:p>
          <a:p>
            <a:pPr>
              <a:lnSpc>
                <a:spcPct val="155000"/>
              </a:lnSpc>
              <a:spcBef>
                <a:spcPct val="50000"/>
              </a:spcBef>
              <a:buClr>
                <a:schemeClr val="hlink"/>
              </a:buClr>
            </a:pPr>
            <a:r>
              <a:rPr kumimoji="1" lang="en-US" altLang="zh-CN" sz="2800" b="1" dirty="0"/>
              <a:t>5. This is the park _______ we held a birthday party </a:t>
            </a:r>
            <a:br>
              <a:rPr kumimoji="1" lang="en-US" altLang="zh-CN" sz="2800" b="1" dirty="0"/>
            </a:br>
            <a:r>
              <a:rPr kumimoji="1" lang="en-US" altLang="zh-CN" sz="2800" b="1" dirty="0"/>
              <a:t>6. The pictures  ____________I took are beautiful.  </a:t>
            </a:r>
            <a:br>
              <a:rPr kumimoji="1" lang="en-US" altLang="zh-CN" sz="2800" b="1" dirty="0"/>
            </a:br>
            <a:endParaRPr kumimoji="1" lang="en-US" altLang="zh-CN" sz="2800" b="1" dirty="0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2220913" y="1011238"/>
            <a:ext cx="160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CC0099"/>
                </a:solidFill>
              </a:rPr>
              <a:t>who, that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627313" y="6021388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CC0099"/>
                </a:solidFill>
              </a:rPr>
              <a:t>（ </a:t>
            </a:r>
            <a:r>
              <a:rPr kumimoji="1" lang="en-US" altLang="zh-CN" sz="2800" b="1">
                <a:solidFill>
                  <a:srgbClr val="CC0099"/>
                </a:solidFill>
              </a:rPr>
              <a:t>which, that</a:t>
            </a:r>
            <a:r>
              <a:rPr kumimoji="1" lang="zh-CN" altLang="en-US" sz="2800" b="1">
                <a:solidFill>
                  <a:srgbClr val="CC0099"/>
                </a:solidFill>
              </a:rPr>
              <a:t>）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843213" y="24923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CC0099"/>
                </a:solidFill>
              </a:rPr>
              <a:t>why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859338" y="3789363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CC0099"/>
                </a:solidFill>
              </a:rPr>
              <a:t>when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563938" y="5300663"/>
            <a:ext cx="1111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CC0099"/>
                </a:solidFill>
              </a:rPr>
              <a:t>where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3203575" y="16287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solidFill>
                  <a:srgbClr val="CC0099"/>
                </a:solidFill>
              </a:rPr>
              <a:t>whose</a:t>
            </a:r>
          </a:p>
        </p:txBody>
      </p:sp>
      <p:pic>
        <p:nvPicPr>
          <p:cNvPr id="135177" name="Picture 9" descr="bell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6200000">
            <a:off x="7425531" y="2302669"/>
            <a:ext cx="1470025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178" name="WordArt 10"/>
          <p:cNvSpPr>
            <a:spLocks noChangeArrowheads="1" noChangeShapeType="1" noTextEdit="1"/>
          </p:cNvSpPr>
          <p:nvPr/>
        </p:nvSpPr>
        <p:spPr bwMode="auto">
          <a:xfrm>
            <a:off x="4643438" y="188913"/>
            <a:ext cx="3960812" cy="730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 err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Practise</a:t>
            </a:r>
            <a:endParaRPr lang="zh-CN" altLang="en-US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0" y="188913"/>
            <a:ext cx="47561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chemeClr val="accent2"/>
                </a:solidFill>
              </a:rPr>
              <a:t>用正确的关系词填空。</a:t>
            </a: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0" y="908050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主</a:t>
            </a: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0" y="1628775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定</a:t>
            </a:r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0" y="2492375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状</a:t>
            </a: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0" y="3789363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状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0" y="5300663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状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0" y="5949950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chemeClr val="accent2"/>
                </a:solidFill>
              </a:rPr>
              <a:t>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autoUpdateAnimBg="0"/>
      <p:bldP spid="135172" grpId="0" autoUpdateAnimBg="0"/>
      <p:bldP spid="135173" grpId="0" autoUpdateAnimBg="0"/>
      <p:bldP spid="135174" grpId="0" autoUpdateAnimBg="0"/>
      <p:bldP spid="135175" grpId="0" autoUpdateAnimBg="0"/>
      <p:bldP spid="135176" grpId="0"/>
      <p:bldP spid="135180" grpId="0"/>
      <p:bldP spid="135181" grpId="0"/>
      <p:bldP spid="135182" grpId="0"/>
      <p:bldP spid="135183" grpId="0"/>
      <p:bldP spid="135184" grpId="0"/>
      <p:bldP spid="1351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611188" y="765175"/>
            <a:ext cx="799306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6600"/>
                </a:solidFill>
              </a:rPr>
              <a:t>1.</a:t>
            </a:r>
            <a:r>
              <a:rPr kumimoji="1" lang="en-US" altLang="zh-CN" sz="3600" b="1" dirty="0"/>
              <a:t> Is there anything ________ you want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/>
              <a:t>    to buy in the town.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684213" y="2708275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6600"/>
                </a:solidFill>
              </a:rPr>
              <a:t>2.</a:t>
            </a:r>
            <a:r>
              <a:rPr kumimoji="1" lang="en-US" altLang="zh-CN" sz="3600" b="1" dirty="0"/>
              <a:t>All ______ we can do is to study hard.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684213" y="4221163"/>
            <a:ext cx="78486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6600"/>
                </a:solidFill>
              </a:rPr>
              <a:t>3.</a:t>
            </a:r>
            <a:r>
              <a:rPr kumimoji="1" lang="en-US" altLang="zh-CN" sz="3600" b="1" dirty="0"/>
              <a:t> The first one _____ stands up is a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/>
              <a:t>     little boy.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4787900" y="692150"/>
            <a:ext cx="1439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that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835150" y="2636838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that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3781425" y="4149725"/>
            <a:ext cx="1366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that</a:t>
            </a: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0" y="115888"/>
            <a:ext cx="399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Tahoma" panose="020B0604030504040204" pitchFamily="34" charset="0"/>
              </a:rPr>
              <a:t>要注意的问题一：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/>
      <p:bldP spid="176134" grpId="0"/>
      <p:bldP spid="1761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250825" y="0"/>
            <a:ext cx="6840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4000" b="1" dirty="0">
                <a:solidFill>
                  <a:srgbClr val="000066"/>
                </a:solidFill>
              </a:rPr>
              <a:t>注：下列情况只能用</a:t>
            </a:r>
            <a:r>
              <a:rPr kumimoji="1" lang="en-US" altLang="zh-CN" sz="4000" b="1" dirty="0">
                <a:solidFill>
                  <a:srgbClr val="000066"/>
                </a:solidFill>
              </a:rPr>
              <a:t>that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7488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sz="3600" b="1" dirty="0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序数词或最高级修饰先行词时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50825" y="2060575"/>
            <a:ext cx="91455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en-US" altLang="zh-CN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 all,everything,nobody</a:t>
            </a:r>
            <a:r>
              <a:rPr kumimoji="1" lang="zh-CN" altLang="en-US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等不定代词作         先行词时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250825" y="3933825"/>
            <a:ext cx="842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当先行词有</a:t>
            </a:r>
            <a:r>
              <a:rPr kumimoji="1" lang="en-US" altLang="zh-CN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the only, the same</a:t>
            </a:r>
            <a:r>
              <a:rPr kumimoji="1" lang="zh-CN" altLang="en-US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修饰时：</a:t>
            </a:r>
            <a:endParaRPr kumimoji="1" lang="en-US" altLang="zh-CN" sz="3600" b="1">
              <a:solidFill>
                <a:srgbClr val="CC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84213" y="1125538"/>
            <a:ext cx="670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/>
              <a:t>This is </a:t>
            </a:r>
            <a:r>
              <a:rPr kumimoji="1" lang="en-US" altLang="zh-CN" sz="2800" b="1">
                <a:solidFill>
                  <a:srgbClr val="6600FF"/>
                </a:solidFill>
              </a:rPr>
              <a:t>the first</a:t>
            </a:r>
            <a:r>
              <a:rPr kumimoji="1" lang="en-US" altLang="zh-CN" sz="2800" b="1"/>
              <a:t> book _____ he has read.</a:t>
            </a:r>
            <a:endParaRPr kumimoji="1" lang="en-US" altLang="zh-CN" sz="2800" b="1">
              <a:solidFill>
                <a:srgbClr val="0000CC"/>
              </a:solidFill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755650" y="1700213"/>
            <a:ext cx="795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It is </a:t>
            </a:r>
            <a:r>
              <a:rPr kumimoji="1" lang="en-US" altLang="zh-CN" sz="2800" b="1">
                <a:solidFill>
                  <a:schemeClr val="accent2"/>
                </a:solidFill>
              </a:rPr>
              <a:t>the most beautiful</a:t>
            </a:r>
            <a:r>
              <a:rPr kumimoji="1" lang="en-US" altLang="zh-CN" sz="2800" b="1"/>
              <a:t> city _____ I</a:t>
            </a:r>
            <a:r>
              <a:rPr kumimoji="1" lang="en-US" altLang="zh-CN" sz="2800" b="1">
                <a:latin typeface="Arial" panose="020B0604020202020204"/>
              </a:rPr>
              <a:t>’</a:t>
            </a:r>
            <a:r>
              <a:rPr kumimoji="1" lang="en-US" altLang="zh-CN" sz="2800" b="1"/>
              <a:t>ve ever seen.</a:t>
            </a:r>
            <a:endParaRPr kumimoji="1" lang="zh-CN" altLang="en-US" sz="2800" b="1"/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395288" y="3284538"/>
            <a:ext cx="807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/>
              <a:t>I am sure she has </a:t>
            </a:r>
            <a:r>
              <a:rPr kumimoji="1" lang="en-US" altLang="zh-CN" sz="2800" b="1">
                <a:solidFill>
                  <a:srgbClr val="6600FF"/>
                </a:solidFill>
              </a:rPr>
              <a:t>something </a:t>
            </a:r>
            <a:r>
              <a:rPr kumimoji="1" lang="en-US" altLang="zh-CN" sz="2800" b="1"/>
              <a:t>_____</a:t>
            </a:r>
            <a:r>
              <a:rPr kumimoji="1" lang="en-US" altLang="zh-CN" sz="2800" b="1">
                <a:solidFill>
                  <a:srgbClr val="6600FF"/>
                </a:solidFill>
              </a:rPr>
              <a:t> </a:t>
            </a:r>
            <a:r>
              <a:rPr kumimoji="1" lang="en-US" altLang="zh-CN" sz="2800" b="1"/>
              <a:t>you can borrow.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611188" y="4581525"/>
            <a:ext cx="7489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/>
              <a:t>He is </a:t>
            </a:r>
            <a:r>
              <a:rPr kumimoji="1" lang="en-US" altLang="zh-CN" sz="2800" b="1">
                <a:solidFill>
                  <a:schemeClr val="accent2"/>
                </a:solidFill>
              </a:rPr>
              <a:t>the only</a:t>
            </a:r>
            <a:r>
              <a:rPr kumimoji="1" lang="en-US" altLang="zh-CN" sz="2800" b="1"/>
              <a:t> person _____ was present at the time.</a:t>
            </a:r>
            <a:endParaRPr kumimoji="1" lang="zh-CN" altLang="en-US" sz="2800" b="1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4067175" y="1125538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</a:rPr>
              <a:t>that</a:t>
            </a:r>
            <a:endParaRPr kumimoji="1" lang="zh-CN" altLang="en-US" sz="2800" b="1" i="1">
              <a:solidFill>
                <a:srgbClr val="FF0000"/>
              </a:solidFill>
            </a:endParaRP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5003800" y="1628775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</a:rPr>
              <a:t>that</a:t>
            </a:r>
            <a:endParaRPr kumimoji="1" lang="zh-CN" altLang="en-US" sz="2800" b="1" i="1">
              <a:solidFill>
                <a:srgbClr val="FF0000"/>
              </a:solidFill>
            </a:endParaRP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5003800" y="3284538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</a:rPr>
              <a:t>that</a:t>
            </a:r>
            <a:endParaRPr kumimoji="1" lang="zh-CN" altLang="en-US" sz="2800" b="1" i="1">
              <a:solidFill>
                <a:srgbClr val="FF0000"/>
              </a:solidFill>
            </a:endParaRP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3995738" y="4581525"/>
            <a:ext cx="1150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</a:rPr>
              <a:t>that</a:t>
            </a:r>
            <a:endParaRPr kumimoji="1" lang="zh-CN" altLang="en-US" sz="2800" b="1" i="1">
              <a:solidFill>
                <a:srgbClr val="FF0000"/>
              </a:solidFill>
            </a:endParaRP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323850" y="5373688"/>
            <a:ext cx="842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sz="3600" b="1">
                <a:solidFill>
                  <a:srgbClr val="CC00CC"/>
                </a:solidFill>
                <a:latin typeface="楷体_GB2312" pitchFamily="49" charset="-122"/>
                <a:ea typeface="楷体_GB2312" pitchFamily="49" charset="-122"/>
              </a:rPr>
              <a:t>当先行词即指人又指物时</a:t>
            </a:r>
            <a:endParaRPr kumimoji="1" lang="en-US" altLang="zh-CN" sz="3600" b="1">
              <a:solidFill>
                <a:srgbClr val="CC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539750" y="5826125"/>
            <a:ext cx="7945438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kumimoji="1" lang="en-US" altLang="zh-CN" sz="2800" b="1"/>
              <a:t>They talked about the person and the book ______ </a:t>
            </a:r>
          </a:p>
          <a:p>
            <a:pPr>
              <a:spcBef>
                <a:spcPct val="20000"/>
              </a:spcBef>
              <a:buClr>
                <a:schemeClr val="accent1"/>
              </a:buClr>
            </a:pPr>
            <a:r>
              <a:rPr kumimoji="1" lang="en-US" altLang="zh-CN" sz="2800" b="1"/>
              <a:t>interested them.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7380288" y="5805488"/>
            <a:ext cx="1150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FF0000"/>
                </a:solidFill>
              </a:rPr>
              <a:t>that</a:t>
            </a:r>
            <a:endParaRPr kumimoji="1" lang="zh-CN" altLang="en-US" sz="28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/>
      <p:bldP spid="177156" grpId="0"/>
      <p:bldP spid="177157" grpId="0"/>
      <p:bldP spid="177158" grpId="0"/>
      <p:bldP spid="177159" grpId="0"/>
      <p:bldP spid="177160" grpId="0"/>
      <p:bldP spid="177161" grpId="0"/>
      <p:bldP spid="177162" grpId="0"/>
      <p:bldP spid="177163" grpId="0"/>
      <p:bldP spid="177164" grpId="0"/>
      <p:bldP spid="177165" grpId="0"/>
      <p:bldP spid="177166" grpId="0"/>
      <p:bldP spid="177167" grpId="0"/>
      <p:bldP spid="1771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915025" cy="600075"/>
          </a:xfrm>
        </p:spPr>
        <p:txBody>
          <a:bodyPr/>
          <a:lstStyle/>
          <a:p>
            <a:pPr algn="l"/>
            <a:r>
              <a:rPr lang="zh-CN" altLang="en-US" sz="4000" dirty="0"/>
              <a:t>要注意的问题二：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2300"/>
            <a:ext cx="8785225" cy="51149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This is the house ____________ I lived </a:t>
            </a:r>
            <a:r>
              <a:rPr lang="en-US" altLang="zh-CN" b="1" dirty="0">
                <a:solidFill>
                  <a:srgbClr val="008000"/>
                </a:solidFill>
              </a:rPr>
              <a:t>in</a:t>
            </a:r>
            <a:r>
              <a:rPr lang="en-US" altLang="zh-CN" b="1" dirty="0"/>
              <a:t> two years ago.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This is the house </a:t>
            </a:r>
            <a:r>
              <a:rPr lang="en-US" altLang="zh-CN" b="1" dirty="0">
                <a:solidFill>
                  <a:schemeClr val="accent2"/>
                </a:solidFill>
              </a:rPr>
              <a:t>in</a:t>
            </a:r>
            <a:r>
              <a:rPr lang="en-US" altLang="zh-CN" b="1" dirty="0"/>
              <a:t> ______ I lived two years ago.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I want a piece of paper </a:t>
            </a:r>
            <a:r>
              <a:rPr lang="en-US" altLang="zh-CN" b="1" dirty="0">
                <a:solidFill>
                  <a:schemeClr val="accent2"/>
                </a:solidFill>
              </a:rPr>
              <a:t>on</a:t>
            </a:r>
            <a:r>
              <a:rPr lang="en-US" altLang="zh-CN" b="1" dirty="0"/>
              <a:t> ______ I can write.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zh-CN" b="1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I lost the ring </a:t>
            </a:r>
            <a:r>
              <a:rPr lang="en-US" altLang="zh-CN" b="1" dirty="0">
                <a:solidFill>
                  <a:schemeClr val="accent2"/>
                </a:solidFill>
              </a:rPr>
              <a:t>for</a:t>
            </a:r>
            <a:r>
              <a:rPr lang="en-US" altLang="zh-CN" b="1" dirty="0"/>
              <a:t> ______ I paid $2000.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zh-CN" altLang="en-US" b="1" dirty="0"/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140200" y="1557338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which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5364163" y="2565400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which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3779838" y="549275"/>
            <a:ext cx="2500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which/that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3779838" y="3789363"/>
            <a:ext cx="1482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which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755650" y="5445125"/>
            <a:ext cx="7092950" cy="7715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zh-CN" altLang="en-US" sz="4400" b="1">
                <a:solidFill>
                  <a:srgbClr val="CC0099"/>
                </a:solidFill>
                <a:latin typeface="Tahoma" panose="020B0604030504040204" pitchFamily="34" charset="0"/>
              </a:rPr>
              <a:t>前面有介词只用</a:t>
            </a:r>
            <a:r>
              <a:rPr kumimoji="1" lang="en-US" altLang="zh-CN" sz="4400" b="1">
                <a:solidFill>
                  <a:srgbClr val="CC0099"/>
                </a:solidFill>
                <a:latin typeface="Tahoma" panose="020B0604030504040204" pitchFamily="34" charset="0"/>
              </a:rPr>
              <a:t>which</a:t>
            </a:r>
            <a:endParaRPr lang="en-US" altLang="zh-CN" sz="8000" b="1">
              <a:solidFill>
                <a:srgbClr val="CC0099"/>
              </a:solidFill>
              <a:latin typeface="Tahoma" panose="020B0604030504040204" pitchFamily="34" charset="0"/>
            </a:endParaRP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6804025" y="2060575"/>
            <a:ext cx="1497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0000CC"/>
                </a:solidFill>
              </a:rPr>
              <a:t>live in</a:t>
            </a:r>
          </a:p>
        </p:txBody>
      </p:sp>
      <p:sp>
        <p:nvSpPr>
          <p:cNvPr id="178186" name="Rectangle 10"/>
          <p:cNvSpPr>
            <a:spLocks noChangeArrowheads="1"/>
          </p:cNvSpPr>
          <p:nvPr/>
        </p:nvSpPr>
        <p:spPr bwMode="auto">
          <a:xfrm>
            <a:off x="6732588" y="3357563"/>
            <a:ext cx="197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0000CC"/>
                </a:solidFill>
              </a:rPr>
              <a:t>write on</a:t>
            </a: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6659563" y="4652963"/>
            <a:ext cx="1751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0000CC"/>
                </a:solidFill>
              </a:rPr>
              <a:t>pay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/>
      <p:bldP spid="178181" grpId="0"/>
      <p:bldP spid="178182" grpId="0"/>
      <p:bldP spid="178183" grpId="0"/>
      <p:bldP spid="178184" grpId="0" animBg="1"/>
      <p:bldP spid="178185" grpId="0"/>
      <p:bldP spid="178186" grpId="0"/>
      <p:bldP spid="1781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915025" cy="600075"/>
          </a:xfrm>
        </p:spPr>
        <p:txBody>
          <a:bodyPr/>
          <a:lstStyle/>
          <a:p>
            <a:pPr algn="l"/>
            <a:r>
              <a:rPr lang="zh-CN" altLang="en-US" sz="4000" b="1"/>
              <a:t>要注意的问题三：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2300"/>
            <a:ext cx="8785225" cy="5114925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I have </a:t>
            </a:r>
            <a:r>
              <a:rPr lang="en-US" altLang="zh-CN" b="1" dirty="0">
                <a:solidFill>
                  <a:srgbClr val="0000CC"/>
                </a:solidFill>
              </a:rPr>
              <a:t>some pictures</a:t>
            </a:r>
            <a:r>
              <a:rPr lang="en-US" altLang="zh-CN" b="1" dirty="0"/>
              <a:t> which ______(be) painted by </a:t>
            </a:r>
            <a:r>
              <a:rPr lang="en-US" altLang="zh-CN" b="1" dirty="0" err="1"/>
              <a:t>Mr</a:t>
            </a:r>
            <a:r>
              <a:rPr lang="en-US" altLang="zh-CN" b="1" dirty="0"/>
              <a:t> Qi </a:t>
            </a:r>
            <a:r>
              <a:rPr lang="en-US" altLang="zh-CN" b="1" dirty="0" err="1"/>
              <a:t>Baishi</a:t>
            </a:r>
            <a:r>
              <a:rPr lang="en-US" altLang="zh-CN" b="1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 I have </a:t>
            </a:r>
            <a:r>
              <a:rPr lang="en-US" altLang="zh-CN" b="1" dirty="0">
                <a:solidFill>
                  <a:srgbClr val="0000CC"/>
                </a:solidFill>
              </a:rPr>
              <a:t>a</a:t>
            </a:r>
            <a:r>
              <a:rPr lang="en-US" altLang="zh-CN" b="1" dirty="0">
                <a:solidFill>
                  <a:srgbClr val="FFFF00"/>
                </a:solidFill>
              </a:rPr>
              <a:t> </a:t>
            </a:r>
            <a:r>
              <a:rPr lang="en-US" altLang="zh-CN" b="1" dirty="0">
                <a:solidFill>
                  <a:srgbClr val="0000CC"/>
                </a:solidFill>
              </a:rPr>
              <a:t>picture</a:t>
            </a:r>
            <a:r>
              <a:rPr lang="en-US" altLang="zh-CN" b="1" dirty="0"/>
              <a:t> which ______(be) painted by </a:t>
            </a:r>
            <a:r>
              <a:rPr lang="en-US" altLang="zh-CN" b="1" dirty="0" err="1"/>
              <a:t>Mr</a:t>
            </a:r>
            <a:r>
              <a:rPr lang="en-US" altLang="zh-CN" b="1" dirty="0"/>
              <a:t> Qi </a:t>
            </a:r>
            <a:r>
              <a:rPr lang="en-US" altLang="zh-CN" b="1" dirty="0" err="1"/>
              <a:t>Baishi</a:t>
            </a:r>
            <a:r>
              <a:rPr lang="en-US" altLang="zh-CN" b="1" dirty="0"/>
              <a:t>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She is </a:t>
            </a:r>
            <a:r>
              <a:rPr lang="en-US" altLang="zh-CN" b="1" dirty="0">
                <a:solidFill>
                  <a:srgbClr val="0000CC"/>
                </a:solidFill>
              </a:rPr>
              <a:t>one of the </a:t>
            </a:r>
            <a:r>
              <a:rPr lang="en-US" altLang="zh-CN" b="1" dirty="0" err="1">
                <a:solidFill>
                  <a:srgbClr val="0000CC"/>
                </a:solidFill>
              </a:rPr>
              <a:t>studnets</a:t>
            </a:r>
            <a:r>
              <a:rPr lang="en-US" altLang="zh-CN" b="1" dirty="0"/>
              <a:t> who _____(be) invited to the party.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b="1" dirty="0"/>
              <a:t>She is </a:t>
            </a:r>
            <a:r>
              <a:rPr lang="en-US" altLang="zh-CN" b="1" dirty="0">
                <a:solidFill>
                  <a:srgbClr val="0000CC"/>
                </a:solidFill>
              </a:rPr>
              <a:t>only one of the student</a:t>
            </a:r>
            <a:r>
              <a:rPr lang="en-US" altLang="zh-CN" b="1" dirty="0"/>
              <a:t> who ____(be) invited to the party.  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5795963" y="476250"/>
            <a:ext cx="88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are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5219700" y="1557338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is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156325" y="2708275"/>
            <a:ext cx="88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are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948488" y="3644900"/>
            <a:ext cx="523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kumimoji="1" lang="en-US" altLang="zh-CN" sz="4000" b="1">
                <a:solidFill>
                  <a:srgbClr val="CC0099"/>
                </a:solidFill>
              </a:rPr>
              <a:t>is</a:t>
            </a:r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179388" y="5013325"/>
            <a:ext cx="8785225" cy="1320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CC0099"/>
                </a:solidFill>
                <a:latin typeface="Tahoma" panose="020B0604030504040204" pitchFamily="34" charset="0"/>
              </a:rPr>
              <a:t>定语从句谓语的单复数要跟先行词的单复数保持一致！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/>
      <p:bldP spid="179205" grpId="0"/>
      <p:bldP spid="179206" grpId="0"/>
      <p:bldP spid="179207" grpId="0"/>
      <p:bldP spid="1792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OUSE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0" y="1125538"/>
            <a:ext cx="2744788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299" name="Picture 3" descr="HOUSE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1557338"/>
            <a:ext cx="2870200" cy="226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287463" y="333375"/>
            <a:ext cx="65611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5400" b="1">
                <a:solidFill>
                  <a:srgbClr val="800080"/>
                </a:solidFill>
                <a:latin typeface="Tempus Sans ITC" panose="04020404030D07020202" pitchFamily="82" charset="0"/>
              </a:rPr>
              <a:t>Which house is mine</a:t>
            </a:r>
            <a:r>
              <a:rPr kumimoji="1" lang="en-US" altLang="zh-CN" sz="6000" b="1">
                <a:solidFill>
                  <a:srgbClr val="800080"/>
                </a:solidFill>
                <a:latin typeface="Lucida Sans" panose="020B0602030504020204" pitchFamily="34" charset="0"/>
              </a:rPr>
              <a:t>?</a:t>
            </a:r>
            <a:endParaRPr kumimoji="1" lang="en-US" altLang="zh-CN" sz="5400" b="1">
              <a:solidFill>
                <a:srgbClr val="800080"/>
              </a:solidFill>
              <a:latin typeface="Tempus Sans ITC" panose="04020404030D07020202" pitchFamily="82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979613" y="4005263"/>
            <a:ext cx="511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</a:rPr>
              <a:t>房顶是棕色的</a:t>
            </a:r>
            <a:r>
              <a:rPr kumimoji="1" lang="zh-CN" altLang="en-US" sz="3200">
                <a:solidFill>
                  <a:srgbClr val="0000FF"/>
                </a:solidFill>
              </a:rPr>
              <a:t>房子是我的。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68313" y="4797425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solidFill>
                  <a:srgbClr val="000000"/>
                </a:solidFill>
              </a:rPr>
              <a:t>The house _________________ is mine.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627313" y="4797425"/>
            <a:ext cx="393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>
                <a:solidFill>
                  <a:schemeClr val="accent2"/>
                </a:solidFill>
              </a:rPr>
              <a:t>whose roof is brown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732588" y="1773238"/>
            <a:ext cx="19050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6600"/>
                </a:solidFill>
                <a:latin typeface="Comic Sans MS" panose="030F0702030302020204" pitchFamily="66" charset="0"/>
              </a:rPr>
              <a:t>My house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6600"/>
                </a:solidFill>
                <a:latin typeface="Comic Sans MS" panose="030F0702030302020204" pitchFamily="66" charset="0"/>
              </a:rPr>
              <a:t>roof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6600"/>
                </a:solidFill>
                <a:latin typeface="Comic Sans MS" panose="030F0702030302020204" pitchFamily="66" charset="0"/>
              </a:rPr>
              <a:t>brown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657600" y="838200"/>
            <a:ext cx="53340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97" tIns="45548" rIns="91097" bIns="4554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68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753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Beckham</a:t>
            </a:r>
            <a:r>
              <a:rPr lang="en-US" altLang="zh-CN" sz="3600" b="1">
                <a:latin typeface="Comic Sans MS" panose="030F0702030302020204" pitchFamily="66" charset="0"/>
              </a:rPr>
              <a:t> is a football</a:t>
            </a:r>
          </a:p>
          <a:p>
            <a:r>
              <a:rPr lang="en-US" altLang="zh-CN" sz="3600" b="1">
                <a:latin typeface="Comic Sans MS" panose="030F0702030302020204" pitchFamily="66" charset="0"/>
              </a:rPr>
              <a:t> player.</a:t>
            </a:r>
          </a:p>
          <a:p>
            <a:endParaRPr lang="en-US" altLang="zh-CN" sz="3600" b="1">
              <a:latin typeface="Comic Sans MS" panose="030F0702030302020204" pitchFamily="66" charset="0"/>
            </a:endParaRPr>
          </a:p>
          <a:p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He</a:t>
            </a:r>
            <a:r>
              <a:rPr lang="en-US" altLang="zh-CN" sz="3600" b="1">
                <a:latin typeface="Comic Sans MS" panose="030F0702030302020204" pitchFamily="66" charset="0"/>
              </a:rPr>
              <a:t> is handsome.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57200" y="4495800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97" tIns="45548" rIns="91097" bIns="4554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68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753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Comic Sans MS" panose="030F0702030302020204" pitchFamily="66" charset="0"/>
              </a:rPr>
              <a:t>Beckham is a football player ____________________</a:t>
            </a:r>
            <a:r>
              <a:rPr lang="en-US" altLang="zh-CN" sz="3600" b="1">
                <a:latin typeface="Arial" panose="020B0604020202020204" pitchFamily="34" charset="0"/>
              </a:rPr>
              <a:t>. </a:t>
            </a:r>
            <a:endParaRPr lang="en-US" altLang="zh-CN" sz="3600" b="1">
              <a:latin typeface="Comic Sans MS" panose="030F0702030302020204" pitchFamily="66" charset="0"/>
            </a:endParaRPr>
          </a:p>
        </p:txBody>
      </p:sp>
      <p:pic>
        <p:nvPicPr>
          <p:cNvPr id="64516" name="Picture 4" descr="beckh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3168650" cy="39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84213" y="5013325"/>
            <a:ext cx="5472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who/ that </a:t>
            </a:r>
            <a:r>
              <a:rPr lang="en-US" altLang="zh-CN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is handsome</a:t>
            </a:r>
            <a:endParaRPr lang="zh-CN" altLang="en-US" sz="36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5667375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97" tIns="45548" rIns="91097" bIns="4554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68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82753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2847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7419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1991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65633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Guangzhou is a city ___________________ _____.</a:t>
            </a:r>
          </a:p>
        </p:txBody>
      </p:sp>
      <p:pic>
        <p:nvPicPr>
          <p:cNvPr id="57347" name="Picture 3" descr="master_show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4248150" cy="4176712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1001"/>
                  </a:srgbClr>
                </a:solidFill>
              </a14:hiddenFill>
            </a:ext>
          </a:extLst>
        </p:spPr>
      </p:pic>
      <p:pic>
        <p:nvPicPr>
          <p:cNvPr id="57348" name="Picture 4" descr="jscj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88913"/>
            <a:ext cx="4033837" cy="4176712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1001"/>
                  </a:srgbClr>
                </a:solidFill>
              </a14:hiddenFill>
            </a:ext>
          </a:extLst>
        </p:spPr>
      </p:pic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95288" y="4437063"/>
            <a:ext cx="2735262" cy="739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accent2"/>
                </a:solidFill>
              </a:rPr>
              <a:t>Guangzhou</a:t>
            </a:r>
            <a:endParaRPr lang="zh-CN" altLang="en-US" sz="4000" b="1">
              <a:solidFill>
                <a:schemeClr val="accent2"/>
              </a:solidFill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408738" y="4508500"/>
            <a:ext cx="2735262" cy="73977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accent2"/>
                </a:solidFill>
              </a:rPr>
              <a:t>  a city</a:t>
            </a:r>
            <a:endParaRPr lang="zh-CN" altLang="en-US" sz="4000" b="1">
              <a:solidFill>
                <a:schemeClr val="accent2"/>
              </a:solidFill>
            </a:endParaRP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276600" y="4581525"/>
            <a:ext cx="2933700" cy="7397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chemeClr val="accent2"/>
                </a:solidFill>
              </a:rPr>
              <a:t>develop fast </a:t>
            </a:r>
            <a:endParaRPr lang="zh-CN" altLang="en-US" sz="4000" b="1">
              <a:solidFill>
                <a:schemeClr val="accent2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284663" y="5589588"/>
            <a:ext cx="511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FFFF"/>
                </a:solidFill>
              </a:rPr>
              <a:t> </a:t>
            </a:r>
            <a:r>
              <a:rPr lang="en-US" altLang="zh-CN" sz="3600" b="1">
                <a:solidFill>
                  <a:srgbClr val="FF0000"/>
                </a:solidFill>
              </a:rPr>
              <a:t>which /that</a:t>
            </a:r>
            <a:r>
              <a:rPr lang="en-US" altLang="zh-CN" sz="3600" b="1">
                <a:solidFill>
                  <a:srgbClr val="CC00CC"/>
                </a:solidFill>
              </a:rPr>
              <a:t>develops fast</a:t>
            </a:r>
            <a:endParaRPr lang="zh-CN" altLang="en-US" sz="3600" b="1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kcato001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684213" y="1916113"/>
            <a:ext cx="6049962" cy="33210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i="1" kern="10" spc="-360" dirty="0">
                <a:ln w="12700" cap="sq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 The Attributive Clause</a:t>
            </a:r>
          </a:p>
          <a:p>
            <a:pPr algn="ctr"/>
            <a:r>
              <a:rPr lang="zh-CN" altLang="en-US" sz="3600" b="1" i="1" kern="10" spc="-360" dirty="0">
                <a:ln w="12700" cap="sq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定语从句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04800" y="3352800"/>
            <a:ext cx="8458200" cy="2362200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2" tIns="43201" rIns="86402" bIns="43201" anchor="ctr">
            <a:spAutoFit/>
          </a:bodyPr>
          <a:lstStyle/>
          <a:p>
            <a:endParaRPr lang="zh-CN" altLang="en-US"/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323850" y="692150"/>
            <a:ext cx="8605838" cy="3541713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37033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/>
              <a:t>    </a:t>
            </a:r>
            <a:r>
              <a:rPr lang="en-US" altLang="zh-CN" sz="3200" b="1" dirty="0"/>
              <a:t>Our class is a big family . </a:t>
            </a:r>
            <a:r>
              <a:rPr lang="en-US" altLang="zh-CN" sz="3200" b="1" u="sng" dirty="0">
                <a:solidFill>
                  <a:srgbClr val="CC0099"/>
                </a:solidFill>
              </a:rPr>
              <a:t>Our class</a:t>
            </a:r>
            <a:r>
              <a:rPr lang="en-US" altLang="zh-CN" sz="3200" b="1" dirty="0"/>
              <a:t> has 80 students. Some of </a:t>
            </a:r>
            <a:r>
              <a:rPr lang="en-US" altLang="zh-CN" sz="3200" b="1" u="sng" dirty="0">
                <a:solidFill>
                  <a:srgbClr val="CC0099"/>
                </a:solidFill>
              </a:rPr>
              <a:t>them</a:t>
            </a:r>
            <a:r>
              <a:rPr lang="en-US" altLang="zh-CN" sz="3200" b="1" dirty="0"/>
              <a:t> are  from the countryside. Tom is a kind-hearted boy. </a:t>
            </a:r>
            <a:r>
              <a:rPr lang="en-US" altLang="zh-CN" sz="3200" b="1" u="sng" dirty="0">
                <a:solidFill>
                  <a:srgbClr val="CC0099"/>
                </a:solidFill>
              </a:rPr>
              <a:t>He</a:t>
            </a:r>
            <a:r>
              <a:rPr lang="en-US" altLang="zh-CN" sz="3200" b="1" dirty="0"/>
              <a:t> is always ready to help others. He is also a handsome boy. </a:t>
            </a:r>
            <a:r>
              <a:rPr lang="en-US" altLang="zh-CN" sz="3200" b="1" u="sng" dirty="0">
                <a:solidFill>
                  <a:srgbClr val="CC0099"/>
                </a:solidFill>
              </a:rPr>
              <a:t>His hair</a:t>
            </a:r>
            <a:r>
              <a:rPr lang="en-US" altLang="zh-CN" sz="3200" b="1" dirty="0"/>
              <a:t> is golden and all of us like him . Betty is lovely </a:t>
            </a:r>
            <a:r>
              <a:rPr lang="en-US" altLang="zh-CN" sz="3200" b="1" dirty="0" err="1"/>
              <a:t>gilr</a:t>
            </a:r>
            <a:r>
              <a:rPr lang="en-US" altLang="zh-CN" sz="3200" b="1" dirty="0"/>
              <a:t>. </a:t>
            </a:r>
            <a:r>
              <a:rPr lang="en-US" altLang="zh-CN" sz="3200" b="1" u="sng" dirty="0">
                <a:solidFill>
                  <a:srgbClr val="CC0099"/>
                </a:solidFill>
              </a:rPr>
              <a:t>She</a:t>
            </a:r>
            <a:r>
              <a:rPr lang="en-US" altLang="zh-CN" sz="3200" b="1" dirty="0"/>
              <a:t> likes telling jokes very much. </a:t>
            </a:r>
            <a:endParaRPr lang="en-US" altLang="zh-CN" dirty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3276600" y="0"/>
            <a:ext cx="19812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>
            <a:lvl1pPr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8450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6837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5097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93548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3926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8498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3070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7642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800" b="1" dirty="0">
                <a:solidFill>
                  <a:srgbClr val="FF0000"/>
                </a:solidFill>
                <a:latin typeface="Arial" panose="020B0604020202020204" pitchFamily="34" charset="0"/>
              </a:rPr>
              <a:t>Writing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323850" y="4941888"/>
            <a:ext cx="8534400" cy="158273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33CC"/>
                </a:solidFill>
              </a:rPr>
              <a:t>Our class is a big family </a:t>
            </a:r>
            <a:r>
              <a:rPr lang="en-US" altLang="zh-CN" sz="3200" b="1">
                <a:solidFill>
                  <a:srgbClr val="27760E"/>
                </a:solidFill>
              </a:rPr>
              <a:t>which/that </a:t>
            </a:r>
            <a:r>
              <a:rPr lang="en-US" altLang="zh-CN" sz="3200" b="1">
                <a:solidFill>
                  <a:srgbClr val="0033CC"/>
                </a:solidFill>
              </a:rPr>
              <a:t>has 80 students, 	Some of </a:t>
            </a:r>
            <a:r>
              <a:rPr lang="en-US" altLang="zh-CN" sz="3200" b="1">
                <a:solidFill>
                  <a:srgbClr val="27760E"/>
                </a:solidFill>
              </a:rPr>
              <a:t>whom</a:t>
            </a:r>
            <a:r>
              <a:rPr lang="en-US" altLang="zh-CN" sz="3200" b="1">
                <a:solidFill>
                  <a:srgbClr val="0033CC"/>
                </a:solidFill>
              </a:rPr>
              <a:t> are  from the countryside. </a:t>
            </a:r>
            <a:endParaRPr lang="zh-CN" altLang="en-US" sz="180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 autoUpdateAnimBg="0"/>
      <p:bldP spid="166917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304800" y="3352800"/>
            <a:ext cx="8458200" cy="2362200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02" tIns="43201" rIns="86402" bIns="43201" anchor="ctr">
            <a:spAutoFit/>
          </a:bodyPr>
          <a:lstStyle/>
          <a:p>
            <a:endParaRPr lang="zh-CN" alt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3276600" y="0"/>
            <a:ext cx="19812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>
            <a:spAutoFit/>
          </a:bodyPr>
          <a:lstStyle>
            <a:lvl1pPr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8450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6837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450975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193548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3926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8498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3070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764280" defTabSz="9683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800" b="1">
                <a:solidFill>
                  <a:srgbClr val="FF0000"/>
                </a:solidFill>
                <a:latin typeface="Arial" panose="020B0604020202020204" pitchFamily="34" charset="0"/>
              </a:rPr>
              <a:t>Writing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11188" y="981075"/>
            <a:ext cx="8172450" cy="40195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</a:rPr>
              <a:t>Our class is a big family </a:t>
            </a:r>
            <a:r>
              <a:rPr lang="en-US" altLang="zh-CN" sz="3200" b="1">
                <a:solidFill>
                  <a:srgbClr val="CC0099"/>
                </a:solidFill>
              </a:rPr>
              <a:t>which/that</a:t>
            </a:r>
            <a:r>
              <a:rPr lang="en-US" altLang="zh-CN" sz="3200" b="1">
                <a:solidFill>
                  <a:schemeClr val="accent2"/>
                </a:solidFill>
              </a:rPr>
              <a:t> has 80 students, 	some of </a:t>
            </a:r>
            <a:r>
              <a:rPr lang="en-US" altLang="zh-CN" sz="3200" b="1">
                <a:solidFill>
                  <a:srgbClr val="CC0099"/>
                </a:solidFill>
              </a:rPr>
              <a:t>whom</a:t>
            </a:r>
            <a:r>
              <a:rPr lang="en-US" altLang="zh-CN" sz="3200" b="1">
                <a:solidFill>
                  <a:schemeClr val="accent2"/>
                </a:solidFill>
              </a:rPr>
              <a:t> are  from the countryside. Tom is a kind-hearted boy </a:t>
            </a:r>
            <a:r>
              <a:rPr lang="en-US" altLang="zh-CN" sz="3200" b="1">
                <a:solidFill>
                  <a:srgbClr val="CC0099"/>
                </a:solidFill>
              </a:rPr>
              <a:t>who/that</a:t>
            </a:r>
            <a:r>
              <a:rPr lang="en-US" altLang="zh-CN" sz="3200" b="1">
                <a:solidFill>
                  <a:schemeClr val="accent2"/>
                </a:solidFill>
              </a:rPr>
              <a:t> is always ready to help others. He is also a handsome boy </a:t>
            </a:r>
            <a:r>
              <a:rPr lang="en-US" altLang="zh-CN" sz="3200" b="1">
                <a:solidFill>
                  <a:srgbClr val="CC0099"/>
                </a:solidFill>
              </a:rPr>
              <a:t>whose</a:t>
            </a:r>
            <a:r>
              <a:rPr lang="en-US" altLang="zh-CN" sz="3200" b="1">
                <a:solidFill>
                  <a:schemeClr val="accent2"/>
                </a:solidFill>
              </a:rPr>
              <a:t> hair is golden and all of us like him. Betty is lovely gilr </a:t>
            </a:r>
            <a:r>
              <a:rPr lang="en-US" altLang="zh-CN" sz="3200" b="1">
                <a:solidFill>
                  <a:srgbClr val="CC0099"/>
                </a:solidFill>
              </a:rPr>
              <a:t>who/that</a:t>
            </a:r>
            <a:r>
              <a:rPr lang="en-US" altLang="zh-CN" sz="3200" b="1">
                <a:solidFill>
                  <a:schemeClr val="accent2"/>
                </a:solidFill>
              </a:rPr>
              <a:t> likes telling jokes very much. </a:t>
            </a:r>
          </a:p>
          <a:p>
            <a:endParaRPr lang="zh-CN" altLang="en-US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00" name="Group 60"/>
          <p:cNvGraphicFramePr>
            <a:graphicFrameLocks noGrp="1"/>
          </p:cNvGraphicFramePr>
          <p:nvPr/>
        </p:nvGraphicFramePr>
        <p:xfrm>
          <a:off x="0" y="1463675"/>
          <a:ext cx="9144000" cy="5393501"/>
        </p:xfrm>
        <a:graphic>
          <a:graphicData uri="http://schemas.openxmlformats.org/drawingml/2006/table">
            <a:tbl>
              <a:tblPr/>
              <a:tblGrid>
                <a:gridCol w="80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引导词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先行词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成分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宾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5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人或物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主，宾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人或物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地点词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时间词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23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899" name="WordArt 59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940425" cy="14398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776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Summary:</a:t>
            </a:r>
            <a:endParaRPr lang="zh-CN" altLang="en-US" sz="3600" kern="1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71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800" b="1" dirty="0">
              <a:solidFill>
                <a:schemeClr val="accent2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those times you stood by me  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truth _____ you made me see</a:t>
            </a:r>
            <a:b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joy you brought into my life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wrong _____ you made right</a:t>
            </a:r>
            <a:b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every dream you made come true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love I found in you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I'll be forever thankful baby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you're the one _____ held me up  and never let me fall</a:t>
            </a:r>
            <a:b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you're the one ______ saw me through </a:t>
            </a:r>
            <a:r>
              <a:rPr lang="en-US" altLang="zh-CN" sz="2800" b="1" dirty="0" err="1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through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it all</a:t>
            </a:r>
          </a:p>
          <a:p>
            <a:pPr>
              <a:spcBef>
                <a:spcPct val="50000"/>
              </a:spcBef>
            </a:pPr>
            <a:endParaRPr lang="zh-CN" altLang="en-US" sz="2800" dirty="0">
              <a:solidFill>
                <a:srgbClr val="3366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95238" name="Because You Loved Me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60350"/>
            <a:ext cx="1439863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736" fill="hold"/>
                                        <p:tgtEl>
                                          <p:spTgt spid="952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3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38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7143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Because you loved me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those times     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 stood by me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  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truth         </a:t>
            </a:r>
            <a:r>
              <a:rPr lang="en-US" altLang="zh-CN" sz="2800" b="1" u="sng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_____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 made me see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/>
            </a:r>
            <a:b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joy           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 brought into my life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wrong      </a:t>
            </a:r>
            <a:r>
              <a:rPr lang="en-US" altLang="zh-CN" sz="2800" b="1" u="sng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_____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 made right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/>
            </a:r>
            <a:b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every dream     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 made come true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for all the love       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I found in you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I’ll be forever thankful baby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you're the one     _____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held me up  and never let me fall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/>
            </a:r>
            <a:b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you're the one     _____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saw me through </a:t>
            </a:r>
            <a:r>
              <a:rPr lang="en-US" altLang="zh-CN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through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 it all</a:t>
            </a:r>
            <a: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/>
            </a:r>
            <a:br>
              <a:rPr lang="en-US" altLang="zh-CN" sz="2800" b="1" i="1" dirty="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</a:br>
            <a:endParaRPr lang="en-US" altLang="zh-CN" sz="2800" b="1" i="1" dirty="0">
              <a:solidFill>
                <a:schemeClr val="accent2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3366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419475" y="134143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that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348038" y="2276475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that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987675" y="5589588"/>
            <a:ext cx="2592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who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916238" y="4724400"/>
            <a:ext cx="151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CC0099"/>
                </a:solidFill>
              </a:rPr>
              <a:t>who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1" grpId="0"/>
      <p:bldP spid="96263" grpId="0"/>
      <p:bldP spid="9626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 descr="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223168" y="2420888"/>
            <a:ext cx="68772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/>
              <a:t>Homework:</a:t>
            </a:r>
          </a:p>
          <a:p>
            <a:pPr>
              <a:spcBef>
                <a:spcPct val="50000"/>
              </a:spcBef>
            </a:pPr>
            <a:r>
              <a:rPr lang="en-US" altLang="zh-CN" sz="4000" b="1" dirty="0"/>
              <a:t> Review the Attributive </a:t>
            </a:r>
            <a:r>
              <a:rPr lang="en-US" altLang="zh-CN" sz="4000" b="1" dirty="0" smtClean="0"/>
              <a:t>Clause</a:t>
            </a:r>
            <a:endParaRPr lang="en-US" altLang="zh-CN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6296025" cy="1143000"/>
          </a:xfrm>
        </p:spPr>
        <p:txBody>
          <a:bodyPr/>
          <a:lstStyle/>
          <a:p>
            <a:r>
              <a:rPr lang="en-US" altLang="zh-CN" b="1" dirty="0"/>
              <a:t>Exercises: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0645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1. All ______ is useful to us is good.</a:t>
            </a:r>
          </a:p>
          <a:p>
            <a:pPr>
              <a:buFontTx/>
              <a:buNone/>
            </a:pPr>
            <a:r>
              <a:rPr lang="en-US" altLang="zh-CN" b="1" dirty="0"/>
              <a:t>   </a:t>
            </a:r>
            <a:r>
              <a:rPr lang="en-US" altLang="zh-CN" b="1" dirty="0" err="1"/>
              <a:t>A.which</a:t>
            </a:r>
            <a:r>
              <a:rPr lang="en-US" altLang="zh-CN" b="1" dirty="0"/>
              <a:t>  </a:t>
            </a:r>
            <a:r>
              <a:rPr lang="en-US" altLang="zh-CN" b="1" dirty="0" err="1"/>
              <a:t>B.what</a:t>
            </a:r>
            <a:r>
              <a:rPr lang="en-US" altLang="zh-CN" b="1" dirty="0"/>
              <a:t>    </a:t>
            </a:r>
            <a:r>
              <a:rPr lang="en-US" altLang="zh-CN" b="1" dirty="0" err="1"/>
              <a:t>C.that</a:t>
            </a:r>
            <a:r>
              <a:rPr lang="en-US" altLang="zh-CN" b="1" dirty="0"/>
              <a:t>    </a:t>
            </a:r>
            <a:r>
              <a:rPr lang="en-US" altLang="zh-CN" b="1" dirty="0" err="1"/>
              <a:t>D.whether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2. She will never forget the days ______ she spent in Beijing.</a:t>
            </a:r>
          </a:p>
          <a:p>
            <a:pPr>
              <a:buFontTx/>
              <a:buNone/>
            </a:pPr>
            <a:r>
              <a:rPr lang="en-US" altLang="zh-CN" b="1" dirty="0"/>
              <a:t>  </a:t>
            </a:r>
            <a:r>
              <a:rPr lang="en-US" altLang="zh-CN" b="1" dirty="0" err="1"/>
              <a:t>A.when</a:t>
            </a:r>
            <a:r>
              <a:rPr lang="en-US" altLang="zh-CN" b="1" dirty="0"/>
              <a:t>    </a:t>
            </a:r>
            <a:r>
              <a:rPr lang="en-US" altLang="zh-CN" b="1" dirty="0" err="1"/>
              <a:t>B.what</a:t>
            </a:r>
            <a:r>
              <a:rPr lang="en-US" altLang="zh-CN" b="1" dirty="0"/>
              <a:t>    </a:t>
            </a:r>
            <a:r>
              <a:rPr lang="en-US" altLang="zh-CN" b="1" dirty="0" err="1"/>
              <a:t>C.which</a:t>
            </a:r>
            <a:r>
              <a:rPr lang="en-US" altLang="zh-CN" b="1" dirty="0"/>
              <a:t>   </a:t>
            </a:r>
            <a:r>
              <a:rPr lang="en-US" altLang="zh-CN" b="1" dirty="0" err="1"/>
              <a:t>D.why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3. The man ______ you are talking is in the next room.</a:t>
            </a:r>
          </a:p>
          <a:p>
            <a:pPr>
              <a:buFontTx/>
              <a:buNone/>
            </a:pPr>
            <a:r>
              <a:rPr lang="en-US" altLang="zh-CN" b="1" dirty="0"/>
              <a:t>  A. to whom                B. about whom</a:t>
            </a:r>
          </a:p>
          <a:p>
            <a:pPr>
              <a:buFontTx/>
              <a:buNone/>
            </a:pPr>
            <a:r>
              <a:rPr lang="en-US" altLang="zh-CN" b="1" dirty="0"/>
              <a:t>  C. who                        D. whom</a:t>
            </a:r>
          </a:p>
          <a:p>
            <a:pPr>
              <a:buFontTx/>
              <a:buNone/>
            </a:pPr>
            <a:endParaRPr lang="en-US" altLang="zh-CN" b="1" dirty="0"/>
          </a:p>
        </p:txBody>
      </p:sp>
      <p:pic>
        <p:nvPicPr>
          <p:cNvPr id="146436" name="Picture 4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1700213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7" name="Picture 5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3357563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438" name="Picture 6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501332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4963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4. This is the school _______ my father worked thirty years ago.</a:t>
            </a:r>
          </a:p>
          <a:p>
            <a:pPr>
              <a:buFontTx/>
              <a:buNone/>
            </a:pPr>
            <a:r>
              <a:rPr lang="en-US" altLang="zh-CN" b="1" dirty="0"/>
              <a:t>  </a:t>
            </a:r>
            <a:r>
              <a:rPr lang="en-US" altLang="zh-CN" b="1" dirty="0" err="1"/>
              <a:t>A.that</a:t>
            </a:r>
            <a:r>
              <a:rPr lang="en-US" altLang="zh-CN" b="1" dirty="0"/>
              <a:t>      </a:t>
            </a:r>
            <a:r>
              <a:rPr lang="en-US" altLang="zh-CN" b="1" dirty="0" err="1"/>
              <a:t>B.when</a:t>
            </a:r>
            <a:r>
              <a:rPr lang="en-US" altLang="zh-CN" b="1" dirty="0"/>
              <a:t>    </a:t>
            </a:r>
            <a:r>
              <a:rPr lang="en-US" altLang="zh-CN" b="1" dirty="0" err="1"/>
              <a:t>C.which</a:t>
            </a:r>
            <a:r>
              <a:rPr lang="en-US" altLang="zh-CN" b="1" dirty="0"/>
              <a:t>    </a:t>
            </a:r>
            <a:r>
              <a:rPr lang="en-US" altLang="zh-CN" b="1" dirty="0" err="1"/>
              <a:t>D.where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5. The text is one of the most interesting stories ______ learned in the past three years.</a:t>
            </a:r>
          </a:p>
          <a:p>
            <a:pPr>
              <a:buFontTx/>
              <a:buNone/>
            </a:pPr>
            <a:r>
              <a:rPr lang="en-US" altLang="zh-CN" b="1" dirty="0"/>
              <a:t>  </a:t>
            </a:r>
            <a:r>
              <a:rPr lang="en-US" altLang="zh-CN" b="1" dirty="0" err="1"/>
              <a:t>A.that</a:t>
            </a:r>
            <a:r>
              <a:rPr lang="en-US" altLang="zh-CN" b="1" dirty="0"/>
              <a:t> have             </a:t>
            </a:r>
            <a:r>
              <a:rPr lang="en-US" altLang="zh-CN" b="1" dirty="0" err="1"/>
              <a:t>B.that</a:t>
            </a:r>
            <a:r>
              <a:rPr lang="en-US" altLang="zh-CN" b="1" dirty="0"/>
              <a:t> have been</a:t>
            </a:r>
          </a:p>
          <a:p>
            <a:pPr>
              <a:buFontTx/>
              <a:buNone/>
            </a:pPr>
            <a:r>
              <a:rPr lang="en-US" altLang="zh-CN" b="1" dirty="0"/>
              <a:t>  </a:t>
            </a:r>
            <a:r>
              <a:rPr lang="en-US" altLang="zh-CN" b="1" dirty="0" err="1"/>
              <a:t>C.which</a:t>
            </a:r>
            <a:r>
              <a:rPr lang="en-US" altLang="zh-CN" b="1" dirty="0"/>
              <a:t> has            </a:t>
            </a:r>
            <a:r>
              <a:rPr lang="en-US" altLang="zh-CN" b="1" dirty="0" err="1"/>
              <a:t>D.which</a:t>
            </a:r>
            <a:r>
              <a:rPr lang="en-US" altLang="zh-CN" b="1" dirty="0"/>
              <a:t> has been</a:t>
            </a:r>
          </a:p>
          <a:p>
            <a:pPr>
              <a:buFontTx/>
              <a:buNone/>
            </a:pPr>
            <a:r>
              <a:rPr lang="en-US" altLang="zh-CN" b="1" dirty="0"/>
              <a:t>6. The college won</a:t>
            </a:r>
            <a:r>
              <a:rPr lang="en-US" altLang="zh-CN" b="1" dirty="0">
                <a:latin typeface="Arial" panose="020B0604020202020204"/>
              </a:rPr>
              <a:t>’</a:t>
            </a:r>
            <a:r>
              <a:rPr lang="en-US" altLang="zh-CN" b="1" dirty="0"/>
              <a:t>t take on anyone ______ eyesight is weak.</a:t>
            </a:r>
          </a:p>
          <a:p>
            <a:pPr>
              <a:buFontTx/>
              <a:buNone/>
            </a:pPr>
            <a:r>
              <a:rPr lang="en-US" altLang="zh-CN" b="1" dirty="0"/>
              <a:t>  </a:t>
            </a:r>
            <a:r>
              <a:rPr lang="en-US" altLang="zh-CN" b="1" dirty="0" err="1"/>
              <a:t>A.who</a:t>
            </a:r>
            <a:r>
              <a:rPr lang="en-US" altLang="zh-CN" b="1" dirty="0"/>
              <a:t>     </a:t>
            </a:r>
            <a:r>
              <a:rPr lang="en-US" altLang="zh-CN" b="1" dirty="0" err="1"/>
              <a:t>B.whose</a:t>
            </a:r>
            <a:r>
              <a:rPr lang="en-US" altLang="zh-CN" b="1" dirty="0"/>
              <a:t>   </a:t>
            </a:r>
            <a:r>
              <a:rPr lang="en-US" altLang="zh-CN" b="1" dirty="0" err="1"/>
              <a:t>C.of</a:t>
            </a:r>
            <a:r>
              <a:rPr lang="en-US" altLang="zh-CN" b="1" dirty="0"/>
              <a:t> whom  </a:t>
            </a:r>
            <a:r>
              <a:rPr lang="en-US" altLang="zh-CN" b="1" dirty="0" err="1"/>
              <a:t>D.which</a:t>
            </a:r>
            <a:endParaRPr lang="en-US" altLang="zh-CN" b="1" dirty="0"/>
          </a:p>
        </p:txBody>
      </p:sp>
      <p:pic>
        <p:nvPicPr>
          <p:cNvPr id="147459" name="Picture 3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162877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0" name="Picture 4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3284538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5516563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404813"/>
            <a:ext cx="8064500" cy="59372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7. Here is the bicycle ______ in the shop.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A.that you saw it    B.that saw 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C.you saw                D.you saw 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8. Those ______ to take part in the game write down your names, please.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A.who                       B.who want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C.that wants            D want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9. I, _____ your good friend, will try my best to help you out.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A.who is                  B.what is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C.what am               D.who am</a:t>
            </a:r>
          </a:p>
        </p:txBody>
      </p:sp>
      <p:pic>
        <p:nvPicPr>
          <p:cNvPr id="148483" name="Picture 3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484313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4" name="Picture 4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292417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5" name="Picture 5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5589588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549275"/>
            <a:ext cx="8353425" cy="5832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10. His walking-stick, ______ he can</a:t>
            </a:r>
            <a:r>
              <a:rPr lang="en-US" altLang="zh-CN" b="1">
                <a:latin typeface="Arial" panose="020B0604020202020204"/>
              </a:rPr>
              <a:t>’</a:t>
            </a:r>
            <a:r>
              <a:rPr lang="en-US" altLang="zh-CN" b="1"/>
              <a:t>t walk, was lost yesterday.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 A.that                   B.with which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 C.which                D.without which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11. There are three libraries in our school, _____ were built five years ago.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 A.all of them        B.either of them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 C.all of which       D.both of that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12. The reason _______ he can</a:t>
            </a:r>
            <a:r>
              <a:rPr lang="en-US" altLang="zh-CN" b="1">
                <a:latin typeface="Arial" panose="020B0604020202020204"/>
              </a:rPr>
              <a:t>’</a:t>
            </a:r>
            <a:r>
              <a:rPr lang="en-US" altLang="zh-CN" b="1"/>
              <a:t>t come is that he has to work late.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  A.because  B.that    C.why     D.for</a:t>
            </a:r>
          </a:p>
        </p:txBody>
      </p:sp>
      <p:pic>
        <p:nvPicPr>
          <p:cNvPr id="149507" name="Picture 3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4076700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8" name="Picture 4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206057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09" name="Picture 5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738" y="566102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14" y="814388"/>
            <a:ext cx="9144000" cy="31511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zh-CN" sz="3600" b="1" dirty="0">
                <a:solidFill>
                  <a:schemeClr val="tx2"/>
                </a:solidFill>
              </a:rPr>
              <a:t>He is a Chinese </a:t>
            </a:r>
            <a:r>
              <a:rPr lang="en-US" altLang="zh-CN" sz="3600" b="1" u="sng" dirty="0">
                <a:solidFill>
                  <a:schemeClr val="tx2"/>
                </a:solidFill>
              </a:rPr>
              <a:t>basketball player</a:t>
            </a:r>
            <a:r>
              <a:rPr lang="en-US" altLang="zh-CN" sz="3600" b="1" dirty="0">
                <a:solidFill>
                  <a:schemeClr val="tx2"/>
                </a:solidFill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</a:rPr>
              <a:t>who/that</a:t>
            </a:r>
            <a:r>
              <a:rPr lang="en-US" altLang="zh-CN" sz="3600" b="1" dirty="0">
                <a:solidFill>
                  <a:schemeClr val="tx2"/>
                </a:solidFill>
              </a:rPr>
              <a:t> was born in Shanghai.</a:t>
            </a:r>
            <a:r>
              <a:rPr lang="en-US" altLang="zh-CN" sz="3600" b="1" dirty="0"/>
              <a:t> </a:t>
            </a:r>
          </a:p>
          <a:p>
            <a:pPr marL="609600" indent="-609600">
              <a:buFontTx/>
              <a:buAutoNum type="arabicPeriod"/>
            </a:pPr>
            <a:endParaRPr lang="en-US" altLang="zh-CN" sz="3600" b="1" dirty="0"/>
          </a:p>
          <a:p>
            <a:pPr marL="609600" indent="-609600">
              <a:buFontTx/>
              <a:buNone/>
            </a:pPr>
            <a:r>
              <a:rPr lang="en-US" altLang="zh-CN" b="1" dirty="0"/>
              <a:t>2.  </a:t>
            </a:r>
            <a:r>
              <a:rPr lang="en-US" altLang="zh-CN" sz="3600" b="1" dirty="0"/>
              <a:t>It is </a:t>
            </a:r>
            <a:r>
              <a:rPr lang="en-US" altLang="zh-CN" sz="3600" b="1" u="sng" dirty="0"/>
              <a:t>something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66"/>
                </a:solidFill>
              </a:rPr>
              <a:t>that </a:t>
            </a:r>
            <a:r>
              <a:rPr lang="en-US" altLang="zh-CN" sz="3600" b="1" dirty="0"/>
              <a:t>can keep you warm when you sleep.</a:t>
            </a:r>
          </a:p>
          <a:p>
            <a:pPr marL="609600" indent="-609600">
              <a:buFontTx/>
              <a:buNone/>
            </a:pPr>
            <a:endParaRPr lang="zh-CN" altLang="en-US" sz="3600" b="1" dirty="0"/>
          </a:p>
        </p:txBody>
      </p:sp>
      <p:sp>
        <p:nvSpPr>
          <p:cNvPr id="110595" name="Text Box 4"/>
          <p:cNvSpPr txBox="1">
            <a:spLocks noChangeArrowheads="1"/>
          </p:cNvSpPr>
          <p:nvPr/>
        </p:nvSpPr>
        <p:spPr bwMode="auto">
          <a:xfrm>
            <a:off x="5272088" y="1778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 sz="180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3635375" y="4868863"/>
            <a:ext cx="208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en-US" sz="3600">
              <a:solidFill>
                <a:srgbClr val="0066CC"/>
              </a:solidFill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10598" name="Text Box 9"/>
          <p:cNvSpPr txBox="1">
            <a:spLocks noChangeArrowheads="1"/>
          </p:cNvSpPr>
          <p:nvPr/>
        </p:nvSpPr>
        <p:spPr bwMode="auto">
          <a:xfrm>
            <a:off x="250825" y="0"/>
            <a:ext cx="4716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FF0066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Can you guess</a:t>
            </a:r>
            <a:r>
              <a:rPr lang="en-US" altLang="zh-CN" sz="4000" dirty="0">
                <a:solidFill>
                  <a:srgbClr val="FF0066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 </a:t>
            </a:r>
            <a:r>
              <a:rPr lang="en-US" altLang="zh-CN" sz="4000" dirty="0" smtClean="0">
                <a:solidFill>
                  <a:srgbClr val="FF0066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?</a:t>
            </a:r>
            <a:endParaRPr lang="en-US" altLang="zh-CN" sz="4000" dirty="0">
              <a:solidFill>
                <a:srgbClr val="FF0066"/>
              </a:solidFill>
              <a:latin typeface="Comic Sans MS" panose="030F0702030302020204" pitchFamily="66" charset="0"/>
              <a:ea typeface="华文新魏" panose="02010800040101010101" pitchFamily="2" charset="-122"/>
            </a:endParaRPr>
          </a:p>
        </p:txBody>
      </p:sp>
      <p:pic>
        <p:nvPicPr>
          <p:cNvPr id="110599" name="Picture 10" descr="qui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6700"/>
            <a:ext cx="47529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0" name="Text Box 11"/>
          <p:cNvSpPr txBox="1">
            <a:spLocks noChangeArrowheads="1"/>
          </p:cNvSpPr>
          <p:nvPr/>
        </p:nvSpPr>
        <p:spPr bwMode="auto">
          <a:xfrm rot="10800000" flipV="1">
            <a:off x="6227763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000099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a quilt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5867400" y="1700213"/>
            <a:ext cx="220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99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YaoMing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uiExpand="1" build="p" autoUpdateAnimBg="0"/>
      <p:bldP spid="110600" grpId="0" autoUpdateAnimBg="0"/>
      <p:bldP spid="110601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549275"/>
            <a:ext cx="8135938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/>
              <a:t>13. The family _____ I stayed with in New York are coming to Beijing.</a:t>
            </a:r>
          </a:p>
          <a:p>
            <a:pPr>
              <a:buFontTx/>
              <a:buNone/>
            </a:pPr>
            <a:r>
              <a:rPr lang="en-US" altLang="zh-CN" b="1" dirty="0"/>
              <a:t>   </a:t>
            </a:r>
            <a:r>
              <a:rPr lang="en-US" altLang="zh-CN" b="1" dirty="0" err="1"/>
              <a:t>A.which</a:t>
            </a:r>
            <a:r>
              <a:rPr lang="en-US" altLang="zh-CN" b="1" dirty="0"/>
              <a:t>    </a:t>
            </a:r>
            <a:r>
              <a:rPr lang="en-US" altLang="zh-CN" b="1" dirty="0" err="1"/>
              <a:t>B.whom</a:t>
            </a:r>
            <a:r>
              <a:rPr lang="en-US" altLang="zh-CN" b="1" dirty="0"/>
              <a:t>    </a:t>
            </a:r>
            <a:r>
              <a:rPr lang="en-US" altLang="zh-CN" b="1" dirty="0" err="1"/>
              <a:t>C.what</a:t>
            </a:r>
            <a:r>
              <a:rPr lang="en-US" altLang="zh-CN" b="1" dirty="0"/>
              <a:t>    </a:t>
            </a:r>
            <a:r>
              <a:rPr lang="en-US" altLang="zh-CN" b="1" dirty="0" err="1"/>
              <a:t>D.whose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14. This is the only thing _____ I can do now.</a:t>
            </a:r>
          </a:p>
          <a:p>
            <a:pPr>
              <a:buFontTx/>
              <a:buNone/>
            </a:pPr>
            <a:r>
              <a:rPr lang="en-US" altLang="zh-CN" b="1" dirty="0"/>
              <a:t>   </a:t>
            </a:r>
            <a:r>
              <a:rPr lang="en-US" altLang="zh-CN" b="1" dirty="0" err="1"/>
              <a:t>A.what</a:t>
            </a:r>
            <a:r>
              <a:rPr lang="en-US" altLang="zh-CN" b="1" dirty="0"/>
              <a:t>      </a:t>
            </a:r>
            <a:r>
              <a:rPr lang="en-US" altLang="zh-CN" b="1" dirty="0" err="1"/>
              <a:t>B.which</a:t>
            </a:r>
            <a:r>
              <a:rPr lang="en-US" altLang="zh-CN" b="1" dirty="0"/>
              <a:t>    </a:t>
            </a:r>
            <a:r>
              <a:rPr lang="en-US" altLang="zh-CN" b="1" dirty="0" err="1"/>
              <a:t>C.that</a:t>
            </a:r>
            <a:r>
              <a:rPr lang="en-US" altLang="zh-CN" b="1" dirty="0"/>
              <a:t>      </a:t>
            </a:r>
            <a:r>
              <a:rPr lang="en-US" altLang="zh-CN" b="1" dirty="0" err="1"/>
              <a:t>D.all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15. I don</a:t>
            </a:r>
            <a:r>
              <a:rPr lang="en-US" altLang="zh-CN" b="1" dirty="0">
                <a:latin typeface="Arial" panose="020B0604020202020204"/>
              </a:rPr>
              <a:t>’</a:t>
            </a:r>
            <a:r>
              <a:rPr lang="en-US" altLang="zh-CN" b="1" dirty="0"/>
              <a:t>t like the way _____ he spoke to me.</a:t>
            </a:r>
          </a:p>
          <a:p>
            <a:pPr>
              <a:buFontTx/>
              <a:buNone/>
            </a:pPr>
            <a:r>
              <a:rPr lang="en-US" altLang="zh-CN" b="1" dirty="0"/>
              <a:t>   A.by that  </a:t>
            </a:r>
            <a:r>
              <a:rPr lang="en-US" altLang="zh-CN" b="1" dirty="0" err="1"/>
              <a:t>B.what</a:t>
            </a:r>
            <a:r>
              <a:rPr lang="en-US" altLang="zh-CN" b="1" dirty="0"/>
              <a:t>      C.by which  D</a:t>
            </a:r>
            <a:r>
              <a:rPr lang="en-US" altLang="zh-CN" b="1" dirty="0" smtClean="0"/>
              <a:t>./ </a:t>
            </a:r>
            <a:endParaRPr lang="en-US" altLang="zh-CN" b="1" dirty="0"/>
          </a:p>
          <a:p>
            <a:pPr>
              <a:buFontTx/>
              <a:buNone/>
            </a:pPr>
            <a:r>
              <a:rPr lang="en-US" altLang="zh-CN" b="1" dirty="0"/>
              <a:t> </a:t>
            </a:r>
          </a:p>
        </p:txBody>
      </p:sp>
      <p:pic>
        <p:nvPicPr>
          <p:cNvPr id="150531" name="Picture 3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75" y="1628775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32" name="Picture 4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38" y="2781300"/>
            <a:ext cx="5842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33" name="Picture 5" descr="开始标志 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4005263"/>
            <a:ext cx="584200" cy="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75438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3. </a:t>
            </a:r>
            <a:r>
              <a:rPr lang="en-US" altLang="zh-CN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He is </a:t>
            </a:r>
            <a:r>
              <a:rPr lang="en-US" altLang="zh-CN" sz="3600" b="1" u="sng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the man</a:t>
            </a:r>
            <a:r>
              <a:rPr lang="en-US" altLang="zh-CN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who/that</a:t>
            </a:r>
            <a:r>
              <a:rPr lang="en-US" altLang="zh-CN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 was elected(</a:t>
            </a:r>
            <a:r>
              <a:rPr lang="zh-CN" altLang="en-US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选举</a:t>
            </a:r>
            <a:r>
              <a:rPr lang="en-US" altLang="zh-CN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) the 44th President </a:t>
            </a:r>
            <a:r>
              <a:rPr lang="zh-CN" altLang="en-US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（总统）</a:t>
            </a:r>
            <a:r>
              <a:rPr lang="en-US" altLang="zh-CN" sz="3600" b="1" dirty="0">
                <a:solidFill>
                  <a:schemeClr val="tx2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of the United States.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chemeClr val="tx2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200" dirty="0">
              <a:solidFill>
                <a:schemeClr val="tx2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ea typeface="华文新魏" panose="02010800040101010101" pitchFamily="2" charset="-122"/>
                <a:cs typeface="Times New Roman" panose="02020603050405020304" pitchFamily="18" charset="0"/>
              </a:rPr>
              <a:t>4. </a:t>
            </a:r>
            <a:r>
              <a:rPr lang="en-US" altLang="zh-CN" sz="3600" b="1" dirty="0">
                <a:ea typeface="华文新魏" panose="02010800040101010101" pitchFamily="2" charset="-122"/>
                <a:cs typeface="Times New Roman" panose="02020603050405020304" pitchFamily="18" charset="0"/>
              </a:rPr>
              <a:t>It is </a:t>
            </a:r>
            <a:r>
              <a:rPr lang="en-US" altLang="zh-CN" sz="3600" b="1" u="sng" dirty="0">
                <a:ea typeface="华文新魏" panose="02010800040101010101" pitchFamily="2" charset="-122"/>
                <a:cs typeface="Times New Roman" panose="02020603050405020304" pitchFamily="18" charset="0"/>
              </a:rPr>
              <a:t>a machine</a:t>
            </a:r>
            <a:r>
              <a:rPr lang="en-US" altLang="zh-CN" sz="3600" b="1" dirty="0">
                <a:ea typeface="华文新魏" panose="020108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66"/>
                </a:solidFill>
                <a:ea typeface="华文新魏" panose="02010800040101010101" pitchFamily="2" charset="-122"/>
                <a:cs typeface="Times New Roman" panose="02020603050405020304" pitchFamily="18" charset="0"/>
              </a:rPr>
              <a:t>which/that </a:t>
            </a:r>
            <a:r>
              <a:rPr lang="en-US" altLang="zh-CN" sz="3600" b="1" dirty="0">
                <a:ea typeface="华文新魏" panose="02010800040101010101" pitchFamily="2" charset="-122"/>
                <a:cs typeface="Times New Roman" panose="02020603050405020304" pitchFamily="18" charset="0"/>
              </a:rPr>
              <a:t>is used for moving people up and down.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chemeClr val="tx2"/>
              </a:solidFill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1621" name="Text Box 8"/>
          <p:cNvSpPr txBox="1">
            <a:spLocks noChangeArrowheads="1"/>
          </p:cNvSpPr>
          <p:nvPr/>
        </p:nvSpPr>
        <p:spPr bwMode="auto">
          <a:xfrm>
            <a:off x="1835150" y="3068638"/>
            <a:ext cx="37449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000099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Obama</a:t>
            </a:r>
          </a:p>
          <a:p>
            <a:endParaRPr lang="zh-CN" altLang="en-US" sz="360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pic>
        <p:nvPicPr>
          <p:cNvPr id="111622" name="Picture 7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349500"/>
            <a:ext cx="3060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3" name="Text Box 5"/>
          <p:cNvSpPr txBox="1">
            <a:spLocks noChangeArrowheads="1"/>
          </p:cNvSpPr>
          <p:nvPr/>
        </p:nvSpPr>
        <p:spPr bwMode="auto">
          <a:xfrm>
            <a:off x="6084888" y="5445125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000099"/>
                </a:solidFill>
                <a:latin typeface="Comic Sans MS" panose="030F0702030302020204" pitchFamily="66" charset="0"/>
                <a:ea typeface="MS PGothic" panose="020B0600070205080204" pitchFamily="34" charset="-128"/>
              </a:rPr>
              <a:t>elevator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>
                <a:solidFill>
                  <a:schemeClr val="bg1"/>
                </a:solidFill>
              </a:rPr>
              <a:t>homework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51520" y="764704"/>
            <a:ext cx="8748712" cy="5022914"/>
          </a:xfrm>
          <a:prstGeom prst="rect">
            <a:avLst/>
          </a:prstGeom>
          <a:noFill/>
          <a:ln w="66675" cmpd="thinThick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00050"/>
            <a:r>
              <a:rPr lang="en-US" altLang="zh-CN" sz="3600" b="1" dirty="0">
                <a:solidFill>
                  <a:schemeClr val="tx2"/>
                </a:solidFill>
              </a:rPr>
              <a:t>1. He is a Chinese </a:t>
            </a:r>
            <a:r>
              <a:rPr lang="en-US" altLang="zh-CN" sz="3600" b="1" u="sng" dirty="0">
                <a:solidFill>
                  <a:schemeClr val="tx2"/>
                </a:solidFill>
              </a:rPr>
              <a:t>basketball player</a:t>
            </a:r>
            <a:r>
              <a:rPr lang="en-US" altLang="zh-CN" sz="3600" b="1" dirty="0">
                <a:solidFill>
                  <a:schemeClr val="tx2"/>
                </a:solidFill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</a:rPr>
              <a:t>who/that</a:t>
            </a:r>
            <a:r>
              <a:rPr lang="en-US" altLang="zh-CN" sz="3600" b="1" dirty="0">
                <a:solidFill>
                  <a:schemeClr val="tx2"/>
                </a:solidFill>
              </a:rPr>
              <a:t> was born in Shanghai.</a:t>
            </a:r>
          </a:p>
          <a:p>
            <a:pPr indent="400050">
              <a:spcBef>
                <a:spcPct val="20000"/>
              </a:spcBef>
            </a:pPr>
            <a:r>
              <a:rPr lang="en-US" altLang="zh-CN" sz="3600" b="1" dirty="0"/>
              <a:t>2. It is </a:t>
            </a:r>
            <a:r>
              <a:rPr lang="en-US" altLang="zh-CN" sz="3600" b="1" u="sng" dirty="0"/>
              <a:t>something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66"/>
                </a:solidFill>
              </a:rPr>
              <a:t>that </a:t>
            </a:r>
            <a:r>
              <a:rPr lang="en-US" altLang="zh-CN" sz="3600" b="1" dirty="0"/>
              <a:t>can keep you warm when you sleep.</a:t>
            </a:r>
          </a:p>
          <a:p>
            <a:pPr indent="400050">
              <a:spcBef>
                <a:spcPct val="50000"/>
              </a:spcBef>
            </a:pPr>
            <a:r>
              <a:rPr lang="en-US" altLang="zh-CN" sz="3600" dirty="0">
                <a:solidFill>
                  <a:schemeClr val="tx2"/>
                </a:solidFill>
              </a:rPr>
              <a:t>3. </a:t>
            </a:r>
            <a:r>
              <a:rPr lang="en-US" altLang="zh-CN" sz="3600" b="1" dirty="0">
                <a:solidFill>
                  <a:schemeClr val="tx2"/>
                </a:solidFill>
              </a:rPr>
              <a:t>He is </a:t>
            </a:r>
            <a:r>
              <a:rPr lang="en-US" altLang="zh-CN" sz="3600" b="1" u="sng" dirty="0">
                <a:solidFill>
                  <a:schemeClr val="tx2"/>
                </a:solidFill>
              </a:rPr>
              <a:t>the man</a:t>
            </a:r>
            <a:r>
              <a:rPr lang="en-US" altLang="zh-CN" sz="3600" b="1" dirty="0">
                <a:solidFill>
                  <a:schemeClr val="tx2"/>
                </a:solidFill>
              </a:rPr>
              <a:t> </a:t>
            </a:r>
            <a:r>
              <a:rPr lang="en-US" altLang="zh-CN" sz="3600" b="1" i="1" dirty="0">
                <a:solidFill>
                  <a:srgbClr val="FF0000"/>
                </a:solidFill>
              </a:rPr>
              <a:t>who/that</a:t>
            </a:r>
            <a:r>
              <a:rPr lang="en-US" altLang="zh-CN" sz="3600" b="1" dirty="0">
                <a:solidFill>
                  <a:schemeClr val="tx2"/>
                </a:solidFill>
              </a:rPr>
              <a:t> was elected the 44th President of the United States.</a:t>
            </a:r>
          </a:p>
          <a:p>
            <a:pPr indent="400050">
              <a:spcBef>
                <a:spcPct val="20000"/>
              </a:spcBef>
            </a:pPr>
            <a:r>
              <a:rPr lang="en-US" altLang="zh-CN" sz="3600" b="1" dirty="0"/>
              <a:t>4. It is </a:t>
            </a:r>
            <a:r>
              <a:rPr lang="en-US" altLang="zh-CN" sz="3600" b="1" u="sng" dirty="0"/>
              <a:t>a machine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FF0066"/>
                </a:solidFill>
              </a:rPr>
              <a:t>which/that </a:t>
            </a:r>
            <a:r>
              <a:rPr lang="en-US" altLang="zh-CN" sz="3600" b="1" dirty="0"/>
              <a:t>is used for moving people up and down</a:t>
            </a:r>
            <a:r>
              <a:rPr lang="en-US" altLang="zh-CN" sz="3600" b="1" dirty="0" smtClean="0"/>
              <a:t>.</a:t>
            </a:r>
            <a:endParaRPr lang="en-US" altLang="zh-CN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1" name="Picture 3" descr="rose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0"/>
            <a:ext cx="185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2" name="Picture 4" descr="rose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0"/>
            <a:ext cx="185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3" name="Picture 5" descr="rose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0"/>
            <a:ext cx="185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258888" y="1989138"/>
            <a:ext cx="54102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8800" b="1">
                <a:ea typeface="华文彩云" panose="02010800040101010101" pitchFamily="2" charset="-122"/>
              </a:rPr>
              <a:t>定语从句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611188" y="3716338"/>
            <a:ext cx="6629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 dirty="0"/>
              <a:t>The Attributive Clause</a:t>
            </a:r>
          </a:p>
        </p:txBody>
      </p:sp>
      <p:pic>
        <p:nvPicPr>
          <p:cNvPr id="130056" name="Picture 8" descr="images_1梅花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67513" y="2209800"/>
            <a:ext cx="237648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395288" y="1484313"/>
            <a:ext cx="2881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1.</a:t>
            </a:r>
            <a:r>
              <a:rPr kumimoji="1"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定语从句：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 b="1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609600" y="24384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 b="1"/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2209800" y="51196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 b="1">
              <a:solidFill>
                <a:schemeClr val="folHlink"/>
              </a:solidFill>
              <a:ea typeface="黑体" panose="02010609060101010101" pitchFamily="49" charset="-122"/>
            </a:endParaRP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4191000" y="51054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800" b="1"/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2771775" y="1484313"/>
            <a:ext cx="637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在复合句中修饰名词或代词的从句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2362200" y="2819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/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/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1066800" y="457200"/>
            <a:ext cx="6781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</a:rPr>
              <a:t>定语从句的相关概念</a:t>
            </a:r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539750" y="2349500"/>
            <a:ext cx="7561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/>
              <a:t>Mary is a </a:t>
            </a:r>
            <a:r>
              <a:rPr kumimoji="1" lang="en-US" altLang="zh-CN" sz="4000" b="1" dirty="0">
                <a:solidFill>
                  <a:schemeClr val="accent2"/>
                </a:solidFill>
              </a:rPr>
              <a:t>beautiful</a:t>
            </a:r>
            <a:r>
              <a:rPr kumimoji="1" lang="en-US" altLang="zh-CN" sz="4000" b="1" dirty="0">
                <a:solidFill>
                  <a:srgbClr val="FFFF00"/>
                </a:solidFill>
              </a:rPr>
              <a:t> </a:t>
            </a:r>
            <a:r>
              <a:rPr kumimoji="1" lang="en-US" altLang="zh-CN" sz="4000" b="1" dirty="0"/>
              <a:t>girl.</a:t>
            </a:r>
          </a:p>
        </p:txBody>
      </p:sp>
      <p:sp>
        <p:nvSpPr>
          <p:cNvPr id="156698" name="Text Box 26"/>
          <p:cNvSpPr txBox="1">
            <a:spLocks noChangeArrowheads="1"/>
          </p:cNvSpPr>
          <p:nvPr/>
        </p:nvSpPr>
        <p:spPr bwMode="auto">
          <a:xfrm>
            <a:off x="539750" y="3717925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/>
              <a:t>Mary is a girl </a:t>
            </a:r>
            <a:r>
              <a:rPr kumimoji="1" lang="en-US" altLang="zh-CN" sz="4000" b="1" dirty="0">
                <a:solidFill>
                  <a:schemeClr val="accent2"/>
                </a:solidFill>
              </a:rPr>
              <a:t>who has long hair</a:t>
            </a:r>
            <a:r>
              <a:rPr kumimoji="1" lang="en-US" altLang="zh-CN" sz="4000" b="1" dirty="0"/>
              <a:t>.</a:t>
            </a:r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2411413" y="3213100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CC0099"/>
                </a:solidFill>
              </a:rPr>
              <a:t>形容词作定语</a:t>
            </a:r>
          </a:p>
        </p:txBody>
      </p: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1404938" y="4654550"/>
            <a:ext cx="66246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CC0099"/>
                </a:solidFill>
              </a:rPr>
              <a:t>句子作定语</a:t>
            </a:r>
            <a:r>
              <a:rPr kumimoji="1" lang="en-US" altLang="zh-CN" sz="3600" b="1" dirty="0">
                <a:solidFill>
                  <a:srgbClr val="CC0099"/>
                </a:solidFill>
              </a:rPr>
              <a:t>,</a:t>
            </a:r>
            <a:r>
              <a:rPr kumimoji="1" lang="zh-CN" altLang="en-US" sz="3600" b="1" dirty="0">
                <a:solidFill>
                  <a:srgbClr val="CC0099"/>
                </a:solidFill>
              </a:rPr>
              <a:t>修饰</a:t>
            </a:r>
            <a:r>
              <a:rPr kumimoji="1" lang="en-US" altLang="zh-CN" sz="3600" b="1" dirty="0">
                <a:solidFill>
                  <a:srgbClr val="CC0099"/>
                </a:solidFill>
              </a:rPr>
              <a:t>girl, </a:t>
            </a:r>
            <a:r>
              <a:rPr kumimoji="1" lang="zh-CN" altLang="en-US" sz="3600" b="1" dirty="0">
                <a:solidFill>
                  <a:srgbClr val="CC0099"/>
                </a:solidFill>
              </a:rPr>
              <a:t>叫做</a:t>
            </a:r>
            <a:r>
              <a:rPr kumimoji="1" lang="zh-CN" altLang="en-US" sz="3600" b="1" dirty="0">
                <a:solidFill>
                  <a:schemeClr val="accent2"/>
                </a:solidFill>
              </a:rPr>
              <a:t>定语从句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utoUpdateAnimBg="0"/>
      <p:bldP spid="156680" grpId="0" autoUpdateAnimBg="0"/>
      <p:bldP spid="156697" grpId="0"/>
      <p:bldP spid="156698" grpId="0"/>
      <p:bldP spid="156699" grpId="0"/>
      <p:bldP spid="1567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187450" y="2492375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3300"/>
                </a:solidFill>
              </a:rPr>
              <a:t>先行词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3276600" y="2708275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3300"/>
                </a:solidFill>
              </a:rPr>
              <a:t>关系词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5508625" y="2636838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3300"/>
                </a:solidFill>
              </a:rPr>
              <a:t>定语从句</a:t>
            </a:r>
          </a:p>
        </p:txBody>
      </p:sp>
      <p:sp>
        <p:nvSpPr>
          <p:cNvPr id="157701" name="Line 5"/>
          <p:cNvSpPr>
            <a:spLocks noChangeShapeType="1"/>
          </p:cNvSpPr>
          <p:nvPr/>
        </p:nvSpPr>
        <p:spPr bwMode="auto">
          <a:xfrm>
            <a:off x="3132138" y="1844675"/>
            <a:ext cx="792162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827088" y="1143000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</a:rPr>
              <a:t>Mary is a girl</a:t>
            </a:r>
            <a:r>
              <a:rPr kumimoji="1" lang="en-US" altLang="zh-CN" sz="4000" b="1" dirty="0"/>
              <a:t> </a:t>
            </a:r>
            <a:r>
              <a:rPr kumimoji="1" lang="en-US" altLang="zh-CN" sz="4000" b="1" dirty="0">
                <a:solidFill>
                  <a:srgbClr val="00FF00"/>
                </a:solidFill>
              </a:rPr>
              <a:t>who</a:t>
            </a:r>
            <a:r>
              <a:rPr kumimoji="1" lang="en-US" altLang="zh-CN" sz="4000" b="1" dirty="0">
                <a:solidFill>
                  <a:srgbClr val="FFFF00"/>
                </a:solidFill>
              </a:rPr>
              <a:t> has long hair.</a:t>
            </a:r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3995738" y="1844675"/>
            <a:ext cx="3671887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H="1">
            <a:off x="2771775" y="1844675"/>
            <a:ext cx="504825" cy="647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6372225" y="1844675"/>
            <a:ext cx="71438" cy="7921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 flipH="1">
            <a:off x="4284663" y="1700213"/>
            <a:ext cx="71437" cy="100806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 flipH="1">
            <a:off x="2700338" y="3357563"/>
            <a:ext cx="1150937" cy="79216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4211638" y="3357563"/>
            <a:ext cx="1296987" cy="647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114425" y="4083050"/>
            <a:ext cx="2233613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FF00"/>
                </a:solidFill>
              </a:rPr>
              <a:t>关系代词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5219700" y="4005263"/>
            <a:ext cx="2663825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FF00"/>
                </a:solidFill>
              </a:rPr>
              <a:t>关系副词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8313" y="5084763"/>
            <a:ext cx="4537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rgbClr val="00FF00"/>
                </a:solidFill>
              </a:rPr>
              <a:t>which, who, whom, whose, that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5508625" y="5092700"/>
            <a:ext cx="327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FF00"/>
                </a:solidFill>
              </a:rPr>
              <a:t>Where, when, why</a:t>
            </a: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>
            <a:off x="2555875" y="4724400"/>
            <a:ext cx="0" cy="4333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6443663" y="4724400"/>
            <a:ext cx="0" cy="4333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95288" y="261938"/>
            <a:ext cx="206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chemeClr val="bg1"/>
                </a:solidFill>
                <a:ea typeface="黑体" panose="02010609060101010101" pitchFamily="49" charset="-122"/>
              </a:rPr>
              <a:t>2.</a:t>
            </a:r>
            <a:r>
              <a:rPr kumimoji="1" lang="zh-CN" altLang="en-US" sz="3200" b="1" dirty="0">
                <a:solidFill>
                  <a:schemeClr val="bg1"/>
                </a:solidFill>
                <a:ea typeface="黑体" panose="02010609060101010101" pitchFamily="49" charset="-122"/>
              </a:rPr>
              <a:t>先行词</a:t>
            </a:r>
            <a:r>
              <a:rPr kumimoji="1" lang="zh-CN" altLang="en-US" sz="2800" b="1" dirty="0">
                <a:solidFill>
                  <a:schemeClr val="bg1"/>
                </a:solidFill>
              </a:rPr>
              <a:t>：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484438" y="260350"/>
            <a:ext cx="4176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chemeClr val="bg1"/>
                </a:solidFill>
              </a:rPr>
              <a:t>被修饰的名词或代词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/>
      <p:bldP spid="157700" grpId="0"/>
      <p:bldP spid="157701" grpId="0" animBg="1"/>
      <p:bldP spid="157702" grpId="0"/>
      <p:bldP spid="157703" grpId="0" animBg="1"/>
      <p:bldP spid="157704" grpId="0" animBg="1"/>
      <p:bldP spid="157705" grpId="0" animBg="1"/>
      <p:bldP spid="157706" grpId="0" animBg="1"/>
      <p:bldP spid="157707" grpId="0" animBg="1"/>
      <p:bldP spid="157708" grpId="0" animBg="1"/>
      <p:bldP spid="157709" grpId="0" animBg="1"/>
      <p:bldP spid="157710" grpId="0" animBg="1"/>
      <p:bldP spid="157711" grpId="0"/>
      <p:bldP spid="157712" grpId="0"/>
      <p:bldP spid="157713" grpId="0" animBg="1"/>
      <p:bldP spid="157714" grpId="0" animBg="1"/>
      <p:bldP spid="15771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1787</Words>
  <Application>Microsoft Office PowerPoint</Application>
  <PresentationFormat>全屏显示(4:3)</PresentationFormat>
  <Paragraphs>381</Paragraphs>
  <Slides>40</Slides>
  <Notes>4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5" baseType="lpstr">
      <vt:lpstr>MS PGothic</vt:lpstr>
      <vt:lpstr>黑体</vt:lpstr>
      <vt:lpstr>华文彩云</vt:lpstr>
      <vt:lpstr>华文新魏</vt:lpstr>
      <vt:lpstr>楷体_GB2312</vt:lpstr>
      <vt:lpstr>宋体</vt:lpstr>
      <vt:lpstr>微软雅黑</vt:lpstr>
      <vt:lpstr>Arial</vt:lpstr>
      <vt:lpstr>Comic Sans MS</vt:lpstr>
      <vt:lpstr>Lucida Sans</vt:lpstr>
      <vt:lpstr>Tahoma</vt:lpstr>
      <vt:lpstr>Tempus Sans ITC</vt:lpstr>
      <vt:lpstr>Times New Roman</vt:lpstr>
      <vt:lpstr>Wingdings</vt:lpstr>
      <vt:lpstr>WWW.2PPT.COM
</vt:lpstr>
      <vt:lpstr>PowerPoint 演示文稿</vt:lpstr>
      <vt:lpstr>homework</vt:lpstr>
      <vt:lpstr>PowerPoint 演示文稿</vt:lpstr>
      <vt:lpstr>PowerPoint 演示文稿</vt:lpstr>
      <vt:lpstr>PowerPoint 演示文稿</vt:lpstr>
      <vt:lpstr>homework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要注意的问题二：</vt:lpstr>
      <vt:lpstr>要注意的问题三：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Exercises: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238</cp:revision>
  <dcterms:created xsi:type="dcterms:W3CDTF">2113-01-01T00:00:00Z</dcterms:created>
  <dcterms:modified xsi:type="dcterms:W3CDTF">2023-01-16T15:53:31Z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30A2D04FB8504F1899C513202CB63BB7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