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8" r:id="rId2"/>
    <p:sldId id="259" r:id="rId3"/>
    <p:sldId id="258" r:id="rId4"/>
    <p:sldId id="257" r:id="rId5"/>
    <p:sldId id="260" r:id="rId6"/>
    <p:sldId id="270" r:id="rId7"/>
    <p:sldId id="261" r:id="rId8"/>
    <p:sldId id="313" r:id="rId9"/>
    <p:sldId id="308" r:id="rId10"/>
    <p:sldId id="266" r:id="rId11"/>
    <p:sldId id="269" r:id="rId12"/>
    <p:sldId id="298" r:id="rId13"/>
    <p:sldId id="299" r:id="rId14"/>
    <p:sldId id="300" r:id="rId15"/>
    <p:sldId id="301" r:id="rId16"/>
    <p:sldId id="312" r:id="rId17"/>
    <p:sldId id="296" r:id="rId18"/>
    <p:sldId id="292" r:id="rId19"/>
    <p:sldId id="293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BFBA3"/>
    <a:srgbClr val="6600CC"/>
    <a:srgbClr val="FFFFFF"/>
    <a:srgbClr val="99FF66"/>
    <a:srgbClr val="A3F1FB"/>
    <a:srgbClr val="FF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>
      <p:cViewPr>
        <p:scale>
          <a:sx n="78" d="100"/>
          <a:sy n="78" d="100"/>
        </p:scale>
        <p:origin x="-876" y="-738"/>
      </p:cViewPr>
      <p:guideLst>
        <p:guide orient="horz" pos="2158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551A3-7C6B-48FA-B56B-9EF530D938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0AD1E-5A5D-4311-B1F2-EF3A9A8132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0AD1E-5A5D-4311-B1F2-EF3A9A8132B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ECAE844-5734-40F3-8D8F-0104D69A10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16133-CB14-4B05-BF0E-AF7A389F4E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C0A1A-FB62-4C27-94F7-28F821822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5A945-FF93-4CB8-BC7E-BD9E4CD6A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F1D3C-7501-4FA3-91D3-7851A94DEA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DAA3185-DBCE-4D18-ADDA-F46C870FF0E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7209078E-9D7F-44BF-AE38-EE97177B7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AE47E-2E06-45B2-90DF-15D9D7AB71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47D83C-F621-4885-9DC9-FE62FC9A6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F082-D37E-4789-8E84-1864699AC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F570F3-F624-45F4-9320-EDD26B1A75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7.jpeg"/><Relationship Id="rId2" Type="http://schemas.openxmlformats.org/officeDocument/2006/relationships/audio" Target="file:///C:\Documents%20and%20Settings\Administrator\&#26700;&#38754;\Unit1%20Topic2\&#35838;&#20214;\Unit1%20Topic2%20SectionA%20&#31934;&#21697;&#35838;&#20214;\2A.mp3" TargetMode="External"/><Relationship Id="rId1" Type="http://schemas.microsoft.com/office/2007/relationships/media" Target="file:///C:\Documents%20and%20Settings\Administrator\&#26700;&#38754;\Unit1%20Topic2\&#35838;&#20214;\Unit1%20Topic2%20SectionA%20&#31934;&#21697;&#35838;&#20214;\2A.mp3" TargetMode="External"/><Relationship Id="rId6" Type="http://schemas.openxmlformats.org/officeDocument/2006/relationships/image" Target="../media/image26.jpeg"/><Relationship Id="rId11" Type="http://schemas.openxmlformats.org/officeDocument/2006/relationships/image" Target="../media/image31.pn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1%20Topic2\&#35838;&#20214;\Unit1%20Topic2%20SectionA%20&#31934;&#21697;&#35838;&#20214;\2B.mp3" TargetMode="External"/><Relationship Id="rId1" Type="http://schemas.microsoft.com/office/2007/relationships/media" Target="file:///C:\Documents%20and%20Settings\Administrator\&#26700;&#38754;\Unit1%20Topic2\&#35838;&#20214;\Unit1%20Topic2%20SectionA%20&#31934;&#21697;&#35838;&#20214;\2B.mp3" TargetMode="Externa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1%20Topic2\&#35838;&#20214;\Unit1%20Topic2%20SectionA%20&#31934;&#21697;&#35838;&#20214;\SectionA1a&#35838;&#25991;&#24405;&#38899;.mp3" TargetMode="External"/><Relationship Id="rId1" Type="http://schemas.microsoft.com/office/2007/relationships/media" Target="file:///C:\Documents%20and%20Settings\Administrator\&#26700;&#38754;\Unit1%20Topic2\&#35838;&#20214;\Unit1%20Topic2%20SectionA%20&#31934;&#21697;&#35838;&#20214;\SectionA1a&#35838;&#25991;&#24405;&#38899;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0" y="1066862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Unit 1 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Topic 2</a:t>
            </a:r>
          </a:p>
          <a:p>
            <a:pPr eaLnBrk="1" hangingPunct="1"/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population in developing countries is growing faster.</a:t>
            </a:r>
          </a:p>
          <a:p>
            <a:pPr eaLnBrk="1" hangingPunct="1"/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ea typeface="华文隶书" panose="02010800040101010101" pitchFamily="2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Section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  <a:cs typeface="Times New Roman" panose="02020603050405020304" pitchFamily="18" charset="0"/>
              </a:rPr>
              <a:t>A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  <a:ea typeface="华文隶书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24600" y="554634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990600" y="3657600"/>
            <a:ext cx="82296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— Lucy dances very well.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— ____________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A. So Lily is.           B. So Lily does.  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C. So is Lily.       	D. So does Lily.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2362200" y="4267200"/>
            <a:ext cx="86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pic>
        <p:nvPicPr>
          <p:cNvPr id="13316" name="Picture 4" descr="200762321722991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9338" y="228600"/>
            <a:ext cx="2303462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/>
          <p:nvPr/>
        </p:nvGrpSpPr>
        <p:grpSpPr bwMode="auto">
          <a:xfrm>
            <a:off x="6781800" y="152400"/>
            <a:ext cx="2362200" cy="1143000"/>
            <a:chOff x="0" y="0"/>
            <a:chExt cx="1488" cy="720"/>
          </a:xfrm>
        </p:grpSpPr>
        <p:sp>
          <p:nvSpPr>
            <p:cNvPr id="11274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1488" cy="720"/>
            </a:xfrm>
            <a:prstGeom prst="cloudCallout">
              <a:avLst>
                <a:gd name="adj1" fmla="val -53426"/>
                <a:gd name="adj2" fmla="val 580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Rectangle 15"/>
            <p:cNvSpPr>
              <a:spLocks noChangeArrowheads="1"/>
            </p:cNvSpPr>
            <p:nvPr/>
          </p:nvSpPr>
          <p:spPr bwMode="auto">
            <a:xfrm>
              <a:off x="240" y="124"/>
              <a:ext cx="84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CN" sz="2800" b="1">
                  <a:latin typeface="Times New Roman" panose="02020603050405020304" pitchFamily="18" charset="0"/>
                </a:rPr>
                <a:t>So do I.</a:t>
              </a:r>
            </a:p>
          </p:txBody>
        </p:sp>
      </p:grpSp>
      <p:pic>
        <p:nvPicPr>
          <p:cNvPr id="13320" name="Picture 8" descr="2007613103415420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00200" y="228600"/>
            <a:ext cx="27765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9"/>
          <p:cNvGrpSpPr/>
          <p:nvPr/>
        </p:nvGrpSpPr>
        <p:grpSpPr bwMode="auto">
          <a:xfrm>
            <a:off x="123825" y="2343150"/>
            <a:ext cx="2514600" cy="1219200"/>
            <a:chOff x="0" y="0"/>
            <a:chExt cx="1584" cy="768"/>
          </a:xfrm>
        </p:grpSpPr>
        <p:sp>
          <p:nvSpPr>
            <p:cNvPr id="11272" name="AutoShape 10"/>
            <p:cNvSpPr>
              <a:spLocks noChangeArrowheads="1"/>
            </p:cNvSpPr>
            <p:nvPr/>
          </p:nvSpPr>
          <p:spPr bwMode="auto">
            <a:xfrm>
              <a:off x="0" y="0"/>
              <a:ext cx="1584" cy="768"/>
            </a:xfrm>
            <a:prstGeom prst="cloudCallout">
              <a:avLst>
                <a:gd name="adj1" fmla="val 30995"/>
                <a:gd name="adj2" fmla="val -9336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Rectangle 15"/>
            <p:cNvSpPr>
              <a:spLocks noChangeArrowheads="1"/>
            </p:cNvSpPr>
            <p:nvPr/>
          </p:nvSpPr>
          <p:spPr bwMode="auto">
            <a:xfrm>
              <a:off x="144" y="213"/>
              <a:ext cx="13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800" b="1">
                  <a:latin typeface="Times New Roman" panose="02020603050405020304" pitchFamily="18" charset="0"/>
                </a:rPr>
                <a:t>I dance well.</a:t>
              </a:r>
            </a:p>
          </p:txBody>
        </p:sp>
      </p:grp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33400" y="3790950"/>
            <a:ext cx="7924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— Mr. Zhang is 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zh-CN" sz="2800" b="1">
                <a:latin typeface="Times New Roman" panose="02020603050405020304" pitchFamily="18" charset="0"/>
              </a:rPr>
              <a:t> good at singing .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— ____________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A. Neither is she. 		B. So does she. </a:t>
            </a:r>
          </a:p>
          <a:p>
            <a:pPr algn="l">
              <a:lnSpc>
                <a:spcPct val="110000"/>
              </a:lnSpc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C. So is she.         		D. Neither does she.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828800" y="4248150"/>
            <a:ext cx="86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457200" y="2743200"/>
            <a:ext cx="8229600" cy="762000"/>
          </a:xfrm>
          <a:prstGeom prst="rect">
            <a:avLst/>
          </a:prstGeom>
          <a:solidFill>
            <a:srgbClr val="FBFBA3">
              <a:alpha val="8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buFontTx/>
              <a:buNone/>
            </a:pPr>
            <a:r>
              <a:rPr lang="zh-CN" altLang="en-US" sz="3200" b="1">
                <a:solidFill>
                  <a:srgbClr val="FF0066"/>
                </a:solidFill>
              </a:rPr>
              <a:t> </a:t>
            </a:r>
            <a:r>
              <a:rPr lang="en-US" altLang="zh-CN" sz="3200" b="1">
                <a:solidFill>
                  <a:srgbClr val="6600CC"/>
                </a:solidFill>
              </a:rPr>
              <a:t>Neither / Nor</a:t>
            </a:r>
            <a:r>
              <a:rPr lang="en-US" altLang="zh-CN" sz="3200" b="1">
                <a:solidFill>
                  <a:srgbClr val="FF0066"/>
                </a:solidFill>
              </a:rPr>
              <a:t> </a:t>
            </a:r>
            <a:r>
              <a:rPr lang="en-US" altLang="zh-CN" sz="3200" b="1"/>
              <a:t>+ </a:t>
            </a:r>
            <a:r>
              <a:rPr lang="en-US" altLang="zh-CN" sz="3200" b="1">
                <a:solidFill>
                  <a:srgbClr val="FF0066"/>
                </a:solidFill>
              </a:rPr>
              <a:t>be/</a:t>
            </a:r>
            <a:r>
              <a:rPr lang="zh-CN" altLang="en-US" sz="3200" b="1">
                <a:solidFill>
                  <a:srgbClr val="FF0066"/>
                </a:solidFill>
              </a:rPr>
              <a:t>情态动词</a:t>
            </a:r>
            <a:r>
              <a:rPr lang="en-US" altLang="zh-CN" sz="3200" b="1">
                <a:solidFill>
                  <a:srgbClr val="FF0066"/>
                </a:solidFill>
              </a:rPr>
              <a:t>/</a:t>
            </a:r>
            <a:r>
              <a:rPr lang="zh-CN" altLang="en-US" sz="3200" b="1">
                <a:solidFill>
                  <a:srgbClr val="FF0066"/>
                </a:solidFill>
              </a:rPr>
              <a:t>助动词</a:t>
            </a:r>
            <a:r>
              <a:rPr lang="en-US" altLang="zh-CN" sz="3200" b="1"/>
              <a:t>+</a:t>
            </a:r>
            <a:r>
              <a:rPr lang="zh-CN" altLang="en-US" sz="3200" b="1">
                <a:solidFill>
                  <a:srgbClr val="6600CC"/>
                </a:solidFill>
              </a:rPr>
              <a:t>主语</a:t>
            </a:r>
          </a:p>
        </p:txBody>
      </p:sp>
      <p:pic>
        <p:nvPicPr>
          <p:cNvPr id="14341" name="Picture 5" descr="res01_attpic_brie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74763" y="76200"/>
            <a:ext cx="25352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563813290014205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76200"/>
            <a:ext cx="2971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/>
          <p:nvPr/>
        </p:nvGrpSpPr>
        <p:grpSpPr bwMode="auto">
          <a:xfrm>
            <a:off x="0" y="0"/>
            <a:ext cx="1828800" cy="1066800"/>
            <a:chOff x="0" y="0"/>
            <a:chExt cx="1152" cy="672"/>
          </a:xfrm>
        </p:grpSpPr>
        <p:sp>
          <p:nvSpPr>
            <p:cNvPr id="12299" name="AutoShape 8"/>
            <p:cNvSpPr>
              <a:spLocks noChangeArrowheads="1"/>
            </p:cNvSpPr>
            <p:nvPr/>
          </p:nvSpPr>
          <p:spPr bwMode="auto">
            <a:xfrm>
              <a:off x="0" y="0"/>
              <a:ext cx="1152" cy="672"/>
            </a:xfrm>
            <a:prstGeom prst="wedgeEllipseCallout">
              <a:avLst>
                <a:gd name="adj1" fmla="val 117361"/>
                <a:gd name="adj2" fmla="val 758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0" name="Rectangle 15"/>
            <p:cNvSpPr>
              <a:spLocks noChangeArrowheads="1"/>
            </p:cNvSpPr>
            <p:nvPr/>
          </p:nvSpPr>
          <p:spPr bwMode="auto">
            <a:xfrm>
              <a:off x="48" y="96"/>
              <a:ext cx="110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 b="1">
                  <a:latin typeface="Times New Roman" panose="02020603050405020304" pitchFamily="18" charset="0"/>
                </a:rPr>
                <a:t>I am </a:t>
              </a:r>
              <a:r>
                <a:rPr lang="en-US" altLang="zh-CN" sz="2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not</a:t>
              </a:r>
              <a:r>
                <a:rPr lang="en-US" altLang="zh-CN" sz="2000" b="1">
                  <a:latin typeface="Times New Roman" panose="02020603050405020304" pitchFamily="18" charset="0"/>
                </a:rPr>
                <a:t> good at singing.</a:t>
              </a:r>
            </a:p>
          </p:txBody>
        </p:sp>
      </p:grpSp>
      <p:grpSp>
        <p:nvGrpSpPr>
          <p:cNvPr id="3" name="Group 10"/>
          <p:cNvGrpSpPr/>
          <p:nvPr/>
        </p:nvGrpSpPr>
        <p:grpSpPr bwMode="auto">
          <a:xfrm>
            <a:off x="7391400" y="0"/>
            <a:ext cx="1828800" cy="1066800"/>
            <a:chOff x="0" y="0"/>
            <a:chExt cx="1152" cy="672"/>
          </a:xfrm>
        </p:grpSpPr>
        <p:sp>
          <p:nvSpPr>
            <p:cNvPr id="12297" name="AutoShape 11"/>
            <p:cNvSpPr>
              <a:spLocks noChangeArrowheads="1"/>
            </p:cNvSpPr>
            <p:nvPr/>
          </p:nvSpPr>
          <p:spPr bwMode="auto">
            <a:xfrm>
              <a:off x="0" y="0"/>
              <a:ext cx="1104" cy="672"/>
            </a:xfrm>
            <a:prstGeom prst="wedgeEllipseCallout">
              <a:avLst>
                <a:gd name="adj1" fmla="val -87227"/>
                <a:gd name="adj2" fmla="val 4836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Rectangle 15"/>
            <p:cNvSpPr>
              <a:spLocks noChangeArrowheads="1"/>
            </p:cNvSpPr>
            <p:nvPr/>
          </p:nvSpPr>
          <p:spPr bwMode="auto">
            <a:xfrm>
              <a:off x="48" y="192"/>
              <a:ext cx="1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0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Neither</a:t>
              </a:r>
              <a:r>
                <a:rPr lang="en-US" altLang="zh-CN" sz="2000" b="1">
                  <a:latin typeface="Times New Roman" panose="02020603050405020304" pitchFamily="18" charset="0"/>
                </a:rPr>
                <a:t> am I.</a:t>
              </a: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485775"/>
            <a:ext cx="8305800" cy="488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1c  Read 1a and correct the five mistakes in the passage.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584325"/>
            <a:ext cx="8153400" cy="3692525"/>
          </a:xfrm>
          <a:prstGeom prst="rect">
            <a:avLst/>
          </a:prstGeom>
          <a:solidFill>
            <a:schemeClr val="accent5">
              <a:alpha val="51999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80000"/>
              </a:spcBef>
              <a:defRPr/>
            </a:pPr>
            <a:r>
              <a:rPr lang="zh-CN" altLang="en-US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Michael and </a:t>
            </a:r>
            <a:r>
              <a:rPr lang="en-US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Kangkang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have just </a:t>
            </a:r>
            <a:r>
              <a:rPr lang="en-US" sz="20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gone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 a shopping center. They </a:t>
            </a:r>
          </a:p>
          <a:p>
            <a:pPr algn="l">
              <a:spcBef>
                <a:spcPct val="80000"/>
              </a:spcBef>
              <a:defRPr/>
            </a:pP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have never been there before, but they don’t want to go there some more </a:t>
            </a:r>
          </a:p>
          <a:p>
            <a:pPr algn="l">
              <a:spcBef>
                <a:spcPct val="80000"/>
              </a:spcBef>
              <a:defRPr/>
            </a:pP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because there were such many people that they couldn’t find each </a:t>
            </a:r>
          </a:p>
          <a:p>
            <a:pPr algn="l">
              <a:spcBef>
                <a:spcPct val="80000"/>
              </a:spcBef>
              <a:defRPr/>
            </a:pP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other. Michael hasn’t found </a:t>
            </a:r>
            <a:r>
              <a:rPr lang="en-US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Kangkang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already. Maybe </a:t>
            </a:r>
            <a:r>
              <a:rPr lang="en-US" sz="2000" b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Kangkang</a:t>
            </a: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has </a:t>
            </a:r>
          </a:p>
          <a:p>
            <a:pPr algn="l">
              <a:spcBef>
                <a:spcPct val="80000"/>
              </a:spcBef>
              <a:defRPr/>
            </a:pP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been home already. Both Michael and Maria hate going to a place like </a:t>
            </a:r>
          </a:p>
          <a:p>
            <a:pPr algn="l">
              <a:spcBef>
                <a:spcPct val="80000"/>
              </a:spcBef>
              <a:defRPr/>
            </a:pP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that.</a:t>
            </a:r>
          </a:p>
          <a:p>
            <a:pPr algn="dist">
              <a:spcBef>
                <a:spcPct val="80000"/>
              </a:spcBef>
              <a:defRPr/>
            </a:pPr>
            <a:endParaRPr lang="en-US" sz="2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001000" y="1581150"/>
            <a:ext cx="1143000" cy="3692525"/>
          </a:xfrm>
          <a:prstGeom prst="rect">
            <a:avLst/>
          </a:prstGeom>
          <a:solidFill>
            <a:srgbClr val="FFCC99">
              <a:alpha val="5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80000"/>
              </a:spcBef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been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eaLnBrk="1" hangingPunct="1">
              <a:spcBef>
                <a:spcPct val="80000"/>
              </a:spcBef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2. _____</a:t>
            </a:r>
          </a:p>
          <a:p>
            <a:pPr algn="l" eaLnBrk="1" hangingPunct="1">
              <a:spcBef>
                <a:spcPct val="80000"/>
              </a:spcBef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3. _____</a:t>
            </a:r>
          </a:p>
          <a:p>
            <a:pPr algn="l" eaLnBrk="1" hangingPunct="1">
              <a:spcBef>
                <a:spcPct val="80000"/>
              </a:spcBef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4. _____</a:t>
            </a:r>
          </a:p>
          <a:p>
            <a:pPr algn="l" eaLnBrk="1" hangingPunct="1">
              <a:spcBef>
                <a:spcPct val="80000"/>
              </a:spcBef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5. _____</a:t>
            </a:r>
          </a:p>
          <a:p>
            <a:pPr algn="l" eaLnBrk="1" hangingPunct="1">
              <a:spcBef>
                <a:spcPct val="80000"/>
              </a:spcBef>
            </a:pPr>
            <a:r>
              <a:rPr lang="en-US" altLang="zh-CN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dist" eaLnBrk="1" hangingPunct="1">
              <a:spcBef>
                <a:spcPct val="80000"/>
              </a:spcBef>
            </a:pPr>
            <a:endParaRPr lang="en-US" altLang="zh-CN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4495800" y="4425950"/>
            <a:ext cx="4595813" cy="1974850"/>
            <a:chOff x="0" y="0"/>
            <a:chExt cx="2895" cy="956"/>
          </a:xfrm>
        </p:grpSpPr>
        <p:pic>
          <p:nvPicPr>
            <p:cNvPr id="13325" name="Picture 6" descr="TIP6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2895" cy="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6" name="Text Box 7"/>
            <p:cNvSpPr txBox="1">
              <a:spLocks noChangeArrowheads="1"/>
            </p:cNvSpPr>
            <p:nvPr/>
          </p:nvSpPr>
          <p:spPr bwMode="auto">
            <a:xfrm>
              <a:off x="96" y="440"/>
              <a:ext cx="2496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Correcting a passage is a good way to develop writing skills.</a:t>
              </a:r>
            </a:p>
          </p:txBody>
        </p:sp>
      </p:grp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305800" y="2133600"/>
            <a:ext cx="9144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80000"/>
              </a:spcBef>
            </a:pPr>
            <a:r>
              <a:rPr lang="en-US" altLang="zh-CN" sz="2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any</a:t>
            </a:r>
          </a:p>
          <a:p>
            <a:pPr algn="l" eaLnBrk="1" hangingPunct="1">
              <a:spcBef>
                <a:spcPct val="80000"/>
              </a:spcBef>
            </a:pPr>
            <a:r>
              <a:rPr lang="en-US" altLang="zh-CN" sz="2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so</a:t>
            </a:r>
          </a:p>
          <a:p>
            <a:pPr algn="l" eaLnBrk="1" hangingPunct="1">
              <a:spcBef>
                <a:spcPct val="80000"/>
              </a:spcBef>
            </a:pPr>
            <a:r>
              <a:rPr lang="en-US" altLang="zh-CN" sz="2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yet</a:t>
            </a:r>
          </a:p>
          <a:p>
            <a:pPr algn="l" eaLnBrk="1" hangingPunct="1">
              <a:spcBef>
                <a:spcPct val="80000"/>
              </a:spcBef>
            </a:pPr>
            <a:r>
              <a:rPr lang="en-US" altLang="zh-CN" sz="2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gone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6115050" y="1233488"/>
            <a:ext cx="896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5005388" y="1089025"/>
            <a:ext cx="1395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lang="zh-CN" altLang="en-US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6781800" y="25146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209800" y="30480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343400" y="3581400"/>
            <a:ext cx="762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76200" y="4191000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 autoUpdateAnimBg="0"/>
      <p:bldP spid="15364" grpId="0" animBg="1" autoUpdateAnimBg="0"/>
      <p:bldP spid="15371" grpId="0" animBg="1"/>
      <p:bldP spid="15372" grpId="0" animBg="1"/>
      <p:bldP spid="15373" grpId="0" animBg="1"/>
      <p:bldP spid="153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inem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81600" y="1295400"/>
            <a:ext cx="30337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12-2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14400" y="1295400"/>
            <a:ext cx="3048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12-2-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14400" y="4060825"/>
            <a:ext cx="30480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12-2-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81600" y="4038600"/>
            <a:ext cx="3048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FF99CC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   A. Look at the pictures and listen to the conversation. Then tick the places Steve has visited.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371600" y="3429000"/>
            <a:ext cx="2590800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shopping center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 rot="-2689918">
            <a:off x="849313" y="3352800"/>
            <a:ext cx="598487" cy="611188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172200" y="3352800"/>
            <a:ext cx="1828800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rot="-2689918">
            <a:off x="5562600" y="3276600"/>
            <a:ext cx="614363" cy="627063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447800" y="6172200"/>
            <a:ext cx="2438400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central park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rot="-2689918">
            <a:off x="914400" y="6105525"/>
            <a:ext cx="598488" cy="611188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638800" y="6172200"/>
            <a:ext cx="2667000" cy="488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department store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rot="-2689918">
            <a:off x="5100638" y="6096000"/>
            <a:ext cx="614362" cy="627063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401" name="Picture 17" descr="gif03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638800" y="32766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Picture 18" descr="gif03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181600" y="61722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Picture 19" descr="2014-01-22_14-32-4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38800" y="5792788"/>
            <a:ext cx="21971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20" descr="2014-01-22_14-32-3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15200" y="3451225"/>
            <a:ext cx="14478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2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41535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>
                <p:cTn id="8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6390" grpId="0" animBg="1" autoUpdateAnimBg="0"/>
      <p:bldP spid="16393" grpId="0" animBg="1" autoUpdateAnimBg="0"/>
      <p:bldP spid="16394" grpId="0" animBg="1"/>
      <p:bldP spid="16395" grpId="0" animBg="1" autoUpdateAnimBg="0"/>
      <p:bldP spid="16396" grpId="0" animBg="1"/>
      <p:bldP spid="16397" grpId="0" animBg="1" autoUpdateAnimBg="0"/>
      <p:bldP spid="16398" grpId="0" animBg="1"/>
      <p:bldP spid="16399" grpId="0" animBg="1" autoUpdateAnimBg="0"/>
      <p:bldP spid="1640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0"/>
            <a:ext cx="7620000" cy="708025"/>
          </a:xfrm>
          <a:prstGeom prst="rect">
            <a:avLst/>
          </a:prstGeom>
          <a:solidFill>
            <a:srgbClr val="FF99CC">
              <a:alpha val="6784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Listen again and fill in the blanks. Then practice the conversation with your partner.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077200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(</a:t>
            </a:r>
            <a:r>
              <a:rPr lang="en-US" altLang="zh-CN" sz="2200" b="1" i="1" dirty="0">
                <a:latin typeface="Times New Roman" panose="02020603050405020304" pitchFamily="18" charset="0"/>
              </a:rPr>
              <a:t>Steve and Helen are talking on the phone.)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Steve:  I have just been living here for a few days. Could you tell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       me some interesting places around here?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Helen: Have you ______ been to the new shopping center?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Steve:  No. I’ve ______ been there before. But I’ve ______ been to 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      a department store.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Helen: Then you can go there to do some shopping. By the way, 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             have you ______ been to the cinema</a:t>
            </a:r>
            <a:r>
              <a:rPr lang="en-US" altLang="zh-CN" sz="22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 nearby</a:t>
            </a:r>
            <a:r>
              <a:rPr lang="en-US" altLang="zh-CN" sz="2200" b="1" dirty="0">
                <a:latin typeface="Times New Roman" panose="02020603050405020304" pitchFamily="18" charset="0"/>
              </a:rPr>
              <a:t>?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Steve:  Yes, I’ve _______ watched a movie there. It is wonderful.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Helen: Have you been to the central park?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Steve:  No, I haven’t been there ______.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Helen: Then, you can have a walk there.</a:t>
            </a:r>
          </a:p>
          <a:p>
            <a:pPr algn="l" eaLnBrk="1" hangingPunct="1">
              <a:lnSpc>
                <a:spcPct val="13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Steve:  Thank you.</a:t>
            </a: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590800" y="2316163"/>
            <a:ext cx="1295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</a:rPr>
              <a:t>ever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2438400" y="2773363"/>
            <a:ext cx="1676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</a:rPr>
              <a:t>never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6781800" y="2773363"/>
            <a:ext cx="1066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</a:rPr>
              <a:t>just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2667000" y="4068763"/>
            <a:ext cx="1143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</a:rPr>
              <a:t>ever</a:t>
            </a:r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4495800" y="5364163"/>
            <a:ext cx="1676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</a:rPr>
              <a:t>yet</a:t>
            </a: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2514600" y="4495800"/>
            <a:ext cx="1676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</a:rPr>
              <a:t>already</a:t>
            </a:r>
          </a:p>
        </p:txBody>
      </p:sp>
      <p:pic>
        <p:nvPicPr>
          <p:cNvPr id="10" name="2B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4124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17410" grpId="0" animBg="1" autoUpdateAnimBg="0"/>
      <p:bldP spid="17411" grpId="0" autoUpdateAnimBg="0"/>
      <p:bldP spid="17414" grpId="0" autoUpdateAnimBg="0"/>
      <p:bldP spid="17415" grpId="0" autoUpdateAnimBg="0"/>
      <p:bldP spid="17416" grpId="0" autoUpdateAnimBg="0"/>
      <p:bldP spid="17417" grpId="0" autoUpdateAnimBg="0"/>
      <p:bldP spid="17418" grpId="0" autoUpdateAnimBg="0"/>
      <p:bldP spid="1741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chemeClr val="accent5">
              <a:lumMod val="90000"/>
              <a:alpha val="34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66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Read and understand the first sentence. Then complete the second one.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2400" y="842963"/>
            <a:ext cx="89916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I always lose my way in New York.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   I always _________in New York.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Yesterday Maria made a telephone call to Michael,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but he wasn’t at home.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   Yesterday Maria _______ Michael ____, but he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   wasn’t ____.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Mr. Brown is such a kind teacher that we all like him.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   This teacher is so _____ that we all like him.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4. I don’t like to go to such a crowded place.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   I _____ going to a crowded place _____ this.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1905000" y="1385888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</a:rPr>
              <a:t>get    lost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352800" y="29718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</a:rPr>
              <a:t>called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5943600" y="29718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</a:rPr>
              <a:t>up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752600" y="35052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</a:rPr>
              <a:t>in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3276600" y="4510088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</a:rPr>
              <a:t>kind</a:t>
            </a:r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838200" y="55626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</a:rPr>
              <a:t>hate</a:t>
            </a:r>
          </a:p>
        </p:txBody>
      </p:sp>
      <p:sp>
        <p:nvSpPr>
          <p:cNvPr id="18442" name="Text Box 7"/>
          <p:cNvSpPr txBox="1">
            <a:spLocks noChangeArrowheads="1"/>
          </p:cNvSpPr>
          <p:nvPr/>
        </p:nvSpPr>
        <p:spPr bwMode="auto">
          <a:xfrm>
            <a:off x="5715000" y="55626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</a:rPr>
              <a:t>like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autoUpdateAnimBg="0"/>
      <p:bldP spid="18436" grpId="0" autoUpdateAnimBg="0"/>
      <p:bldP spid="18437" grpId="0" autoUpdateAnimBg="0"/>
      <p:bldP spid="18438" grpId="0" autoUpdateAnimBg="0"/>
      <p:bldP spid="18439" grpId="0" autoUpdateAnimBg="0"/>
      <p:bldP spid="18440" grpId="0" autoUpdateAnimBg="0"/>
      <p:bldP spid="18441" grpId="0" autoUpdateAnimBg="0"/>
      <p:bldP spid="1844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7848600" cy="6227763"/>
          </a:xfrm>
          <a:prstGeom prst="rect">
            <a:avLst/>
          </a:prstGeom>
          <a:solidFill>
            <a:srgbClr val="CCFFFF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the best answer.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— Have you returned the book _______?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— Yes, I’ve _______ returned it.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A. already, already               B. yet, yet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C. yet, just                             D. just, already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Jim, Maria _______ just now, but you were not at home.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A. called up you	            B. called you up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C. calls up you	            D. calls you up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— I find it very important to learn English well. 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— _______.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A. So I am        B. So do I     C. So I do       D. So am I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China is _______ that my mother likes it very much.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A. such beautiful a country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B. so a beautiful country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C. such a country beautiful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D. such a beautiful country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2362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8600" y="3429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4572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9463" name="WordArt 7"/>
          <p:cNvSpPr>
            <a:spLocks noChangeArrowheads="1" noChangeShapeType="1"/>
          </p:cNvSpPr>
          <p:nvPr/>
        </p:nvSpPr>
        <p:spPr bwMode="auto">
          <a:xfrm>
            <a:off x="7239000" y="0"/>
            <a:ext cx="1844675" cy="685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11898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en-US" altLang="zh-CN" sz="3600" b="1" kern="10" dirty="0">
                <a:ln w="9525">
                  <a:round/>
                </a:ln>
                <a:solidFill>
                  <a:srgbClr val="FF00FF"/>
                </a:solidFill>
                <a:latin typeface="Times New Roman" panose="02020603050405020304"/>
                <a:cs typeface="Times New Roman" panose="02020603050405020304"/>
              </a:rPr>
              <a:t>Exercises</a:t>
            </a:r>
            <a:endParaRPr lang="zh-CN" altLang="en-US" sz="3600" b="1" kern="10" dirty="0">
              <a:ln w="9525">
                <a:round/>
              </a:ln>
              <a:solidFill>
                <a:srgbClr val="FF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59" grpId="0" autoUpdateAnimBg="0"/>
      <p:bldP spid="19460" grpId="0" autoUpdateAnimBg="0"/>
      <p:bldP spid="19461" grpId="0" autoUpdateAnimBg="0"/>
      <p:bldP spid="19462" grpId="0" autoUpdateAnimBg="0"/>
      <p:bldP spid="194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38200" y="1219200"/>
            <a:ext cx="7848600" cy="4340225"/>
          </a:xfrm>
          <a:prstGeom prst="rect">
            <a:avLst/>
          </a:prstGeom>
          <a:solidFill>
            <a:srgbClr val="CCFFFF">
              <a:alpha val="4705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She’s already been to Beijing. (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 she ________  to Beijing ________?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2. I have seen the film. (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 ________ ________ the film.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3. Kate will read this book no more. (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Kate ________ read this book _______ _______.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孩子们在动物园里迷路了。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children _______ _______ ________ in the zoo.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24000" y="17526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                been                             yet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0" y="28194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haven’t     seen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981200" y="396240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                                    any        more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429000" y="50292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       their         way</a:t>
            </a:r>
          </a:p>
        </p:txBody>
      </p:sp>
      <p:sp>
        <p:nvSpPr>
          <p:cNvPr id="20487" name="WordArt 7"/>
          <p:cNvSpPr>
            <a:spLocks noChangeArrowheads="1" noChangeShapeType="1"/>
          </p:cNvSpPr>
          <p:nvPr/>
        </p:nvSpPr>
        <p:spPr bwMode="auto">
          <a:xfrm>
            <a:off x="7239000" y="152400"/>
            <a:ext cx="1844675" cy="685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11898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en-US" altLang="zh-CN" sz="3600" b="1" kern="10">
                <a:ln w="9525">
                  <a:round/>
                </a:ln>
                <a:solidFill>
                  <a:srgbClr val="FF00FF"/>
                </a:solidFill>
                <a:latin typeface="Times New Roman" panose="02020603050405020304"/>
                <a:cs typeface="Times New Roman" panose="02020603050405020304"/>
              </a:rPr>
              <a:t>Exercises</a:t>
            </a:r>
            <a:endParaRPr lang="zh-CN" altLang="en-US" sz="3600" b="1" kern="10">
              <a:ln w="9525">
                <a:round/>
              </a:ln>
              <a:solidFill>
                <a:srgbClr val="FF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3400" y="471488"/>
            <a:ext cx="6553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following sentences.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autoUpdateAnimBg="0"/>
      <p:bldP spid="20483" grpId="0" autoUpdateAnimBg="0"/>
      <p:bldP spid="20484" grpId="0" autoUpdateAnimBg="0"/>
      <p:bldP spid="20485" grpId="0" autoUpdateAnimBg="0"/>
      <p:bldP spid="20486" grpId="0" autoUpdateAnimBg="0"/>
      <p:bldP spid="20487" grpId="0" animBg="1"/>
      <p:bldP spid="2048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/>
          </p:cNvSpPr>
          <p:nvPr/>
        </p:nvSpPr>
        <p:spPr bwMode="auto">
          <a:xfrm>
            <a:off x="3124200" y="381000"/>
            <a:ext cx="25209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i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FF00"/>
                </a:solidFill>
                <a:latin typeface="Times New Roman" panose="02020603050405020304"/>
                <a:cs typeface="Times New Roman" panose="02020603050405020304"/>
              </a:rPr>
              <a:t>summary</a:t>
            </a:r>
            <a:endParaRPr lang="zh-CN" altLang="en-US" sz="3600" i="1" kern="10" dirty="0">
              <a:ln w="9525">
                <a:solidFill>
                  <a:srgbClr val="000000"/>
                </a:solidFill>
                <a:round/>
              </a:ln>
              <a:solidFill>
                <a:srgbClr val="FFFF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507" name="WordArt 3"/>
          <p:cNvSpPr>
            <a:spLocks noChangeArrowheads="1" noChangeShapeType="1"/>
          </p:cNvSpPr>
          <p:nvPr/>
        </p:nvSpPr>
        <p:spPr bwMode="auto">
          <a:xfrm>
            <a:off x="228600" y="1752600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We learn: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09800" y="4572000"/>
            <a:ext cx="594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Present Perfect Tense with </a:t>
            </a: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509" name="WordArt 5"/>
          <p:cNvSpPr>
            <a:spLocks noChangeArrowheads="1" noChangeShapeType="1"/>
          </p:cNvSpPr>
          <p:nvPr/>
        </p:nvSpPr>
        <p:spPr bwMode="auto">
          <a:xfrm>
            <a:off x="228600" y="4648200"/>
            <a:ext cx="15113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We can: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057400" y="1295400"/>
            <a:ext cx="6400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Some words: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yet, probably, cinema, department, nearby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Some phrases: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not…any more, get lost, 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lose one’s way,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sb. up,               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telephone call to sb.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department, store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Some sentences:</a:t>
            </a:r>
          </a:p>
          <a:p>
            <a:pPr algn="l" eaLnBrk="1" hangingPunct="1">
              <a:lnSpc>
                <a:spcPct val="120000"/>
              </a:lnSpc>
              <a:buFont typeface="Kingsoft Phonetic Plain" pitchFamily="2" charset="2"/>
              <a:buChar char=" "/>
            </a:pP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you found him yet?    </a:t>
            </a:r>
          </a:p>
          <a:p>
            <a:pPr algn="l" eaLnBrk="1" hangingPunct="1">
              <a:lnSpc>
                <a:spcPct val="120000"/>
              </a:lnSpc>
              <a:buFont typeface="Kingsoft Phonetic Plain" pitchFamily="2" charset="2"/>
              <a:buChar char=" "/>
            </a:pPr>
            <a:r>
              <a:rPr lang="en-US" altLang="zh-CN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do I.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  <p:bldP spid="21508" grpId="0" bldLvl="0" autoUpdateAnimBg="0"/>
      <p:bldP spid="21509" grpId="0" animBg="1"/>
      <p:bldP spid="21510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3048000" cy="64135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 rot="-4054">
            <a:off x="990600" y="2290763"/>
            <a:ext cx="77597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Make five sentences , using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ever, never, yet, already</a:t>
            </a: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 rot="-15375">
            <a:off x="996950" y="1368425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Read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</a:t>
            </a: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aloud.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 rot="-821">
            <a:off x="990600" y="3429000"/>
            <a:ext cx="6397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Finish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A</a:t>
            </a: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your  workbook.</a:t>
            </a:r>
            <a:endParaRPr lang="en-US" altLang="zh-CN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 rot="-15375">
            <a:off x="992188" y="4276725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Preview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B</a:t>
            </a:r>
            <a:r>
              <a:rPr lang="en-US" altLang="zh-CN" sz="28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53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1" grpId="0" autoUpdateAnimBg="0"/>
      <p:bldP spid="22532" grpId="0" autoUpdateAnimBg="0"/>
      <p:bldP spid="22533" grpId="0" autoUpdateAnimBg="0"/>
      <p:bldP spid="225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8600" y="1797050"/>
            <a:ext cx="8763000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 _______ _______   watch _______ _______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hate _______ _______   study _______ _______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 _______ _______   am/is _______ _______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  _______ _______   find    _______ _______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   _______ _______   make _______ _______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 _______ _______   have  _______ _______</a:t>
            </a:r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1143000" y="1752600"/>
            <a:ext cx="3048000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call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</a:p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hate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hate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</a:t>
            </a: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chat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</a:t>
            </a:r>
          </a:p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were    been</a:t>
            </a:r>
          </a:p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went    gone</a:t>
            </a:r>
          </a:p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like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like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5562600" y="1768475"/>
            <a:ext cx="3505200" cy="397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watch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</a:p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</a:t>
            </a: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stud</a:t>
            </a:r>
            <a:r>
              <a:rPr lang="en-US" altLang="zh-CN" sz="3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</a:t>
            </a:r>
          </a:p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was         been </a:t>
            </a:r>
          </a:p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found      found</a:t>
            </a:r>
          </a:p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made       made</a:t>
            </a:r>
          </a:p>
          <a:p>
            <a:pPr algn="l">
              <a:spcBef>
                <a:spcPct val="50000"/>
              </a:spcBef>
            </a:pPr>
            <a:r>
              <a:rPr lang="en-US" altLang="zh-CN" sz="3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had          had</a:t>
            </a:r>
          </a:p>
        </p:txBody>
      </p:sp>
      <p:sp>
        <p:nvSpPr>
          <p:cNvPr id="3077" name="WordArt 19"/>
          <p:cNvSpPr>
            <a:spLocks noChangeArrowheads="1" noChangeShapeType="1" noTextEdit="1"/>
          </p:cNvSpPr>
          <p:nvPr/>
        </p:nvSpPr>
        <p:spPr bwMode="auto">
          <a:xfrm>
            <a:off x="292624" y="579120"/>
            <a:ext cx="8305800" cy="304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r>
              <a:rPr lang="en-US" altLang="zh-CN" sz="3600" b="1" kern="10" dirty="0">
                <a:ln w="9525">
                  <a:solidFill>
                    <a:schemeClr val="tx1"/>
                  </a:solidFill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Fill in the blanks with the different forms of the verbs. </a:t>
            </a:r>
            <a:endParaRPr lang="zh-CN" altLang="en-US" sz="3600" b="1" kern="10" dirty="0">
              <a:ln w="9525">
                <a:solidFill>
                  <a:schemeClr val="tx1"/>
                </a:solidFill>
                <a:round/>
              </a:ln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228600" y="1066862"/>
            <a:ext cx="6172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jump—jumped—jumped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跳绳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63" y="990600"/>
            <a:ext cx="160813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 descr="chat on 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68700"/>
            <a:ext cx="17526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1905000" y="962025"/>
            <a:ext cx="6019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Have you 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 </a:t>
            </a:r>
            <a:r>
              <a:rPr lang="en-US" altLang="zh-CN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jumped rope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Yes. I have </a:t>
            </a:r>
            <a:r>
              <a:rPr lang="en-US" altLang="zh-CN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jumped rope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/ No. I have 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</a:t>
            </a:r>
            <a:r>
              <a:rPr lang="en-US" altLang="zh-CN" sz="24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jumped rope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5334000" y="5426075"/>
            <a:ext cx="2971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watch a movie in  the open air</a:t>
            </a: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152400" y="54102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chat online</a:t>
            </a: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5638800" y="525463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8" name="Picture 7" descr="1-3-3 副本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86400" y="3570288"/>
            <a:ext cx="2057400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2743200" y="5410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go climbing</a:t>
            </a:r>
          </a:p>
        </p:txBody>
      </p:sp>
      <p:pic>
        <p:nvPicPr>
          <p:cNvPr id="5130" name="Picture 3" descr="E:\1\九上教材\1\8-p38-4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43200" y="3605213"/>
            <a:ext cx="20574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0" y="76200"/>
            <a:ext cx="7848600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Make up conversations similar to the example with your partner.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7920038" y="0"/>
            <a:ext cx="1223962" cy="1258888"/>
          </a:xfrm>
          <a:prstGeom prst="rect">
            <a:avLst/>
          </a:prstGeom>
          <a:solidFill>
            <a:srgbClr val="FF99CC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ever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920038" y="1255713"/>
            <a:ext cx="1223962" cy="1258887"/>
          </a:xfrm>
          <a:prstGeom prst="rect">
            <a:avLst/>
          </a:prstGeom>
          <a:solidFill>
            <a:srgbClr val="66FF66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never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6" grpId="0" autoUpdateAnimBg="0"/>
      <p:bldP spid="5129" grpId="0" autoUpdateAnimBg="0"/>
      <p:bldP spid="5131" grpId="0" animBg="1" autoUpdateAnimBg="0"/>
      <p:bldP spid="5132" grpId="0" animBg="1" autoUpdateAnimBg="0"/>
      <p:bldP spid="513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4"/>
          <p:cNvSpPr txBox="1">
            <a:spLocks noChangeArrowheads="1"/>
          </p:cNvSpPr>
          <p:nvPr/>
        </p:nvSpPr>
        <p:spPr bwMode="auto">
          <a:xfrm>
            <a:off x="152400" y="106363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Where have they been in the holiday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6147" name="Text Box 16"/>
          <p:cNvSpPr txBox="1">
            <a:spLocks noChangeArrowheads="1"/>
          </p:cNvSpPr>
          <p:nvPr/>
        </p:nvSpPr>
        <p:spPr bwMode="auto">
          <a:xfrm>
            <a:off x="152400" y="685800"/>
            <a:ext cx="7467600" cy="2124075"/>
          </a:xfrm>
          <a:prstGeom prst="rect">
            <a:avLst/>
          </a:prstGeom>
          <a:solidFill>
            <a:srgbClr val="FBFB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Kangkang _____ ______ to an English summer school.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Jane _____ ______ to Mount Huang. </a:t>
            </a:r>
          </a:p>
          <a:p>
            <a:pPr algn="l" eaLnBrk="1" hangingPunct="1">
              <a:spcBef>
                <a:spcPct val="50000"/>
              </a:spcBef>
            </a:pP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Maria _____ ______ to Cuba. </a:t>
            </a:r>
          </a:p>
        </p:txBody>
      </p:sp>
      <p:pic>
        <p:nvPicPr>
          <p:cNvPr id="5124" name="Picture 4" descr="P1 9-1-1-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200400"/>
            <a:ext cx="4038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920038" y="0"/>
            <a:ext cx="1223962" cy="1258888"/>
          </a:xfrm>
          <a:prstGeom prst="rect">
            <a:avLst/>
          </a:prstGeom>
          <a:solidFill>
            <a:srgbClr val="FF99CC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ever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920038" y="1255713"/>
            <a:ext cx="1223962" cy="1258887"/>
          </a:xfrm>
          <a:prstGeom prst="rect">
            <a:avLst/>
          </a:prstGeom>
          <a:solidFill>
            <a:srgbClr val="66FF66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never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7920038" y="2514600"/>
            <a:ext cx="1223962" cy="1258888"/>
          </a:xfrm>
          <a:prstGeom prst="rect">
            <a:avLst/>
          </a:prstGeom>
          <a:solidFill>
            <a:srgbClr val="3366FF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just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920038" y="3770313"/>
            <a:ext cx="1223962" cy="1258887"/>
          </a:xfrm>
          <a:prstGeom prst="rect">
            <a:avLst/>
          </a:prstGeom>
          <a:solidFill>
            <a:srgbClr val="FFFF00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already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219200" y="23622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828800" y="6858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066800" y="12192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</a:t>
            </a:r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152400" y="1676400"/>
            <a:ext cx="7467600" cy="457200"/>
          </a:xfrm>
          <a:prstGeom prst="rect">
            <a:avLst/>
          </a:prstGeom>
          <a:solidFill>
            <a:srgbClr val="00FF00">
              <a:alpha val="7803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They have 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come back.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152400" y="2743200"/>
            <a:ext cx="7467600" cy="457200"/>
          </a:xfrm>
          <a:prstGeom prst="rect">
            <a:avLst/>
          </a:prstGeom>
          <a:solidFill>
            <a:srgbClr val="00FF0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She has 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come back.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1" grpId="0" animBg="1" autoUpdateAnimBg="0"/>
      <p:bldP spid="6152" grpId="0" animBg="1" autoUpdateAnimBg="0"/>
      <p:bldP spid="6153" grpId="0" autoUpdateAnimBg="0"/>
      <p:bldP spid="6154" grpId="0" autoUpdateAnimBg="0"/>
      <p:bldP spid="6155" grpId="0" autoUpdateAnimBg="0"/>
      <p:bldP spid="6156" grpId="0" animBg="1" autoUpdateAnimBg="0"/>
      <p:bldP spid="615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饿"/>
          <p:cNvPicPr>
            <a:picLocks noChangeAspect="1" noChangeArrowheads="1"/>
          </p:cNvPicPr>
          <p:nvPr/>
        </p:nvPicPr>
        <p:blipFill>
          <a:blip r:embed="rId2" cstate="email"/>
          <a:srcRect t="26280"/>
          <a:stretch>
            <a:fillRect/>
          </a:stretch>
        </p:blipFill>
        <p:spPr bwMode="auto">
          <a:xfrm>
            <a:off x="4343400" y="4146550"/>
            <a:ext cx="2743200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381000" y="304800"/>
            <a:ext cx="563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Have you had supper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920038" y="0"/>
            <a:ext cx="1223962" cy="1258888"/>
          </a:xfrm>
          <a:prstGeom prst="rect">
            <a:avLst/>
          </a:prstGeom>
          <a:solidFill>
            <a:srgbClr val="FF99CC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ever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920038" y="1255713"/>
            <a:ext cx="1223962" cy="1258887"/>
          </a:xfrm>
          <a:prstGeom prst="rect">
            <a:avLst/>
          </a:prstGeom>
          <a:solidFill>
            <a:srgbClr val="66FF66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never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920038" y="2514600"/>
            <a:ext cx="1223962" cy="1258888"/>
          </a:xfrm>
          <a:prstGeom prst="rect">
            <a:avLst/>
          </a:prstGeom>
          <a:solidFill>
            <a:srgbClr val="3366FF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just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920038" y="3770313"/>
            <a:ext cx="1223962" cy="1258887"/>
          </a:xfrm>
          <a:prstGeom prst="rect">
            <a:avLst/>
          </a:prstGeom>
          <a:solidFill>
            <a:srgbClr val="FFFF00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already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920038" y="5029200"/>
            <a:ext cx="1223962" cy="1371600"/>
          </a:xfrm>
          <a:prstGeom prst="rect">
            <a:avLst/>
          </a:prstGeom>
          <a:solidFill>
            <a:srgbClr val="00FFFF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yet</a:t>
            </a:r>
          </a:p>
        </p:txBody>
      </p:sp>
      <p:sp>
        <p:nvSpPr>
          <p:cNvPr id="7177" name="AutoShape 12"/>
          <p:cNvSpPr>
            <a:spLocks noChangeArrowheads="1"/>
          </p:cNvSpPr>
          <p:nvPr/>
        </p:nvSpPr>
        <p:spPr bwMode="auto">
          <a:xfrm>
            <a:off x="0" y="3505200"/>
            <a:ext cx="3810000" cy="1600200"/>
          </a:xfrm>
          <a:prstGeom prst="cloudCallout">
            <a:avLst>
              <a:gd name="adj1" fmla="val 67458"/>
              <a:gd name="adj2" fmla="val 7152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I’m hungry. </a:t>
            </a:r>
          </a:p>
          <a:p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 haven’t had supper 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381000" y="1143000"/>
            <a:ext cx="3789363" cy="1828800"/>
            <a:chOff x="0" y="0"/>
            <a:chExt cx="2387" cy="1152"/>
          </a:xfrm>
        </p:grpSpPr>
        <p:pic>
          <p:nvPicPr>
            <p:cNvPr id="6156" name="Picture 11" descr="1363148078103754_orig_副本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1440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4" descr="吃饱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0" y="0"/>
              <a:ext cx="947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81" name="AutoShape 11"/>
          <p:cNvSpPr>
            <a:spLocks noChangeArrowheads="1"/>
          </p:cNvSpPr>
          <p:nvPr/>
        </p:nvSpPr>
        <p:spPr bwMode="auto">
          <a:xfrm>
            <a:off x="4876800" y="990600"/>
            <a:ext cx="3048000" cy="1752600"/>
          </a:xfrm>
          <a:prstGeom prst="cloudCallout">
            <a:avLst>
              <a:gd name="adj1" fmla="val -73176"/>
              <a:gd name="adj2" fmla="val 146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I’m full. I have 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had supper 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5" grpId="0" animBg="1" autoUpdateAnimBg="0"/>
      <p:bldP spid="7176" grpId="0" animBg="1" autoUpdateAnimBg="0"/>
      <p:bldP spid="7177" grpId="0" animBg="1" autoUpdateAnimBg="0"/>
      <p:bldP spid="718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739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Have you cleaned your room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195" name="AutoShape 7"/>
          <p:cNvSpPr>
            <a:spLocks noChangeArrowheads="1"/>
          </p:cNvSpPr>
          <p:nvPr/>
        </p:nvSpPr>
        <p:spPr bwMode="auto">
          <a:xfrm>
            <a:off x="381000" y="4114800"/>
            <a:ext cx="3657600" cy="1752600"/>
          </a:xfrm>
          <a:prstGeom prst="cloudCallout">
            <a:avLst>
              <a:gd name="adj1" fmla="val 49481"/>
              <a:gd name="adj2" fmla="val 6204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It’s very dirty. I haven’t cleaned it 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4648200" y="1143000"/>
            <a:ext cx="3352800" cy="1447800"/>
          </a:xfrm>
          <a:prstGeom prst="cloudCallout">
            <a:avLst>
              <a:gd name="adj1" fmla="val -68181"/>
              <a:gd name="adj2" fmla="val 3311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 have 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cleaned it . It’s clean.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920038" y="0"/>
            <a:ext cx="1223962" cy="1258888"/>
          </a:xfrm>
          <a:prstGeom prst="rect">
            <a:avLst/>
          </a:prstGeom>
          <a:solidFill>
            <a:srgbClr val="FF99CC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ever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920038" y="1255713"/>
            <a:ext cx="1223962" cy="1258887"/>
          </a:xfrm>
          <a:prstGeom prst="rect">
            <a:avLst/>
          </a:prstGeom>
          <a:solidFill>
            <a:srgbClr val="66FF66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never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920038" y="2514600"/>
            <a:ext cx="1223962" cy="1258888"/>
          </a:xfrm>
          <a:prstGeom prst="rect">
            <a:avLst/>
          </a:prstGeom>
          <a:solidFill>
            <a:srgbClr val="3366FF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just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920038" y="3770313"/>
            <a:ext cx="1223962" cy="1258887"/>
          </a:xfrm>
          <a:prstGeom prst="rect">
            <a:avLst/>
          </a:prstGeom>
          <a:solidFill>
            <a:srgbClr val="FFFF00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already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920038" y="5029200"/>
            <a:ext cx="1223962" cy="1371600"/>
          </a:xfrm>
          <a:prstGeom prst="rect">
            <a:avLst/>
          </a:prstGeom>
          <a:solidFill>
            <a:srgbClr val="00FFFF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yet</a:t>
            </a:r>
          </a:p>
        </p:txBody>
      </p:sp>
      <p:pic>
        <p:nvPicPr>
          <p:cNvPr id="8202" name="Picture 10" descr="u=1811596526,3577407816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5800" y="3886200"/>
            <a:ext cx="3429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 noChangeAspect="1"/>
          </p:cNvGrpSpPr>
          <p:nvPr/>
        </p:nvGrpSpPr>
        <p:grpSpPr bwMode="auto">
          <a:xfrm>
            <a:off x="0" y="1266825"/>
            <a:ext cx="4038600" cy="2136775"/>
            <a:chOff x="0" y="0"/>
            <a:chExt cx="2693" cy="1424"/>
          </a:xfrm>
        </p:grpSpPr>
        <p:pic>
          <p:nvPicPr>
            <p:cNvPr id="7180" name="Picture 12" descr="407803img_bx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2136" cy="1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3" descr="rtds20110306x_副本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68" y="368"/>
              <a:ext cx="725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nimBg="1" autoUpdateAnimBg="0"/>
      <p:bldP spid="8196" grpId="0" animBg="1" autoUpdateAnimBg="0"/>
      <p:bldP spid="8197" grpId="0" animBg="1" autoUpdateAnimBg="0"/>
      <p:bldP spid="8198" grpId="0" animBg="1" autoUpdateAnimBg="0"/>
      <p:bldP spid="8199" grpId="0" animBg="1" autoUpdateAnimBg="0"/>
      <p:bldP spid="8200" grpId="0" animBg="1" autoUpdateAnimBg="0"/>
      <p:bldP spid="820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5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60579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/>
              </a:rPr>
              <a:t>Fill in the blanks with the words</a:t>
            </a:r>
            <a:endParaRPr lang="zh-CN" altLang="en-US" sz="3600" kern="10" dirty="0">
              <a:solidFill>
                <a:srgbClr val="0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28600" y="1447800"/>
            <a:ext cx="7543800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Have you ______ been to France?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No, I’ve  ______ been to any European countries,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but Michael has. He has ______ come back from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France. He likes it very much. He says he has 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 been to such a beautiful country before.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Have you seen him ______?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Yes, I have seen him ________.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209800" y="1416050"/>
            <a:ext cx="1295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2057400" y="2025650"/>
            <a:ext cx="1676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4267200" y="2635250"/>
            <a:ext cx="1066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762000" y="3824288"/>
            <a:ext cx="1143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3581400" y="4419600"/>
            <a:ext cx="1676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3657600" y="4997450"/>
            <a:ext cx="1676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920038" y="0"/>
            <a:ext cx="1223962" cy="1258888"/>
          </a:xfrm>
          <a:prstGeom prst="rect">
            <a:avLst/>
          </a:prstGeom>
          <a:solidFill>
            <a:srgbClr val="FF99CC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ever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920038" y="1255713"/>
            <a:ext cx="1223962" cy="1258887"/>
          </a:xfrm>
          <a:prstGeom prst="rect">
            <a:avLst/>
          </a:prstGeom>
          <a:solidFill>
            <a:srgbClr val="66FF66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never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7920038" y="2514600"/>
            <a:ext cx="1223962" cy="1258888"/>
          </a:xfrm>
          <a:prstGeom prst="rect">
            <a:avLst/>
          </a:prstGeom>
          <a:solidFill>
            <a:srgbClr val="3366FF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just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7920038" y="3770313"/>
            <a:ext cx="1223962" cy="1258887"/>
          </a:xfrm>
          <a:prstGeom prst="rect">
            <a:avLst/>
          </a:prstGeom>
          <a:solidFill>
            <a:srgbClr val="FFFF00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already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7920038" y="5029200"/>
            <a:ext cx="1223962" cy="1371600"/>
          </a:xfrm>
          <a:prstGeom prst="rect">
            <a:avLst/>
          </a:prstGeom>
          <a:solidFill>
            <a:srgbClr val="00FFFF">
              <a:alpha val="59999"/>
            </a:srgb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yet</a:t>
            </a:r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nimBg="1" autoUpdateAnimBg="0"/>
      <p:bldP spid="9227" grpId="0" animBg="1" autoUpdateAnimBg="0"/>
      <p:bldP spid="9228" grpId="0" animBg="1" autoUpdateAnimBg="0"/>
      <p:bldP spid="9229" grpId="0" animBg="1" autoUpdateAnimBg="0"/>
      <p:bldP spid="923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7010400" cy="488950"/>
          </a:xfrm>
          <a:prstGeom prst="rect">
            <a:avLst/>
          </a:prstGeom>
          <a:solidFill>
            <a:srgbClr val="FFFF00">
              <a:alpha val="4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600" b="1" dirty="0">
                <a:latin typeface="Times New Roman" panose="02020603050405020304" pitchFamily="18" charset="0"/>
              </a:rPr>
              <a:t>1b  Listen to 1a and mark T (True) or F (False).</a:t>
            </a:r>
          </a:p>
        </p:txBody>
      </p:sp>
      <p:grpSp>
        <p:nvGrpSpPr>
          <p:cNvPr id="3" name="Group 3"/>
          <p:cNvGrpSpPr/>
          <p:nvPr/>
        </p:nvGrpSpPr>
        <p:grpSpPr bwMode="auto">
          <a:xfrm>
            <a:off x="609600" y="1447800"/>
            <a:ext cx="7848600" cy="4060825"/>
            <a:chOff x="0" y="0"/>
            <a:chExt cx="4944" cy="2558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4752" cy="2558"/>
            </a:xfrm>
            <a:prstGeom prst="rect">
              <a:avLst/>
            </a:prstGeom>
            <a:solidFill>
              <a:schemeClr val="accent5">
                <a:lumMod val="90000"/>
                <a:alpha val="31000"/>
              </a:schemeClr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defRPr/>
              </a:pPr>
              <a:r>
                <a:rPr lang="en-US" sz="26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1. Michael has just been to a shopping center. 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26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2. Michael hates to go to the place because he 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26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couldn’t buy anything.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26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3. </a:t>
              </a:r>
              <a:r>
                <a:rPr lang="en-US" sz="2600" b="1" dirty="0" err="1">
                  <a:latin typeface="Times New Roman" panose="02020603050405020304" pitchFamily="18" charset="0"/>
                  <a:ea typeface="宋体" panose="02010600030101010101" pitchFamily="2" charset="-122"/>
                </a:rPr>
                <a:t>Kangkang</a:t>
              </a:r>
              <a:r>
                <a:rPr lang="en-US" sz="26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and Michael went back home 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26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   together.</a:t>
              </a:r>
            </a:p>
            <a:p>
              <a:pPr algn="l">
                <a:spcBef>
                  <a:spcPct val="50000"/>
                </a:spcBef>
                <a:defRPr/>
              </a:pPr>
              <a:r>
                <a:rPr lang="en-US" sz="2600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4. Maria likes going there.</a:t>
              </a:r>
            </a:p>
            <a:p>
              <a:pPr algn="l">
                <a:spcBef>
                  <a:spcPct val="50000"/>
                </a:spcBef>
                <a:defRPr/>
              </a:pPr>
              <a:endParaRPr lang="en-US" sz="2600" b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6" name="Text Box 5"/>
            <p:cNvSpPr txBox="1">
              <a:spLocks noChangeArrowheads="1"/>
            </p:cNvSpPr>
            <p:nvPr/>
          </p:nvSpPr>
          <p:spPr bwMode="auto">
            <a:xfrm>
              <a:off x="4224" y="0"/>
              <a:ext cx="720" cy="2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zh-CN" sz="2600" b="1">
                  <a:latin typeface="Times New Roman" panose="02020603050405020304" pitchFamily="18" charset="0"/>
                </a:rPr>
                <a:t>(     )</a:t>
              </a: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zh-CN" sz="2600" b="1">
                  <a:latin typeface="Times New Roman" panose="02020603050405020304" pitchFamily="18" charset="0"/>
                </a:rPr>
                <a:t>(     )</a:t>
              </a:r>
            </a:p>
            <a:p>
              <a:pPr algn="l" eaLnBrk="1" hangingPunct="1">
                <a:spcBef>
                  <a:spcPct val="50000"/>
                </a:spcBef>
              </a:pPr>
              <a:endParaRPr lang="en-US" altLang="zh-CN" sz="2600" b="1">
                <a:latin typeface="Times New Roman" panose="02020603050405020304" pitchFamily="18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zh-CN" sz="2600" b="1">
                  <a:latin typeface="Times New Roman" panose="02020603050405020304" pitchFamily="18" charset="0"/>
                </a:rPr>
                <a:t>(     )</a:t>
              </a:r>
            </a:p>
            <a:p>
              <a:pPr algn="l" eaLnBrk="1" hangingPunct="1">
                <a:spcBef>
                  <a:spcPct val="50000"/>
                </a:spcBef>
              </a:pPr>
              <a:endParaRPr lang="en-US" altLang="zh-CN" sz="2600" b="1">
                <a:latin typeface="Times New Roman" panose="02020603050405020304" pitchFamily="18" charset="0"/>
              </a:endParaRPr>
            </a:p>
            <a:p>
              <a:pPr algn="l" eaLnBrk="1" hangingPunct="1">
                <a:spcBef>
                  <a:spcPct val="50000"/>
                </a:spcBef>
              </a:pPr>
              <a:r>
                <a:rPr lang="en-US" altLang="zh-CN" sz="2600" b="1">
                  <a:latin typeface="Times New Roman" panose="02020603050405020304" pitchFamily="18" charset="0"/>
                </a:rPr>
                <a:t>(     )</a:t>
              </a:r>
            </a:p>
          </p:txBody>
        </p:sp>
      </p:grpSp>
      <p:pic>
        <p:nvPicPr>
          <p:cNvPr id="6" name="Picture 6" descr="09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43800" y="1524000"/>
            <a:ext cx="3746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1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43800" y="2133600"/>
            <a:ext cx="35242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1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43800" y="3276600"/>
            <a:ext cx="35242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1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43800" y="4495800"/>
            <a:ext cx="35242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ectionA1a课文录音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33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3968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9 9-1-2-1_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0400" y="152400"/>
            <a:ext cx="2514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8"/>
          <p:cNvSpPr txBox="1">
            <a:spLocks noChangeArrowheads="1"/>
          </p:cNvSpPr>
          <p:nvPr/>
        </p:nvSpPr>
        <p:spPr bwMode="auto">
          <a:xfrm>
            <a:off x="304800" y="4800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Ann was late for school, too. </a:t>
            </a:r>
            <a:r>
              <a:rPr lang="en-US" altLang="zh-CN" sz="24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zh-CN" sz="24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Rectangle 11"/>
          <p:cNvSpPr>
            <a:spLocks noChangeArrowheads="1"/>
          </p:cNvSpPr>
          <p:nvPr/>
        </p:nvSpPr>
        <p:spPr bwMode="auto">
          <a:xfrm>
            <a:off x="304800" y="4343400"/>
            <a:ext cx="4565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A: Jane was late for school today.</a:t>
            </a:r>
          </a:p>
        </p:txBody>
      </p:sp>
      <p:sp>
        <p:nvSpPr>
          <p:cNvPr id="12293" name="Rectangle 23"/>
          <p:cNvSpPr>
            <a:spLocks noChangeArrowheads="1"/>
          </p:cNvSpPr>
          <p:nvPr/>
        </p:nvSpPr>
        <p:spPr bwMode="auto">
          <a:xfrm>
            <a:off x="5410200" y="4800600"/>
            <a:ext cx="1785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was Ann.</a:t>
            </a:r>
          </a:p>
        </p:txBody>
      </p:sp>
      <p:pic>
        <p:nvPicPr>
          <p:cNvPr id="12294" name="Picture 6" descr="图片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1993900"/>
            <a:ext cx="29718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19800" y="1066800"/>
            <a:ext cx="3124200" cy="1143000"/>
          </a:xfrm>
          <a:prstGeom prst="wedgeEllipseCallout">
            <a:avLst>
              <a:gd name="adj1" fmla="val -4619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I really hate going to a place like that.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76200" y="1295400"/>
            <a:ext cx="2743200" cy="609600"/>
          </a:xfrm>
          <a:prstGeom prst="wedgeEllipseCallout">
            <a:avLst>
              <a:gd name="adj1" fmla="val 64069"/>
              <a:gd name="adj2" fmla="val 95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zh-CN" sz="20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0" y="2286000"/>
            <a:ext cx="3124200" cy="701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 I hate going to a place like that, too.</a:t>
            </a:r>
          </a:p>
        </p:txBody>
      </p:sp>
      <p:sp>
        <p:nvSpPr>
          <p:cNvPr id="12298" name="Rectangle 2"/>
          <p:cNvSpPr>
            <a:spLocks noChangeArrowheads="1"/>
          </p:cNvSpPr>
          <p:nvPr/>
        </p:nvSpPr>
        <p:spPr bwMode="auto">
          <a:xfrm>
            <a:off x="1219200" y="5486400"/>
            <a:ext cx="6400800" cy="1143000"/>
          </a:xfrm>
          <a:prstGeom prst="rect">
            <a:avLst/>
          </a:prstGeom>
          <a:solidFill>
            <a:schemeClr val="accent2">
              <a:lumMod val="20000"/>
              <a:lumOff val="80000"/>
              <a:alpha val="87999"/>
            </a:schemeClr>
          </a:solidFill>
          <a:ln w="9525">
            <a:noFill/>
            <a:miter lim="800000"/>
          </a:ln>
        </p:spPr>
        <p:txBody>
          <a:bodyPr anchor="ctr"/>
          <a:lstStyle/>
          <a:p>
            <a:pPr algn="l">
              <a:buFontTx/>
              <a:buNone/>
              <a:defRPr/>
            </a:pPr>
            <a:r>
              <a:rPr lang="en-US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</a:t>
            </a:r>
            <a:r>
              <a:rPr lang="en-US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 </a:t>
            </a:r>
            <a:r>
              <a:rPr 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be/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情态动词</a:t>
            </a:r>
            <a:r>
              <a:rPr 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助动词</a:t>
            </a:r>
            <a:r>
              <a:rPr lang="en-US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3200" b="1">
                <a:solidFill>
                  <a:srgbClr val="66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endParaRPr lang="zh-CN" altLang="en-US" sz="32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  <p:bldP spid="12293" grpId="1" autoUpdateAnimBg="0"/>
      <p:bldP spid="12295" grpId="0" animBg="1" autoUpdateAnimBg="0"/>
      <p:bldP spid="12296" grpId="0" animBg="1" autoUpdateAnimBg="0"/>
      <p:bldP spid="12297" grpId="0" animBg="1" autoUpdateAnimBg="0"/>
      <p:bldP spid="12298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1289</Words>
  <Application>Microsoft Office PowerPoint</Application>
  <PresentationFormat>全屏显示(4:3)</PresentationFormat>
  <Paragraphs>233</Paragraphs>
  <Slides>19</Slides>
  <Notes>1</Notes>
  <HiddenSlides>0</HiddenSlides>
  <MMClips>3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Kingsoft Phonetic Plain</vt:lpstr>
      <vt:lpstr>方正姚体</vt:lpstr>
      <vt:lpstr>华文隶书</vt:lpstr>
      <vt:lpstr>宋体</vt:lpstr>
      <vt:lpstr>微软雅黑</vt:lpstr>
      <vt:lpstr>Arial</vt:lpstr>
      <vt:lpstr>Calibri</vt:lpstr>
      <vt:lpstr>Georgia</vt:lpstr>
      <vt:lpstr>Times New Roman</vt:lpstr>
      <vt:lpstr>Trebuchet MS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2014-02-28T08:12:00Z</dcterms:created>
  <dcterms:modified xsi:type="dcterms:W3CDTF">2023-01-16T15:53:41Z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3186250369B94DAD829C141CC6F6C00F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