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5"/>
  </p:notesMasterIdLst>
  <p:handoutMasterIdLst>
    <p:handoutMasterId r:id="rId16"/>
  </p:handoutMasterIdLst>
  <p:sldIdLst>
    <p:sldId id="256" r:id="rId2"/>
    <p:sldId id="276" r:id="rId3"/>
    <p:sldId id="287" r:id="rId4"/>
    <p:sldId id="288" r:id="rId5"/>
    <p:sldId id="310" r:id="rId6"/>
    <p:sldId id="309" r:id="rId7"/>
    <p:sldId id="323" r:id="rId8"/>
    <p:sldId id="324" r:id="rId9"/>
    <p:sldId id="325" r:id="rId10"/>
    <p:sldId id="301" r:id="rId11"/>
    <p:sldId id="302" r:id="rId12"/>
    <p:sldId id="291" r:id="rId13"/>
    <p:sldId id="334" r:id="rId14"/>
  </p:sldIdLst>
  <p:sldSz cx="12192000" cy="6858000"/>
  <p:notesSz cx="7104063" cy="10234613"/>
  <p:embeddedFontLst>
    <p:embeddedFont>
      <p:font typeface="Calibri" panose="020F0502020204030204" pitchFamily="34" charset="0"/>
      <p:regular r:id="rId17"/>
      <p:bold r:id="rId18"/>
      <p:italic r:id="rId19"/>
      <p:boldItalic r:id="rId20"/>
    </p:embeddedFont>
    <p:embeddedFont>
      <p:font typeface="楷体" panose="02010609060101010101" pitchFamily="49" charset="-122"/>
      <p:regular r:id="rId21"/>
    </p:embeddedFont>
    <p:embeddedFont>
      <p:font typeface="新宋体" panose="02010609030101010101" pitchFamily="49" charset="-122"/>
      <p:regular r:id="rId22"/>
    </p:embeddedFont>
    <p:embeddedFont>
      <p:font typeface="微软雅黑" panose="020B0503020204020204" pitchFamily="34" charset="-122"/>
      <p:regular r:id="rId23"/>
      <p:bold r:id="rId24"/>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23F"/>
    <a:srgbClr val="A1C450"/>
    <a:srgbClr val="8CBE6C"/>
    <a:srgbClr val="FAD5E6"/>
    <a:srgbClr val="CC0000"/>
    <a:srgbClr val="202020"/>
    <a:srgbClr val="323232"/>
    <a:srgbClr val="CC3300"/>
    <a:srgbClr val="FF3300"/>
    <a:srgbClr val="99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3" autoAdjust="0"/>
    <p:restoredTop sz="94660"/>
  </p:normalViewPr>
  <p:slideViewPr>
    <p:cSldViewPr snapToGrid="0">
      <p:cViewPr varScale="1">
        <p:scale>
          <a:sx n="116" d="100"/>
          <a:sy n="116" d="100"/>
        </p:scale>
        <p:origin x="-390"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7.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45"/>
            </a:lvl1pPr>
          </a:lstStyle>
          <a:p>
            <a:endParaRPr lang="zh-CN" altLang="en-US"/>
          </a:p>
        </p:txBody>
      </p:sp>
      <p:sp>
        <p:nvSpPr>
          <p:cNvPr id="3" name="日期占位符 2"/>
          <p:cNvSpPr>
            <a:spLocks noGrp="1"/>
          </p:cNvSpPr>
          <p:nvPr>
            <p:ph type="dt" sz="quarter" idx="1"/>
          </p:nvPr>
        </p:nvSpPr>
        <p:spPr>
          <a:xfrm>
            <a:off x="4023812" y="0"/>
            <a:ext cx="3078290" cy="513492"/>
          </a:xfrm>
          <a:prstGeom prst="rect">
            <a:avLst/>
          </a:prstGeom>
        </p:spPr>
        <p:txBody>
          <a:bodyPr vert="horz" lIns="91440" tIns="45720" rIns="91440" bIns="45720" rtlCol="0"/>
          <a:lstStyle>
            <a:lvl1pPr algn="r">
              <a:defRPr sz="1245"/>
            </a:lvl1pPr>
          </a:lstStyle>
          <a:p>
            <a:fld id="{0F9B84EA-7D68-4D60-9CB1-D50884785D1C}" type="datetimeFigureOut">
              <a:rPr lang="zh-CN" altLang="en-US" smtClean="0"/>
              <a:t>2023-01-16</a:t>
            </a:fld>
            <a:endParaRPr lang="zh-CN" altLang="en-US"/>
          </a:p>
        </p:txBody>
      </p:sp>
      <p:sp>
        <p:nvSpPr>
          <p:cNvPr id="4" name="页脚占位符 3"/>
          <p:cNvSpPr>
            <a:spLocks noGrp="1"/>
          </p:cNvSpPr>
          <p:nvPr>
            <p:ph type="ftr" sz="quarter" idx="2"/>
          </p:nvPr>
        </p:nvSpPr>
        <p:spPr>
          <a:xfrm>
            <a:off x="0" y="9720804"/>
            <a:ext cx="3078290" cy="513491"/>
          </a:xfrm>
          <a:prstGeom prst="rect">
            <a:avLst/>
          </a:prstGeom>
        </p:spPr>
        <p:txBody>
          <a:bodyPr vert="horz" lIns="91440" tIns="45720" rIns="91440" bIns="45720" rtlCol="0" anchor="b"/>
          <a:lstStyle>
            <a:lvl1pPr algn="l">
              <a:defRPr sz="1245"/>
            </a:lvl1pPr>
          </a:lstStyle>
          <a:p>
            <a:endParaRPr lang="zh-CN" altLang="en-US"/>
          </a:p>
        </p:txBody>
      </p:sp>
      <p:sp>
        <p:nvSpPr>
          <p:cNvPr id="5" name="灯片编号占位符 4"/>
          <p:cNvSpPr>
            <a:spLocks noGrp="1"/>
          </p:cNvSpPr>
          <p:nvPr>
            <p:ph type="sldNum" sz="quarter" idx="3"/>
          </p:nvPr>
        </p:nvSpPr>
        <p:spPr>
          <a:xfrm>
            <a:off x="4023812" y="9720804"/>
            <a:ext cx="3078290" cy="513491"/>
          </a:xfrm>
          <a:prstGeom prst="rect">
            <a:avLst/>
          </a:prstGeom>
        </p:spPr>
        <p:txBody>
          <a:bodyPr vert="horz" lIns="91440" tIns="45720" rIns="91440" bIns="45720" rtlCol="0" anchor="b"/>
          <a:lstStyle>
            <a:lvl1pPr algn="r">
              <a:defRPr sz="1245"/>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3812" y="0"/>
            <a:ext cx="3078290" cy="513492"/>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2023-01-16</a:t>
            </a:fld>
            <a:endParaRPr lang="zh-CN" altLang="en-US"/>
          </a:p>
        </p:txBody>
      </p:sp>
      <p:sp>
        <p:nvSpPr>
          <p:cNvPr id="4" name="幻灯片图像占位符 3"/>
          <p:cNvSpPr>
            <a:spLocks noGrp="1" noRot="1" noChangeAspect="1"/>
          </p:cNvSpPr>
          <p:nvPr>
            <p:ph type="sldImg" idx="2"/>
          </p:nvPr>
        </p:nvSpPr>
        <p:spPr>
          <a:xfrm>
            <a:off x="481584" y="1279287"/>
            <a:ext cx="6140577" cy="345407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0375" y="4925254"/>
            <a:ext cx="5682996" cy="4029754"/>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9720804"/>
            <a:ext cx="3078290" cy="513491"/>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3812" y="9720804"/>
            <a:ext cx="3078290" cy="513491"/>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2023-01-16</a:t>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2023-01-16</a:t>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2023-01-16</a:t>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2023-01-16</a:t>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2023-01-16</a:t>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2023-01-16</a:t>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60FBDFE-C587-4B4C-A407-44438C67B59E}" type="datetimeFigureOut">
              <a:rPr lang="zh-CN" altLang="en-US" smtClean="0"/>
              <a:t>2023-01-16</a:t>
            </a:fld>
            <a:endParaRPr lang="zh-CN" altLang="en-US"/>
          </a:p>
        </p:txBody>
      </p:sp>
      <p:sp>
        <p:nvSpPr>
          <p:cNvPr id="3" name="页脚占位符 2"/>
          <p:cNvSpPr>
            <a:spLocks noGrp="1"/>
          </p:cNvSpPr>
          <p:nvPr>
            <p:ph type="ftr" sz="quarter" idx="11"/>
          </p:nvPr>
        </p:nvSpPr>
        <p:spPr/>
        <p:txBody>
          <a:bodyPr/>
          <a:lstStyle/>
          <a:p>
            <a:endParaRPr lang="zh-CN" altLang="en-US" dirty="0"/>
          </a:p>
        </p:txBody>
      </p:sp>
      <p:sp>
        <p:nvSpPr>
          <p:cNvPr id="4" name="灯片编号占位符 3"/>
          <p:cNvSpPr>
            <a:spLocks noGrp="1"/>
          </p:cNvSpPr>
          <p:nvPr>
            <p:ph type="sldNum" sz="quarter" idx="12"/>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2023-01-16</a:t>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2023-01-16</a:t>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2023-01-16</a:t>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2023-01-16</a:t>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2023-01-16</a:t>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2023-01-16</a:t>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2023-01-16</a:t>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ags" Target="../tags/tag2.xml"/><Relationship Id="rId3" Type="http://schemas.openxmlformats.org/officeDocument/2006/relationships/slideLayout" Target="../slideLayouts/slideLayout3.xml"/><Relationship Id="rId21" Type="http://schemas.openxmlformats.org/officeDocument/2006/relationships/tags" Target="../tags/tag5.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1.xml"/><Relationship Id="rId2" Type="http://schemas.openxmlformats.org/officeDocument/2006/relationships/slideLayout" Target="../slideLayouts/slideLayout2.xml"/><Relationship Id="rId16" Type="http://schemas.openxmlformats.org/officeDocument/2006/relationships/theme" Target="../theme/theme1.xml"/><Relationship Id="rId20" Type="http://schemas.openxmlformats.org/officeDocument/2006/relationships/tags" Target="../tags/tag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ags" Target="../tags/tag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FFFFFF"/>
            </a:gs>
            <a:gs pos="100000">
              <a:srgbClr val="DCDCDC"/>
            </a:gs>
          </a:gsLst>
          <a:lin ang="5400000" scaled="0"/>
        </a:gra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7"/>
            </p:custDataLst>
          </p:nvPr>
        </p:nvSpPr>
        <p:spPr>
          <a:xfrm>
            <a:off x="669882" y="432000"/>
            <a:ext cx="10852237" cy="648000"/>
          </a:xfrm>
          <a:prstGeom prst="rect">
            <a:avLst/>
          </a:prstGeom>
        </p:spPr>
        <p:txBody>
          <a:bodyPr vert="horz" lIns="101600" tIns="38100" rIns="76200" bIns="38100" rtlCol="0" anchor="ctr" anchorCtr="0">
            <a:noAutofit/>
          </a:bodyPr>
          <a:lstStyle/>
          <a:p>
            <a:r>
              <a:rPr lang="zh-CN" altLang="en-US" dirty="0"/>
              <a:t>单击此处编辑母版标题样式</a:t>
            </a:r>
          </a:p>
        </p:txBody>
      </p:sp>
      <p:sp>
        <p:nvSpPr>
          <p:cNvPr id="3" name="文本占位符 2"/>
          <p:cNvSpPr>
            <a:spLocks noGrp="1"/>
          </p:cNvSpPr>
          <p:nvPr>
            <p:ph type="body" idx="1"/>
            <p:custDataLst>
              <p:tags r:id="rId18"/>
            </p:custDataLst>
          </p:nvPr>
        </p:nvSpPr>
        <p:spPr>
          <a:xfrm>
            <a:off x="669882" y="1296000"/>
            <a:ext cx="10852237" cy="5040000"/>
          </a:xfrm>
          <a:prstGeom prst="rect">
            <a:avLst/>
          </a:prstGeom>
        </p:spPr>
        <p:txBody>
          <a:bodyPr vert="horz" lIns="101600" tIns="0" rIns="82550" bIns="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19"/>
            </p:custDataLst>
          </p:nvPr>
        </p:nvSpPr>
        <p:spPr>
          <a:xfrm>
            <a:off x="879742" y="6349833"/>
            <a:ext cx="2700000" cy="316800"/>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t>2023-01-16</a:t>
            </a:fld>
            <a:endParaRPr lang="zh-CN" altLang="en-US"/>
          </a:p>
        </p:txBody>
      </p:sp>
      <p:sp>
        <p:nvSpPr>
          <p:cNvPr id="5" name="页脚占位符 4"/>
          <p:cNvSpPr>
            <a:spLocks noGrp="1"/>
          </p:cNvSpPr>
          <p:nvPr>
            <p:ph type="ftr" sz="quarter" idx="3"/>
            <p:custDataLst>
              <p:tags r:id="rId20"/>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21"/>
            </p:custDataLst>
          </p:nvPr>
        </p:nvSpPr>
        <p:spPr>
          <a:xfrm>
            <a:off x="8610600" y="6349833"/>
            <a:ext cx="2700000" cy="316800"/>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t>‹#›</a:t>
            </a:fld>
            <a:endParaRPr lang="zh-CN" altLang="en-US" dirty="0"/>
          </a:p>
        </p:txBody>
      </p:sp>
      <p:sp>
        <p:nvSpPr>
          <p:cNvPr id="7" name="KSO_TEMPLATE" hidden="1"/>
          <p:cNvSpPr/>
          <p:nvPr>
            <p:custDataLst>
              <p:tags r:id="rId22"/>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defTabSz="914400" rtl="0" eaLnBrk="1" fontAlgn="auto" latinLnBrk="0" hangingPunct="1">
        <a:lnSpc>
          <a:spcPct val="100000"/>
        </a:lnSpc>
        <a:spcBef>
          <a:spcPct val="0"/>
        </a:spcBef>
        <a:buNone/>
        <a:defRPr sz="2800" b="1" u="none" strike="noStrike" kern="1200" cap="none" spc="200" normalizeH="0">
          <a:solidFill>
            <a:schemeClr val="tx1"/>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mn-lt"/>
          <a:ea typeface="+mn-ea"/>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0" name="文本框 19"/>
          <p:cNvSpPr txBox="1"/>
          <p:nvPr/>
        </p:nvSpPr>
        <p:spPr>
          <a:xfrm>
            <a:off x="-2" y="831147"/>
            <a:ext cx="12192000" cy="646331"/>
          </a:xfrm>
          <a:prstGeom prst="rect">
            <a:avLst/>
          </a:prstGeom>
          <a:noFill/>
        </p:spPr>
        <p:txBody>
          <a:bodyPr wrap="square" rtlCol="0">
            <a:spAutoFit/>
          </a:bodyPr>
          <a:lstStyle/>
          <a:p>
            <a:pPr algn="ctr"/>
            <a:r>
              <a:rPr lang="zh-CN" altLang="en-US" sz="3600" dirty="0">
                <a:solidFill>
                  <a:prstClr val="white"/>
                </a:solidFill>
                <a:latin typeface="楷体" panose="02010609060101010101" pitchFamily="49" charset="-122"/>
                <a:ea typeface="楷体" panose="02010609060101010101" pitchFamily="49" charset="-122"/>
              </a:rPr>
              <a:t>统计表和条形统计图</a:t>
            </a:r>
          </a:p>
        </p:txBody>
      </p:sp>
      <p:sp>
        <p:nvSpPr>
          <p:cNvPr id="21" name="矩形 20"/>
          <p:cNvSpPr/>
          <p:nvPr/>
        </p:nvSpPr>
        <p:spPr>
          <a:xfrm>
            <a:off x="-3" y="1983790"/>
            <a:ext cx="12192000" cy="1938992"/>
          </a:xfrm>
          <a:prstGeom prst="rect">
            <a:avLst/>
          </a:prstGeom>
        </p:spPr>
        <p:txBody>
          <a:bodyPr wrap="square">
            <a:spAutoFit/>
          </a:bodyPr>
          <a:lstStyle/>
          <a:p>
            <a:pPr algn="ctr">
              <a:lnSpc>
                <a:spcPct val="150000"/>
              </a:lnSpc>
            </a:pPr>
            <a:r>
              <a:rPr lang="zh-CN" altLang="en-US" sz="4800" b="1" dirty="0" smtClean="0">
                <a:solidFill>
                  <a:prstClr val="white"/>
                </a:solidFill>
                <a:latin typeface="微软雅黑" panose="020B0503020204020204" pitchFamily="34" charset="-122"/>
                <a:ea typeface="微软雅黑" panose="020B0503020204020204" pitchFamily="34" charset="-122"/>
              </a:rPr>
              <a:t>复式条形统计图</a:t>
            </a:r>
            <a:endParaRPr lang="en-US" altLang="zh-CN" sz="4800" b="1" dirty="0">
              <a:solidFill>
                <a:prstClr val="white"/>
              </a:solidFill>
              <a:latin typeface="微软雅黑" panose="020B0503020204020204" pitchFamily="34" charset="-122"/>
              <a:ea typeface="微软雅黑" panose="020B0503020204020204" pitchFamily="34" charset="-122"/>
            </a:endParaRPr>
          </a:p>
          <a:p>
            <a:pPr algn="ctr">
              <a:lnSpc>
                <a:spcPct val="150000"/>
              </a:lnSpc>
            </a:pPr>
            <a:r>
              <a:rPr lang="zh-CN" altLang="en-US" sz="3200" b="1" dirty="0" smtClean="0">
                <a:solidFill>
                  <a:prstClr val="white"/>
                </a:solidFill>
                <a:latin typeface="微软雅黑" panose="020B0503020204020204" pitchFamily="34" charset="-122"/>
                <a:ea typeface="微软雅黑" panose="020B0503020204020204" pitchFamily="34" charset="-122"/>
              </a:rPr>
              <a:t>第</a:t>
            </a:r>
            <a:r>
              <a:rPr lang="en-US" altLang="zh-CN" sz="3200" b="1" dirty="0" smtClean="0">
                <a:solidFill>
                  <a:prstClr val="white"/>
                </a:solidFill>
                <a:latin typeface="微软雅黑" panose="020B0503020204020204" pitchFamily="34" charset="-122"/>
                <a:ea typeface="微软雅黑" panose="020B0503020204020204" pitchFamily="34" charset="-122"/>
              </a:rPr>
              <a:t>1</a:t>
            </a:r>
            <a:r>
              <a:rPr lang="zh-CN" altLang="en-US" sz="3200" b="1" dirty="0" smtClean="0">
                <a:solidFill>
                  <a:prstClr val="white"/>
                </a:solidFill>
                <a:latin typeface="微软雅黑" panose="020B0503020204020204" pitchFamily="34" charset="-122"/>
                <a:ea typeface="微软雅黑" panose="020B0503020204020204" pitchFamily="34" charset="-122"/>
              </a:rPr>
              <a:t>课</a:t>
            </a:r>
            <a:r>
              <a:rPr lang="zh-CN" altLang="en-US" sz="3200" b="1" dirty="0">
                <a:solidFill>
                  <a:prstClr val="white"/>
                </a:solidFill>
                <a:latin typeface="微软雅黑" panose="020B0503020204020204" pitchFamily="34" charset="-122"/>
                <a:ea typeface="微软雅黑" panose="020B0503020204020204" pitchFamily="34" charset="-122"/>
              </a:rPr>
              <a:t>时</a:t>
            </a:r>
            <a:endParaRPr lang="zh-CN" altLang="en-US" sz="3200" b="1" dirty="0" smtClean="0">
              <a:solidFill>
                <a:prstClr val="white"/>
              </a:solidFill>
              <a:latin typeface="微软雅黑" panose="020B0503020204020204" pitchFamily="34" charset="-122"/>
              <a:ea typeface="微软雅黑" panose="020B0503020204020204" pitchFamily="34" charset="-122"/>
            </a:endParaRPr>
          </a:p>
        </p:txBody>
      </p:sp>
      <p:sp>
        <p:nvSpPr>
          <p:cNvPr id="22" name="矩形 21"/>
          <p:cNvSpPr/>
          <p:nvPr/>
        </p:nvSpPr>
        <p:spPr>
          <a:xfrm>
            <a:off x="4947285" y="4563443"/>
            <a:ext cx="2297425" cy="307777"/>
          </a:xfrm>
          <a:prstGeom prst="rect">
            <a:avLst/>
          </a:prstGeom>
        </p:spPr>
        <p:txBody>
          <a:bodyPr wrap="none">
            <a:spAutoFit/>
          </a:bodyPr>
          <a:lstStyle/>
          <a:p>
            <a:pPr algn="ctr"/>
            <a:r>
              <a:rPr lang="zh-CN" altLang="en-US" sz="1400" dirty="0" smtClean="0">
                <a:solidFill>
                  <a:prstClr val="white"/>
                </a:solidFill>
                <a:latin typeface="微软雅黑" panose="020B0503020204020204" pitchFamily="34" charset="-122"/>
                <a:ea typeface="微软雅黑" panose="020B0503020204020204" pitchFamily="34" charset="-122"/>
              </a:rPr>
              <a:t>苏教版  </a:t>
            </a:r>
            <a:r>
              <a:rPr lang="zh-CN" altLang="en-US" sz="1400" dirty="0">
                <a:solidFill>
                  <a:prstClr val="white"/>
                </a:solidFill>
                <a:latin typeface="微软雅黑" panose="020B0503020204020204" pitchFamily="34" charset="-122"/>
                <a:ea typeface="微软雅黑" panose="020B0503020204020204" pitchFamily="34" charset="-122"/>
              </a:rPr>
              <a:t>数学  </a:t>
            </a:r>
            <a:r>
              <a:rPr lang="zh-CN" altLang="en-US" sz="1400" dirty="0" smtClean="0">
                <a:solidFill>
                  <a:prstClr val="white"/>
                </a:solidFill>
                <a:latin typeface="微软雅黑" panose="020B0503020204020204" pitchFamily="34" charset="-122"/>
                <a:ea typeface="微软雅黑" panose="020B0503020204020204" pitchFamily="34" charset="-122"/>
              </a:rPr>
              <a:t>五年级  </a:t>
            </a:r>
            <a:r>
              <a:rPr lang="zh-CN" altLang="en-US" sz="1400" dirty="0">
                <a:solidFill>
                  <a:prstClr val="white"/>
                </a:solidFill>
                <a:latin typeface="微软雅黑" panose="020B0503020204020204" pitchFamily="34" charset="-122"/>
                <a:ea typeface="微软雅黑" panose="020B0503020204020204" pitchFamily="34" charset="-122"/>
              </a:rPr>
              <a:t>上册</a:t>
            </a:r>
          </a:p>
        </p:txBody>
      </p:sp>
      <p:sp>
        <p:nvSpPr>
          <p:cNvPr id="5" name="矩形 4"/>
          <p:cNvSpPr/>
          <p:nvPr/>
        </p:nvSpPr>
        <p:spPr>
          <a:xfrm>
            <a:off x="0" y="5842902"/>
            <a:ext cx="12191997" cy="497205"/>
          </a:xfrm>
          <a:prstGeom prst="rect">
            <a:avLst/>
          </a:prstGeom>
        </p:spPr>
        <p:txBody>
          <a:bodyPr wrap="square">
            <a:spAutoFit/>
          </a:bodyPr>
          <a:lstStyle/>
          <a:p>
            <a:pPr marL="342900" lvl="0" indent="-342900" algn="ctr" fontAlgn="base">
              <a:lnSpc>
                <a:spcPct val="110000"/>
              </a:lnSpc>
              <a:spcBef>
                <a:spcPct val="0"/>
              </a:spcBef>
              <a:spcAft>
                <a:spcPct val="0"/>
              </a:spcAft>
            </a:pPr>
            <a:r>
              <a:rPr lang="en-US" altLang="zh-CN" sz="2400" b="1" kern="0" smtClean="0">
                <a:solidFill>
                  <a:srgbClr val="000000"/>
                </a:solidFill>
                <a:latin typeface="微软雅黑" panose="020B0503020204020204" pitchFamily="34" charset="-122"/>
                <a:ea typeface="微软雅黑" panose="020B0503020204020204" pitchFamily="34" charset="-122"/>
              </a:rPr>
              <a:t>WWW.PPT818.COM</a:t>
            </a:r>
            <a:endParaRPr lang="en-US" altLang="zh-CN" sz="2400" b="1" kern="0" dirty="0">
              <a:solidFill>
                <a:srgbClr val="00000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标注 2"/>
          <p:cNvSpPr/>
          <p:nvPr/>
        </p:nvSpPr>
        <p:spPr>
          <a:xfrm>
            <a:off x="691515" y="551815"/>
            <a:ext cx="8639175" cy="3428365"/>
          </a:xfrm>
          <a:prstGeom prst="wedgeRoundRectCallout">
            <a:avLst>
              <a:gd name="adj1" fmla="val 60228"/>
              <a:gd name="adj2" fmla="val 44176"/>
              <a:gd name="adj3" fmla="val 1666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fontAlgn="auto"/>
            <a:r>
              <a:rPr lang="en-US" altLang="zh-CN" sz="28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28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用不同颜色或底纹的直条来表示不同数据的条形统计图，叫作复式条形统计图。</a:t>
            </a:r>
          </a:p>
          <a:p>
            <a:pPr algn="l" fontAlgn="auto"/>
            <a:r>
              <a:rPr lang="en-US" altLang="zh-CN" sz="28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28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复式条形统计图不仅能够清楚地表示出各组数据的多少，还可以直观、形象地比较两组或两组以上的数据之间的关系。</a:t>
            </a:r>
            <a:endParaRPr lang="en-US" altLang="zh-CN" sz="28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algn="l" fontAlgn="auto"/>
            <a:r>
              <a:rPr lang="en-US" altLang="zh-CN" sz="28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3.</a:t>
            </a:r>
            <a:r>
              <a:rPr lang="zh-CN" altLang="en-US" sz="28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与复式统计表相比，复式条形统计图表示的数据更加直观、形象。</a:t>
            </a:r>
          </a:p>
        </p:txBody>
      </p:sp>
      <p:sp>
        <p:nvSpPr>
          <p:cNvPr id="8" name="圆角矩形标注 7"/>
          <p:cNvSpPr/>
          <p:nvPr/>
        </p:nvSpPr>
        <p:spPr>
          <a:xfrm>
            <a:off x="691513" y="4255271"/>
            <a:ext cx="8639175" cy="2307590"/>
          </a:xfrm>
          <a:prstGeom prst="wedgeRoundRectCallout">
            <a:avLst>
              <a:gd name="adj1" fmla="val 58716"/>
              <a:gd name="adj2" fmla="val -51720"/>
              <a:gd name="adj3" fmla="val 1666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fontAlgn="auto"/>
            <a:r>
              <a:rPr lang="zh-CN" altLang="en-US" sz="28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复式条形统计图与单式条形统计图的绘制方法基本相同，只是复式条形统计图需要用不同颜色或底纹的直条来表示两组或两组以上的数据，同时要注明图例。</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extBox 1"/>
          <p:cNvSpPr txBox="1"/>
          <p:nvPr/>
        </p:nvSpPr>
        <p:spPr>
          <a:xfrm>
            <a:off x="854143" y="664787"/>
            <a:ext cx="11180944" cy="1135054"/>
          </a:xfrm>
          <a:prstGeom prst="rect">
            <a:avLst/>
          </a:prstGeom>
          <a:noFill/>
          <a:ln w="9525">
            <a:noFill/>
          </a:ln>
        </p:spPr>
        <p:txBody>
          <a:bodyPr wrap="square" anchor="t">
            <a:spAutoFit/>
          </a:bodyPr>
          <a:lstStyle/>
          <a:p>
            <a:pPr>
              <a:lnSpc>
                <a:spcPct val="150000"/>
              </a:lnSpc>
            </a:pPr>
            <a:r>
              <a:rPr lang="zh-CN" altLang="en-US" sz="2400" dirty="0" smtClean="0">
                <a:solidFill>
                  <a:srgbClr val="000000"/>
                </a:solidFill>
                <a:latin typeface="微软雅黑" panose="020B0503020204020204" pitchFamily="34" charset="-122"/>
                <a:ea typeface="微软雅黑" panose="020B0503020204020204" pitchFamily="34" charset="-122"/>
              </a:rPr>
              <a:t>你们</a:t>
            </a:r>
            <a:r>
              <a:rPr lang="zh-CN" altLang="en-US" sz="2400" dirty="0">
                <a:solidFill>
                  <a:srgbClr val="000000"/>
                </a:solidFill>
                <a:latin typeface="微软雅黑" panose="020B0503020204020204" pitchFamily="34" charset="-122"/>
                <a:ea typeface="微软雅黑" panose="020B0503020204020204" pitchFamily="34" charset="-122"/>
              </a:rPr>
              <a:t>学校五年级体质健康测试的项目有哪些？你了解自己班男、女生在这些测试中的等级情况吗？选择一个测试项目进行调查，记录数据，并完成统计图。</a:t>
            </a:r>
          </a:p>
        </p:txBody>
      </p:sp>
      <p:pic>
        <p:nvPicPr>
          <p:cNvPr id="15362" name="Picture 48"/>
          <p:cNvPicPr>
            <a:picLocks noChangeAspect="1"/>
          </p:cNvPicPr>
          <p:nvPr/>
        </p:nvPicPr>
        <p:blipFill>
          <a:blip r:embed="rId2" cstate="email"/>
          <a:stretch>
            <a:fillRect/>
          </a:stretch>
        </p:blipFill>
        <p:spPr>
          <a:xfrm>
            <a:off x="1886593" y="1706659"/>
            <a:ext cx="8055694" cy="1762274"/>
          </a:xfrm>
          <a:prstGeom prst="rect">
            <a:avLst/>
          </a:prstGeom>
          <a:noFill/>
          <a:ln w="9525">
            <a:noFill/>
          </a:ln>
        </p:spPr>
      </p:pic>
      <p:sp>
        <p:nvSpPr>
          <p:cNvPr id="4" name="文本框 3"/>
          <p:cNvSpPr txBox="1"/>
          <p:nvPr/>
        </p:nvSpPr>
        <p:spPr>
          <a:xfrm>
            <a:off x="3923359" y="2379174"/>
            <a:ext cx="643055" cy="523220"/>
          </a:xfrm>
          <a:prstGeom prst="rect">
            <a:avLst/>
          </a:prstGeom>
          <a:noFill/>
        </p:spPr>
        <p:txBody>
          <a:bodyPr wrap="square" rtlCol="0">
            <a:spAutoFit/>
          </a:bodyPr>
          <a:lstStyle/>
          <a:p>
            <a:r>
              <a:rPr lang="en-US" altLang="zh-CN" sz="2800">
                <a:solidFill>
                  <a:srgbClr val="FF0000"/>
                </a:solidFill>
                <a:latin typeface="微软雅黑" panose="020B0503020204020204" pitchFamily="34" charset="-122"/>
                <a:ea typeface="微软雅黑" panose="020B0503020204020204" pitchFamily="34" charset="-122"/>
              </a:rPr>
              <a:t>3</a:t>
            </a:r>
          </a:p>
        </p:txBody>
      </p:sp>
      <p:sp>
        <p:nvSpPr>
          <p:cNvPr id="5" name="文本框 4"/>
          <p:cNvSpPr txBox="1"/>
          <p:nvPr/>
        </p:nvSpPr>
        <p:spPr>
          <a:xfrm>
            <a:off x="3923359" y="2901144"/>
            <a:ext cx="643055" cy="523220"/>
          </a:xfrm>
          <a:prstGeom prst="rect">
            <a:avLst/>
          </a:prstGeom>
          <a:noFill/>
        </p:spPr>
        <p:txBody>
          <a:bodyPr wrap="square" rtlCol="0">
            <a:spAutoFit/>
          </a:bodyPr>
          <a:lstStyle/>
          <a:p>
            <a:r>
              <a:rPr lang="en-US" altLang="zh-CN" sz="2800">
                <a:solidFill>
                  <a:srgbClr val="FF0000"/>
                </a:solidFill>
                <a:latin typeface="微软雅黑" panose="020B0503020204020204" pitchFamily="34" charset="-122"/>
                <a:ea typeface="微软雅黑" panose="020B0503020204020204" pitchFamily="34" charset="-122"/>
              </a:rPr>
              <a:t>2</a:t>
            </a:r>
          </a:p>
        </p:txBody>
      </p:sp>
      <p:sp>
        <p:nvSpPr>
          <p:cNvPr id="6" name="文本框 5"/>
          <p:cNvSpPr txBox="1"/>
          <p:nvPr/>
        </p:nvSpPr>
        <p:spPr>
          <a:xfrm>
            <a:off x="9021774" y="2901144"/>
            <a:ext cx="643055" cy="523220"/>
          </a:xfrm>
          <a:prstGeom prst="rect">
            <a:avLst/>
          </a:prstGeom>
          <a:noFill/>
        </p:spPr>
        <p:txBody>
          <a:bodyPr wrap="square" rtlCol="0">
            <a:spAutoFit/>
          </a:bodyPr>
          <a:lstStyle/>
          <a:p>
            <a:r>
              <a:rPr lang="en-US" altLang="zh-CN" sz="2800">
                <a:solidFill>
                  <a:srgbClr val="FF0000"/>
                </a:solidFill>
                <a:latin typeface="微软雅黑" panose="020B0503020204020204" pitchFamily="34" charset="-122"/>
                <a:ea typeface="微软雅黑" panose="020B0503020204020204" pitchFamily="34" charset="-122"/>
              </a:rPr>
              <a:t>3</a:t>
            </a:r>
          </a:p>
        </p:txBody>
      </p:sp>
      <p:sp>
        <p:nvSpPr>
          <p:cNvPr id="7" name="文本框 6"/>
          <p:cNvSpPr txBox="1"/>
          <p:nvPr/>
        </p:nvSpPr>
        <p:spPr>
          <a:xfrm>
            <a:off x="7340929" y="2901144"/>
            <a:ext cx="643055" cy="523220"/>
          </a:xfrm>
          <a:prstGeom prst="rect">
            <a:avLst/>
          </a:prstGeom>
          <a:noFill/>
        </p:spPr>
        <p:txBody>
          <a:bodyPr wrap="square" rtlCol="0">
            <a:spAutoFit/>
          </a:bodyPr>
          <a:lstStyle/>
          <a:p>
            <a:r>
              <a:rPr lang="en-US" altLang="zh-CN" sz="2800">
                <a:solidFill>
                  <a:srgbClr val="FF0000"/>
                </a:solidFill>
                <a:latin typeface="微软雅黑" panose="020B0503020204020204" pitchFamily="34" charset="-122"/>
                <a:ea typeface="微软雅黑" panose="020B0503020204020204" pitchFamily="34" charset="-122"/>
              </a:rPr>
              <a:t>11</a:t>
            </a:r>
          </a:p>
        </p:txBody>
      </p:sp>
      <p:sp>
        <p:nvSpPr>
          <p:cNvPr id="8" name="文本框 7"/>
          <p:cNvSpPr txBox="1"/>
          <p:nvPr/>
        </p:nvSpPr>
        <p:spPr>
          <a:xfrm>
            <a:off x="5550864" y="2901144"/>
            <a:ext cx="643055" cy="523220"/>
          </a:xfrm>
          <a:prstGeom prst="rect">
            <a:avLst/>
          </a:prstGeom>
          <a:noFill/>
        </p:spPr>
        <p:txBody>
          <a:bodyPr wrap="square" rtlCol="0">
            <a:spAutoFit/>
          </a:bodyPr>
          <a:lstStyle/>
          <a:p>
            <a:r>
              <a:rPr lang="en-US" altLang="zh-CN" sz="2800">
                <a:solidFill>
                  <a:srgbClr val="FF0000"/>
                </a:solidFill>
                <a:latin typeface="微软雅黑" panose="020B0503020204020204" pitchFamily="34" charset="-122"/>
                <a:ea typeface="微软雅黑" panose="020B0503020204020204" pitchFamily="34" charset="-122"/>
              </a:rPr>
              <a:t>6</a:t>
            </a:r>
          </a:p>
        </p:txBody>
      </p:sp>
      <p:sp>
        <p:nvSpPr>
          <p:cNvPr id="9" name="文本框 8"/>
          <p:cNvSpPr txBox="1"/>
          <p:nvPr/>
        </p:nvSpPr>
        <p:spPr>
          <a:xfrm>
            <a:off x="9021774" y="2379174"/>
            <a:ext cx="643055" cy="523220"/>
          </a:xfrm>
          <a:prstGeom prst="rect">
            <a:avLst/>
          </a:prstGeom>
          <a:noFill/>
        </p:spPr>
        <p:txBody>
          <a:bodyPr wrap="square" rtlCol="0">
            <a:spAutoFit/>
          </a:bodyPr>
          <a:lstStyle/>
          <a:p>
            <a:r>
              <a:rPr lang="en-US" altLang="zh-CN" sz="2800">
                <a:solidFill>
                  <a:srgbClr val="FF0000"/>
                </a:solidFill>
                <a:latin typeface="微软雅黑" panose="020B0503020204020204" pitchFamily="34" charset="-122"/>
                <a:ea typeface="微软雅黑" panose="020B0503020204020204" pitchFamily="34" charset="-122"/>
              </a:rPr>
              <a:t>4</a:t>
            </a:r>
          </a:p>
        </p:txBody>
      </p:sp>
      <p:sp>
        <p:nvSpPr>
          <p:cNvPr id="10" name="文本框 9"/>
          <p:cNvSpPr txBox="1"/>
          <p:nvPr/>
        </p:nvSpPr>
        <p:spPr>
          <a:xfrm>
            <a:off x="7340929" y="2379174"/>
            <a:ext cx="643055" cy="523220"/>
          </a:xfrm>
          <a:prstGeom prst="rect">
            <a:avLst/>
          </a:prstGeom>
          <a:noFill/>
        </p:spPr>
        <p:txBody>
          <a:bodyPr wrap="square" rtlCol="0">
            <a:spAutoFit/>
          </a:bodyPr>
          <a:lstStyle/>
          <a:p>
            <a:r>
              <a:rPr lang="en-US" altLang="zh-CN" sz="2800">
                <a:solidFill>
                  <a:srgbClr val="FF0000"/>
                </a:solidFill>
                <a:latin typeface="微软雅黑" panose="020B0503020204020204" pitchFamily="34" charset="-122"/>
                <a:ea typeface="微软雅黑" panose="020B0503020204020204" pitchFamily="34" charset="-122"/>
              </a:rPr>
              <a:t>13</a:t>
            </a:r>
          </a:p>
        </p:txBody>
      </p:sp>
      <p:sp>
        <p:nvSpPr>
          <p:cNvPr id="11" name="文本框 10"/>
          <p:cNvSpPr txBox="1"/>
          <p:nvPr/>
        </p:nvSpPr>
        <p:spPr>
          <a:xfrm>
            <a:off x="5550864" y="2379174"/>
            <a:ext cx="643055" cy="523220"/>
          </a:xfrm>
          <a:prstGeom prst="rect">
            <a:avLst/>
          </a:prstGeom>
          <a:noFill/>
        </p:spPr>
        <p:txBody>
          <a:bodyPr wrap="square" rtlCol="0">
            <a:spAutoFit/>
          </a:bodyPr>
          <a:lstStyle/>
          <a:p>
            <a:r>
              <a:rPr lang="en-US" altLang="zh-CN" sz="2800">
                <a:solidFill>
                  <a:srgbClr val="FF0000"/>
                </a:solidFill>
                <a:latin typeface="微软雅黑" panose="020B0503020204020204" pitchFamily="34" charset="-122"/>
                <a:ea typeface="微软雅黑" panose="020B0503020204020204" pitchFamily="34" charset="-122"/>
              </a:rPr>
              <a:t>8</a:t>
            </a:r>
          </a:p>
        </p:txBody>
      </p:sp>
      <p:sp>
        <p:nvSpPr>
          <p:cNvPr id="14" name="任意多边形 13"/>
          <p:cNvSpPr/>
          <p:nvPr/>
        </p:nvSpPr>
        <p:spPr>
          <a:xfrm>
            <a:off x="119641" y="712306"/>
            <a:ext cx="538386" cy="593398"/>
          </a:xfrm>
          <a:custGeom>
            <a:avLst/>
            <a:gdLst>
              <a:gd name="connsiteX0" fmla="*/ 0 w 538386"/>
              <a:gd name="connsiteY0" fmla="*/ 0 h 593398"/>
              <a:gd name="connsiteX1" fmla="*/ 241687 w 538386"/>
              <a:gd name="connsiteY1" fmla="*/ 0 h 593398"/>
              <a:gd name="connsiteX2" fmla="*/ 538386 w 538386"/>
              <a:gd name="connsiteY2" fmla="*/ 296699 h 593398"/>
              <a:gd name="connsiteX3" fmla="*/ 241687 w 538386"/>
              <a:gd name="connsiteY3" fmla="*/ 593398 h 593398"/>
              <a:gd name="connsiteX4" fmla="*/ 0 w 538386"/>
              <a:gd name="connsiteY4" fmla="*/ 593398 h 5933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386" h="593398">
                <a:moveTo>
                  <a:pt x="0" y="0"/>
                </a:moveTo>
                <a:lnTo>
                  <a:pt x="241687" y="0"/>
                </a:lnTo>
                <a:cubicBezTo>
                  <a:pt x="405549" y="0"/>
                  <a:pt x="538386" y="132837"/>
                  <a:pt x="538386" y="296699"/>
                </a:cubicBezTo>
                <a:cubicBezTo>
                  <a:pt x="538386" y="460561"/>
                  <a:pt x="405549" y="593398"/>
                  <a:pt x="241687" y="593398"/>
                </a:cubicBezTo>
                <a:lnTo>
                  <a:pt x="0" y="593398"/>
                </a:lnTo>
                <a:close/>
              </a:path>
            </a:pathLst>
          </a:custGeom>
          <a:solidFill>
            <a:srgbClr val="A1C4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smtClean="0"/>
              <a:t>1</a:t>
            </a:r>
            <a:endParaRPr lang="zh-CN" altLang="en-US" sz="2800" b="1" dirty="0"/>
          </a:p>
        </p:txBody>
      </p:sp>
      <p:grpSp>
        <p:nvGrpSpPr>
          <p:cNvPr id="15" name="组合 14"/>
          <p:cNvGrpSpPr/>
          <p:nvPr/>
        </p:nvGrpSpPr>
        <p:grpSpPr>
          <a:xfrm>
            <a:off x="2800994" y="3452396"/>
            <a:ext cx="7112265" cy="3369814"/>
            <a:chOff x="2058" y="1949"/>
            <a:chExt cx="13640" cy="6785"/>
          </a:xfrm>
        </p:grpSpPr>
        <p:pic>
          <p:nvPicPr>
            <p:cNvPr id="16" name="Picture 2"/>
            <p:cNvPicPr>
              <a:picLocks noChangeAspect="1"/>
            </p:cNvPicPr>
            <p:nvPr/>
          </p:nvPicPr>
          <p:blipFill>
            <a:blip r:embed="rId3" cstate="email">
              <a:clrChange>
                <a:clrFrom>
                  <a:srgbClr val="FFFFFF"/>
                </a:clrFrom>
                <a:clrTo>
                  <a:srgbClr val="FFFFFF">
                    <a:alpha val="0"/>
                  </a:srgbClr>
                </a:clrTo>
              </a:clrChange>
            </a:blip>
            <a:stretch>
              <a:fillRect/>
            </a:stretch>
          </p:blipFill>
          <p:spPr>
            <a:xfrm>
              <a:off x="2212" y="2205"/>
              <a:ext cx="13355" cy="6529"/>
            </a:xfrm>
            <a:prstGeom prst="rect">
              <a:avLst/>
            </a:prstGeom>
            <a:noFill/>
            <a:ln w="9525">
              <a:noFill/>
            </a:ln>
          </p:spPr>
        </p:pic>
        <p:sp>
          <p:nvSpPr>
            <p:cNvPr id="17" name="文本框 16"/>
            <p:cNvSpPr txBox="1"/>
            <p:nvPr/>
          </p:nvSpPr>
          <p:spPr>
            <a:xfrm>
              <a:off x="5623" y="1949"/>
              <a:ext cx="842" cy="930"/>
            </a:xfrm>
            <a:prstGeom prst="rect">
              <a:avLst/>
            </a:prstGeom>
            <a:noFill/>
          </p:spPr>
          <p:txBody>
            <a:bodyPr wrap="square" rtlCol="0">
              <a:spAutoFit/>
            </a:bodyPr>
            <a:lstStyle/>
            <a:p>
              <a:r>
                <a:rPr lang="zh-CN" altLang="en-US" sz="2400" dirty="0" smtClean="0">
                  <a:solidFill>
                    <a:srgbClr val="FF0000"/>
                  </a:solidFill>
                  <a:latin typeface="微软雅黑" panose="020B0503020204020204" pitchFamily="34" charset="-122"/>
                  <a:ea typeface="微软雅黑" panose="020B0503020204020204" pitchFamily="34" charset="-122"/>
                </a:rPr>
                <a:t>二</a:t>
              </a:r>
              <a:endParaRPr lang="zh-CN" altLang="zh-CN" sz="2400" dirty="0">
                <a:solidFill>
                  <a:srgbClr val="FF0000"/>
                </a:solidFill>
                <a:latin typeface="微软雅黑" panose="020B0503020204020204" pitchFamily="34" charset="-122"/>
                <a:ea typeface="微软雅黑" panose="020B0503020204020204" pitchFamily="34" charset="-122"/>
              </a:endParaRPr>
            </a:p>
          </p:txBody>
        </p:sp>
        <p:sp>
          <p:nvSpPr>
            <p:cNvPr id="18" name="文本框 17"/>
            <p:cNvSpPr txBox="1"/>
            <p:nvPr/>
          </p:nvSpPr>
          <p:spPr>
            <a:xfrm>
              <a:off x="8009" y="1949"/>
              <a:ext cx="1509" cy="628"/>
            </a:xfrm>
            <a:prstGeom prst="rect">
              <a:avLst/>
            </a:prstGeom>
            <a:noFill/>
          </p:spPr>
          <p:txBody>
            <a:bodyPr wrap="square" rtlCol="0">
              <a:spAutoFit/>
            </a:bodyPr>
            <a:lstStyle/>
            <a:p>
              <a:r>
                <a:rPr lang="zh-CN" altLang="zh-CN" sz="2000" dirty="0">
                  <a:solidFill>
                    <a:srgbClr val="FF0000"/>
                  </a:solidFill>
                  <a:latin typeface="微软雅黑" panose="020B0503020204020204" pitchFamily="34" charset="-122"/>
                  <a:ea typeface="微软雅黑" panose="020B0503020204020204" pitchFamily="34" charset="-122"/>
                </a:rPr>
                <a:t>体质</a:t>
              </a:r>
            </a:p>
          </p:txBody>
        </p:sp>
        <p:sp>
          <p:nvSpPr>
            <p:cNvPr id="19" name="文本框 18"/>
            <p:cNvSpPr txBox="1"/>
            <p:nvPr/>
          </p:nvSpPr>
          <p:spPr>
            <a:xfrm>
              <a:off x="13022" y="2497"/>
              <a:ext cx="1750" cy="744"/>
            </a:xfrm>
            <a:prstGeom prst="rect">
              <a:avLst/>
            </a:prstGeom>
            <a:noFill/>
          </p:spPr>
          <p:txBody>
            <a:bodyPr wrap="square" rtlCol="0">
              <a:spAutoFit/>
            </a:bodyPr>
            <a:lstStyle/>
            <a:p>
              <a:r>
                <a:rPr lang="en-US" altLang="zh-CN" dirty="0">
                  <a:solidFill>
                    <a:srgbClr val="FF0000"/>
                  </a:solidFill>
                  <a:latin typeface="微软雅黑" panose="020B0503020204020204" pitchFamily="34" charset="-122"/>
                  <a:ea typeface="微软雅黑" panose="020B0503020204020204" pitchFamily="34" charset="-122"/>
                </a:rPr>
                <a:t>2018</a:t>
              </a:r>
            </a:p>
          </p:txBody>
        </p:sp>
        <p:sp>
          <p:nvSpPr>
            <p:cNvPr id="20" name="文本框 19"/>
            <p:cNvSpPr txBox="1"/>
            <p:nvPr/>
          </p:nvSpPr>
          <p:spPr>
            <a:xfrm>
              <a:off x="14566" y="2475"/>
              <a:ext cx="1132" cy="580"/>
            </a:xfrm>
            <a:prstGeom prst="rect">
              <a:avLst/>
            </a:prstGeom>
            <a:noFill/>
          </p:spPr>
          <p:txBody>
            <a:bodyPr wrap="square" rtlCol="0">
              <a:spAutoFit/>
            </a:bodyPr>
            <a:lstStyle/>
            <a:p>
              <a:r>
                <a:rPr lang="en-US" altLang="zh-CN">
                  <a:solidFill>
                    <a:srgbClr val="FF0000"/>
                  </a:solidFill>
                  <a:latin typeface="微软雅黑" panose="020B0503020204020204" pitchFamily="34" charset="-122"/>
                  <a:ea typeface="微软雅黑" panose="020B0503020204020204" pitchFamily="34" charset="-122"/>
                </a:rPr>
                <a:t>12</a:t>
              </a:r>
            </a:p>
          </p:txBody>
        </p:sp>
        <p:sp>
          <p:nvSpPr>
            <p:cNvPr id="21" name="文本框 20"/>
            <p:cNvSpPr txBox="1"/>
            <p:nvPr/>
          </p:nvSpPr>
          <p:spPr>
            <a:xfrm>
              <a:off x="2103" y="7160"/>
              <a:ext cx="912" cy="580"/>
            </a:xfrm>
            <a:prstGeom prst="rect">
              <a:avLst/>
            </a:prstGeom>
            <a:noFill/>
            <a:extLst>
              <a:ext uri="{909E8E84-426E-40DD-AFC4-6F175D3DCCD1}">
                <a14:hiddenFill xmlns:a14="http://schemas.microsoft.com/office/drawing/2010/main">
                  <a:solidFill>
                    <a:srgbClr val="FF0000"/>
                  </a:solidFill>
                </a14:hiddenFill>
              </a:ext>
            </a:extLst>
          </p:spPr>
          <p:txBody>
            <a:bodyPr wrap="square" rtlCol="0">
              <a:spAutoFit/>
            </a:bodyPr>
            <a:lstStyle/>
            <a:p>
              <a:r>
                <a:rPr lang="en-US" altLang="zh-CN">
                  <a:solidFill>
                    <a:srgbClr val="FF0000"/>
                  </a:solidFill>
                  <a:latin typeface="微软雅黑" panose="020B0503020204020204" pitchFamily="34" charset="-122"/>
                  <a:ea typeface="微软雅黑" panose="020B0503020204020204" pitchFamily="34" charset="-122"/>
                </a:rPr>
                <a:t>2</a:t>
              </a:r>
            </a:p>
          </p:txBody>
        </p:sp>
        <p:sp>
          <p:nvSpPr>
            <p:cNvPr id="22" name="文本框 21"/>
            <p:cNvSpPr txBox="1"/>
            <p:nvPr/>
          </p:nvSpPr>
          <p:spPr>
            <a:xfrm>
              <a:off x="2103" y="6580"/>
              <a:ext cx="912" cy="580"/>
            </a:xfrm>
            <a:prstGeom prst="rect">
              <a:avLst/>
            </a:prstGeom>
            <a:noFill/>
            <a:extLst>
              <a:ext uri="{909E8E84-426E-40DD-AFC4-6F175D3DCCD1}">
                <a14:hiddenFill xmlns:a14="http://schemas.microsoft.com/office/drawing/2010/main">
                  <a:solidFill>
                    <a:srgbClr val="FF0000"/>
                  </a:solidFill>
                </a14:hiddenFill>
              </a:ext>
            </a:extLst>
          </p:spPr>
          <p:txBody>
            <a:bodyPr wrap="square" rtlCol="0">
              <a:spAutoFit/>
            </a:bodyPr>
            <a:lstStyle/>
            <a:p>
              <a:r>
                <a:rPr lang="en-US" altLang="zh-CN">
                  <a:solidFill>
                    <a:srgbClr val="FF0000"/>
                  </a:solidFill>
                  <a:latin typeface="微软雅黑" panose="020B0503020204020204" pitchFamily="34" charset="-122"/>
                  <a:ea typeface="微软雅黑" panose="020B0503020204020204" pitchFamily="34" charset="-122"/>
                </a:rPr>
                <a:t>4</a:t>
              </a:r>
            </a:p>
          </p:txBody>
        </p:sp>
        <p:sp>
          <p:nvSpPr>
            <p:cNvPr id="23" name="文本框 22"/>
            <p:cNvSpPr txBox="1"/>
            <p:nvPr/>
          </p:nvSpPr>
          <p:spPr>
            <a:xfrm>
              <a:off x="2118" y="5922"/>
              <a:ext cx="912" cy="580"/>
            </a:xfrm>
            <a:prstGeom prst="rect">
              <a:avLst/>
            </a:prstGeom>
            <a:noFill/>
            <a:extLst>
              <a:ext uri="{909E8E84-426E-40DD-AFC4-6F175D3DCCD1}">
                <a14:hiddenFill xmlns:a14="http://schemas.microsoft.com/office/drawing/2010/main">
                  <a:solidFill>
                    <a:srgbClr val="FF0000"/>
                  </a:solidFill>
                </a14:hiddenFill>
              </a:ext>
            </a:extLst>
          </p:spPr>
          <p:txBody>
            <a:bodyPr wrap="square" rtlCol="0">
              <a:spAutoFit/>
            </a:bodyPr>
            <a:lstStyle/>
            <a:p>
              <a:r>
                <a:rPr lang="en-US" altLang="zh-CN">
                  <a:solidFill>
                    <a:srgbClr val="FF0000"/>
                  </a:solidFill>
                  <a:latin typeface="微软雅黑" panose="020B0503020204020204" pitchFamily="34" charset="-122"/>
                  <a:ea typeface="微软雅黑" panose="020B0503020204020204" pitchFamily="34" charset="-122"/>
                </a:rPr>
                <a:t>6</a:t>
              </a:r>
            </a:p>
          </p:txBody>
        </p:sp>
        <p:sp>
          <p:nvSpPr>
            <p:cNvPr id="24" name="文本框 23"/>
            <p:cNvSpPr txBox="1"/>
            <p:nvPr/>
          </p:nvSpPr>
          <p:spPr>
            <a:xfrm>
              <a:off x="2133" y="5180"/>
              <a:ext cx="912" cy="580"/>
            </a:xfrm>
            <a:prstGeom prst="rect">
              <a:avLst/>
            </a:prstGeom>
            <a:noFill/>
            <a:extLst>
              <a:ext uri="{909E8E84-426E-40DD-AFC4-6F175D3DCCD1}">
                <a14:hiddenFill xmlns:a14="http://schemas.microsoft.com/office/drawing/2010/main">
                  <a:solidFill>
                    <a:srgbClr val="FF0000"/>
                  </a:solidFill>
                </a14:hiddenFill>
              </a:ext>
            </a:extLst>
          </p:spPr>
          <p:txBody>
            <a:bodyPr wrap="square" rtlCol="0">
              <a:spAutoFit/>
            </a:bodyPr>
            <a:lstStyle/>
            <a:p>
              <a:r>
                <a:rPr lang="en-US" altLang="zh-CN">
                  <a:solidFill>
                    <a:srgbClr val="FF0000"/>
                  </a:solidFill>
                  <a:latin typeface="微软雅黑" panose="020B0503020204020204" pitchFamily="34" charset="-122"/>
                  <a:ea typeface="微软雅黑" panose="020B0503020204020204" pitchFamily="34" charset="-122"/>
                </a:rPr>
                <a:t>8</a:t>
              </a:r>
            </a:p>
          </p:txBody>
        </p:sp>
        <p:sp>
          <p:nvSpPr>
            <p:cNvPr id="25" name="文本框 24"/>
            <p:cNvSpPr txBox="1"/>
            <p:nvPr/>
          </p:nvSpPr>
          <p:spPr>
            <a:xfrm>
              <a:off x="2058" y="4484"/>
              <a:ext cx="912" cy="580"/>
            </a:xfrm>
            <a:prstGeom prst="rect">
              <a:avLst/>
            </a:prstGeom>
            <a:noFill/>
            <a:extLst>
              <a:ext uri="{909E8E84-426E-40DD-AFC4-6F175D3DCCD1}">
                <a14:hiddenFill xmlns:a14="http://schemas.microsoft.com/office/drawing/2010/main">
                  <a:solidFill>
                    <a:srgbClr val="FF0000"/>
                  </a:solidFill>
                </a14:hiddenFill>
              </a:ext>
            </a:extLst>
          </p:spPr>
          <p:txBody>
            <a:bodyPr wrap="square" rtlCol="0">
              <a:spAutoFit/>
            </a:bodyPr>
            <a:lstStyle/>
            <a:p>
              <a:r>
                <a:rPr lang="en-US" altLang="zh-CN">
                  <a:solidFill>
                    <a:srgbClr val="FF0000"/>
                  </a:solidFill>
                  <a:latin typeface="微软雅黑" panose="020B0503020204020204" pitchFamily="34" charset="-122"/>
                  <a:ea typeface="微软雅黑" panose="020B0503020204020204" pitchFamily="34" charset="-122"/>
                </a:rPr>
                <a:t>10</a:t>
              </a:r>
            </a:p>
          </p:txBody>
        </p:sp>
        <p:sp>
          <p:nvSpPr>
            <p:cNvPr id="26" name="文本框 25"/>
            <p:cNvSpPr txBox="1"/>
            <p:nvPr/>
          </p:nvSpPr>
          <p:spPr>
            <a:xfrm>
              <a:off x="2058" y="3904"/>
              <a:ext cx="912" cy="580"/>
            </a:xfrm>
            <a:prstGeom prst="rect">
              <a:avLst/>
            </a:prstGeom>
            <a:noFill/>
            <a:extLst>
              <a:ext uri="{909E8E84-426E-40DD-AFC4-6F175D3DCCD1}">
                <a14:hiddenFill xmlns:a14="http://schemas.microsoft.com/office/drawing/2010/main">
                  <a:solidFill>
                    <a:srgbClr val="FF0000"/>
                  </a:solidFill>
                </a14:hiddenFill>
              </a:ext>
            </a:extLst>
          </p:spPr>
          <p:txBody>
            <a:bodyPr wrap="square" rtlCol="0">
              <a:spAutoFit/>
            </a:bodyPr>
            <a:lstStyle/>
            <a:p>
              <a:r>
                <a:rPr lang="en-US" altLang="zh-CN">
                  <a:solidFill>
                    <a:srgbClr val="FF0000"/>
                  </a:solidFill>
                  <a:latin typeface="微软雅黑" panose="020B0503020204020204" pitchFamily="34" charset="-122"/>
                  <a:ea typeface="微软雅黑" panose="020B0503020204020204" pitchFamily="34" charset="-122"/>
                </a:rPr>
                <a:t>12</a:t>
              </a:r>
            </a:p>
          </p:txBody>
        </p:sp>
        <p:sp>
          <p:nvSpPr>
            <p:cNvPr id="27" name="文本框 26"/>
            <p:cNvSpPr txBox="1"/>
            <p:nvPr/>
          </p:nvSpPr>
          <p:spPr>
            <a:xfrm>
              <a:off x="2058" y="3202"/>
              <a:ext cx="912" cy="580"/>
            </a:xfrm>
            <a:prstGeom prst="rect">
              <a:avLst/>
            </a:prstGeom>
            <a:noFill/>
            <a:extLst>
              <a:ext uri="{909E8E84-426E-40DD-AFC4-6F175D3DCCD1}">
                <a14:hiddenFill xmlns:a14="http://schemas.microsoft.com/office/drawing/2010/main">
                  <a:solidFill>
                    <a:srgbClr val="FF0000"/>
                  </a:solidFill>
                </a14:hiddenFill>
              </a:ext>
            </a:extLst>
          </p:spPr>
          <p:txBody>
            <a:bodyPr wrap="square" rtlCol="0">
              <a:spAutoFit/>
            </a:bodyPr>
            <a:lstStyle/>
            <a:p>
              <a:r>
                <a:rPr lang="en-US" altLang="zh-CN">
                  <a:solidFill>
                    <a:srgbClr val="FF0000"/>
                  </a:solidFill>
                  <a:latin typeface="微软雅黑" panose="020B0503020204020204" pitchFamily="34" charset="-122"/>
                  <a:ea typeface="微软雅黑" panose="020B0503020204020204" pitchFamily="34" charset="-122"/>
                </a:rPr>
                <a:t>14</a:t>
              </a:r>
            </a:p>
          </p:txBody>
        </p:sp>
      </p:grpSp>
      <p:sp>
        <p:nvSpPr>
          <p:cNvPr id="28" name="矩形 27"/>
          <p:cNvSpPr/>
          <p:nvPr/>
        </p:nvSpPr>
        <p:spPr>
          <a:xfrm>
            <a:off x="3763020" y="6043529"/>
            <a:ext cx="451034" cy="476294"/>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29" name="矩形 28"/>
          <p:cNvSpPr/>
          <p:nvPr/>
        </p:nvSpPr>
        <p:spPr>
          <a:xfrm>
            <a:off x="4210697" y="6174520"/>
            <a:ext cx="451034" cy="343686"/>
          </a:xfrm>
          <a:prstGeom prst="rect">
            <a:avLst/>
          </a:prstGeom>
          <a:solidFill>
            <a:srgbClr val="FAD5E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30" name="矩形 29"/>
          <p:cNvSpPr/>
          <p:nvPr/>
        </p:nvSpPr>
        <p:spPr>
          <a:xfrm>
            <a:off x="5113341" y="5202846"/>
            <a:ext cx="458334" cy="131167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31" name="矩形 30"/>
          <p:cNvSpPr/>
          <p:nvPr/>
        </p:nvSpPr>
        <p:spPr>
          <a:xfrm>
            <a:off x="5575555" y="5551182"/>
            <a:ext cx="451034" cy="983876"/>
          </a:xfrm>
          <a:prstGeom prst="rect">
            <a:avLst/>
          </a:prstGeom>
          <a:solidFill>
            <a:srgbClr val="FAD5E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32" name="矩形 31"/>
          <p:cNvSpPr/>
          <p:nvPr/>
        </p:nvSpPr>
        <p:spPr>
          <a:xfrm>
            <a:off x="6465266" y="4362828"/>
            <a:ext cx="474499" cy="2169892"/>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33" name="矩形 32"/>
          <p:cNvSpPr/>
          <p:nvPr/>
        </p:nvSpPr>
        <p:spPr>
          <a:xfrm>
            <a:off x="7846727" y="5844790"/>
            <a:ext cx="458334" cy="679426"/>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34" name="矩形 33"/>
          <p:cNvSpPr/>
          <p:nvPr/>
        </p:nvSpPr>
        <p:spPr>
          <a:xfrm>
            <a:off x="6943041" y="4731544"/>
            <a:ext cx="451034" cy="1804850"/>
          </a:xfrm>
          <a:prstGeom prst="rect">
            <a:avLst/>
          </a:prstGeom>
          <a:solidFill>
            <a:srgbClr val="FAD5E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35" name="矩形 34"/>
          <p:cNvSpPr/>
          <p:nvPr/>
        </p:nvSpPr>
        <p:spPr>
          <a:xfrm>
            <a:off x="8295579" y="6047954"/>
            <a:ext cx="467199" cy="476294"/>
          </a:xfrm>
          <a:prstGeom prst="rect">
            <a:avLst/>
          </a:prstGeom>
          <a:solidFill>
            <a:srgbClr val="FAD5E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5362"/>
                                        </p:tgtEl>
                                        <p:attrNameLst>
                                          <p:attrName>style.visibility</p:attrName>
                                        </p:attrNameLst>
                                      </p:cBhvr>
                                      <p:to>
                                        <p:strVal val="visible"/>
                                      </p:to>
                                    </p:set>
                                    <p:animEffect transition="in" filter="blinds(horizontal)">
                                      <p:cBhvr>
                                        <p:cTn id="7" dur="500"/>
                                        <p:tgtEl>
                                          <p:spTgt spid="1536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0-#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0-#ppt_w/2"/>
                                          </p:val>
                                        </p:tav>
                                        <p:tav tm="100000">
                                          <p:val>
                                            <p:strVal val="#ppt_x"/>
                                          </p:val>
                                        </p:tav>
                                      </p:tavLst>
                                    </p:anim>
                                    <p:anim calcmode="lin" valueType="num">
                                      <p:cBhvr additive="base">
                                        <p:cTn id="19"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500" fill="hold"/>
                                        <p:tgtEl>
                                          <p:spTgt spid="11"/>
                                        </p:tgtEl>
                                        <p:attrNameLst>
                                          <p:attrName>ppt_x</p:attrName>
                                        </p:attrNameLst>
                                      </p:cBhvr>
                                      <p:tavLst>
                                        <p:tav tm="0">
                                          <p:val>
                                            <p:strVal val="#ppt_x"/>
                                          </p:val>
                                        </p:tav>
                                        <p:tav tm="100000">
                                          <p:val>
                                            <p:strVal val="#ppt_x"/>
                                          </p:val>
                                        </p:tav>
                                      </p:tavLst>
                                    </p:anim>
                                    <p:anim calcmode="lin" valueType="num">
                                      <p:cBhvr additive="base">
                                        <p:cTn id="2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500" fill="hold"/>
                                        <p:tgtEl>
                                          <p:spTgt spid="8"/>
                                        </p:tgtEl>
                                        <p:attrNameLst>
                                          <p:attrName>ppt_x</p:attrName>
                                        </p:attrNameLst>
                                      </p:cBhvr>
                                      <p:tavLst>
                                        <p:tav tm="0">
                                          <p:val>
                                            <p:strVal val="#ppt_x"/>
                                          </p:val>
                                        </p:tav>
                                        <p:tav tm="100000">
                                          <p:val>
                                            <p:strVal val="#ppt_x"/>
                                          </p:val>
                                        </p:tav>
                                      </p:tavLst>
                                    </p:anim>
                                    <p:anim calcmode="lin" valueType="num">
                                      <p:cBhvr additive="base">
                                        <p:cTn id="3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2"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additive="base">
                                        <p:cTn id="36" dur="500" fill="hold"/>
                                        <p:tgtEl>
                                          <p:spTgt spid="10"/>
                                        </p:tgtEl>
                                        <p:attrNameLst>
                                          <p:attrName>ppt_x</p:attrName>
                                        </p:attrNameLst>
                                      </p:cBhvr>
                                      <p:tavLst>
                                        <p:tav tm="0">
                                          <p:val>
                                            <p:strVal val="1+#ppt_w/2"/>
                                          </p:val>
                                        </p:tav>
                                        <p:tav tm="100000">
                                          <p:val>
                                            <p:strVal val="#ppt_x"/>
                                          </p:val>
                                        </p:tav>
                                      </p:tavLst>
                                    </p:anim>
                                    <p:anim calcmode="lin" valueType="num">
                                      <p:cBhvr additive="base">
                                        <p:cTn id="37"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2"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1+#ppt_w/2"/>
                                          </p:val>
                                        </p:tav>
                                        <p:tav tm="100000">
                                          <p:val>
                                            <p:strVal val="#ppt_x"/>
                                          </p:val>
                                        </p:tav>
                                      </p:tavLst>
                                    </p:anim>
                                    <p:anim calcmode="lin" valueType="num">
                                      <p:cBhvr additive="base">
                                        <p:cTn id="43"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6" fill="hold" grpId="0" nodeType="clickEffect">
                                  <p:stCondLst>
                                    <p:cond delay="0"/>
                                  </p:stCondLst>
                                  <p:childTnLst>
                                    <p:set>
                                      <p:cBhvr>
                                        <p:cTn id="47" dur="1" fill="hold">
                                          <p:stCondLst>
                                            <p:cond delay="0"/>
                                          </p:stCondLst>
                                        </p:cTn>
                                        <p:tgtEl>
                                          <p:spTgt spid="9"/>
                                        </p:tgtEl>
                                        <p:attrNameLst>
                                          <p:attrName>style.visibility</p:attrName>
                                        </p:attrNameLst>
                                      </p:cBhvr>
                                      <p:to>
                                        <p:strVal val="visible"/>
                                      </p:to>
                                    </p:set>
                                    <p:anim calcmode="lin" valueType="num">
                                      <p:cBhvr additive="base">
                                        <p:cTn id="48" dur="500" fill="hold"/>
                                        <p:tgtEl>
                                          <p:spTgt spid="9"/>
                                        </p:tgtEl>
                                        <p:attrNameLst>
                                          <p:attrName>ppt_x</p:attrName>
                                        </p:attrNameLst>
                                      </p:cBhvr>
                                      <p:tavLst>
                                        <p:tav tm="0">
                                          <p:val>
                                            <p:strVal val="1+#ppt_w/2"/>
                                          </p:val>
                                        </p:tav>
                                        <p:tav tm="100000">
                                          <p:val>
                                            <p:strVal val="#ppt_x"/>
                                          </p:val>
                                        </p:tav>
                                      </p:tavLst>
                                    </p:anim>
                                    <p:anim calcmode="lin" valueType="num">
                                      <p:cBhvr additive="base">
                                        <p:cTn id="4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6" fill="hold" grpId="0" nodeType="clickEffect">
                                  <p:stCondLst>
                                    <p:cond delay="0"/>
                                  </p:stCondLst>
                                  <p:childTnLst>
                                    <p:set>
                                      <p:cBhvr>
                                        <p:cTn id="53" dur="1" fill="hold">
                                          <p:stCondLst>
                                            <p:cond delay="0"/>
                                          </p:stCondLst>
                                        </p:cTn>
                                        <p:tgtEl>
                                          <p:spTgt spid="6"/>
                                        </p:tgtEl>
                                        <p:attrNameLst>
                                          <p:attrName>style.visibility</p:attrName>
                                        </p:attrNameLst>
                                      </p:cBhvr>
                                      <p:to>
                                        <p:strVal val="visible"/>
                                      </p:to>
                                    </p:set>
                                    <p:anim calcmode="lin" valueType="num">
                                      <p:cBhvr additive="base">
                                        <p:cTn id="54" dur="500" fill="hold"/>
                                        <p:tgtEl>
                                          <p:spTgt spid="6"/>
                                        </p:tgtEl>
                                        <p:attrNameLst>
                                          <p:attrName>ppt_x</p:attrName>
                                        </p:attrNameLst>
                                      </p:cBhvr>
                                      <p:tavLst>
                                        <p:tav tm="0">
                                          <p:val>
                                            <p:strVal val="1+#ppt_w/2"/>
                                          </p:val>
                                        </p:tav>
                                        <p:tav tm="100000">
                                          <p:val>
                                            <p:strVal val="#ppt_x"/>
                                          </p:val>
                                        </p:tav>
                                      </p:tavLst>
                                    </p:anim>
                                    <p:anim calcmode="lin" valueType="num">
                                      <p:cBhvr additive="base">
                                        <p:cTn id="5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 presetClass="entr" presetSubtype="16" fill="hold" nodeType="click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box(in)">
                                      <p:cBhvr>
                                        <p:cTn id="60" dur="2000"/>
                                        <p:tgtEl>
                                          <p:spTgt spid="15"/>
                                        </p:tgtEl>
                                      </p:cBhvr>
                                    </p:animEffect>
                                  </p:childTnLst>
                                </p:cTn>
                              </p:par>
                            </p:childTnLst>
                          </p:cTn>
                        </p:par>
                      </p:childTnLst>
                    </p:cTn>
                  </p:par>
                  <p:par>
                    <p:cTn id="61" fill="hold">
                      <p:stCondLst>
                        <p:cond delay="indefinite"/>
                      </p:stCondLst>
                      <p:childTnLst>
                        <p:par>
                          <p:cTn id="62" fill="hold">
                            <p:stCondLst>
                              <p:cond delay="0"/>
                            </p:stCondLst>
                            <p:childTnLst>
                              <p:par>
                                <p:cTn id="63" presetID="14" presetClass="entr" presetSubtype="10" fill="hold" grpId="0" nodeType="click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randombar(horizontal)">
                                      <p:cBhvr>
                                        <p:cTn id="65" dur="500"/>
                                        <p:tgtEl>
                                          <p:spTgt spid="28"/>
                                        </p:tgtEl>
                                      </p:cBhvr>
                                    </p:animEffect>
                                  </p:childTnLst>
                                </p:cTn>
                              </p:par>
                            </p:childTnLst>
                          </p:cTn>
                        </p:par>
                      </p:childTnLst>
                    </p:cTn>
                  </p:par>
                  <p:par>
                    <p:cTn id="66" fill="hold">
                      <p:stCondLst>
                        <p:cond delay="indefinite"/>
                      </p:stCondLst>
                      <p:childTnLst>
                        <p:par>
                          <p:cTn id="67" fill="hold">
                            <p:stCondLst>
                              <p:cond delay="0"/>
                            </p:stCondLst>
                            <p:childTnLst>
                              <p:par>
                                <p:cTn id="68" presetID="14" presetClass="entr" presetSubtype="10" fill="hold" grpId="0" nodeType="clickEffect">
                                  <p:stCondLst>
                                    <p:cond delay="0"/>
                                  </p:stCondLst>
                                  <p:childTnLst>
                                    <p:set>
                                      <p:cBhvr>
                                        <p:cTn id="69" dur="1" fill="hold">
                                          <p:stCondLst>
                                            <p:cond delay="0"/>
                                          </p:stCondLst>
                                        </p:cTn>
                                        <p:tgtEl>
                                          <p:spTgt spid="29"/>
                                        </p:tgtEl>
                                        <p:attrNameLst>
                                          <p:attrName>style.visibility</p:attrName>
                                        </p:attrNameLst>
                                      </p:cBhvr>
                                      <p:to>
                                        <p:strVal val="visible"/>
                                      </p:to>
                                    </p:set>
                                    <p:animEffect transition="in" filter="randombar(horizontal)">
                                      <p:cBhvr>
                                        <p:cTn id="70" dur="500"/>
                                        <p:tgtEl>
                                          <p:spTgt spid="29"/>
                                        </p:tgtEl>
                                      </p:cBhvr>
                                    </p:animEffect>
                                  </p:childTnLst>
                                </p:cTn>
                              </p:par>
                            </p:childTnLst>
                          </p:cTn>
                        </p:par>
                      </p:childTnLst>
                    </p:cTn>
                  </p:par>
                  <p:par>
                    <p:cTn id="71" fill="hold">
                      <p:stCondLst>
                        <p:cond delay="indefinite"/>
                      </p:stCondLst>
                      <p:childTnLst>
                        <p:par>
                          <p:cTn id="72" fill="hold">
                            <p:stCondLst>
                              <p:cond delay="0"/>
                            </p:stCondLst>
                            <p:childTnLst>
                              <p:par>
                                <p:cTn id="73" presetID="14" presetClass="entr" presetSubtype="10" fill="hold" grpId="0" nodeType="clickEffect">
                                  <p:stCondLst>
                                    <p:cond delay="0"/>
                                  </p:stCondLst>
                                  <p:childTnLst>
                                    <p:set>
                                      <p:cBhvr>
                                        <p:cTn id="74" dur="1" fill="hold">
                                          <p:stCondLst>
                                            <p:cond delay="0"/>
                                          </p:stCondLst>
                                        </p:cTn>
                                        <p:tgtEl>
                                          <p:spTgt spid="30"/>
                                        </p:tgtEl>
                                        <p:attrNameLst>
                                          <p:attrName>style.visibility</p:attrName>
                                        </p:attrNameLst>
                                      </p:cBhvr>
                                      <p:to>
                                        <p:strVal val="visible"/>
                                      </p:to>
                                    </p:set>
                                    <p:animEffect transition="in" filter="randombar(horizontal)">
                                      <p:cBhvr>
                                        <p:cTn id="75" dur="500"/>
                                        <p:tgtEl>
                                          <p:spTgt spid="30"/>
                                        </p:tgtEl>
                                      </p:cBhvr>
                                    </p:animEffect>
                                  </p:childTnLst>
                                </p:cTn>
                              </p:par>
                            </p:childTnLst>
                          </p:cTn>
                        </p:par>
                      </p:childTnLst>
                    </p:cTn>
                  </p:par>
                  <p:par>
                    <p:cTn id="76" fill="hold">
                      <p:stCondLst>
                        <p:cond delay="indefinite"/>
                      </p:stCondLst>
                      <p:childTnLst>
                        <p:par>
                          <p:cTn id="77" fill="hold">
                            <p:stCondLst>
                              <p:cond delay="0"/>
                            </p:stCondLst>
                            <p:childTnLst>
                              <p:par>
                                <p:cTn id="78" presetID="14" presetClass="entr" presetSubtype="10" fill="hold" grpId="0" nodeType="clickEffect">
                                  <p:stCondLst>
                                    <p:cond delay="0"/>
                                  </p:stCondLst>
                                  <p:childTnLst>
                                    <p:set>
                                      <p:cBhvr>
                                        <p:cTn id="79" dur="1" fill="hold">
                                          <p:stCondLst>
                                            <p:cond delay="0"/>
                                          </p:stCondLst>
                                        </p:cTn>
                                        <p:tgtEl>
                                          <p:spTgt spid="31"/>
                                        </p:tgtEl>
                                        <p:attrNameLst>
                                          <p:attrName>style.visibility</p:attrName>
                                        </p:attrNameLst>
                                      </p:cBhvr>
                                      <p:to>
                                        <p:strVal val="visible"/>
                                      </p:to>
                                    </p:set>
                                    <p:animEffect transition="in" filter="randombar(horizontal)">
                                      <p:cBhvr>
                                        <p:cTn id="80" dur="500"/>
                                        <p:tgtEl>
                                          <p:spTgt spid="31"/>
                                        </p:tgtEl>
                                      </p:cBhvr>
                                    </p:animEffect>
                                  </p:childTnLst>
                                </p:cTn>
                              </p:par>
                            </p:childTnLst>
                          </p:cTn>
                        </p:par>
                      </p:childTnLst>
                    </p:cTn>
                  </p:par>
                  <p:par>
                    <p:cTn id="81" fill="hold">
                      <p:stCondLst>
                        <p:cond delay="indefinite"/>
                      </p:stCondLst>
                      <p:childTnLst>
                        <p:par>
                          <p:cTn id="82" fill="hold">
                            <p:stCondLst>
                              <p:cond delay="0"/>
                            </p:stCondLst>
                            <p:childTnLst>
                              <p:par>
                                <p:cTn id="83" presetID="14" presetClass="entr" presetSubtype="10" fill="hold" grpId="0" nodeType="click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randombar(horizontal)">
                                      <p:cBhvr>
                                        <p:cTn id="85" dur="500"/>
                                        <p:tgtEl>
                                          <p:spTgt spid="32"/>
                                        </p:tgtEl>
                                      </p:cBhvr>
                                    </p:animEffect>
                                  </p:childTnLst>
                                </p:cTn>
                              </p:par>
                            </p:childTnLst>
                          </p:cTn>
                        </p:par>
                      </p:childTnLst>
                    </p:cTn>
                  </p:par>
                  <p:par>
                    <p:cTn id="86" fill="hold">
                      <p:stCondLst>
                        <p:cond delay="indefinite"/>
                      </p:stCondLst>
                      <p:childTnLst>
                        <p:par>
                          <p:cTn id="87" fill="hold">
                            <p:stCondLst>
                              <p:cond delay="0"/>
                            </p:stCondLst>
                            <p:childTnLst>
                              <p:par>
                                <p:cTn id="88" presetID="14" presetClass="entr" presetSubtype="10" fill="hold" grpId="0" nodeType="clickEffect">
                                  <p:stCondLst>
                                    <p:cond delay="0"/>
                                  </p:stCondLst>
                                  <p:childTnLst>
                                    <p:set>
                                      <p:cBhvr>
                                        <p:cTn id="89" dur="1" fill="hold">
                                          <p:stCondLst>
                                            <p:cond delay="0"/>
                                          </p:stCondLst>
                                        </p:cTn>
                                        <p:tgtEl>
                                          <p:spTgt spid="34"/>
                                        </p:tgtEl>
                                        <p:attrNameLst>
                                          <p:attrName>style.visibility</p:attrName>
                                        </p:attrNameLst>
                                      </p:cBhvr>
                                      <p:to>
                                        <p:strVal val="visible"/>
                                      </p:to>
                                    </p:set>
                                    <p:animEffect transition="in" filter="randombar(horizontal)">
                                      <p:cBhvr>
                                        <p:cTn id="90" dur="500"/>
                                        <p:tgtEl>
                                          <p:spTgt spid="34"/>
                                        </p:tgtEl>
                                      </p:cBhvr>
                                    </p:animEffect>
                                  </p:childTnLst>
                                </p:cTn>
                              </p:par>
                            </p:childTnLst>
                          </p:cTn>
                        </p:par>
                      </p:childTnLst>
                    </p:cTn>
                  </p:par>
                  <p:par>
                    <p:cTn id="91" fill="hold">
                      <p:stCondLst>
                        <p:cond delay="indefinite"/>
                      </p:stCondLst>
                      <p:childTnLst>
                        <p:par>
                          <p:cTn id="92" fill="hold">
                            <p:stCondLst>
                              <p:cond delay="0"/>
                            </p:stCondLst>
                            <p:childTnLst>
                              <p:par>
                                <p:cTn id="93" presetID="14" presetClass="entr" presetSubtype="10" fill="hold" grpId="0" nodeType="clickEffect">
                                  <p:stCondLst>
                                    <p:cond delay="0"/>
                                  </p:stCondLst>
                                  <p:childTnLst>
                                    <p:set>
                                      <p:cBhvr>
                                        <p:cTn id="94" dur="1" fill="hold">
                                          <p:stCondLst>
                                            <p:cond delay="0"/>
                                          </p:stCondLst>
                                        </p:cTn>
                                        <p:tgtEl>
                                          <p:spTgt spid="33"/>
                                        </p:tgtEl>
                                        <p:attrNameLst>
                                          <p:attrName>style.visibility</p:attrName>
                                        </p:attrNameLst>
                                      </p:cBhvr>
                                      <p:to>
                                        <p:strVal val="visible"/>
                                      </p:to>
                                    </p:set>
                                    <p:animEffect transition="in" filter="randombar(horizontal)">
                                      <p:cBhvr>
                                        <p:cTn id="95" dur="500"/>
                                        <p:tgtEl>
                                          <p:spTgt spid="33"/>
                                        </p:tgtEl>
                                      </p:cBhvr>
                                    </p:animEffect>
                                  </p:childTnLst>
                                </p:cTn>
                              </p:par>
                            </p:childTnLst>
                          </p:cTn>
                        </p:par>
                      </p:childTnLst>
                    </p:cTn>
                  </p:par>
                  <p:par>
                    <p:cTn id="96" fill="hold">
                      <p:stCondLst>
                        <p:cond delay="indefinite"/>
                      </p:stCondLst>
                      <p:childTnLst>
                        <p:par>
                          <p:cTn id="97" fill="hold">
                            <p:stCondLst>
                              <p:cond delay="0"/>
                            </p:stCondLst>
                            <p:childTnLst>
                              <p:par>
                                <p:cTn id="98" presetID="14" presetClass="entr" presetSubtype="10" fill="hold" grpId="0" nodeType="clickEffect">
                                  <p:stCondLst>
                                    <p:cond delay="0"/>
                                  </p:stCondLst>
                                  <p:childTnLst>
                                    <p:set>
                                      <p:cBhvr>
                                        <p:cTn id="99" dur="1" fill="hold">
                                          <p:stCondLst>
                                            <p:cond delay="0"/>
                                          </p:stCondLst>
                                        </p:cTn>
                                        <p:tgtEl>
                                          <p:spTgt spid="35"/>
                                        </p:tgtEl>
                                        <p:attrNameLst>
                                          <p:attrName>style.visibility</p:attrName>
                                        </p:attrNameLst>
                                      </p:cBhvr>
                                      <p:to>
                                        <p:strVal val="visible"/>
                                      </p:to>
                                    </p:set>
                                    <p:animEffect transition="in" filter="randombar(horizontal)">
                                      <p:cBhvr>
                                        <p:cTn id="100"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P spid="28" grpId="0" animBg="1"/>
      <p:bldP spid="29" grpId="0" animBg="1"/>
      <p:bldP spid="30" grpId="0" bldLvl="0" animBg="1"/>
      <p:bldP spid="31" grpId="0" bldLvl="0" animBg="1"/>
      <p:bldP spid="32" grpId="0" animBg="1"/>
      <p:bldP spid="33" grpId="0" animBg="1"/>
      <p:bldP spid="34" grpId="0" animBg="1"/>
      <p:bldP spid="35"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3"/>
          <p:cNvPicPr>
            <a:picLocks noChangeAspect="1"/>
          </p:cNvPicPr>
          <p:nvPr/>
        </p:nvPicPr>
        <p:blipFill>
          <a:blip r:embed="rId2" cstate="email">
            <a:clrChange>
              <a:clrFrom>
                <a:srgbClr val="FFFFFF"/>
              </a:clrFrom>
              <a:clrTo>
                <a:srgbClr val="FFFFFF">
                  <a:alpha val="0"/>
                </a:srgbClr>
              </a:clrTo>
            </a:clrChange>
          </a:blip>
          <a:stretch>
            <a:fillRect/>
          </a:stretch>
        </p:blipFill>
        <p:spPr>
          <a:xfrm>
            <a:off x="1200785" y="927100"/>
            <a:ext cx="8827770" cy="3902075"/>
          </a:xfrm>
          <a:prstGeom prst="rect">
            <a:avLst/>
          </a:prstGeom>
          <a:noFill/>
          <a:ln w="9525">
            <a:noFill/>
          </a:ln>
        </p:spPr>
      </p:pic>
      <p:sp>
        <p:nvSpPr>
          <p:cNvPr id="8195" name="TextBox 1"/>
          <p:cNvSpPr txBox="1"/>
          <p:nvPr/>
        </p:nvSpPr>
        <p:spPr>
          <a:xfrm>
            <a:off x="804545" y="5052060"/>
            <a:ext cx="10714990" cy="460375"/>
          </a:xfrm>
          <a:prstGeom prst="rect">
            <a:avLst/>
          </a:prstGeom>
          <a:noFill/>
          <a:ln w="9525">
            <a:noFill/>
          </a:ln>
        </p:spPr>
        <p:txBody>
          <a:bodyPr wrap="square" anchor="t">
            <a:spAutoFit/>
          </a:bodyPr>
          <a:lstStyle/>
          <a:p>
            <a:r>
              <a:rPr lang="zh-CN" altLang="en-US" sz="2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a:t>
            </a:r>
            <a:r>
              <a:rPr lang="en-US" altLang="zh-CN" sz="2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2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）两支篮球队的单场最高得分各是多少？单场得分最低得分呢？</a:t>
            </a:r>
          </a:p>
        </p:txBody>
      </p:sp>
      <p:sp>
        <p:nvSpPr>
          <p:cNvPr id="3" name="TextBox 1"/>
          <p:cNvSpPr txBox="1"/>
          <p:nvPr/>
        </p:nvSpPr>
        <p:spPr>
          <a:xfrm>
            <a:off x="942975" y="5512435"/>
            <a:ext cx="10305415" cy="460375"/>
          </a:xfrm>
          <a:prstGeom prst="rect">
            <a:avLst/>
          </a:prstGeom>
          <a:noFill/>
          <a:ln w="9525">
            <a:noFill/>
          </a:ln>
        </p:spPr>
        <p:txBody>
          <a:bodyPr wrap="square" anchor="t">
            <a:spAutoFit/>
          </a:bodyPr>
          <a:lstStyle/>
          <a:p>
            <a:pPr algn="l" fontAlgn="auto"/>
            <a:r>
              <a:rPr lang="zh-CN" altLang="en-US" sz="24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力新队最高</a:t>
            </a:r>
            <a:r>
              <a:rPr lang="en-US" altLang="zh-CN" sz="24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55</a:t>
            </a:r>
            <a:r>
              <a:rPr lang="zh-CN" altLang="en-US" sz="24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分；春风队最高</a:t>
            </a:r>
            <a:r>
              <a:rPr lang="en-US" altLang="zh-CN" sz="24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56</a:t>
            </a:r>
            <a:r>
              <a:rPr lang="zh-CN" altLang="en-US" sz="24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分，</a:t>
            </a:r>
            <a:r>
              <a:rPr lang="zh-CN" altLang="en-US" sz="24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力新队最底</a:t>
            </a:r>
            <a:r>
              <a:rPr lang="en-US" altLang="zh-CN" sz="24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45</a:t>
            </a:r>
            <a:r>
              <a:rPr lang="zh-CN" altLang="en-US" sz="24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分；春风队最底</a:t>
            </a:r>
            <a:r>
              <a:rPr lang="en-US" altLang="zh-CN" sz="24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45</a:t>
            </a:r>
            <a:r>
              <a:rPr lang="zh-CN" altLang="en-US" sz="24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分。</a:t>
            </a:r>
            <a:endParaRPr lang="zh-CN" altLang="en-US" sz="24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 name="任意多边形 5"/>
          <p:cNvSpPr/>
          <p:nvPr/>
        </p:nvSpPr>
        <p:spPr>
          <a:xfrm>
            <a:off x="119641" y="712306"/>
            <a:ext cx="538386" cy="593398"/>
          </a:xfrm>
          <a:custGeom>
            <a:avLst/>
            <a:gdLst>
              <a:gd name="connsiteX0" fmla="*/ 0 w 538386"/>
              <a:gd name="connsiteY0" fmla="*/ 0 h 593398"/>
              <a:gd name="connsiteX1" fmla="*/ 241687 w 538386"/>
              <a:gd name="connsiteY1" fmla="*/ 0 h 593398"/>
              <a:gd name="connsiteX2" fmla="*/ 538386 w 538386"/>
              <a:gd name="connsiteY2" fmla="*/ 296699 h 593398"/>
              <a:gd name="connsiteX3" fmla="*/ 241687 w 538386"/>
              <a:gd name="connsiteY3" fmla="*/ 593398 h 593398"/>
              <a:gd name="connsiteX4" fmla="*/ 0 w 538386"/>
              <a:gd name="connsiteY4" fmla="*/ 593398 h 5933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386" h="593398">
                <a:moveTo>
                  <a:pt x="0" y="0"/>
                </a:moveTo>
                <a:lnTo>
                  <a:pt x="241687" y="0"/>
                </a:lnTo>
                <a:cubicBezTo>
                  <a:pt x="405549" y="0"/>
                  <a:pt x="538386" y="132837"/>
                  <a:pt x="538386" y="296699"/>
                </a:cubicBezTo>
                <a:cubicBezTo>
                  <a:pt x="538386" y="460561"/>
                  <a:pt x="405549" y="593398"/>
                  <a:pt x="241687" y="593398"/>
                </a:cubicBezTo>
                <a:lnTo>
                  <a:pt x="0" y="593398"/>
                </a:lnTo>
                <a:close/>
              </a:path>
            </a:pathLst>
          </a:custGeom>
          <a:solidFill>
            <a:srgbClr val="A1C4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smtClean="0"/>
              <a:t>2</a:t>
            </a:r>
            <a:endParaRPr lang="zh-CN" altLang="en-US" sz="2800" b="1"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1"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3"/>
          <p:cNvPicPr>
            <a:picLocks noChangeAspect="1"/>
          </p:cNvPicPr>
          <p:nvPr/>
        </p:nvPicPr>
        <p:blipFill>
          <a:blip r:embed="rId2" cstate="email">
            <a:clrChange>
              <a:clrFrom>
                <a:srgbClr val="FFFFFF"/>
              </a:clrFrom>
              <a:clrTo>
                <a:srgbClr val="FFFFFF">
                  <a:alpha val="0"/>
                </a:srgbClr>
              </a:clrTo>
            </a:clrChange>
          </a:blip>
          <a:stretch>
            <a:fillRect/>
          </a:stretch>
        </p:blipFill>
        <p:spPr>
          <a:xfrm>
            <a:off x="1200785" y="927100"/>
            <a:ext cx="8827770" cy="3902075"/>
          </a:xfrm>
          <a:prstGeom prst="rect">
            <a:avLst/>
          </a:prstGeom>
          <a:noFill/>
          <a:ln w="9525">
            <a:noFill/>
          </a:ln>
        </p:spPr>
      </p:pic>
      <p:sp>
        <p:nvSpPr>
          <p:cNvPr id="11267" name="TextBox 1"/>
          <p:cNvSpPr txBox="1"/>
          <p:nvPr/>
        </p:nvSpPr>
        <p:spPr>
          <a:xfrm>
            <a:off x="1289050" y="4959985"/>
            <a:ext cx="7045325" cy="460375"/>
          </a:xfrm>
          <a:prstGeom prst="rect">
            <a:avLst/>
          </a:prstGeom>
          <a:noFill/>
          <a:ln w="9525">
            <a:noFill/>
          </a:ln>
        </p:spPr>
        <p:txBody>
          <a:bodyPr wrap="square" anchor="t">
            <a:spAutoFit/>
          </a:bodyPr>
          <a:lstStyle/>
          <a:p>
            <a:r>
              <a:rPr lang="zh-CN" altLang="en-US" sz="2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a:t>
            </a:r>
            <a:r>
              <a:rPr lang="en-US" altLang="zh-CN" sz="2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2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）你怎样评价这两支篮球队？</a:t>
            </a:r>
          </a:p>
        </p:txBody>
      </p:sp>
      <p:sp>
        <p:nvSpPr>
          <p:cNvPr id="4" name="TextBox 1"/>
          <p:cNvSpPr txBox="1"/>
          <p:nvPr/>
        </p:nvSpPr>
        <p:spPr>
          <a:xfrm>
            <a:off x="2077720" y="5420360"/>
            <a:ext cx="7828280" cy="1135054"/>
          </a:xfrm>
          <a:prstGeom prst="rect">
            <a:avLst/>
          </a:prstGeom>
          <a:noFill/>
          <a:ln w="9525">
            <a:noFill/>
          </a:ln>
        </p:spPr>
        <p:txBody>
          <a:bodyPr wrap="square" anchor="t">
            <a:spAutoFit/>
          </a:bodyPr>
          <a:lstStyle/>
          <a:p>
            <a:pPr>
              <a:lnSpc>
                <a:spcPct val="150000"/>
              </a:lnSpc>
            </a:pPr>
            <a:r>
              <a:rPr lang="zh-CN" altLang="en-US" sz="2400" dirty="0" smtClean="0">
                <a:solidFill>
                  <a:srgbClr val="FF0000"/>
                </a:solidFill>
                <a:latin typeface="微软雅黑" panose="020B0503020204020204" pitchFamily="34" charset="-122"/>
                <a:ea typeface="微软雅黑" panose="020B0503020204020204" pitchFamily="34" charset="-122"/>
              </a:rPr>
              <a:t>前两场力新小学篮球队占优势，后三场春风小学篮球队反超。总体</a:t>
            </a:r>
            <a:r>
              <a:rPr lang="zh-CN" altLang="en-US" sz="2400" dirty="0">
                <a:solidFill>
                  <a:srgbClr val="FF0000"/>
                </a:solidFill>
                <a:latin typeface="微软雅黑" panose="020B0503020204020204" pitchFamily="34" charset="-122"/>
                <a:ea typeface="微软雅黑" panose="020B0503020204020204" pitchFamily="34" charset="-122"/>
              </a:rPr>
              <a:t>来看，实力相当</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1"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圆角矩形 4"/>
          <p:cNvSpPr/>
          <p:nvPr/>
        </p:nvSpPr>
        <p:spPr>
          <a:xfrm>
            <a:off x="749301" y="4838699"/>
            <a:ext cx="10756900" cy="1662251"/>
          </a:xfrm>
          <a:prstGeom prst="roundRect">
            <a:avLst>
              <a:gd name="adj" fmla="val 8426"/>
            </a:avLst>
          </a:prstGeom>
          <a:solidFill>
            <a:srgbClr val="A1C4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2800" dirty="0">
              <a:ea typeface="微软雅黑" panose="020B0503020204020204" pitchFamily="34" charset="-122"/>
            </a:endParaRPr>
          </a:p>
        </p:txBody>
      </p:sp>
      <p:sp>
        <p:nvSpPr>
          <p:cNvPr id="2" name="圆角矩形 1"/>
          <p:cNvSpPr/>
          <p:nvPr/>
        </p:nvSpPr>
        <p:spPr>
          <a:xfrm>
            <a:off x="518161" y="906780"/>
            <a:ext cx="11219180" cy="5036820"/>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l" fontAlgn="auto">
              <a:lnSpc>
                <a:spcPct val="150000"/>
              </a:lnSpc>
            </a:pPr>
            <a:r>
              <a:rPr lang="zh-CN" altLang="en-US" sz="2800" b="1" dirty="0">
                <a:latin typeface="楷体" panose="02010609060101010101" pitchFamily="49" charset="-122"/>
                <a:ea typeface="楷体" panose="02010609060101010101" pitchFamily="49" charset="-122"/>
                <a:cs typeface="楷体_GB2312" panose="02010609030101010101" charset="-122"/>
              </a:rPr>
              <a:t>1.认识复式条形统计图，了解复式条形统计图的结构特点，能根据收集的数据完成相应的复式条形统计图，并简单分析、比较复式条形统计图中的数据，了解数据反映的信息。</a:t>
            </a:r>
          </a:p>
          <a:p>
            <a:pPr algn="l" fontAlgn="auto">
              <a:lnSpc>
                <a:spcPct val="150000"/>
              </a:lnSpc>
            </a:pPr>
            <a:r>
              <a:rPr lang="zh-CN" altLang="en-US" sz="2800" b="1" dirty="0">
                <a:latin typeface="楷体" panose="02010609060101010101" pitchFamily="49" charset="-122"/>
                <a:ea typeface="楷体" panose="02010609060101010101" pitchFamily="49" charset="-122"/>
                <a:cs typeface="楷体_GB2312" panose="02010609030101010101" charset="-122"/>
              </a:rPr>
              <a:t>2.提高学生根据图中数据分析问题、解决问题的能力，并在统计过程中进一步理解统计方法，发展统计观念。</a:t>
            </a:r>
          </a:p>
          <a:p>
            <a:pPr algn="l" fontAlgn="auto">
              <a:lnSpc>
                <a:spcPct val="150000"/>
              </a:lnSpc>
            </a:pPr>
            <a:r>
              <a:rPr lang="zh-CN" altLang="en-US" sz="2800" b="1" dirty="0">
                <a:latin typeface="楷体" panose="02010609060101010101" pitchFamily="49" charset="-122"/>
                <a:ea typeface="楷体" panose="02010609060101010101" pitchFamily="49" charset="-122"/>
                <a:cs typeface="楷体_GB2312" panose="02010609030101010101" charset="-122"/>
              </a:rPr>
              <a:t>3.体会数学与生活的密切联系，发展数学的应用意识</a:t>
            </a:r>
            <a:r>
              <a:rPr lang="zh-CN" altLang="en-US" sz="2800" b="1" dirty="0" smtClean="0">
                <a:latin typeface="楷体" panose="02010609060101010101" pitchFamily="49" charset="-122"/>
                <a:ea typeface="楷体" panose="02010609060101010101" pitchFamily="49" charset="-122"/>
                <a:cs typeface="楷体_GB2312" panose="02010609030101010101" charset="-122"/>
              </a:rPr>
              <a:t>。</a:t>
            </a:r>
            <a:endParaRPr lang="en-US" altLang="zh-CN" sz="2800" b="1" dirty="0" smtClean="0">
              <a:latin typeface="楷体" panose="02010609060101010101" pitchFamily="49" charset="-122"/>
              <a:ea typeface="楷体" panose="02010609060101010101" pitchFamily="49" charset="-122"/>
              <a:cs typeface="楷体_GB2312" panose="02010609030101010101" charset="-122"/>
            </a:endParaRPr>
          </a:p>
          <a:p>
            <a:pPr algn="l" fontAlgn="auto">
              <a:lnSpc>
                <a:spcPct val="150000"/>
              </a:lnSpc>
            </a:pPr>
            <a:endParaRPr lang="zh-CN" altLang="en-US" sz="2800" b="1" dirty="0">
              <a:latin typeface="楷体" panose="02010609060101010101" pitchFamily="49" charset="-122"/>
              <a:ea typeface="楷体" panose="02010609060101010101" pitchFamily="49" charset="-122"/>
              <a:cs typeface="楷体_GB2312" panose="02010609030101010101" charset="-122"/>
            </a:endParaRPr>
          </a:p>
          <a:p>
            <a:pPr algn="l" fontAlgn="auto">
              <a:lnSpc>
                <a:spcPct val="150000"/>
              </a:lnSpc>
            </a:pPr>
            <a:r>
              <a:rPr lang="en-US" altLang="zh-CN" sz="2800" dirty="0" smtClean="0">
                <a:solidFill>
                  <a:schemeClr val="bg1"/>
                </a:solidFill>
                <a:latin typeface="微软雅黑" panose="020B0503020204020204" pitchFamily="34" charset="-122"/>
                <a:ea typeface="微软雅黑" panose="020B0503020204020204" pitchFamily="34" charset="-122"/>
                <a:cs typeface="楷体_GB2312" panose="02010609030101010101" charset="-122"/>
              </a:rPr>
              <a:t>【</a:t>
            </a:r>
            <a:r>
              <a:rPr lang="zh-CN" altLang="en-US" sz="2800" dirty="0" smtClean="0">
                <a:solidFill>
                  <a:schemeClr val="bg1"/>
                </a:solidFill>
                <a:latin typeface="微软雅黑" panose="020B0503020204020204" pitchFamily="34" charset="-122"/>
                <a:ea typeface="微软雅黑" panose="020B0503020204020204" pitchFamily="34" charset="-122"/>
                <a:cs typeface="楷体_GB2312" panose="02010609030101010101" charset="-122"/>
              </a:rPr>
              <a:t>重点</a:t>
            </a:r>
            <a:r>
              <a:rPr lang="en-US" altLang="zh-CN" sz="2800" dirty="0" smtClean="0">
                <a:solidFill>
                  <a:schemeClr val="bg1"/>
                </a:solidFill>
                <a:latin typeface="微软雅黑" panose="020B0503020204020204" pitchFamily="34" charset="-122"/>
                <a:ea typeface="微软雅黑" panose="020B0503020204020204" pitchFamily="34" charset="-122"/>
                <a:cs typeface="楷体_GB2312" panose="02010609030101010101" charset="-122"/>
              </a:rPr>
              <a:t>】</a:t>
            </a:r>
            <a:r>
              <a:rPr lang="zh-CN" altLang="en-US" sz="2800" dirty="0" smtClean="0">
                <a:solidFill>
                  <a:schemeClr val="tx1"/>
                </a:solidFill>
                <a:latin typeface="微软雅黑" panose="020B0503020204020204" pitchFamily="34" charset="-122"/>
                <a:ea typeface="微软雅黑" panose="020B0503020204020204" pitchFamily="34" charset="-122"/>
                <a:cs typeface="楷体_GB2312" panose="02010609030101010101" charset="-122"/>
              </a:rPr>
              <a:t>根据</a:t>
            </a:r>
            <a:r>
              <a:rPr lang="zh-CN" altLang="en-US" sz="2800" dirty="0">
                <a:solidFill>
                  <a:schemeClr val="tx1"/>
                </a:solidFill>
                <a:latin typeface="微软雅黑" panose="020B0503020204020204" pitchFamily="34" charset="-122"/>
                <a:ea typeface="微软雅黑" panose="020B0503020204020204" pitchFamily="34" charset="-122"/>
                <a:cs typeface="楷体_GB2312" panose="02010609030101010101" charset="-122"/>
              </a:rPr>
              <a:t>收集、整理的数据完成复式条形统计图。</a:t>
            </a:r>
          </a:p>
          <a:p>
            <a:pPr algn="l" fontAlgn="auto">
              <a:lnSpc>
                <a:spcPct val="150000"/>
              </a:lnSpc>
            </a:pPr>
            <a:r>
              <a:rPr lang="en-US" altLang="zh-CN" sz="2800" dirty="0" smtClean="0">
                <a:solidFill>
                  <a:schemeClr val="bg1"/>
                </a:solidFill>
                <a:latin typeface="微软雅黑" panose="020B0503020204020204" pitchFamily="34" charset="-122"/>
                <a:ea typeface="微软雅黑" panose="020B0503020204020204" pitchFamily="34" charset="-122"/>
                <a:cs typeface="楷体_GB2312" panose="02010609030101010101" charset="-122"/>
              </a:rPr>
              <a:t>【</a:t>
            </a:r>
            <a:r>
              <a:rPr lang="zh-CN" altLang="en-US" sz="2800" dirty="0" smtClean="0">
                <a:solidFill>
                  <a:schemeClr val="bg1"/>
                </a:solidFill>
                <a:latin typeface="微软雅黑" panose="020B0503020204020204" pitchFamily="34" charset="-122"/>
                <a:ea typeface="微软雅黑" panose="020B0503020204020204" pitchFamily="34" charset="-122"/>
                <a:cs typeface="楷体_GB2312" panose="02010609030101010101" charset="-122"/>
              </a:rPr>
              <a:t>难点</a:t>
            </a:r>
            <a:r>
              <a:rPr lang="en-US" altLang="zh-CN" sz="2800" dirty="0" smtClean="0">
                <a:solidFill>
                  <a:schemeClr val="bg1"/>
                </a:solidFill>
                <a:latin typeface="微软雅黑" panose="020B0503020204020204" pitchFamily="34" charset="-122"/>
                <a:ea typeface="微软雅黑" panose="020B0503020204020204" pitchFamily="34" charset="-122"/>
                <a:cs typeface="楷体_GB2312" panose="02010609030101010101" charset="-122"/>
              </a:rPr>
              <a:t>】</a:t>
            </a:r>
            <a:r>
              <a:rPr lang="zh-CN" altLang="en-US" sz="2800" dirty="0" smtClean="0">
                <a:solidFill>
                  <a:schemeClr val="tx1"/>
                </a:solidFill>
                <a:latin typeface="微软雅黑" panose="020B0503020204020204" pitchFamily="34" charset="-122"/>
                <a:ea typeface="微软雅黑" panose="020B0503020204020204" pitchFamily="34" charset="-122"/>
                <a:cs typeface="楷体_GB2312" panose="02010609030101010101" charset="-122"/>
              </a:rPr>
              <a:t>确定</a:t>
            </a:r>
            <a:r>
              <a:rPr lang="zh-CN" altLang="en-US" sz="2800" dirty="0">
                <a:solidFill>
                  <a:schemeClr val="tx1"/>
                </a:solidFill>
                <a:latin typeface="微软雅黑" panose="020B0503020204020204" pitchFamily="34" charset="-122"/>
                <a:ea typeface="微软雅黑" panose="020B0503020204020204" pitchFamily="34" charset="-122"/>
                <a:cs typeface="楷体_GB2312" panose="02010609030101010101" charset="-122"/>
              </a:rPr>
              <a:t>图中直条的高度，在提供的表格中准确绘制统计图。</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615571" y="581600"/>
            <a:ext cx="10592435" cy="1384995"/>
          </a:xfrm>
          <a:prstGeom prst="rect">
            <a:avLst/>
          </a:prstGeom>
          <a:noFill/>
          <a:ln w="9525">
            <a:noFill/>
          </a:ln>
        </p:spPr>
        <p:txBody>
          <a:bodyPr wrap="square">
            <a:spAutoFit/>
          </a:bodyPr>
          <a:lstStyle/>
          <a:p>
            <a:pPr marL="173355" indent="-173355">
              <a:lnSpc>
                <a:spcPct val="150000"/>
              </a:lnSpc>
            </a:pPr>
            <a:r>
              <a:rPr lang="en-US" altLang="zh-CN" sz="2800" b="0" dirty="0">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2800" b="0" dirty="0" smtClean="0">
                <a:latin typeface="微软雅黑" panose="020B0503020204020204" pitchFamily="34" charset="-122"/>
                <a:ea typeface="微软雅黑" panose="020B0503020204020204" pitchFamily="34" charset="-122"/>
                <a:cs typeface="微软雅黑" panose="020B0503020204020204" pitchFamily="34" charset="-122"/>
              </a:rPr>
              <a:t>  </a:t>
            </a:r>
            <a:r>
              <a:rPr lang="zh-CN" sz="2800" b="0" dirty="0" smtClean="0">
                <a:latin typeface="微软雅黑" panose="020B0503020204020204" pitchFamily="34" charset="-122"/>
                <a:ea typeface="微软雅黑" panose="020B0503020204020204" pitchFamily="34" charset="-122"/>
                <a:cs typeface="微软雅黑" panose="020B0503020204020204" pitchFamily="34" charset="-122"/>
              </a:rPr>
              <a:t>根据</a:t>
            </a:r>
            <a:r>
              <a:rPr lang="zh-CN" sz="2800" b="0" dirty="0">
                <a:latin typeface="微软雅黑" panose="020B0503020204020204" pitchFamily="34" charset="-122"/>
                <a:ea typeface="微软雅黑" panose="020B0503020204020204" pitchFamily="34" charset="-122"/>
                <a:cs typeface="微软雅黑" panose="020B0503020204020204" pitchFamily="34" charset="-122"/>
              </a:rPr>
              <a:t>张力和李明星期一到星期五</a:t>
            </a:r>
            <a:r>
              <a:rPr lang="en-US" sz="2800" b="0" dirty="0">
                <a:latin typeface="微软雅黑" panose="020B0503020204020204" pitchFamily="34" charset="-122"/>
                <a:ea typeface="微软雅黑" panose="020B0503020204020204" pitchFamily="34" charset="-122"/>
                <a:cs typeface="微软雅黑" panose="020B0503020204020204" pitchFamily="34" charset="-122"/>
              </a:rPr>
              <a:t>1</a:t>
            </a:r>
            <a:r>
              <a:rPr lang="zh-CN" sz="2800" b="0" dirty="0">
                <a:latin typeface="微软雅黑" panose="020B0503020204020204" pitchFamily="34" charset="-122"/>
                <a:ea typeface="微软雅黑" panose="020B0503020204020204" pitchFamily="34" charset="-122"/>
                <a:cs typeface="微软雅黑" panose="020B0503020204020204" pitchFamily="34" charset="-122"/>
              </a:rPr>
              <a:t>分钟跳绳训练的成绩，完成</a:t>
            </a:r>
          </a:p>
          <a:p>
            <a:pPr marL="173355" indent="-173355">
              <a:lnSpc>
                <a:spcPct val="150000"/>
              </a:lnSpc>
            </a:pPr>
            <a:r>
              <a:rPr lang="zh-CN" sz="2800" b="0" dirty="0">
                <a:latin typeface="微软雅黑" panose="020B0503020204020204" pitchFamily="34" charset="-122"/>
                <a:ea typeface="微软雅黑" panose="020B0503020204020204" pitchFamily="34" charset="-122"/>
                <a:cs typeface="微软雅黑" panose="020B0503020204020204" pitchFamily="34" charset="-122"/>
              </a:rPr>
              <a:t>下面问题。</a:t>
            </a:r>
            <a:endParaRPr lang="zh-CN" altLang="en-US" sz="2800" dirty="0">
              <a:latin typeface="微软雅黑" panose="020B0503020204020204" pitchFamily="34" charset="-122"/>
              <a:ea typeface="微软雅黑" panose="020B0503020204020204" pitchFamily="34" charset="-122"/>
              <a:cs typeface="微软雅黑" panose="020B0503020204020204" pitchFamily="34" charset="-122"/>
            </a:endParaRPr>
          </a:p>
        </p:txBody>
      </p:sp>
      <p:graphicFrame>
        <p:nvGraphicFramePr>
          <p:cNvPr id="2" name="表格 1"/>
          <p:cNvGraphicFramePr/>
          <p:nvPr/>
        </p:nvGraphicFramePr>
        <p:xfrm>
          <a:off x="1227455" y="1966595"/>
          <a:ext cx="8662035" cy="2120265"/>
        </p:xfrm>
        <a:graphic>
          <a:graphicData uri="http://schemas.openxmlformats.org/drawingml/2006/table">
            <a:tbl>
              <a:tblPr firstRow="1" bandRow="1">
                <a:tableStyleId>{5940675A-B579-460E-94D1-54222C63F5DA}</a:tableStyleId>
              </a:tblPr>
              <a:tblGrid>
                <a:gridCol w="1913255">
                  <a:extLst>
                    <a:ext uri="{9D8B030D-6E8A-4147-A177-3AD203B41FA5}">
                      <a16:colId xmlns:a16="http://schemas.microsoft.com/office/drawing/2014/main" val="20000"/>
                    </a:ext>
                  </a:extLst>
                </a:gridCol>
                <a:gridCol w="1350010">
                  <a:extLst>
                    <a:ext uri="{9D8B030D-6E8A-4147-A177-3AD203B41FA5}">
                      <a16:colId xmlns:a16="http://schemas.microsoft.com/office/drawing/2014/main" val="20001"/>
                    </a:ext>
                  </a:extLst>
                </a:gridCol>
                <a:gridCol w="1349375">
                  <a:extLst>
                    <a:ext uri="{9D8B030D-6E8A-4147-A177-3AD203B41FA5}">
                      <a16:colId xmlns:a16="http://schemas.microsoft.com/office/drawing/2014/main" val="20002"/>
                    </a:ext>
                  </a:extLst>
                </a:gridCol>
                <a:gridCol w="1350645">
                  <a:extLst>
                    <a:ext uri="{9D8B030D-6E8A-4147-A177-3AD203B41FA5}">
                      <a16:colId xmlns:a16="http://schemas.microsoft.com/office/drawing/2014/main" val="20003"/>
                    </a:ext>
                  </a:extLst>
                </a:gridCol>
                <a:gridCol w="1346835">
                  <a:extLst>
                    <a:ext uri="{9D8B030D-6E8A-4147-A177-3AD203B41FA5}">
                      <a16:colId xmlns:a16="http://schemas.microsoft.com/office/drawing/2014/main" val="20004"/>
                    </a:ext>
                  </a:extLst>
                </a:gridCol>
                <a:gridCol w="1351915">
                  <a:extLst>
                    <a:ext uri="{9D8B030D-6E8A-4147-A177-3AD203B41FA5}">
                      <a16:colId xmlns:a16="http://schemas.microsoft.com/office/drawing/2014/main" val="20005"/>
                    </a:ext>
                  </a:extLst>
                </a:gridCol>
              </a:tblGrid>
              <a:tr h="913130">
                <a:tc>
                  <a:txBody>
                    <a:bodyPr/>
                    <a:lstStyle/>
                    <a:p>
                      <a:pPr indent="0" algn="ctr">
                        <a:buNone/>
                      </a:pPr>
                      <a:r>
                        <a:rPr lang="en-US" sz="2800" b="0">
                          <a:latin typeface="微软雅黑" panose="020B0503020204020204" pitchFamily="34" charset="-122"/>
                          <a:ea typeface="微软雅黑" panose="020B0503020204020204" pitchFamily="34" charset="-122"/>
                          <a:cs typeface="Calibri" panose="020F0502020204030204" charset="0"/>
                        </a:rPr>
                        <a:t> </a:t>
                      </a:r>
                      <a:endParaRPr lang="en-US" altLang="en-US" sz="2800" b="0">
                        <a:latin typeface="微软雅黑" panose="020B0503020204020204" pitchFamily="34" charset="-122"/>
                        <a:ea typeface="微软雅黑" panose="020B0503020204020204" pitchFamily="34" charset="-122"/>
                        <a:cs typeface="Calibri" panose="020F0502020204030204" charset="0"/>
                      </a:endParaRPr>
                    </a:p>
                  </a:txBody>
                  <a:tcPr marL="19050" marR="19050" marT="19050" marB="1905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2800" b="0">
                          <a:latin typeface="微软雅黑" panose="020B0503020204020204" pitchFamily="34" charset="-122"/>
                          <a:ea typeface="微软雅黑" panose="020B0503020204020204" pitchFamily="34" charset="-122"/>
                          <a:cs typeface="新宋体" panose="02010609030101010101" charset="-122"/>
                        </a:rPr>
                        <a:t>一</a:t>
                      </a:r>
                      <a:endParaRPr lang="en-US" altLang="en-US" sz="2800" b="0">
                        <a:latin typeface="微软雅黑" panose="020B0503020204020204" pitchFamily="34" charset="-122"/>
                        <a:ea typeface="微软雅黑" panose="020B0503020204020204" pitchFamily="34" charset="-122"/>
                        <a:cs typeface="新宋体" panose="02010609030101010101" charset="-122"/>
                      </a:endParaRPr>
                    </a:p>
                  </a:txBody>
                  <a:tcPr marL="19050" marR="19050" marT="19050" marB="1905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2800" b="0">
                          <a:latin typeface="微软雅黑" panose="020B0503020204020204" pitchFamily="34" charset="-122"/>
                          <a:ea typeface="微软雅黑" panose="020B0503020204020204" pitchFamily="34" charset="-122"/>
                          <a:cs typeface="新宋体" panose="02010609030101010101" charset="-122"/>
                        </a:rPr>
                        <a:t>二</a:t>
                      </a:r>
                      <a:endParaRPr lang="en-US" altLang="en-US" sz="2800" b="0">
                        <a:latin typeface="微软雅黑" panose="020B0503020204020204" pitchFamily="34" charset="-122"/>
                        <a:ea typeface="微软雅黑" panose="020B0503020204020204" pitchFamily="34" charset="-122"/>
                        <a:cs typeface="新宋体" panose="02010609030101010101" charset="-122"/>
                      </a:endParaRPr>
                    </a:p>
                  </a:txBody>
                  <a:tcPr marL="19050" marR="19050" marT="19050" marB="1905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2800" b="0">
                          <a:latin typeface="微软雅黑" panose="020B0503020204020204" pitchFamily="34" charset="-122"/>
                          <a:ea typeface="微软雅黑" panose="020B0503020204020204" pitchFamily="34" charset="-122"/>
                          <a:cs typeface="新宋体" panose="02010609030101010101" charset="-122"/>
                        </a:rPr>
                        <a:t>三</a:t>
                      </a:r>
                      <a:endParaRPr lang="en-US" altLang="en-US" sz="2800" b="0">
                        <a:latin typeface="微软雅黑" panose="020B0503020204020204" pitchFamily="34" charset="-122"/>
                        <a:ea typeface="微软雅黑" panose="020B0503020204020204" pitchFamily="34" charset="-122"/>
                        <a:cs typeface="新宋体" panose="02010609030101010101" charset="-122"/>
                      </a:endParaRPr>
                    </a:p>
                  </a:txBody>
                  <a:tcPr marL="19050" marR="19050" marT="19050" marB="1905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2800" b="0">
                          <a:latin typeface="微软雅黑" panose="020B0503020204020204" pitchFamily="34" charset="-122"/>
                          <a:ea typeface="微软雅黑" panose="020B0503020204020204" pitchFamily="34" charset="-122"/>
                          <a:cs typeface="新宋体" panose="02010609030101010101" charset="-122"/>
                        </a:rPr>
                        <a:t>四</a:t>
                      </a:r>
                      <a:endParaRPr lang="en-US" altLang="en-US" sz="2800" b="0">
                        <a:latin typeface="微软雅黑" panose="020B0503020204020204" pitchFamily="34" charset="-122"/>
                        <a:ea typeface="微软雅黑" panose="020B0503020204020204" pitchFamily="34" charset="-122"/>
                        <a:cs typeface="新宋体" panose="02010609030101010101" charset="-122"/>
                      </a:endParaRPr>
                    </a:p>
                  </a:txBody>
                  <a:tcPr marL="19050" marR="19050" marT="19050" marB="1905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2800" b="0">
                          <a:latin typeface="微软雅黑" panose="020B0503020204020204" pitchFamily="34" charset="-122"/>
                          <a:ea typeface="微软雅黑" panose="020B0503020204020204" pitchFamily="34" charset="-122"/>
                          <a:cs typeface="新宋体" panose="02010609030101010101" charset="-122"/>
                        </a:rPr>
                        <a:t>五</a:t>
                      </a:r>
                      <a:endParaRPr lang="en-US" altLang="en-US" sz="2800" b="0">
                        <a:latin typeface="微软雅黑" panose="020B0503020204020204" pitchFamily="34" charset="-122"/>
                        <a:ea typeface="微软雅黑" panose="020B0503020204020204" pitchFamily="34" charset="-122"/>
                        <a:cs typeface="新宋体" panose="02010609030101010101" charset="-122"/>
                      </a:endParaRPr>
                    </a:p>
                  </a:txBody>
                  <a:tcPr marL="19050" marR="19050" marT="19050" marB="1905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74040">
                <a:tc>
                  <a:txBody>
                    <a:bodyPr/>
                    <a:lstStyle/>
                    <a:p>
                      <a:pPr indent="0" algn="ctr">
                        <a:buNone/>
                      </a:pPr>
                      <a:r>
                        <a:rPr lang="en-US" sz="2800" b="0">
                          <a:latin typeface="微软雅黑" panose="020B0503020204020204" pitchFamily="34" charset="-122"/>
                          <a:ea typeface="微软雅黑" panose="020B0503020204020204" pitchFamily="34" charset="-122"/>
                          <a:cs typeface="新宋体" panose="02010609030101010101" charset="-122"/>
                        </a:rPr>
                        <a:t>张力</a:t>
                      </a:r>
                      <a:endParaRPr lang="en-US" altLang="en-US" sz="2800" b="0">
                        <a:latin typeface="微软雅黑" panose="020B0503020204020204" pitchFamily="34" charset="-122"/>
                        <a:ea typeface="微软雅黑" panose="020B0503020204020204" pitchFamily="34" charset="-122"/>
                        <a:cs typeface="新宋体" panose="02010609030101010101" charset="-122"/>
                      </a:endParaRPr>
                    </a:p>
                  </a:txBody>
                  <a:tcPr marL="19050" marR="19050" marT="19050" marB="1905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2800" b="0">
                          <a:latin typeface="微软雅黑" panose="020B0503020204020204" pitchFamily="34" charset="-122"/>
                          <a:ea typeface="微软雅黑" panose="020B0503020204020204" pitchFamily="34" charset="-122"/>
                          <a:cs typeface="新宋体" panose="02010609030101010101" charset="-122"/>
                        </a:rPr>
                        <a:t>92</a:t>
                      </a:r>
                      <a:endParaRPr lang="en-US" altLang="en-US" sz="2800" b="0">
                        <a:latin typeface="微软雅黑" panose="020B0503020204020204" pitchFamily="34" charset="-122"/>
                        <a:ea typeface="微软雅黑" panose="020B0503020204020204" pitchFamily="34" charset="-122"/>
                        <a:cs typeface="新宋体" panose="02010609030101010101" charset="-122"/>
                      </a:endParaRPr>
                    </a:p>
                  </a:txBody>
                  <a:tcPr marL="19050" marR="19050" marT="19050" marB="1905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2800" b="0">
                          <a:latin typeface="微软雅黑" panose="020B0503020204020204" pitchFamily="34" charset="-122"/>
                          <a:ea typeface="微软雅黑" panose="020B0503020204020204" pitchFamily="34" charset="-122"/>
                          <a:cs typeface="新宋体" panose="02010609030101010101" charset="-122"/>
                        </a:rPr>
                        <a:t>102</a:t>
                      </a:r>
                      <a:endParaRPr lang="en-US" altLang="en-US" sz="2800" b="0">
                        <a:latin typeface="微软雅黑" panose="020B0503020204020204" pitchFamily="34" charset="-122"/>
                        <a:ea typeface="微软雅黑" panose="020B0503020204020204" pitchFamily="34" charset="-122"/>
                        <a:cs typeface="新宋体" panose="02010609030101010101" charset="-122"/>
                      </a:endParaRPr>
                    </a:p>
                  </a:txBody>
                  <a:tcPr marL="19050" marR="19050" marT="19050" marB="1905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2800" b="0">
                          <a:latin typeface="微软雅黑" panose="020B0503020204020204" pitchFamily="34" charset="-122"/>
                          <a:ea typeface="微软雅黑" panose="020B0503020204020204" pitchFamily="34" charset="-122"/>
                          <a:cs typeface="新宋体" panose="02010609030101010101" charset="-122"/>
                        </a:rPr>
                        <a:t>107</a:t>
                      </a:r>
                      <a:endParaRPr lang="en-US" altLang="en-US" sz="2800" b="0">
                        <a:latin typeface="微软雅黑" panose="020B0503020204020204" pitchFamily="34" charset="-122"/>
                        <a:ea typeface="微软雅黑" panose="020B0503020204020204" pitchFamily="34" charset="-122"/>
                        <a:cs typeface="新宋体" panose="02010609030101010101" charset="-122"/>
                      </a:endParaRPr>
                    </a:p>
                  </a:txBody>
                  <a:tcPr marL="19050" marR="19050" marT="19050" marB="1905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2800" b="0">
                          <a:latin typeface="微软雅黑" panose="020B0503020204020204" pitchFamily="34" charset="-122"/>
                          <a:ea typeface="微软雅黑" panose="020B0503020204020204" pitchFamily="34" charset="-122"/>
                          <a:cs typeface="新宋体" panose="02010609030101010101" charset="-122"/>
                        </a:rPr>
                        <a:t>112</a:t>
                      </a:r>
                      <a:endParaRPr lang="en-US" altLang="en-US" sz="2800" b="0">
                        <a:latin typeface="微软雅黑" panose="020B0503020204020204" pitchFamily="34" charset="-122"/>
                        <a:ea typeface="微软雅黑" panose="020B0503020204020204" pitchFamily="34" charset="-122"/>
                        <a:cs typeface="新宋体" panose="02010609030101010101" charset="-122"/>
                      </a:endParaRPr>
                    </a:p>
                  </a:txBody>
                  <a:tcPr marL="19050" marR="19050" marT="19050" marB="1905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2800" b="0">
                          <a:latin typeface="微软雅黑" panose="020B0503020204020204" pitchFamily="34" charset="-122"/>
                          <a:ea typeface="微软雅黑" panose="020B0503020204020204" pitchFamily="34" charset="-122"/>
                          <a:cs typeface="新宋体" panose="02010609030101010101" charset="-122"/>
                        </a:rPr>
                        <a:t>115</a:t>
                      </a:r>
                      <a:endParaRPr lang="en-US" altLang="en-US" sz="2800" b="0">
                        <a:latin typeface="微软雅黑" panose="020B0503020204020204" pitchFamily="34" charset="-122"/>
                        <a:ea typeface="微软雅黑" panose="020B0503020204020204" pitchFamily="34" charset="-122"/>
                        <a:cs typeface="新宋体" panose="02010609030101010101" charset="-122"/>
                      </a:endParaRPr>
                    </a:p>
                  </a:txBody>
                  <a:tcPr marL="19050" marR="19050" marT="19050" marB="1905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33095">
                <a:tc>
                  <a:txBody>
                    <a:bodyPr/>
                    <a:lstStyle/>
                    <a:p>
                      <a:pPr indent="0" algn="ctr">
                        <a:buNone/>
                      </a:pPr>
                      <a:r>
                        <a:rPr lang="en-US" sz="2800" b="0">
                          <a:latin typeface="微软雅黑" panose="020B0503020204020204" pitchFamily="34" charset="-122"/>
                          <a:ea typeface="微软雅黑" panose="020B0503020204020204" pitchFamily="34" charset="-122"/>
                          <a:cs typeface="新宋体" panose="02010609030101010101" charset="-122"/>
                        </a:rPr>
                        <a:t>李明</a:t>
                      </a:r>
                      <a:endParaRPr lang="en-US" altLang="en-US" sz="2800" b="0">
                        <a:latin typeface="微软雅黑" panose="020B0503020204020204" pitchFamily="34" charset="-122"/>
                        <a:ea typeface="微软雅黑" panose="020B0503020204020204" pitchFamily="34" charset="-122"/>
                        <a:cs typeface="新宋体" panose="02010609030101010101" charset="-122"/>
                      </a:endParaRPr>
                    </a:p>
                  </a:txBody>
                  <a:tcPr marL="19050" marR="19050" marT="19050" marB="1905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2800" b="0">
                          <a:latin typeface="微软雅黑" panose="020B0503020204020204" pitchFamily="34" charset="-122"/>
                          <a:ea typeface="微软雅黑" panose="020B0503020204020204" pitchFamily="34" charset="-122"/>
                          <a:cs typeface="新宋体" panose="02010609030101010101" charset="-122"/>
                        </a:rPr>
                        <a:t>103</a:t>
                      </a:r>
                      <a:endParaRPr lang="en-US" altLang="en-US" sz="2800" b="0">
                        <a:latin typeface="微软雅黑" panose="020B0503020204020204" pitchFamily="34" charset="-122"/>
                        <a:ea typeface="微软雅黑" panose="020B0503020204020204" pitchFamily="34" charset="-122"/>
                        <a:cs typeface="新宋体" panose="02010609030101010101" charset="-122"/>
                      </a:endParaRPr>
                    </a:p>
                  </a:txBody>
                  <a:tcPr marL="19050" marR="19050" marT="19050" marB="1905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2800" b="0">
                          <a:latin typeface="微软雅黑" panose="020B0503020204020204" pitchFamily="34" charset="-122"/>
                          <a:ea typeface="微软雅黑" panose="020B0503020204020204" pitchFamily="34" charset="-122"/>
                          <a:cs typeface="新宋体" panose="02010609030101010101" charset="-122"/>
                        </a:rPr>
                        <a:t>98</a:t>
                      </a:r>
                      <a:endParaRPr lang="en-US" altLang="en-US" sz="2800" b="0">
                        <a:latin typeface="微软雅黑" panose="020B0503020204020204" pitchFamily="34" charset="-122"/>
                        <a:ea typeface="微软雅黑" panose="020B0503020204020204" pitchFamily="34" charset="-122"/>
                        <a:cs typeface="新宋体" panose="02010609030101010101" charset="-122"/>
                      </a:endParaRPr>
                    </a:p>
                  </a:txBody>
                  <a:tcPr marL="19050" marR="19050" marT="19050" marB="1905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2800" b="0">
                          <a:latin typeface="微软雅黑" panose="020B0503020204020204" pitchFamily="34" charset="-122"/>
                          <a:ea typeface="微软雅黑" panose="020B0503020204020204" pitchFamily="34" charset="-122"/>
                          <a:cs typeface="新宋体" panose="02010609030101010101" charset="-122"/>
                        </a:rPr>
                        <a:t>110</a:t>
                      </a:r>
                      <a:endParaRPr lang="en-US" altLang="en-US" sz="2800" b="0">
                        <a:latin typeface="微软雅黑" panose="020B0503020204020204" pitchFamily="34" charset="-122"/>
                        <a:ea typeface="微软雅黑" panose="020B0503020204020204" pitchFamily="34" charset="-122"/>
                        <a:cs typeface="新宋体" panose="02010609030101010101" charset="-122"/>
                      </a:endParaRPr>
                    </a:p>
                  </a:txBody>
                  <a:tcPr marL="19050" marR="19050" marT="19050" marB="1905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2800" b="0">
                          <a:latin typeface="微软雅黑" panose="020B0503020204020204" pitchFamily="34" charset="-122"/>
                          <a:ea typeface="微软雅黑" panose="020B0503020204020204" pitchFamily="34" charset="-122"/>
                          <a:cs typeface="新宋体" panose="02010609030101010101" charset="-122"/>
                        </a:rPr>
                        <a:t>97</a:t>
                      </a:r>
                      <a:endParaRPr lang="en-US" altLang="en-US" sz="2800" b="0">
                        <a:latin typeface="微软雅黑" panose="020B0503020204020204" pitchFamily="34" charset="-122"/>
                        <a:ea typeface="微软雅黑" panose="020B0503020204020204" pitchFamily="34" charset="-122"/>
                        <a:cs typeface="新宋体" panose="02010609030101010101" charset="-122"/>
                      </a:endParaRPr>
                    </a:p>
                  </a:txBody>
                  <a:tcPr marL="19050" marR="19050" marT="19050" marB="1905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2800" b="0" dirty="0">
                          <a:latin typeface="微软雅黑" panose="020B0503020204020204" pitchFamily="34" charset="-122"/>
                          <a:ea typeface="微软雅黑" panose="020B0503020204020204" pitchFamily="34" charset="-122"/>
                          <a:cs typeface="新宋体" panose="02010609030101010101" charset="-122"/>
                        </a:rPr>
                        <a:t>102</a:t>
                      </a:r>
                      <a:endParaRPr lang="en-US" altLang="en-US" sz="2800" b="0" dirty="0">
                        <a:latin typeface="微软雅黑" panose="020B0503020204020204" pitchFamily="34" charset="-122"/>
                        <a:ea typeface="微软雅黑" panose="020B0503020204020204" pitchFamily="34" charset="-122"/>
                        <a:cs typeface="新宋体" panose="02010609030101010101" charset="-122"/>
                      </a:endParaRPr>
                    </a:p>
                  </a:txBody>
                  <a:tcPr marL="19050" marR="19050" marT="19050" marB="1905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5" name="文本框 4"/>
          <p:cNvSpPr txBox="1"/>
          <p:nvPr/>
        </p:nvSpPr>
        <p:spPr>
          <a:xfrm>
            <a:off x="830738" y="4179570"/>
            <a:ext cx="11888154" cy="1985159"/>
          </a:xfrm>
          <a:prstGeom prst="rect">
            <a:avLst/>
          </a:prstGeom>
          <a:noFill/>
          <a:ln w="9525">
            <a:noFill/>
          </a:ln>
        </p:spPr>
        <p:txBody>
          <a:bodyPr wrap="square">
            <a:spAutoFit/>
          </a:bodyPr>
          <a:lstStyle/>
          <a:p>
            <a:pPr indent="0">
              <a:lnSpc>
                <a:spcPct val="150000"/>
              </a:lnSpc>
            </a:pPr>
            <a:endParaRPr lang="zh-CN" sz="1000" b="0" dirty="0">
              <a:latin typeface="Times New Roman" panose="02020603050405020304" charset="0"/>
              <a:ea typeface="新宋体" panose="02010609030101010101" charset="-122"/>
            </a:endParaRPr>
          </a:p>
          <a:p>
            <a:pPr indent="0">
              <a:lnSpc>
                <a:spcPct val="150000"/>
              </a:lnSpc>
            </a:pPr>
            <a:r>
              <a:rPr lang="zh-CN" sz="2400" b="0" dirty="0">
                <a:latin typeface="微软雅黑" panose="020B0503020204020204" pitchFamily="34" charset="-122"/>
                <a:ea typeface="微软雅黑" panose="020B0503020204020204" pitchFamily="34" charset="-122"/>
                <a:cs typeface="微软雅黑" panose="020B0503020204020204" pitchFamily="34" charset="-122"/>
              </a:rPr>
              <a:t>（</a:t>
            </a:r>
            <a:r>
              <a:rPr lang="en-US" sz="2400" b="0" dirty="0">
                <a:latin typeface="微软雅黑" panose="020B0503020204020204" pitchFamily="34" charset="-122"/>
                <a:ea typeface="微软雅黑" panose="020B0503020204020204" pitchFamily="34" charset="-122"/>
                <a:cs typeface="微软雅黑" panose="020B0503020204020204" pitchFamily="34" charset="-122"/>
              </a:rPr>
              <a:t>1</a:t>
            </a:r>
            <a:r>
              <a:rPr lang="zh-CN" sz="2400" b="0" dirty="0">
                <a:latin typeface="微软雅黑" panose="020B0503020204020204" pitchFamily="34" charset="-122"/>
                <a:ea typeface="微软雅黑" panose="020B0503020204020204" pitchFamily="34" charset="-122"/>
                <a:cs typeface="微软雅黑" panose="020B0503020204020204" pitchFamily="34" charset="-122"/>
              </a:rPr>
              <a:t>）五天中，李明最好成绩是</a:t>
            </a:r>
            <a:r>
              <a:rPr lang="zh-CN" sz="2400" b="0" u="sng" dirty="0">
                <a:latin typeface="微软雅黑" panose="020B0503020204020204" pitchFamily="34" charset="-122"/>
                <a:ea typeface="微软雅黑" panose="020B0503020204020204" pitchFamily="34" charset="-122"/>
                <a:cs typeface="微软雅黑" panose="020B0503020204020204" pitchFamily="34" charset="-122"/>
              </a:rPr>
              <a:t>　</a:t>
            </a:r>
            <a:r>
              <a:rPr lang="en-US" sz="2400" b="0" u="sng" dirty="0">
                <a:latin typeface="微软雅黑" panose="020B0503020204020204" pitchFamily="34" charset="-122"/>
                <a:ea typeface="微软雅黑" panose="020B0503020204020204" pitchFamily="34" charset="-122"/>
                <a:cs typeface="微软雅黑" panose="020B0503020204020204" pitchFamily="34" charset="-122"/>
              </a:rPr>
              <a:t>   </a:t>
            </a:r>
            <a:r>
              <a:rPr lang="zh-CN" sz="2400" b="0" u="sng" dirty="0">
                <a:latin typeface="微软雅黑" panose="020B0503020204020204" pitchFamily="34" charset="-122"/>
                <a:ea typeface="微软雅黑" panose="020B0503020204020204" pitchFamily="34" charset="-122"/>
                <a:cs typeface="微软雅黑" panose="020B0503020204020204" pitchFamily="34" charset="-122"/>
              </a:rPr>
              <a:t>　  </a:t>
            </a:r>
            <a:r>
              <a:rPr lang="zh-CN" sz="2400" b="0" dirty="0">
                <a:latin typeface="微软雅黑" panose="020B0503020204020204" pitchFamily="34" charset="-122"/>
                <a:ea typeface="微软雅黑" panose="020B0503020204020204" pitchFamily="34" charset="-122"/>
                <a:cs typeface="微软雅黑" panose="020B0503020204020204" pitchFamily="34" charset="-122"/>
              </a:rPr>
              <a:t>下，最差成绩是</a:t>
            </a:r>
            <a:r>
              <a:rPr lang="zh-CN" sz="2400" b="0" u="sng" dirty="0">
                <a:latin typeface="微软雅黑" panose="020B0503020204020204" pitchFamily="34" charset="-122"/>
                <a:ea typeface="微软雅黑" panose="020B0503020204020204" pitchFamily="34" charset="-122"/>
                <a:cs typeface="微软雅黑" panose="020B0503020204020204" pitchFamily="34" charset="-122"/>
              </a:rPr>
              <a:t>　</a:t>
            </a:r>
            <a:r>
              <a:rPr lang="en-US" sz="2400" b="0" u="sng" dirty="0">
                <a:latin typeface="微软雅黑" panose="020B0503020204020204" pitchFamily="34" charset="-122"/>
                <a:ea typeface="微软雅黑" panose="020B0503020204020204" pitchFamily="34" charset="-122"/>
                <a:cs typeface="微软雅黑" panose="020B0503020204020204" pitchFamily="34" charset="-122"/>
              </a:rPr>
              <a:t>   </a:t>
            </a:r>
            <a:r>
              <a:rPr lang="zh-CN" sz="2400" b="0" u="sng" dirty="0">
                <a:latin typeface="微软雅黑" panose="020B0503020204020204" pitchFamily="34" charset="-122"/>
                <a:ea typeface="微软雅黑" panose="020B0503020204020204" pitchFamily="34" charset="-122"/>
                <a:cs typeface="微软雅黑" panose="020B0503020204020204" pitchFamily="34" charset="-122"/>
              </a:rPr>
              <a:t>　</a:t>
            </a:r>
            <a:r>
              <a:rPr lang="zh-CN" sz="2400" b="0" dirty="0">
                <a:latin typeface="微软雅黑" panose="020B0503020204020204" pitchFamily="34" charset="-122"/>
                <a:ea typeface="微软雅黑" panose="020B0503020204020204" pitchFamily="34" charset="-122"/>
                <a:cs typeface="微软雅黑" panose="020B0503020204020204" pitchFamily="34" charset="-122"/>
              </a:rPr>
              <a:t>下，</a:t>
            </a:r>
            <a:r>
              <a:rPr lang="zh-CN" sz="2400" b="0" dirty="0" smtClean="0">
                <a:latin typeface="微软雅黑" panose="020B0503020204020204" pitchFamily="34" charset="-122"/>
                <a:ea typeface="微软雅黑" panose="020B0503020204020204" pitchFamily="34" charset="-122"/>
                <a:cs typeface="微软雅黑" panose="020B0503020204020204" pitchFamily="34" charset="-122"/>
              </a:rPr>
              <a:t>相差</a:t>
            </a:r>
            <a:r>
              <a:rPr lang="zh-CN" altLang="zh-CN" sz="2400" u="sng" dirty="0">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2400" b="0" u="sng" dirty="0" smtClean="0">
                <a:latin typeface="微软雅黑" panose="020B0503020204020204" pitchFamily="34" charset="-122"/>
                <a:ea typeface="微软雅黑" panose="020B0503020204020204" pitchFamily="34" charset="-122"/>
                <a:cs typeface="微软雅黑" panose="020B0503020204020204" pitchFamily="34" charset="-122"/>
              </a:rPr>
              <a:t>   </a:t>
            </a:r>
            <a:r>
              <a:rPr lang="zh-CN" sz="2400" b="0" dirty="0" smtClean="0">
                <a:latin typeface="微软雅黑" panose="020B0503020204020204" pitchFamily="34" charset="-122"/>
                <a:ea typeface="微软雅黑" panose="020B0503020204020204" pitchFamily="34" charset="-122"/>
                <a:cs typeface="微软雅黑" panose="020B0503020204020204" pitchFamily="34" charset="-122"/>
              </a:rPr>
              <a:t>下</a:t>
            </a:r>
            <a:r>
              <a:rPr lang="zh-CN" sz="2400" b="0" dirty="0">
                <a:latin typeface="微软雅黑" panose="020B0503020204020204" pitchFamily="34" charset="-122"/>
                <a:ea typeface="微软雅黑" panose="020B0503020204020204" pitchFamily="34" charset="-122"/>
                <a:cs typeface="微软雅黑" panose="020B0503020204020204" pitchFamily="34" charset="-122"/>
              </a:rPr>
              <a:t>。</a:t>
            </a:r>
          </a:p>
          <a:p>
            <a:pPr indent="0">
              <a:lnSpc>
                <a:spcPct val="150000"/>
              </a:lnSpc>
            </a:pPr>
            <a:r>
              <a:rPr lang="zh-CN" sz="2400" b="0" dirty="0">
                <a:latin typeface="微软雅黑" panose="020B0503020204020204" pitchFamily="34" charset="-122"/>
                <a:ea typeface="微软雅黑" panose="020B0503020204020204" pitchFamily="34" charset="-122"/>
                <a:cs typeface="微软雅黑" panose="020B0503020204020204" pitchFamily="34" charset="-122"/>
              </a:rPr>
              <a:t>（</a:t>
            </a:r>
            <a:r>
              <a:rPr lang="en-US" sz="2400" b="0" dirty="0">
                <a:latin typeface="微软雅黑" panose="020B0503020204020204" pitchFamily="34" charset="-122"/>
                <a:ea typeface="微软雅黑" panose="020B0503020204020204" pitchFamily="34" charset="-122"/>
                <a:cs typeface="微软雅黑" panose="020B0503020204020204" pitchFamily="34" charset="-122"/>
              </a:rPr>
              <a:t>2</a:t>
            </a:r>
            <a:r>
              <a:rPr lang="zh-CN" sz="2400" b="0" dirty="0">
                <a:latin typeface="微软雅黑" panose="020B0503020204020204" pitchFamily="34" charset="-122"/>
                <a:ea typeface="微软雅黑" panose="020B0503020204020204" pitchFamily="34" charset="-122"/>
                <a:cs typeface="微软雅黑" panose="020B0503020204020204" pitchFamily="34" charset="-122"/>
              </a:rPr>
              <a:t>）星期四这天张力比李明多跳</a:t>
            </a:r>
            <a:r>
              <a:rPr lang="zh-CN" sz="2400" b="0" u="sng" dirty="0">
                <a:latin typeface="微软雅黑" panose="020B0503020204020204" pitchFamily="34" charset="-122"/>
                <a:ea typeface="微软雅黑" panose="020B0503020204020204" pitchFamily="34" charset="-122"/>
                <a:cs typeface="微软雅黑" panose="020B0503020204020204" pitchFamily="34" charset="-122"/>
              </a:rPr>
              <a:t>　</a:t>
            </a:r>
            <a:r>
              <a:rPr lang="en-US" sz="2400" b="0" u="sng" dirty="0">
                <a:latin typeface="微软雅黑" panose="020B0503020204020204" pitchFamily="34" charset="-122"/>
                <a:ea typeface="微软雅黑" panose="020B0503020204020204" pitchFamily="34" charset="-122"/>
                <a:cs typeface="微软雅黑" panose="020B0503020204020204" pitchFamily="34" charset="-122"/>
              </a:rPr>
              <a:t>   </a:t>
            </a:r>
            <a:r>
              <a:rPr lang="zh-CN" sz="2400" b="0" u="sng" dirty="0">
                <a:latin typeface="微软雅黑" panose="020B0503020204020204" pitchFamily="34" charset="-122"/>
                <a:ea typeface="微软雅黑" panose="020B0503020204020204" pitchFamily="34" charset="-122"/>
                <a:cs typeface="微软雅黑" panose="020B0503020204020204" pitchFamily="34" charset="-122"/>
              </a:rPr>
              <a:t>　   </a:t>
            </a:r>
            <a:r>
              <a:rPr lang="zh-CN" sz="2400" b="0" dirty="0">
                <a:latin typeface="微软雅黑" panose="020B0503020204020204" pitchFamily="34" charset="-122"/>
                <a:ea typeface="微软雅黑" panose="020B0503020204020204" pitchFamily="34" charset="-122"/>
                <a:cs typeface="微软雅黑" panose="020B0503020204020204" pitchFamily="34" charset="-122"/>
              </a:rPr>
              <a:t>下。</a:t>
            </a:r>
          </a:p>
          <a:p>
            <a:pPr indent="0">
              <a:lnSpc>
                <a:spcPct val="150000"/>
              </a:lnSpc>
            </a:pPr>
            <a:r>
              <a:rPr lang="zh-CN" sz="2400" b="0" dirty="0">
                <a:latin typeface="微软雅黑" panose="020B0503020204020204" pitchFamily="34" charset="-122"/>
                <a:ea typeface="微软雅黑" panose="020B0503020204020204" pitchFamily="34" charset="-122"/>
                <a:cs typeface="微软雅黑" panose="020B0503020204020204" pitchFamily="34" charset="-122"/>
              </a:rPr>
              <a:t>（</a:t>
            </a:r>
            <a:r>
              <a:rPr lang="en-US" sz="2400" b="0" dirty="0">
                <a:latin typeface="微软雅黑" panose="020B0503020204020204" pitchFamily="34" charset="-122"/>
                <a:ea typeface="微软雅黑" panose="020B0503020204020204" pitchFamily="34" charset="-122"/>
                <a:cs typeface="微软雅黑" panose="020B0503020204020204" pitchFamily="34" charset="-122"/>
              </a:rPr>
              <a:t>3</a:t>
            </a:r>
            <a:r>
              <a:rPr lang="zh-CN" sz="2400" b="0" dirty="0" smtClean="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400" b="0" dirty="0" smtClean="0">
                <a:latin typeface="微软雅黑" panose="020B0503020204020204" pitchFamily="34" charset="-122"/>
                <a:ea typeface="微软雅黑" panose="020B0503020204020204" pitchFamily="34" charset="-122"/>
                <a:cs typeface="微软雅黑" panose="020B0503020204020204" pitchFamily="34" charset="-122"/>
              </a:rPr>
              <a:t>我</a:t>
            </a:r>
            <a:r>
              <a:rPr lang="zh-CN" sz="2400" b="0" dirty="0" smtClean="0">
                <a:latin typeface="微软雅黑" panose="020B0503020204020204" pitchFamily="34" charset="-122"/>
                <a:ea typeface="微软雅黑" panose="020B0503020204020204" pitchFamily="34" charset="-122"/>
                <a:cs typeface="微软雅黑" panose="020B0503020204020204" pitchFamily="34" charset="-122"/>
              </a:rPr>
              <a:t>觉得</a:t>
            </a:r>
            <a:r>
              <a:rPr lang="zh-CN" sz="2400" b="0" u="sng" dirty="0">
                <a:latin typeface="微软雅黑" panose="020B0503020204020204" pitchFamily="34" charset="-122"/>
                <a:ea typeface="微软雅黑" panose="020B0503020204020204" pitchFamily="34" charset="-122"/>
                <a:cs typeface="微软雅黑" panose="020B0503020204020204" pitchFamily="34" charset="-122"/>
              </a:rPr>
              <a:t>　</a:t>
            </a:r>
            <a:r>
              <a:rPr lang="en-US" sz="2400" b="0" u="sng" dirty="0">
                <a:latin typeface="微软雅黑" panose="020B0503020204020204" pitchFamily="34" charset="-122"/>
                <a:ea typeface="微软雅黑" panose="020B0503020204020204" pitchFamily="34" charset="-122"/>
                <a:cs typeface="微软雅黑" panose="020B0503020204020204" pitchFamily="34" charset="-122"/>
              </a:rPr>
              <a:t>   </a:t>
            </a:r>
            <a:r>
              <a:rPr lang="zh-CN" sz="2400" b="0" u="sng" dirty="0">
                <a:latin typeface="微软雅黑" panose="020B0503020204020204" pitchFamily="34" charset="-122"/>
                <a:ea typeface="微软雅黑" panose="020B0503020204020204" pitchFamily="34" charset="-122"/>
                <a:cs typeface="微软雅黑" panose="020B0503020204020204" pitchFamily="34" charset="-122"/>
              </a:rPr>
              <a:t>　    </a:t>
            </a:r>
            <a:r>
              <a:rPr lang="zh-CN" sz="2400" b="0" dirty="0">
                <a:latin typeface="微软雅黑" panose="020B0503020204020204" pitchFamily="34" charset="-122"/>
                <a:ea typeface="微软雅黑" panose="020B0503020204020204" pitchFamily="34" charset="-122"/>
                <a:cs typeface="微软雅黑" panose="020B0503020204020204" pitchFamily="34" charset="-122"/>
              </a:rPr>
              <a:t>的训练效果好。</a:t>
            </a:r>
            <a:endParaRPr lang="zh-CN" altLang="en-US" sz="2400"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 name="文本框 5"/>
          <p:cNvSpPr txBox="1"/>
          <p:nvPr/>
        </p:nvSpPr>
        <p:spPr>
          <a:xfrm>
            <a:off x="5246687" y="4511040"/>
            <a:ext cx="1034415" cy="521970"/>
          </a:xfrm>
          <a:prstGeom prst="rect">
            <a:avLst/>
          </a:prstGeom>
          <a:noFill/>
        </p:spPr>
        <p:txBody>
          <a:bodyPr wrap="square" rtlCol="0">
            <a:spAutoFit/>
          </a:bodyPr>
          <a:lstStyle/>
          <a:p>
            <a:r>
              <a:rPr lang="en-US" altLang="zh-CN" sz="2800" dirty="0">
                <a:solidFill>
                  <a:srgbClr val="FF0000"/>
                </a:solidFill>
                <a:latin typeface="微软雅黑" panose="020B0503020204020204" pitchFamily="34" charset="-122"/>
                <a:ea typeface="微软雅黑" panose="020B0503020204020204" pitchFamily="34" charset="-122"/>
              </a:rPr>
              <a:t>110</a:t>
            </a:r>
          </a:p>
        </p:txBody>
      </p:sp>
      <p:sp>
        <p:nvSpPr>
          <p:cNvPr id="7" name="文本框 6"/>
          <p:cNvSpPr txBox="1"/>
          <p:nvPr/>
        </p:nvSpPr>
        <p:spPr>
          <a:xfrm>
            <a:off x="2717482" y="5504329"/>
            <a:ext cx="1034415" cy="521970"/>
          </a:xfrm>
          <a:prstGeom prst="rect">
            <a:avLst/>
          </a:prstGeom>
          <a:noFill/>
        </p:spPr>
        <p:txBody>
          <a:bodyPr wrap="square" rtlCol="0">
            <a:spAutoFit/>
          </a:bodyPr>
          <a:lstStyle/>
          <a:p>
            <a:r>
              <a:rPr lang="zh-CN" altLang="en-US" sz="2800" dirty="0">
                <a:solidFill>
                  <a:srgbClr val="FF0000"/>
                </a:solidFill>
                <a:latin typeface="微软雅黑" panose="020B0503020204020204" pitchFamily="34" charset="-122"/>
                <a:ea typeface="微软雅黑" panose="020B0503020204020204" pitchFamily="34" charset="-122"/>
              </a:rPr>
              <a:t>张力</a:t>
            </a:r>
          </a:p>
        </p:txBody>
      </p:sp>
      <p:sp>
        <p:nvSpPr>
          <p:cNvPr id="8" name="文本框 7"/>
          <p:cNvSpPr txBox="1"/>
          <p:nvPr/>
        </p:nvSpPr>
        <p:spPr>
          <a:xfrm>
            <a:off x="10357485" y="4476750"/>
            <a:ext cx="1034415" cy="521970"/>
          </a:xfrm>
          <a:prstGeom prst="rect">
            <a:avLst/>
          </a:prstGeom>
          <a:noFill/>
        </p:spPr>
        <p:txBody>
          <a:bodyPr wrap="square" rtlCol="0">
            <a:spAutoFit/>
          </a:bodyPr>
          <a:lstStyle/>
          <a:p>
            <a:r>
              <a:rPr lang="en-US" altLang="zh-CN" sz="2800" dirty="0">
                <a:solidFill>
                  <a:srgbClr val="FF0000"/>
                </a:solidFill>
                <a:latin typeface="微软雅黑" panose="020B0503020204020204" pitchFamily="34" charset="-122"/>
                <a:ea typeface="微软雅黑" panose="020B0503020204020204" pitchFamily="34" charset="-122"/>
              </a:rPr>
              <a:t>13</a:t>
            </a:r>
          </a:p>
        </p:txBody>
      </p:sp>
      <p:sp>
        <p:nvSpPr>
          <p:cNvPr id="9" name="文本框 8"/>
          <p:cNvSpPr txBox="1"/>
          <p:nvPr/>
        </p:nvSpPr>
        <p:spPr>
          <a:xfrm>
            <a:off x="5558472" y="4998720"/>
            <a:ext cx="1034415" cy="521970"/>
          </a:xfrm>
          <a:prstGeom prst="rect">
            <a:avLst/>
          </a:prstGeom>
          <a:noFill/>
        </p:spPr>
        <p:txBody>
          <a:bodyPr wrap="square" rtlCol="0">
            <a:spAutoFit/>
          </a:bodyPr>
          <a:lstStyle/>
          <a:p>
            <a:r>
              <a:rPr lang="en-US" altLang="zh-CN" sz="2800" dirty="0">
                <a:solidFill>
                  <a:srgbClr val="FF0000"/>
                </a:solidFill>
                <a:latin typeface="微软雅黑" panose="020B0503020204020204" pitchFamily="34" charset="-122"/>
                <a:ea typeface="微软雅黑" panose="020B0503020204020204" pitchFamily="34" charset="-122"/>
              </a:rPr>
              <a:t>15</a:t>
            </a:r>
          </a:p>
        </p:txBody>
      </p:sp>
      <p:sp>
        <p:nvSpPr>
          <p:cNvPr id="11" name="文本框 10"/>
          <p:cNvSpPr txBox="1"/>
          <p:nvPr/>
        </p:nvSpPr>
        <p:spPr>
          <a:xfrm>
            <a:off x="8399462" y="4476750"/>
            <a:ext cx="1034415" cy="521970"/>
          </a:xfrm>
          <a:prstGeom prst="rect">
            <a:avLst/>
          </a:prstGeom>
          <a:noFill/>
        </p:spPr>
        <p:txBody>
          <a:bodyPr wrap="square" rtlCol="0">
            <a:spAutoFit/>
          </a:bodyPr>
          <a:lstStyle/>
          <a:p>
            <a:r>
              <a:rPr lang="en-US" altLang="zh-CN" sz="2800" dirty="0">
                <a:solidFill>
                  <a:srgbClr val="FF0000"/>
                </a:solidFill>
                <a:latin typeface="微软雅黑" panose="020B0503020204020204" pitchFamily="34" charset="-122"/>
                <a:ea typeface="微软雅黑" panose="020B0503020204020204" pitchFamily="34" charset="-122"/>
              </a:rPr>
              <a:t>97</a:t>
            </a:r>
          </a:p>
        </p:txBody>
      </p:sp>
      <p:grpSp>
        <p:nvGrpSpPr>
          <p:cNvPr id="16" name="组合 15"/>
          <p:cNvGrpSpPr/>
          <p:nvPr/>
        </p:nvGrpSpPr>
        <p:grpSpPr>
          <a:xfrm>
            <a:off x="1206500" y="2259965"/>
            <a:ext cx="1916430" cy="607060"/>
            <a:chOff x="1900" y="3559"/>
            <a:chExt cx="3018" cy="956"/>
          </a:xfrm>
        </p:grpSpPr>
        <p:cxnSp>
          <p:nvCxnSpPr>
            <p:cNvPr id="12" name="直接连接符 11"/>
            <p:cNvCxnSpPr/>
            <p:nvPr/>
          </p:nvCxnSpPr>
          <p:spPr>
            <a:xfrm>
              <a:off x="1900" y="3871"/>
              <a:ext cx="3019" cy="644"/>
            </a:xfrm>
            <a:prstGeom prst="line">
              <a:avLst/>
            </a:prstGeom>
          </p:spPr>
          <p:style>
            <a:lnRef idx="1">
              <a:schemeClr val="accent1"/>
            </a:lnRef>
            <a:fillRef idx="0">
              <a:schemeClr val="accent1"/>
            </a:fillRef>
            <a:effectRef idx="0">
              <a:schemeClr val="accent1"/>
            </a:effectRef>
            <a:fontRef idx="minor">
              <a:schemeClr val="tx1"/>
            </a:fontRef>
          </p:style>
        </p:cxnSp>
        <p:sp>
          <p:nvSpPr>
            <p:cNvPr id="13" name="文本框 12"/>
            <p:cNvSpPr txBox="1"/>
            <p:nvPr/>
          </p:nvSpPr>
          <p:spPr>
            <a:xfrm rot="1260000">
              <a:off x="2160" y="3559"/>
              <a:ext cx="2500" cy="628"/>
            </a:xfrm>
            <a:prstGeom prst="rect">
              <a:avLst/>
            </a:prstGeom>
            <a:noFill/>
          </p:spPr>
          <p:txBody>
            <a:bodyPr wrap="square" rtlCol="0">
              <a:spAutoFit/>
            </a:bodyPr>
            <a:lstStyle/>
            <a:p>
              <a:r>
                <a:rPr lang="zh-CN" altLang="en-US" sz="2000" b="1" dirty="0">
                  <a:ea typeface="微软雅黑" panose="020B0503020204020204" pitchFamily="34" charset="-122"/>
                </a:rPr>
                <a:t>成绩（下）</a:t>
              </a:r>
            </a:p>
          </p:txBody>
        </p:sp>
      </p:grpSp>
      <p:grpSp>
        <p:nvGrpSpPr>
          <p:cNvPr id="17" name="组合 16"/>
          <p:cNvGrpSpPr/>
          <p:nvPr/>
        </p:nvGrpSpPr>
        <p:grpSpPr>
          <a:xfrm>
            <a:off x="2085340" y="1966595"/>
            <a:ext cx="1134745" cy="899795"/>
            <a:chOff x="3284" y="3097"/>
            <a:chExt cx="1787" cy="1417"/>
          </a:xfrm>
        </p:grpSpPr>
        <p:cxnSp>
          <p:nvCxnSpPr>
            <p:cNvPr id="10" name="直接连接符 9"/>
            <p:cNvCxnSpPr/>
            <p:nvPr/>
          </p:nvCxnSpPr>
          <p:spPr>
            <a:xfrm>
              <a:off x="3284" y="3132"/>
              <a:ext cx="1619" cy="1383"/>
            </a:xfrm>
            <a:prstGeom prst="line">
              <a:avLst/>
            </a:prstGeom>
          </p:spPr>
          <p:style>
            <a:lnRef idx="1">
              <a:schemeClr val="accent1"/>
            </a:lnRef>
            <a:fillRef idx="0">
              <a:schemeClr val="accent1"/>
            </a:fillRef>
            <a:effectRef idx="0">
              <a:schemeClr val="accent1"/>
            </a:effectRef>
            <a:fontRef idx="minor">
              <a:schemeClr val="tx1"/>
            </a:fontRef>
          </p:style>
        </p:cxnSp>
        <p:sp>
          <p:nvSpPr>
            <p:cNvPr id="14" name="文本框 13"/>
            <p:cNvSpPr txBox="1"/>
            <p:nvPr/>
          </p:nvSpPr>
          <p:spPr>
            <a:xfrm>
              <a:off x="3783" y="3097"/>
              <a:ext cx="1289" cy="628"/>
            </a:xfrm>
            <a:prstGeom prst="rect">
              <a:avLst/>
            </a:prstGeom>
            <a:noFill/>
          </p:spPr>
          <p:txBody>
            <a:bodyPr wrap="square" rtlCol="0">
              <a:spAutoFit/>
            </a:bodyPr>
            <a:lstStyle/>
            <a:p>
              <a:r>
                <a:rPr lang="zh-CN" altLang="en-US" sz="2000" b="1" dirty="0">
                  <a:ea typeface="微软雅黑" panose="020B0503020204020204" pitchFamily="34" charset="-122"/>
                </a:rPr>
                <a:t>姓名</a:t>
              </a:r>
            </a:p>
          </p:txBody>
        </p:sp>
      </p:grpSp>
      <p:sp>
        <p:nvSpPr>
          <p:cNvPr id="15" name="文本框 14"/>
          <p:cNvSpPr txBox="1"/>
          <p:nvPr/>
        </p:nvSpPr>
        <p:spPr>
          <a:xfrm>
            <a:off x="1304290" y="2531110"/>
            <a:ext cx="818515" cy="398780"/>
          </a:xfrm>
          <a:prstGeom prst="rect">
            <a:avLst/>
          </a:prstGeom>
          <a:noFill/>
        </p:spPr>
        <p:txBody>
          <a:bodyPr wrap="square" rtlCol="0">
            <a:spAutoFit/>
          </a:bodyPr>
          <a:lstStyle/>
          <a:p>
            <a:r>
              <a:rPr lang="zh-CN" altLang="en-US" sz="2000" b="1" dirty="0">
                <a:ea typeface="微软雅黑" panose="020B0503020204020204" pitchFamily="34" charset="-122"/>
              </a:rPr>
              <a:t>姓名</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0-#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1+#ppt_w/2"/>
                                          </p:val>
                                        </p:tav>
                                        <p:tav tm="100000">
                                          <p:val>
                                            <p:strVal val="#ppt_x"/>
                                          </p:val>
                                        </p:tav>
                                      </p:tavLst>
                                    </p:anim>
                                    <p:anim calcmode="lin" valueType="num">
                                      <p:cBhvr additive="base">
                                        <p:cTn id="19"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500" fill="hold"/>
                                        <p:tgtEl>
                                          <p:spTgt spid="8"/>
                                        </p:tgtEl>
                                        <p:attrNameLst>
                                          <p:attrName>ppt_x</p:attrName>
                                        </p:attrNameLst>
                                      </p:cBhvr>
                                      <p:tavLst>
                                        <p:tav tm="0">
                                          <p:val>
                                            <p:strVal val="0-#ppt_w/2"/>
                                          </p:val>
                                        </p:tav>
                                        <p:tav tm="100000">
                                          <p:val>
                                            <p:strVal val="#ppt_x"/>
                                          </p:val>
                                        </p:tav>
                                      </p:tavLst>
                                    </p:anim>
                                    <p:anim calcmode="lin" valueType="num">
                                      <p:cBhvr additive="base">
                                        <p:cTn id="25"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6"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12"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additive="base">
                                        <p:cTn id="36" dur="500" fill="hold"/>
                                        <p:tgtEl>
                                          <p:spTgt spid="7"/>
                                        </p:tgtEl>
                                        <p:attrNameLst>
                                          <p:attrName>ppt_x</p:attrName>
                                        </p:attrNameLst>
                                      </p:cBhvr>
                                      <p:tavLst>
                                        <p:tav tm="0">
                                          <p:val>
                                            <p:strVal val="0-#ppt_w/2"/>
                                          </p:val>
                                        </p:tav>
                                        <p:tav tm="100000">
                                          <p:val>
                                            <p:strVal val="#ppt_x"/>
                                          </p:val>
                                        </p:tav>
                                      </p:tavLst>
                                    </p:anim>
                                    <p:anim calcmode="lin" valueType="num">
                                      <p:cBhvr additive="base">
                                        <p:cTn id="3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3" name="Picture 29"/>
          <p:cNvPicPr>
            <a:picLocks noChangeAspect="1"/>
          </p:cNvPicPr>
          <p:nvPr/>
        </p:nvPicPr>
        <p:blipFill>
          <a:blip r:embed="rId2" cstate="email">
            <a:clrChange>
              <a:clrFrom>
                <a:srgbClr val="FFFFFF"/>
              </a:clrFrom>
              <a:clrTo>
                <a:srgbClr val="FFFFFF">
                  <a:alpha val="0"/>
                </a:srgbClr>
              </a:clrTo>
            </a:clrChange>
          </a:blip>
          <a:stretch>
            <a:fillRect/>
          </a:stretch>
        </p:blipFill>
        <p:spPr>
          <a:xfrm>
            <a:off x="1915795" y="1298575"/>
            <a:ext cx="7897495" cy="3619414"/>
          </a:xfrm>
          <a:prstGeom prst="rect">
            <a:avLst/>
          </a:prstGeom>
          <a:noFill/>
          <a:ln w="9525">
            <a:noFill/>
          </a:ln>
        </p:spPr>
      </p:pic>
      <p:sp>
        <p:nvSpPr>
          <p:cNvPr id="3" name="圆角矩形标注 2"/>
          <p:cNvSpPr/>
          <p:nvPr/>
        </p:nvSpPr>
        <p:spPr>
          <a:xfrm>
            <a:off x="5322887" y="361950"/>
            <a:ext cx="1554164" cy="687195"/>
          </a:xfrm>
          <a:prstGeom prst="wedgeRoundRectCallout">
            <a:avLst>
              <a:gd name="adj1" fmla="val -22937"/>
              <a:gd name="adj2" fmla="val 87449"/>
              <a:gd name="adj3" fmla="val 16667"/>
            </a:avLst>
          </a:prstGeom>
          <a:solidFill>
            <a:srgbClr val="A1C450"/>
          </a:solidFill>
          <a:ln>
            <a:solidFill>
              <a:srgbClr val="A1C4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dirty="0">
                <a:solidFill>
                  <a:schemeClr val="bg1"/>
                </a:solidFill>
                <a:latin typeface="微软雅黑" panose="020B0503020204020204" pitchFamily="34" charset="-122"/>
                <a:ea typeface="微软雅黑" panose="020B0503020204020204" pitchFamily="34" charset="-122"/>
                <a:cs typeface="+mn-ea"/>
              </a:rPr>
              <a:t>标题</a:t>
            </a:r>
            <a:endParaRPr lang="zh-CN" altLang="en-US" sz="3200" dirty="0">
              <a:solidFill>
                <a:schemeClr val="bg1"/>
              </a:solidFill>
            </a:endParaRPr>
          </a:p>
        </p:txBody>
      </p:sp>
      <p:sp>
        <p:nvSpPr>
          <p:cNvPr id="19" name="圆角矩形标注 18"/>
          <p:cNvSpPr/>
          <p:nvPr/>
        </p:nvSpPr>
        <p:spPr>
          <a:xfrm>
            <a:off x="9937114" y="393222"/>
            <a:ext cx="1962151" cy="687195"/>
          </a:xfrm>
          <a:prstGeom prst="wedgeRoundRectCallout">
            <a:avLst>
              <a:gd name="adj1" fmla="val -55814"/>
              <a:gd name="adj2" fmla="val 120714"/>
              <a:gd name="adj3" fmla="val 16667"/>
            </a:avLst>
          </a:prstGeom>
          <a:solidFill>
            <a:srgbClr val="A1C450"/>
          </a:solidFill>
          <a:ln>
            <a:solidFill>
              <a:srgbClr val="A1C4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dirty="0">
                <a:solidFill>
                  <a:schemeClr val="bg1"/>
                </a:solidFill>
                <a:latin typeface="微软雅黑" panose="020B0503020204020204" pitchFamily="34" charset="-122"/>
                <a:ea typeface="微软雅黑" panose="020B0503020204020204" pitchFamily="34" charset="-122"/>
                <a:cs typeface="+mn-ea"/>
              </a:rPr>
              <a:t>制图日期</a:t>
            </a:r>
            <a:endParaRPr lang="zh-CN" altLang="en-US" sz="3200" dirty="0">
              <a:solidFill>
                <a:schemeClr val="bg1"/>
              </a:solidFill>
            </a:endParaRPr>
          </a:p>
        </p:txBody>
      </p:sp>
      <p:sp>
        <p:nvSpPr>
          <p:cNvPr id="20" name="圆角矩形标注 19"/>
          <p:cNvSpPr/>
          <p:nvPr/>
        </p:nvSpPr>
        <p:spPr>
          <a:xfrm>
            <a:off x="10229850" y="2523455"/>
            <a:ext cx="1669416" cy="687195"/>
          </a:xfrm>
          <a:prstGeom prst="wedgeRoundRectCallout">
            <a:avLst>
              <a:gd name="adj1" fmla="val -72318"/>
              <a:gd name="adj2" fmla="val -128778"/>
              <a:gd name="adj3" fmla="val 16667"/>
            </a:avLst>
          </a:prstGeom>
          <a:solidFill>
            <a:srgbClr val="A1C450"/>
          </a:solidFill>
          <a:ln>
            <a:solidFill>
              <a:srgbClr val="A1C4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dirty="0" smtClean="0">
                <a:solidFill>
                  <a:schemeClr val="bg1"/>
                </a:solidFill>
                <a:latin typeface="微软雅黑" panose="020B0503020204020204" pitchFamily="34" charset="-122"/>
                <a:ea typeface="微软雅黑" panose="020B0503020204020204" pitchFamily="34" charset="-122"/>
                <a:cs typeface="+mn-ea"/>
              </a:rPr>
              <a:t>图例</a:t>
            </a:r>
            <a:endParaRPr lang="zh-CN" altLang="en-US" sz="3200" dirty="0">
              <a:solidFill>
                <a:schemeClr val="bg1"/>
              </a:solidFill>
            </a:endParaRPr>
          </a:p>
        </p:txBody>
      </p:sp>
      <p:sp>
        <p:nvSpPr>
          <p:cNvPr id="21" name="圆角矩形标注 20"/>
          <p:cNvSpPr/>
          <p:nvPr/>
        </p:nvSpPr>
        <p:spPr>
          <a:xfrm>
            <a:off x="4504371" y="5221911"/>
            <a:ext cx="5153979" cy="687195"/>
          </a:xfrm>
          <a:prstGeom prst="wedgeRoundRectCallout">
            <a:avLst>
              <a:gd name="adj1" fmla="val -24806"/>
              <a:gd name="adj2" fmla="val -98285"/>
              <a:gd name="adj3" fmla="val 16667"/>
            </a:avLst>
          </a:prstGeom>
          <a:solidFill>
            <a:srgbClr val="A1C450"/>
          </a:solidFill>
          <a:ln>
            <a:solidFill>
              <a:srgbClr val="A1C4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dirty="0">
                <a:solidFill>
                  <a:schemeClr val="bg1"/>
                </a:solidFill>
                <a:latin typeface="微软雅黑" panose="020B0503020204020204" pitchFamily="34" charset="-122"/>
                <a:ea typeface="微软雅黑" panose="020B0503020204020204" pitchFamily="34" charset="-122"/>
                <a:cs typeface="+mn-ea"/>
              </a:rPr>
              <a:t>横轴：表示跳绳测试等级</a:t>
            </a:r>
            <a:endParaRPr lang="zh-CN" altLang="en-US" sz="3200" dirty="0">
              <a:solidFill>
                <a:schemeClr val="bg1"/>
              </a:solidFill>
            </a:endParaRPr>
          </a:p>
        </p:txBody>
      </p:sp>
      <p:sp>
        <p:nvSpPr>
          <p:cNvPr id="22" name="圆角矩形标注 21"/>
          <p:cNvSpPr/>
          <p:nvPr/>
        </p:nvSpPr>
        <p:spPr>
          <a:xfrm>
            <a:off x="326628" y="2162509"/>
            <a:ext cx="1589167" cy="3403000"/>
          </a:xfrm>
          <a:prstGeom prst="wedgeRoundRectCallout">
            <a:avLst>
              <a:gd name="adj1" fmla="val 85752"/>
              <a:gd name="adj2" fmla="val -26805"/>
              <a:gd name="adj3" fmla="val 16667"/>
            </a:avLst>
          </a:prstGeom>
          <a:solidFill>
            <a:srgbClr val="A1C450"/>
          </a:solidFill>
          <a:ln>
            <a:solidFill>
              <a:srgbClr val="A1C4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dirty="0">
                <a:solidFill>
                  <a:schemeClr val="bg1"/>
                </a:solidFill>
                <a:latin typeface="微软雅黑" panose="020B0503020204020204" pitchFamily="34" charset="-122"/>
                <a:ea typeface="微软雅黑" panose="020B0503020204020204" pitchFamily="34" charset="-122"/>
                <a:cs typeface="+mn-ea"/>
              </a:rPr>
              <a:t>纵轴：表示人数，每个小格表示</a:t>
            </a:r>
            <a:r>
              <a:rPr lang="en-US" altLang="zh-CN" sz="3200" dirty="0">
                <a:solidFill>
                  <a:schemeClr val="bg1"/>
                </a:solidFill>
                <a:latin typeface="微软雅黑" panose="020B0503020204020204" pitchFamily="34" charset="-122"/>
                <a:ea typeface="微软雅黑" panose="020B0503020204020204" pitchFamily="34" charset="-122"/>
                <a:cs typeface="+mn-ea"/>
              </a:rPr>
              <a:t>1</a:t>
            </a:r>
            <a:r>
              <a:rPr lang="zh-CN" altLang="en-US" sz="3200" dirty="0">
                <a:solidFill>
                  <a:schemeClr val="bg1"/>
                </a:solidFill>
                <a:latin typeface="微软雅黑" panose="020B0503020204020204" pitchFamily="34" charset="-122"/>
                <a:ea typeface="微软雅黑" panose="020B0503020204020204" pitchFamily="34" charset="-122"/>
                <a:cs typeface="+mn-ea"/>
              </a:rPr>
              <a:t>人</a:t>
            </a:r>
            <a:endParaRPr lang="zh-CN" altLang="en-US" sz="3200"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173"/>
                                        </p:tgtEl>
                                        <p:attrNameLst>
                                          <p:attrName>style.visibility</p:attrName>
                                        </p:attrNameLst>
                                      </p:cBhvr>
                                      <p:to>
                                        <p:strVal val="visible"/>
                                      </p:to>
                                    </p:set>
                                    <p:animEffect transition="in" filter="barn(inVertical)">
                                      <p:cBhvr>
                                        <p:cTn id="7" dur="500"/>
                                        <p:tgtEl>
                                          <p:spTgt spid="717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down)">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ipe(down)">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down)">
                                      <p:cBhvr>
                                        <p:cTn id="27" dur="50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down)">
                                      <p:cBhvr>
                                        <p:cTn id="3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9" grpId="0" animBg="1"/>
      <p:bldP spid="20" grpId="0" animBg="1"/>
      <p:bldP spid="21" grpId="0" animBg="1"/>
      <p:bldP spid="2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1979243" y="1876519"/>
            <a:ext cx="8665663" cy="2320206"/>
            <a:chOff x="1977" y="3730"/>
            <a:chExt cx="15896" cy="4928"/>
          </a:xfrm>
        </p:grpSpPr>
        <p:pic>
          <p:nvPicPr>
            <p:cNvPr id="3" name="图片 2" descr="QQ截图20160501165148.png"/>
            <p:cNvPicPr>
              <a:picLocks noChangeAspect="1"/>
            </p:cNvPicPr>
            <p:nvPr/>
          </p:nvPicPr>
          <p:blipFill>
            <a:blip r:embed="rId2" cstate="email"/>
            <a:stretch>
              <a:fillRect/>
            </a:stretch>
          </p:blipFill>
          <p:spPr>
            <a:xfrm>
              <a:off x="1977" y="3730"/>
              <a:ext cx="15896" cy="4928"/>
            </a:xfrm>
            <a:prstGeom prst="rect">
              <a:avLst/>
            </a:prstGeom>
            <a:noFill/>
            <a:ln w="9525">
              <a:noFill/>
            </a:ln>
          </p:spPr>
        </p:pic>
        <p:sp>
          <p:nvSpPr>
            <p:cNvPr id="8197" name="AutoShape 34"/>
            <p:cNvSpPr/>
            <p:nvPr/>
          </p:nvSpPr>
          <p:spPr>
            <a:xfrm>
              <a:off x="3193" y="3852"/>
              <a:ext cx="4587" cy="2170"/>
            </a:xfrm>
            <a:prstGeom prst="wedgeRoundRectCallout">
              <a:avLst>
                <a:gd name="adj1" fmla="val -36134"/>
                <a:gd name="adj2" fmla="val 93695"/>
                <a:gd name="adj3" fmla="val 16667"/>
              </a:avLst>
            </a:prstGeom>
            <a:gradFill rotWithShape="1">
              <a:gsLst>
                <a:gs pos="0">
                  <a:srgbClr val="95C9FD"/>
                </a:gs>
                <a:gs pos="100000">
                  <a:srgbClr val="F7FBFE"/>
                </a:gs>
              </a:gsLst>
              <a:lin ang="5400000" scaled="1"/>
              <a:tileRect/>
            </a:gradFill>
            <a:ln w="12700" cap="flat" cmpd="sng">
              <a:solidFill>
                <a:srgbClr val="91A4E8"/>
              </a:solidFill>
              <a:prstDash val="solid"/>
              <a:miter/>
              <a:headEnd type="none" w="med" len="med"/>
              <a:tailEnd type="none" w="med" len="med"/>
            </a:ln>
          </p:spPr>
          <p:txBody>
            <a:bodyPr anchor="t"/>
            <a:lstStyle/>
            <a:p>
              <a:pPr algn="l" fontAlgn="auto"/>
              <a:r>
                <a:rPr lang="zh-CN" altLang="zh-CN" sz="2000" dirty="0">
                  <a:latin typeface="微软雅黑" panose="020B0503020204020204" pitchFamily="34" charset="-122"/>
                  <a:ea typeface="微软雅黑" panose="020B0503020204020204" pitchFamily="34" charset="-122"/>
                </a:rPr>
                <a:t>蓝色直条表示男生人数，粉色直条表示女生人数。</a:t>
              </a:r>
            </a:p>
          </p:txBody>
        </p:sp>
      </p:grpSp>
      <p:sp>
        <p:nvSpPr>
          <p:cNvPr id="8200" name="AutoShape 34"/>
          <p:cNvSpPr/>
          <p:nvPr/>
        </p:nvSpPr>
        <p:spPr>
          <a:xfrm>
            <a:off x="5336575" y="1981010"/>
            <a:ext cx="2530167" cy="974631"/>
          </a:xfrm>
          <a:prstGeom prst="wedgeRoundRectCallout">
            <a:avLst>
              <a:gd name="adj1" fmla="val 30041"/>
              <a:gd name="adj2" fmla="val 96834"/>
              <a:gd name="adj3" fmla="val 16667"/>
            </a:avLst>
          </a:prstGeom>
          <a:gradFill rotWithShape="1">
            <a:gsLst>
              <a:gs pos="0">
                <a:srgbClr val="FCE967"/>
              </a:gs>
              <a:gs pos="100000">
                <a:srgbClr val="FCFCCF"/>
              </a:gs>
            </a:gsLst>
            <a:lin ang="5400000" scaled="1"/>
            <a:tileRect/>
          </a:gradFill>
          <a:ln w="12700" cap="flat" cmpd="sng">
            <a:solidFill>
              <a:srgbClr val="FECE09"/>
            </a:solidFill>
            <a:prstDash val="solid"/>
            <a:miter/>
            <a:headEnd type="none" w="med" len="med"/>
            <a:tailEnd type="none" w="med" len="med"/>
          </a:ln>
        </p:spPr>
        <p:txBody>
          <a:bodyPr anchor="t"/>
          <a:lstStyle/>
          <a:p>
            <a:pPr algn="l" fontAlgn="auto"/>
            <a:r>
              <a:rPr lang="zh-CN" altLang="en-US" sz="2000" dirty="0">
                <a:latin typeface="微软雅黑" panose="020B0503020204020204" pitchFamily="34" charset="-122"/>
                <a:ea typeface="微软雅黑" panose="020B0503020204020204" pitchFamily="34" charset="-122"/>
              </a:rPr>
              <a:t>优秀等级的男生有</a:t>
            </a:r>
            <a:r>
              <a:rPr lang="en-US" altLang="zh-CN" sz="2000" dirty="0">
                <a:latin typeface="微软雅黑" panose="020B0503020204020204" pitchFamily="34" charset="-122"/>
                <a:ea typeface="微软雅黑" panose="020B0503020204020204" pitchFamily="34" charset="-122"/>
              </a:rPr>
              <a:t>2</a:t>
            </a:r>
            <a:r>
              <a:rPr lang="zh-CN" altLang="en-US" sz="2000" dirty="0">
                <a:latin typeface="微软雅黑" panose="020B0503020204020204" pitchFamily="34" charset="-122"/>
                <a:ea typeface="微软雅黑" panose="020B0503020204020204" pitchFamily="34" charset="-122"/>
              </a:rPr>
              <a:t>人，女生有</a:t>
            </a:r>
            <a:r>
              <a:rPr lang="en-US" altLang="zh-CN" sz="2000" dirty="0">
                <a:latin typeface="微软雅黑" panose="020B0503020204020204" pitchFamily="34" charset="-122"/>
                <a:ea typeface="微软雅黑" panose="020B0503020204020204" pitchFamily="34" charset="-122"/>
              </a:rPr>
              <a:t>8</a:t>
            </a:r>
            <a:r>
              <a:rPr lang="zh-CN" altLang="en-US" sz="2000" dirty="0">
                <a:latin typeface="微软雅黑" panose="020B0503020204020204" pitchFamily="34" charset="-122"/>
                <a:ea typeface="微软雅黑" panose="020B0503020204020204" pitchFamily="34" charset="-122"/>
              </a:rPr>
              <a:t>人，良好等级的</a:t>
            </a:r>
            <a:r>
              <a:rPr lang="en-US" altLang="zh-CN" sz="2000" dirty="0">
                <a:latin typeface="微软雅黑" panose="020B0503020204020204" pitchFamily="34" charset="-122"/>
                <a:ea typeface="微软雅黑" panose="020B0503020204020204" pitchFamily="34" charset="-122"/>
              </a:rPr>
              <a:t>……</a:t>
            </a:r>
          </a:p>
        </p:txBody>
      </p:sp>
      <p:grpSp>
        <p:nvGrpSpPr>
          <p:cNvPr id="7" name="组合 6"/>
          <p:cNvGrpSpPr/>
          <p:nvPr/>
        </p:nvGrpSpPr>
        <p:grpSpPr>
          <a:xfrm>
            <a:off x="8271941" y="1981010"/>
            <a:ext cx="2286727" cy="1230171"/>
            <a:chOff x="773" y="3066"/>
            <a:chExt cx="4773" cy="1558"/>
          </a:xfrm>
        </p:grpSpPr>
        <p:sp>
          <p:nvSpPr>
            <p:cNvPr id="8203" name="AutoShape 34"/>
            <p:cNvSpPr/>
            <p:nvPr/>
          </p:nvSpPr>
          <p:spPr>
            <a:xfrm>
              <a:off x="773" y="3066"/>
              <a:ext cx="4713" cy="1558"/>
            </a:xfrm>
            <a:prstGeom prst="wedgeRoundRectCallout">
              <a:avLst>
                <a:gd name="adj1" fmla="val -4217"/>
                <a:gd name="adj2" fmla="val 75202"/>
                <a:gd name="adj3" fmla="val 16667"/>
              </a:avLst>
            </a:prstGeom>
            <a:gradFill rotWithShape="1">
              <a:gsLst>
                <a:gs pos="0">
                  <a:srgbClr val="ADE1AB"/>
                </a:gs>
                <a:gs pos="100000">
                  <a:srgbClr val="FBFEF5"/>
                </a:gs>
              </a:gsLst>
              <a:lin ang="5400000" scaled="1"/>
              <a:tileRect/>
            </a:gradFill>
            <a:ln w="12700" cap="flat" cmpd="sng">
              <a:solidFill>
                <a:srgbClr val="C5C29B"/>
              </a:solidFill>
              <a:prstDash val="solid"/>
              <a:miter/>
              <a:headEnd type="none" w="med" len="med"/>
              <a:tailEnd type="none" w="med" len="med"/>
            </a:ln>
          </p:spPr>
          <p:txBody>
            <a:bodyPr anchor="t"/>
            <a:lstStyle/>
            <a:p>
              <a:pPr algn="ctr"/>
              <a:endParaRPr lang="zh-CN" altLang="en-US" sz="1600" dirty="0">
                <a:latin typeface="微软雅黑" panose="020B0503020204020204" pitchFamily="34" charset="-122"/>
                <a:ea typeface="微软雅黑" panose="020B0503020204020204" pitchFamily="34" charset="-122"/>
              </a:endParaRPr>
            </a:p>
          </p:txBody>
        </p:sp>
        <p:sp>
          <p:nvSpPr>
            <p:cNvPr id="8204" name="TextBox 9"/>
            <p:cNvSpPr txBox="1"/>
            <p:nvPr/>
          </p:nvSpPr>
          <p:spPr>
            <a:xfrm>
              <a:off x="833" y="3211"/>
              <a:ext cx="4713" cy="1023"/>
            </a:xfrm>
            <a:prstGeom prst="rect">
              <a:avLst/>
            </a:prstGeom>
            <a:noFill/>
            <a:ln w="9525">
              <a:noFill/>
            </a:ln>
          </p:spPr>
          <p:txBody>
            <a:bodyPr anchor="t">
              <a:spAutoFit/>
            </a:bodyPr>
            <a:lstStyle/>
            <a:p>
              <a:r>
                <a:rPr lang="zh-CN" altLang="en-US" dirty="0">
                  <a:latin typeface="微软雅黑" panose="020B0503020204020204" pitchFamily="34" charset="-122"/>
                  <a:ea typeface="微软雅黑" panose="020B0503020204020204" pitchFamily="34" charset="-122"/>
                </a:rPr>
                <a:t>男生中，优秀等级的有</a:t>
              </a:r>
              <a:r>
                <a:rPr lang="en-US" altLang="zh-CN" dirty="0">
                  <a:latin typeface="微软雅黑" panose="020B0503020204020204" pitchFamily="34" charset="-122"/>
                  <a:ea typeface="微软雅黑" panose="020B0503020204020204" pitchFamily="34" charset="-122"/>
                </a:rPr>
                <a:t>2</a:t>
              </a:r>
              <a:r>
                <a:rPr lang="zh-CN" altLang="en-US" dirty="0">
                  <a:latin typeface="微软雅黑" panose="020B0503020204020204" pitchFamily="34" charset="-122"/>
                  <a:ea typeface="微软雅黑" panose="020B0503020204020204" pitchFamily="34" charset="-122"/>
                </a:rPr>
                <a:t>人，良好等级的有</a:t>
              </a:r>
              <a:r>
                <a:rPr lang="en-US" altLang="zh-CN" dirty="0">
                  <a:latin typeface="微软雅黑" panose="020B0503020204020204" pitchFamily="34" charset="-122"/>
                  <a:ea typeface="微软雅黑" panose="020B0503020204020204" pitchFamily="34" charset="-122"/>
                </a:rPr>
                <a:t>10</a:t>
              </a:r>
              <a:r>
                <a:rPr lang="zh-CN" altLang="en-US" dirty="0">
                  <a:latin typeface="微软雅黑" panose="020B0503020204020204" pitchFamily="34" charset="-122"/>
                  <a:ea typeface="微软雅黑" panose="020B0503020204020204" pitchFamily="34" charset="-122"/>
                </a:rPr>
                <a:t>人，及格</a:t>
              </a:r>
              <a:r>
                <a:rPr lang="en-US" altLang="zh-CN" dirty="0">
                  <a:latin typeface="微软雅黑" panose="020B0503020204020204" pitchFamily="34" charset="-122"/>
                  <a:ea typeface="微软雅黑" panose="020B0503020204020204" pitchFamily="34" charset="-122"/>
                </a:rPr>
                <a:t>……</a:t>
              </a:r>
            </a:p>
          </p:txBody>
        </p:sp>
      </p:grpSp>
      <p:sp>
        <p:nvSpPr>
          <p:cNvPr id="4" name="圆角矩形标注 3"/>
          <p:cNvSpPr/>
          <p:nvPr/>
        </p:nvSpPr>
        <p:spPr>
          <a:xfrm>
            <a:off x="1209675" y="563245"/>
            <a:ext cx="7984490" cy="518795"/>
          </a:xfrm>
          <a:prstGeom prst="wedgeRoundRectCallout">
            <a:avLst>
              <a:gd name="adj1" fmla="val 56814"/>
              <a:gd name="adj2" fmla="val -12788"/>
              <a:gd name="adj3" fmla="val 16667"/>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fontAlgn="auto"/>
            <a:r>
              <a:rPr lang="zh-CN" altLang="en-US" sz="2000" dirty="0">
                <a:solidFill>
                  <a:schemeClr val="tx1"/>
                </a:solidFill>
                <a:ea typeface="微软雅黑" panose="020B0503020204020204" pitchFamily="34" charset="-122"/>
              </a:rPr>
              <a:t>你能看懂复式条形统计图表示的信息吗？先互相说一说，再填写下表。</a:t>
            </a:r>
          </a:p>
        </p:txBody>
      </p:sp>
      <p:sp>
        <p:nvSpPr>
          <p:cNvPr id="34" name="TextBox 1"/>
          <p:cNvSpPr txBox="1"/>
          <p:nvPr/>
        </p:nvSpPr>
        <p:spPr>
          <a:xfrm>
            <a:off x="2947670" y="4210226"/>
            <a:ext cx="6296660" cy="398780"/>
          </a:xfrm>
          <a:prstGeom prst="rect">
            <a:avLst/>
          </a:prstGeom>
          <a:noFill/>
          <a:ln w="9525">
            <a:noFill/>
          </a:ln>
        </p:spPr>
        <p:txBody>
          <a:bodyPr wrap="square" anchor="t">
            <a:spAutoFit/>
          </a:bodyPr>
          <a:lstStyle/>
          <a:p>
            <a:pPr algn="ctr"/>
            <a:r>
              <a:rPr lang="zh-CN" altLang="en-US" sz="20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五年级一班同学</a:t>
            </a:r>
            <a:r>
              <a:rPr lang="en-US" altLang="zh-CN" sz="20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20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分钟跳绳测试等级情况统计表</a:t>
            </a:r>
          </a:p>
        </p:txBody>
      </p:sp>
      <p:sp>
        <p:nvSpPr>
          <p:cNvPr id="35" name="TextBox 1"/>
          <p:cNvSpPr txBox="1"/>
          <p:nvPr/>
        </p:nvSpPr>
        <p:spPr>
          <a:xfrm>
            <a:off x="7386512" y="4532361"/>
            <a:ext cx="2049780" cy="398780"/>
          </a:xfrm>
          <a:prstGeom prst="rect">
            <a:avLst/>
          </a:prstGeom>
          <a:noFill/>
          <a:ln w="9525">
            <a:noFill/>
          </a:ln>
        </p:spPr>
        <p:txBody>
          <a:bodyPr wrap="square" anchor="t">
            <a:spAutoFit/>
          </a:bodyPr>
          <a:lstStyle/>
          <a:p>
            <a:pPr algn="ctr"/>
            <a:r>
              <a:rPr lang="en-US" altLang="zh-CN" sz="20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0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年</a:t>
            </a:r>
            <a:r>
              <a:rPr lang="en-US" altLang="zh-CN" sz="20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0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月</a:t>
            </a:r>
          </a:p>
        </p:txBody>
      </p:sp>
      <p:graphicFrame>
        <p:nvGraphicFramePr>
          <p:cNvPr id="36" name="表格 35"/>
          <p:cNvGraphicFramePr>
            <a:graphicFrameLocks noGrp="1"/>
          </p:cNvGraphicFramePr>
          <p:nvPr/>
        </p:nvGraphicFramePr>
        <p:xfrm>
          <a:off x="2913017" y="4931141"/>
          <a:ext cx="6896100" cy="1743710"/>
        </p:xfrm>
        <a:graphic>
          <a:graphicData uri="http://schemas.openxmlformats.org/drawingml/2006/table">
            <a:tbl>
              <a:tblPr firstRow="1" bandRow="1">
                <a:effectLst/>
                <a:tableStyleId>{5940675A-B579-460E-94D1-54222C63F5DA}</a:tableStyleId>
              </a:tblPr>
              <a:tblGrid>
                <a:gridCol w="1925955">
                  <a:extLst>
                    <a:ext uri="{9D8B030D-6E8A-4147-A177-3AD203B41FA5}">
                      <a16:colId xmlns:a16="http://schemas.microsoft.com/office/drawing/2014/main" val="20000"/>
                    </a:ext>
                  </a:extLst>
                </a:gridCol>
                <a:gridCol w="1089660">
                  <a:extLst>
                    <a:ext uri="{9D8B030D-6E8A-4147-A177-3AD203B41FA5}">
                      <a16:colId xmlns:a16="http://schemas.microsoft.com/office/drawing/2014/main" val="20001"/>
                    </a:ext>
                  </a:extLst>
                </a:gridCol>
                <a:gridCol w="1262380">
                  <a:extLst>
                    <a:ext uri="{9D8B030D-6E8A-4147-A177-3AD203B41FA5}">
                      <a16:colId xmlns:a16="http://schemas.microsoft.com/office/drawing/2014/main" val="20002"/>
                    </a:ext>
                  </a:extLst>
                </a:gridCol>
                <a:gridCol w="1332230">
                  <a:extLst>
                    <a:ext uri="{9D8B030D-6E8A-4147-A177-3AD203B41FA5}">
                      <a16:colId xmlns:a16="http://schemas.microsoft.com/office/drawing/2014/main" val="20003"/>
                    </a:ext>
                  </a:extLst>
                </a:gridCol>
                <a:gridCol w="1285875">
                  <a:extLst>
                    <a:ext uri="{9D8B030D-6E8A-4147-A177-3AD203B41FA5}">
                      <a16:colId xmlns:a16="http://schemas.microsoft.com/office/drawing/2014/main" val="20004"/>
                    </a:ext>
                  </a:extLst>
                </a:gridCol>
              </a:tblGrid>
              <a:tr h="554990">
                <a:tc>
                  <a:txBody>
                    <a:bodyPr/>
                    <a:lstStyle/>
                    <a:p>
                      <a:pPr algn="ctr"/>
                      <a:endParaRPr lang="zh-CN" altLang="en-US" sz="2000" b="0" dirty="0">
                        <a:solidFill>
                          <a:srgbClr val="000000"/>
                        </a:solidFill>
                        <a:latin typeface="微软雅黑" panose="020B0503020204020204" pitchFamily="34" charset="-122"/>
                        <a:ea typeface="微软雅黑" panose="020B0503020204020204" pitchFamily="34" charset="-122"/>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zh-CN" altLang="en-US" sz="2000" b="0" dirty="0" smtClean="0">
                          <a:solidFill>
                            <a:srgbClr val="000000"/>
                          </a:solidFill>
                          <a:latin typeface="微软雅黑" panose="020B0503020204020204" pitchFamily="34" charset="-122"/>
                          <a:ea typeface="微软雅黑" panose="020B0503020204020204" pitchFamily="34" charset="-122"/>
                        </a:rPr>
                        <a:t>合计</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zh-CN" altLang="en-US" sz="2000" b="0" dirty="0" smtClean="0">
                          <a:solidFill>
                            <a:srgbClr val="000000"/>
                          </a:solidFill>
                          <a:latin typeface="微软雅黑" panose="020B0503020204020204" pitchFamily="34" charset="-122"/>
                          <a:ea typeface="微软雅黑" panose="020B0503020204020204" pitchFamily="34" charset="-122"/>
                        </a:rPr>
                        <a:t>优秀</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zh-CN" altLang="en-US" sz="2000" b="0" dirty="0" smtClean="0">
                          <a:solidFill>
                            <a:srgbClr val="000000"/>
                          </a:solidFill>
                          <a:latin typeface="微软雅黑" panose="020B0503020204020204" pitchFamily="34" charset="-122"/>
                          <a:ea typeface="微软雅黑" panose="020B0503020204020204" pitchFamily="34" charset="-122"/>
                        </a:rPr>
                        <a:t>良好</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zh-CN" altLang="en-US" sz="2000" b="0" dirty="0" smtClean="0">
                          <a:solidFill>
                            <a:srgbClr val="000000"/>
                          </a:solidFill>
                          <a:latin typeface="微软雅黑" panose="020B0503020204020204" pitchFamily="34" charset="-122"/>
                          <a:ea typeface="微软雅黑" panose="020B0503020204020204" pitchFamily="34" charset="-122"/>
                        </a:rPr>
                        <a:t>及格</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342265">
                <a:tc>
                  <a:txBody>
                    <a:bodyPr/>
                    <a:lstStyle/>
                    <a:p>
                      <a:pPr algn="ctr"/>
                      <a:r>
                        <a:rPr lang="zh-CN" altLang="en-US" sz="2000" b="0" dirty="0" smtClean="0">
                          <a:solidFill>
                            <a:srgbClr val="000000"/>
                          </a:solidFill>
                          <a:latin typeface="微软雅黑" panose="020B0503020204020204" pitchFamily="34" charset="-122"/>
                          <a:ea typeface="微软雅黑" panose="020B0503020204020204" pitchFamily="34" charset="-122"/>
                        </a:rPr>
                        <a:t>总计</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endParaRPr lang="zh-CN" altLang="en-US" sz="2000" b="1" dirty="0">
                        <a:solidFill>
                          <a:srgbClr val="000000"/>
                        </a:solidFill>
                        <a:latin typeface="微软雅黑" panose="020B0503020204020204" pitchFamily="34" charset="-122"/>
                        <a:ea typeface="微软雅黑" panose="020B0503020204020204" pitchFamily="34" charset="-122"/>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endParaRPr lang="zh-CN" altLang="en-US" sz="2000" b="1" dirty="0">
                        <a:solidFill>
                          <a:srgbClr val="000000"/>
                        </a:solidFill>
                        <a:latin typeface="微软雅黑" panose="020B0503020204020204" pitchFamily="34" charset="-122"/>
                        <a:ea typeface="微软雅黑" panose="020B0503020204020204" pitchFamily="34" charset="-122"/>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endParaRPr lang="zh-CN" altLang="en-US" sz="2000" b="1" dirty="0">
                        <a:solidFill>
                          <a:srgbClr val="000000"/>
                        </a:solidFill>
                        <a:latin typeface="微软雅黑" panose="020B0503020204020204" pitchFamily="34" charset="-122"/>
                        <a:ea typeface="微软雅黑" panose="020B0503020204020204" pitchFamily="34" charset="-122"/>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endParaRPr lang="zh-CN" altLang="en-US" sz="2000" b="1" dirty="0">
                        <a:solidFill>
                          <a:srgbClr val="000000"/>
                        </a:solidFill>
                        <a:latin typeface="微软雅黑" panose="020B0503020204020204" pitchFamily="34" charset="-122"/>
                        <a:ea typeface="微软雅黑" panose="020B0503020204020204" pitchFamily="34" charset="-122"/>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1"/>
                  </a:ext>
                </a:extLst>
              </a:tr>
              <a:tr h="342265">
                <a:tc>
                  <a:txBody>
                    <a:bodyPr/>
                    <a:lstStyle/>
                    <a:p>
                      <a:pPr algn="ctr"/>
                      <a:r>
                        <a:rPr lang="zh-CN" altLang="en-US" sz="2000" b="0" dirty="0" smtClean="0">
                          <a:solidFill>
                            <a:srgbClr val="000000"/>
                          </a:solidFill>
                          <a:latin typeface="微软雅黑" panose="020B0503020204020204" pitchFamily="34" charset="-122"/>
                          <a:ea typeface="微软雅黑" panose="020B0503020204020204" pitchFamily="34" charset="-122"/>
                        </a:rPr>
                        <a:t>男生</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endParaRPr lang="zh-CN" altLang="en-US" sz="2000" b="1">
                        <a:solidFill>
                          <a:srgbClr val="000000"/>
                        </a:solidFill>
                        <a:latin typeface="微软雅黑" panose="020B0503020204020204" pitchFamily="34" charset="-122"/>
                        <a:ea typeface="微软雅黑" panose="020B0503020204020204" pitchFamily="34" charset="-122"/>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endParaRPr lang="zh-CN" altLang="en-US" sz="2000" b="1">
                        <a:solidFill>
                          <a:srgbClr val="000000"/>
                        </a:solidFill>
                        <a:latin typeface="微软雅黑" panose="020B0503020204020204" pitchFamily="34" charset="-122"/>
                        <a:ea typeface="微软雅黑" panose="020B0503020204020204" pitchFamily="34" charset="-122"/>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endParaRPr lang="zh-CN" altLang="en-US" sz="2000" b="1" dirty="0">
                        <a:solidFill>
                          <a:srgbClr val="000000"/>
                        </a:solidFill>
                        <a:latin typeface="微软雅黑" panose="020B0503020204020204" pitchFamily="34" charset="-122"/>
                        <a:ea typeface="微软雅黑" panose="020B0503020204020204" pitchFamily="34" charset="-122"/>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endParaRPr lang="zh-CN" altLang="en-US" sz="2000" b="1" dirty="0">
                        <a:solidFill>
                          <a:srgbClr val="000000"/>
                        </a:solidFill>
                        <a:latin typeface="微软雅黑" panose="020B0503020204020204" pitchFamily="34" charset="-122"/>
                        <a:ea typeface="微软雅黑" panose="020B0503020204020204" pitchFamily="34" charset="-122"/>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2"/>
                  </a:ext>
                </a:extLst>
              </a:tr>
              <a:tr h="342900">
                <a:tc>
                  <a:txBody>
                    <a:bodyPr/>
                    <a:lstStyle/>
                    <a:p>
                      <a:pPr algn="ctr"/>
                      <a:r>
                        <a:rPr lang="zh-CN" altLang="en-US" sz="2000" b="0" dirty="0" smtClean="0">
                          <a:solidFill>
                            <a:srgbClr val="000000"/>
                          </a:solidFill>
                          <a:latin typeface="微软雅黑" panose="020B0503020204020204" pitchFamily="34" charset="-122"/>
                          <a:ea typeface="微软雅黑" panose="020B0503020204020204" pitchFamily="34" charset="-122"/>
                        </a:rPr>
                        <a:t>女生</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endParaRPr lang="zh-CN" altLang="en-US" sz="2000" b="1">
                        <a:solidFill>
                          <a:srgbClr val="000000"/>
                        </a:solidFill>
                        <a:latin typeface="微软雅黑" panose="020B0503020204020204" pitchFamily="34" charset="-122"/>
                        <a:ea typeface="微软雅黑" panose="020B0503020204020204" pitchFamily="34" charset="-122"/>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endParaRPr lang="zh-CN" altLang="en-US" sz="2000" b="1">
                        <a:solidFill>
                          <a:srgbClr val="000000"/>
                        </a:solidFill>
                        <a:latin typeface="微软雅黑" panose="020B0503020204020204" pitchFamily="34" charset="-122"/>
                        <a:ea typeface="微软雅黑" panose="020B0503020204020204" pitchFamily="34" charset="-122"/>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endParaRPr lang="zh-CN" altLang="en-US" sz="2000" b="1">
                        <a:solidFill>
                          <a:srgbClr val="000000"/>
                        </a:solidFill>
                        <a:latin typeface="微软雅黑" panose="020B0503020204020204" pitchFamily="34" charset="-122"/>
                        <a:ea typeface="微软雅黑" panose="020B0503020204020204" pitchFamily="34" charset="-122"/>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endParaRPr lang="zh-CN" altLang="en-US" sz="2000" b="1" dirty="0">
                        <a:solidFill>
                          <a:srgbClr val="000000"/>
                        </a:solidFill>
                        <a:latin typeface="微软雅黑" panose="020B0503020204020204" pitchFamily="34" charset="-122"/>
                        <a:ea typeface="微软雅黑" panose="020B0503020204020204" pitchFamily="34" charset="-122"/>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grpSp>
        <p:nvGrpSpPr>
          <p:cNvPr id="37" name="组合 36"/>
          <p:cNvGrpSpPr/>
          <p:nvPr/>
        </p:nvGrpSpPr>
        <p:grpSpPr>
          <a:xfrm>
            <a:off x="2950482" y="4931141"/>
            <a:ext cx="1890395" cy="548640"/>
            <a:chOff x="3844" y="4377"/>
            <a:chExt cx="2977" cy="864"/>
          </a:xfrm>
        </p:grpSpPr>
        <p:cxnSp>
          <p:nvCxnSpPr>
            <p:cNvPr id="38" name="直接连接符 37"/>
            <p:cNvCxnSpPr/>
            <p:nvPr/>
          </p:nvCxnSpPr>
          <p:spPr>
            <a:xfrm>
              <a:off x="3844" y="4771"/>
              <a:ext cx="2909" cy="471"/>
            </a:xfrm>
            <a:prstGeom prst="line">
              <a:avLst/>
            </a:prstGeom>
            <a:ln w="3175">
              <a:solidFill>
                <a:srgbClr val="000000"/>
              </a:solidFill>
            </a:ln>
          </p:spPr>
          <p:style>
            <a:lnRef idx="1">
              <a:srgbClr val="BBE0E3"/>
            </a:lnRef>
            <a:fillRef idx="0">
              <a:srgbClr val="BBE0E3"/>
            </a:fillRef>
            <a:effectRef idx="0">
              <a:srgbClr val="BBE0E3"/>
            </a:effectRef>
            <a:fontRef idx="minor">
              <a:srgbClr val="000000"/>
            </a:fontRef>
          </p:style>
        </p:cxnSp>
        <p:cxnSp>
          <p:nvCxnSpPr>
            <p:cNvPr id="39" name="直接连接符 38"/>
            <p:cNvCxnSpPr/>
            <p:nvPr/>
          </p:nvCxnSpPr>
          <p:spPr>
            <a:xfrm>
              <a:off x="4935" y="4377"/>
              <a:ext cx="1887" cy="865"/>
            </a:xfrm>
            <a:prstGeom prst="line">
              <a:avLst/>
            </a:prstGeom>
            <a:ln w="6350">
              <a:solidFill>
                <a:srgbClr val="000000"/>
              </a:solidFill>
            </a:ln>
          </p:spPr>
          <p:style>
            <a:lnRef idx="1">
              <a:srgbClr val="BBE0E3"/>
            </a:lnRef>
            <a:fillRef idx="0">
              <a:srgbClr val="BBE0E3"/>
            </a:fillRef>
            <a:effectRef idx="0">
              <a:srgbClr val="BBE0E3"/>
            </a:effectRef>
            <a:fontRef idx="minor">
              <a:srgbClr val="000000"/>
            </a:fontRef>
          </p:style>
        </p:cxnSp>
      </p:grpSp>
      <p:sp>
        <p:nvSpPr>
          <p:cNvPr id="40" name="TextBox 1"/>
          <p:cNvSpPr txBox="1"/>
          <p:nvPr/>
        </p:nvSpPr>
        <p:spPr>
          <a:xfrm rot="2428893">
            <a:off x="4152537" y="5021311"/>
            <a:ext cx="754380" cy="368300"/>
          </a:xfrm>
          <a:prstGeom prst="rect">
            <a:avLst/>
          </a:prstGeom>
          <a:noFill/>
          <a:ln w="9525">
            <a:noFill/>
          </a:ln>
        </p:spPr>
        <p:txBody>
          <a:bodyPr wrap="square" anchor="t">
            <a:spAutoFit/>
          </a:bodyPr>
          <a:lstStyle/>
          <a:p>
            <a:r>
              <a:rPr lang="zh-CN" altLang="en-US" dirty="0">
                <a:solidFill>
                  <a:srgbClr val="000000"/>
                </a:solidFill>
                <a:latin typeface="微软雅黑" panose="020B0503020204020204" pitchFamily="34" charset="-122"/>
                <a:ea typeface="微软雅黑" panose="020B0503020204020204" pitchFamily="34" charset="-122"/>
              </a:rPr>
              <a:t>等级</a:t>
            </a:r>
          </a:p>
        </p:txBody>
      </p:sp>
      <p:sp>
        <p:nvSpPr>
          <p:cNvPr id="41" name="TextBox 1"/>
          <p:cNvSpPr txBox="1"/>
          <p:nvPr/>
        </p:nvSpPr>
        <p:spPr>
          <a:xfrm>
            <a:off x="2891427" y="5183871"/>
            <a:ext cx="942975" cy="368300"/>
          </a:xfrm>
          <a:prstGeom prst="rect">
            <a:avLst/>
          </a:prstGeom>
          <a:noFill/>
          <a:ln w="9525">
            <a:noFill/>
          </a:ln>
        </p:spPr>
        <p:txBody>
          <a:bodyPr wrap="square" anchor="t">
            <a:spAutoFit/>
          </a:bodyPr>
          <a:lstStyle/>
          <a:p>
            <a:r>
              <a:rPr lang="zh-CN" altLang="en-US" dirty="0">
                <a:solidFill>
                  <a:srgbClr val="000000"/>
                </a:solidFill>
                <a:latin typeface="微软雅黑" panose="020B0503020204020204" pitchFamily="34" charset="-122"/>
                <a:ea typeface="微软雅黑" panose="020B0503020204020204" pitchFamily="34" charset="-122"/>
              </a:rPr>
              <a:t>性别</a:t>
            </a:r>
          </a:p>
        </p:txBody>
      </p:sp>
      <p:sp>
        <p:nvSpPr>
          <p:cNvPr id="42" name="TextBox 1"/>
          <p:cNvSpPr txBox="1"/>
          <p:nvPr/>
        </p:nvSpPr>
        <p:spPr>
          <a:xfrm rot="712049">
            <a:off x="3114947" y="4992736"/>
            <a:ext cx="1184910" cy="368300"/>
          </a:xfrm>
          <a:prstGeom prst="rect">
            <a:avLst/>
          </a:prstGeom>
          <a:noFill/>
          <a:ln w="9525">
            <a:noFill/>
          </a:ln>
        </p:spPr>
        <p:txBody>
          <a:bodyPr wrap="square" anchor="t">
            <a:spAutoFit/>
          </a:bodyPr>
          <a:lstStyle/>
          <a:p>
            <a:r>
              <a:rPr lang="zh-CN" altLang="en-US"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数量</a:t>
            </a:r>
            <a:r>
              <a:rPr lang="en-US" altLang="zh-CN"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人</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8200"/>
                                        </p:tgtEl>
                                        <p:attrNameLst>
                                          <p:attrName>style.visibility</p:attrName>
                                        </p:attrNameLst>
                                      </p:cBhvr>
                                      <p:to>
                                        <p:strVal val="visible"/>
                                      </p:to>
                                    </p:set>
                                    <p:animEffect transition="in" filter="diamond(in)">
                                      <p:cBhvr>
                                        <p:cTn id="12" dur="2000"/>
                                        <p:tgtEl>
                                          <p:spTgt spid="8200"/>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blinds(horizontal)">
                                      <p:cBhvr>
                                        <p:cTn id="21" dur="500"/>
                                        <p:tgtEl>
                                          <p:spTgt spid="34"/>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36"/>
                                        </p:tgtEl>
                                        <p:attrNameLst>
                                          <p:attrName>style.visibility</p:attrName>
                                        </p:attrNameLst>
                                      </p:cBhvr>
                                      <p:to>
                                        <p:strVal val="visible"/>
                                      </p:to>
                                    </p:set>
                                    <p:animEffect transition="in" filter="wipe(down)">
                                      <p:cBhvr>
                                        <p:cTn id="26" dur="500"/>
                                        <p:tgtEl>
                                          <p:spTgt spid="36"/>
                                        </p:tgtEl>
                                      </p:cBhvr>
                                    </p:animEffect>
                                  </p:childTnLst>
                                </p:cTn>
                              </p:par>
                              <p:par>
                                <p:cTn id="27" presetID="22" presetClass="entr" presetSubtype="4" fill="hold" nodeType="with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wipe(down)">
                                      <p:cBhvr>
                                        <p:cTn id="29" dur="500"/>
                                        <p:tgtEl>
                                          <p:spTgt spid="37"/>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40"/>
                                        </p:tgtEl>
                                        <p:attrNameLst>
                                          <p:attrName>style.visibility</p:attrName>
                                        </p:attrNameLst>
                                      </p:cBhvr>
                                      <p:to>
                                        <p:strVal val="visible"/>
                                      </p:to>
                                    </p:set>
                                    <p:animEffect transition="in" filter="wipe(down)">
                                      <p:cBhvr>
                                        <p:cTn id="32" dur="500"/>
                                        <p:tgtEl>
                                          <p:spTgt spid="40"/>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wipe(down)">
                                      <p:cBhvr>
                                        <p:cTn id="35" dur="500"/>
                                        <p:tgtEl>
                                          <p:spTgt spid="41"/>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42"/>
                                        </p:tgtEl>
                                        <p:attrNameLst>
                                          <p:attrName>style.visibility</p:attrName>
                                        </p:attrNameLst>
                                      </p:cBhvr>
                                      <p:to>
                                        <p:strVal val="visible"/>
                                      </p:to>
                                    </p:set>
                                    <p:animEffect transition="in" filter="wipe(down)">
                                      <p:cBhvr>
                                        <p:cTn id="38" dur="500"/>
                                        <p:tgtEl>
                                          <p:spTgt spid="42"/>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wipe(down)">
                                      <p:cBhvr>
                                        <p:cTn id="4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0" grpId="0" bldLvl="0" animBg="1"/>
      <p:bldP spid="34" grpId="0"/>
      <p:bldP spid="35" grpId="0"/>
      <p:bldP spid="40" grpId="0"/>
      <p:bldP spid="41" grpId="0"/>
      <p:bldP spid="4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TextBox 1"/>
          <p:cNvSpPr txBox="1"/>
          <p:nvPr/>
        </p:nvSpPr>
        <p:spPr>
          <a:xfrm>
            <a:off x="2971800" y="3423285"/>
            <a:ext cx="6296660" cy="398780"/>
          </a:xfrm>
          <a:prstGeom prst="rect">
            <a:avLst/>
          </a:prstGeom>
          <a:noFill/>
          <a:ln w="9525">
            <a:noFill/>
          </a:ln>
        </p:spPr>
        <p:txBody>
          <a:bodyPr wrap="square" anchor="t">
            <a:spAutoFit/>
          </a:bodyPr>
          <a:lstStyle/>
          <a:p>
            <a:pPr algn="ctr"/>
            <a:r>
              <a:rPr lang="zh-CN" altLang="en-US" sz="20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五年级一班同学</a:t>
            </a:r>
            <a:r>
              <a:rPr lang="en-US" altLang="zh-CN" sz="20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20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分钟跳绳测试等级情况统计表</a:t>
            </a:r>
          </a:p>
        </p:txBody>
      </p:sp>
      <p:sp>
        <p:nvSpPr>
          <p:cNvPr id="9222" name="TextBox 1"/>
          <p:cNvSpPr txBox="1"/>
          <p:nvPr/>
        </p:nvSpPr>
        <p:spPr>
          <a:xfrm>
            <a:off x="7209790" y="3867785"/>
            <a:ext cx="2049780" cy="398780"/>
          </a:xfrm>
          <a:prstGeom prst="rect">
            <a:avLst/>
          </a:prstGeom>
          <a:noFill/>
          <a:ln w="9525">
            <a:noFill/>
          </a:ln>
        </p:spPr>
        <p:txBody>
          <a:bodyPr wrap="square" anchor="t">
            <a:spAutoFit/>
          </a:bodyPr>
          <a:lstStyle/>
          <a:p>
            <a:pPr algn="ctr"/>
            <a:r>
              <a:rPr lang="en-US" altLang="zh-CN" sz="20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0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年</a:t>
            </a:r>
            <a:r>
              <a:rPr lang="en-US" altLang="zh-CN" sz="20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0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月</a:t>
            </a:r>
          </a:p>
        </p:txBody>
      </p:sp>
      <p:graphicFrame>
        <p:nvGraphicFramePr>
          <p:cNvPr id="16" name="表格 15"/>
          <p:cNvGraphicFramePr>
            <a:graphicFrameLocks noGrp="1"/>
          </p:cNvGraphicFramePr>
          <p:nvPr/>
        </p:nvGraphicFramePr>
        <p:xfrm>
          <a:off x="2363470" y="4377055"/>
          <a:ext cx="6896100" cy="1743710"/>
        </p:xfrm>
        <a:graphic>
          <a:graphicData uri="http://schemas.openxmlformats.org/drawingml/2006/table">
            <a:tbl>
              <a:tblPr firstRow="1" bandRow="1">
                <a:effectLst/>
                <a:tableStyleId>{5940675A-B579-460E-94D1-54222C63F5DA}</a:tableStyleId>
              </a:tblPr>
              <a:tblGrid>
                <a:gridCol w="1925955">
                  <a:extLst>
                    <a:ext uri="{9D8B030D-6E8A-4147-A177-3AD203B41FA5}">
                      <a16:colId xmlns:a16="http://schemas.microsoft.com/office/drawing/2014/main" val="20000"/>
                    </a:ext>
                  </a:extLst>
                </a:gridCol>
                <a:gridCol w="1089660">
                  <a:extLst>
                    <a:ext uri="{9D8B030D-6E8A-4147-A177-3AD203B41FA5}">
                      <a16:colId xmlns:a16="http://schemas.microsoft.com/office/drawing/2014/main" val="20001"/>
                    </a:ext>
                  </a:extLst>
                </a:gridCol>
                <a:gridCol w="1262380">
                  <a:extLst>
                    <a:ext uri="{9D8B030D-6E8A-4147-A177-3AD203B41FA5}">
                      <a16:colId xmlns:a16="http://schemas.microsoft.com/office/drawing/2014/main" val="20002"/>
                    </a:ext>
                  </a:extLst>
                </a:gridCol>
                <a:gridCol w="1332230">
                  <a:extLst>
                    <a:ext uri="{9D8B030D-6E8A-4147-A177-3AD203B41FA5}">
                      <a16:colId xmlns:a16="http://schemas.microsoft.com/office/drawing/2014/main" val="20003"/>
                    </a:ext>
                  </a:extLst>
                </a:gridCol>
                <a:gridCol w="1285875">
                  <a:extLst>
                    <a:ext uri="{9D8B030D-6E8A-4147-A177-3AD203B41FA5}">
                      <a16:colId xmlns:a16="http://schemas.microsoft.com/office/drawing/2014/main" val="20004"/>
                    </a:ext>
                  </a:extLst>
                </a:gridCol>
              </a:tblGrid>
              <a:tr h="554990">
                <a:tc>
                  <a:txBody>
                    <a:bodyPr/>
                    <a:lstStyle/>
                    <a:p>
                      <a:pPr algn="ctr"/>
                      <a:endParaRPr lang="zh-CN" altLang="en-US" sz="2000" b="0" dirty="0">
                        <a:solidFill>
                          <a:srgbClr val="000000"/>
                        </a:solidFill>
                        <a:latin typeface="微软雅黑" panose="020B0503020204020204" pitchFamily="34" charset="-122"/>
                        <a:ea typeface="微软雅黑" panose="020B0503020204020204" pitchFamily="34" charset="-122"/>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zh-CN" altLang="en-US" sz="2000" b="0" dirty="0" smtClean="0">
                          <a:solidFill>
                            <a:srgbClr val="000000"/>
                          </a:solidFill>
                          <a:latin typeface="微软雅黑" panose="020B0503020204020204" pitchFamily="34" charset="-122"/>
                          <a:ea typeface="微软雅黑" panose="020B0503020204020204" pitchFamily="34" charset="-122"/>
                        </a:rPr>
                        <a:t>合计</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zh-CN" altLang="en-US" sz="2000" b="0" dirty="0" smtClean="0">
                          <a:solidFill>
                            <a:srgbClr val="000000"/>
                          </a:solidFill>
                          <a:latin typeface="微软雅黑" panose="020B0503020204020204" pitchFamily="34" charset="-122"/>
                          <a:ea typeface="微软雅黑" panose="020B0503020204020204" pitchFamily="34" charset="-122"/>
                        </a:rPr>
                        <a:t>优秀</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zh-CN" altLang="en-US" sz="2000" b="0" dirty="0" smtClean="0">
                          <a:solidFill>
                            <a:srgbClr val="000000"/>
                          </a:solidFill>
                          <a:latin typeface="微软雅黑" panose="020B0503020204020204" pitchFamily="34" charset="-122"/>
                          <a:ea typeface="微软雅黑" panose="020B0503020204020204" pitchFamily="34" charset="-122"/>
                        </a:rPr>
                        <a:t>良好</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zh-CN" altLang="en-US" sz="2000" b="0" dirty="0" smtClean="0">
                          <a:solidFill>
                            <a:srgbClr val="000000"/>
                          </a:solidFill>
                          <a:latin typeface="微软雅黑" panose="020B0503020204020204" pitchFamily="34" charset="-122"/>
                          <a:ea typeface="微软雅黑" panose="020B0503020204020204" pitchFamily="34" charset="-122"/>
                        </a:rPr>
                        <a:t>及格</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342265">
                <a:tc>
                  <a:txBody>
                    <a:bodyPr/>
                    <a:lstStyle/>
                    <a:p>
                      <a:pPr algn="ctr"/>
                      <a:r>
                        <a:rPr lang="zh-CN" altLang="en-US" sz="2000" b="0" dirty="0" smtClean="0">
                          <a:solidFill>
                            <a:srgbClr val="000000"/>
                          </a:solidFill>
                          <a:latin typeface="微软雅黑" panose="020B0503020204020204" pitchFamily="34" charset="-122"/>
                          <a:ea typeface="微软雅黑" panose="020B0503020204020204" pitchFamily="34" charset="-122"/>
                        </a:rPr>
                        <a:t>总计</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endParaRPr lang="zh-CN" altLang="en-US" sz="2000" b="1" dirty="0">
                        <a:solidFill>
                          <a:srgbClr val="000000"/>
                        </a:solidFill>
                        <a:latin typeface="微软雅黑" panose="020B0503020204020204" pitchFamily="34" charset="-122"/>
                        <a:ea typeface="微软雅黑" panose="020B0503020204020204" pitchFamily="34" charset="-122"/>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endParaRPr lang="zh-CN" altLang="en-US" sz="2000" b="1" dirty="0">
                        <a:solidFill>
                          <a:srgbClr val="000000"/>
                        </a:solidFill>
                        <a:latin typeface="微软雅黑" panose="020B0503020204020204" pitchFamily="34" charset="-122"/>
                        <a:ea typeface="微软雅黑" panose="020B0503020204020204" pitchFamily="34" charset="-122"/>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endParaRPr lang="zh-CN" altLang="en-US" sz="2000" b="1" dirty="0">
                        <a:solidFill>
                          <a:srgbClr val="000000"/>
                        </a:solidFill>
                        <a:latin typeface="微软雅黑" panose="020B0503020204020204" pitchFamily="34" charset="-122"/>
                        <a:ea typeface="微软雅黑" panose="020B0503020204020204" pitchFamily="34" charset="-122"/>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endParaRPr lang="zh-CN" altLang="en-US" sz="2000" b="1" dirty="0">
                        <a:solidFill>
                          <a:srgbClr val="000000"/>
                        </a:solidFill>
                        <a:latin typeface="微软雅黑" panose="020B0503020204020204" pitchFamily="34" charset="-122"/>
                        <a:ea typeface="微软雅黑" panose="020B0503020204020204" pitchFamily="34" charset="-122"/>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1"/>
                  </a:ext>
                </a:extLst>
              </a:tr>
              <a:tr h="342265">
                <a:tc>
                  <a:txBody>
                    <a:bodyPr/>
                    <a:lstStyle/>
                    <a:p>
                      <a:pPr algn="ctr"/>
                      <a:r>
                        <a:rPr lang="zh-CN" altLang="en-US" sz="2000" b="0" dirty="0" smtClean="0">
                          <a:solidFill>
                            <a:srgbClr val="000000"/>
                          </a:solidFill>
                          <a:latin typeface="微软雅黑" panose="020B0503020204020204" pitchFamily="34" charset="-122"/>
                          <a:ea typeface="微软雅黑" panose="020B0503020204020204" pitchFamily="34" charset="-122"/>
                        </a:rPr>
                        <a:t>男生</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endParaRPr lang="zh-CN" altLang="en-US" sz="2000" b="1">
                        <a:solidFill>
                          <a:srgbClr val="000000"/>
                        </a:solidFill>
                        <a:latin typeface="微软雅黑" panose="020B0503020204020204" pitchFamily="34" charset="-122"/>
                        <a:ea typeface="微软雅黑" panose="020B0503020204020204" pitchFamily="34" charset="-122"/>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endParaRPr lang="zh-CN" altLang="en-US" sz="2000" b="1">
                        <a:solidFill>
                          <a:srgbClr val="000000"/>
                        </a:solidFill>
                        <a:latin typeface="微软雅黑" panose="020B0503020204020204" pitchFamily="34" charset="-122"/>
                        <a:ea typeface="微软雅黑" panose="020B0503020204020204" pitchFamily="34" charset="-122"/>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endParaRPr lang="zh-CN" altLang="en-US" sz="2000" b="1" dirty="0">
                        <a:solidFill>
                          <a:srgbClr val="000000"/>
                        </a:solidFill>
                        <a:latin typeface="微软雅黑" panose="020B0503020204020204" pitchFamily="34" charset="-122"/>
                        <a:ea typeface="微软雅黑" panose="020B0503020204020204" pitchFamily="34" charset="-122"/>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endParaRPr lang="zh-CN" altLang="en-US" sz="2000" b="1" dirty="0">
                        <a:solidFill>
                          <a:srgbClr val="000000"/>
                        </a:solidFill>
                        <a:latin typeface="微软雅黑" panose="020B0503020204020204" pitchFamily="34" charset="-122"/>
                        <a:ea typeface="微软雅黑" panose="020B0503020204020204" pitchFamily="34" charset="-122"/>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2"/>
                  </a:ext>
                </a:extLst>
              </a:tr>
              <a:tr h="342900">
                <a:tc>
                  <a:txBody>
                    <a:bodyPr/>
                    <a:lstStyle/>
                    <a:p>
                      <a:pPr algn="ctr"/>
                      <a:r>
                        <a:rPr lang="zh-CN" altLang="en-US" sz="2000" b="0" dirty="0" smtClean="0">
                          <a:solidFill>
                            <a:srgbClr val="000000"/>
                          </a:solidFill>
                          <a:latin typeface="微软雅黑" panose="020B0503020204020204" pitchFamily="34" charset="-122"/>
                          <a:ea typeface="微软雅黑" panose="020B0503020204020204" pitchFamily="34" charset="-122"/>
                        </a:rPr>
                        <a:t>女生</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endParaRPr lang="zh-CN" altLang="en-US" sz="2000" b="1">
                        <a:solidFill>
                          <a:srgbClr val="000000"/>
                        </a:solidFill>
                        <a:latin typeface="微软雅黑" panose="020B0503020204020204" pitchFamily="34" charset="-122"/>
                        <a:ea typeface="微软雅黑" panose="020B0503020204020204" pitchFamily="34" charset="-122"/>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endParaRPr lang="zh-CN" altLang="en-US" sz="2000" b="1">
                        <a:solidFill>
                          <a:srgbClr val="000000"/>
                        </a:solidFill>
                        <a:latin typeface="微软雅黑" panose="020B0503020204020204" pitchFamily="34" charset="-122"/>
                        <a:ea typeface="微软雅黑" panose="020B0503020204020204" pitchFamily="34" charset="-122"/>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endParaRPr lang="zh-CN" altLang="en-US" sz="2000" b="1">
                        <a:solidFill>
                          <a:srgbClr val="000000"/>
                        </a:solidFill>
                        <a:latin typeface="微软雅黑" panose="020B0503020204020204" pitchFamily="34" charset="-122"/>
                        <a:ea typeface="微软雅黑" panose="020B0503020204020204" pitchFamily="34" charset="-122"/>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endParaRPr lang="zh-CN" altLang="en-US" sz="2000" b="1" dirty="0">
                        <a:solidFill>
                          <a:srgbClr val="000000"/>
                        </a:solidFill>
                        <a:latin typeface="微软雅黑" panose="020B0503020204020204" pitchFamily="34" charset="-122"/>
                        <a:ea typeface="微软雅黑" panose="020B0503020204020204" pitchFamily="34" charset="-122"/>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grpSp>
        <p:nvGrpSpPr>
          <p:cNvPr id="3" name="组合 2"/>
          <p:cNvGrpSpPr/>
          <p:nvPr/>
        </p:nvGrpSpPr>
        <p:grpSpPr>
          <a:xfrm>
            <a:off x="2400935" y="4377055"/>
            <a:ext cx="1890395" cy="548640"/>
            <a:chOff x="3844" y="4377"/>
            <a:chExt cx="2977" cy="864"/>
          </a:xfrm>
        </p:grpSpPr>
        <p:cxnSp>
          <p:nvCxnSpPr>
            <p:cNvPr id="17" name="直接连接符 16"/>
            <p:cNvCxnSpPr/>
            <p:nvPr/>
          </p:nvCxnSpPr>
          <p:spPr>
            <a:xfrm>
              <a:off x="3844" y="4771"/>
              <a:ext cx="2909" cy="471"/>
            </a:xfrm>
            <a:prstGeom prst="line">
              <a:avLst/>
            </a:prstGeom>
            <a:ln w="3175">
              <a:solidFill>
                <a:srgbClr val="000000"/>
              </a:solidFill>
            </a:ln>
          </p:spPr>
          <p:style>
            <a:lnRef idx="1">
              <a:srgbClr val="BBE0E3"/>
            </a:lnRef>
            <a:fillRef idx="0">
              <a:srgbClr val="BBE0E3"/>
            </a:fillRef>
            <a:effectRef idx="0">
              <a:srgbClr val="BBE0E3"/>
            </a:effectRef>
            <a:fontRef idx="minor">
              <a:srgbClr val="000000"/>
            </a:fontRef>
          </p:style>
        </p:cxnSp>
        <p:cxnSp>
          <p:nvCxnSpPr>
            <p:cNvPr id="18" name="直接连接符 17"/>
            <p:cNvCxnSpPr/>
            <p:nvPr/>
          </p:nvCxnSpPr>
          <p:spPr>
            <a:xfrm>
              <a:off x="4935" y="4377"/>
              <a:ext cx="1887" cy="865"/>
            </a:xfrm>
            <a:prstGeom prst="line">
              <a:avLst/>
            </a:prstGeom>
            <a:ln w="6350">
              <a:solidFill>
                <a:srgbClr val="000000"/>
              </a:solidFill>
            </a:ln>
          </p:spPr>
          <p:style>
            <a:lnRef idx="1">
              <a:srgbClr val="BBE0E3"/>
            </a:lnRef>
            <a:fillRef idx="0">
              <a:srgbClr val="BBE0E3"/>
            </a:fillRef>
            <a:effectRef idx="0">
              <a:srgbClr val="BBE0E3"/>
            </a:effectRef>
            <a:fontRef idx="minor">
              <a:srgbClr val="000000"/>
            </a:fontRef>
          </p:style>
        </p:cxnSp>
      </p:grpSp>
      <p:sp>
        <p:nvSpPr>
          <p:cNvPr id="9257" name="TextBox 1"/>
          <p:cNvSpPr txBox="1"/>
          <p:nvPr/>
        </p:nvSpPr>
        <p:spPr>
          <a:xfrm rot="2428893">
            <a:off x="3602990" y="4467225"/>
            <a:ext cx="754380" cy="368300"/>
          </a:xfrm>
          <a:prstGeom prst="rect">
            <a:avLst/>
          </a:prstGeom>
          <a:noFill/>
          <a:ln w="9525">
            <a:noFill/>
          </a:ln>
        </p:spPr>
        <p:txBody>
          <a:bodyPr wrap="square" anchor="t">
            <a:spAutoFit/>
          </a:bodyPr>
          <a:lstStyle/>
          <a:p>
            <a:r>
              <a:rPr lang="zh-CN" altLang="en-US" dirty="0">
                <a:solidFill>
                  <a:srgbClr val="000000"/>
                </a:solidFill>
                <a:latin typeface="微软雅黑" panose="020B0503020204020204" pitchFamily="34" charset="-122"/>
                <a:ea typeface="微软雅黑" panose="020B0503020204020204" pitchFamily="34" charset="-122"/>
              </a:rPr>
              <a:t>等级</a:t>
            </a:r>
          </a:p>
        </p:txBody>
      </p:sp>
      <p:sp>
        <p:nvSpPr>
          <p:cNvPr id="9258" name="TextBox 1"/>
          <p:cNvSpPr txBox="1"/>
          <p:nvPr/>
        </p:nvSpPr>
        <p:spPr>
          <a:xfrm>
            <a:off x="2341880" y="4629785"/>
            <a:ext cx="942975" cy="368300"/>
          </a:xfrm>
          <a:prstGeom prst="rect">
            <a:avLst/>
          </a:prstGeom>
          <a:noFill/>
          <a:ln w="9525">
            <a:noFill/>
          </a:ln>
        </p:spPr>
        <p:txBody>
          <a:bodyPr wrap="square" anchor="t">
            <a:spAutoFit/>
          </a:bodyPr>
          <a:lstStyle/>
          <a:p>
            <a:r>
              <a:rPr lang="zh-CN" altLang="en-US" dirty="0">
                <a:solidFill>
                  <a:srgbClr val="000000"/>
                </a:solidFill>
                <a:latin typeface="微软雅黑" panose="020B0503020204020204" pitchFamily="34" charset="-122"/>
                <a:ea typeface="微软雅黑" panose="020B0503020204020204" pitchFamily="34" charset="-122"/>
              </a:rPr>
              <a:t>性别</a:t>
            </a:r>
          </a:p>
        </p:txBody>
      </p:sp>
      <p:sp>
        <p:nvSpPr>
          <p:cNvPr id="9259" name="TextBox 1"/>
          <p:cNvSpPr txBox="1"/>
          <p:nvPr/>
        </p:nvSpPr>
        <p:spPr>
          <a:xfrm rot="712049">
            <a:off x="2565400" y="4438650"/>
            <a:ext cx="1184910" cy="368300"/>
          </a:xfrm>
          <a:prstGeom prst="rect">
            <a:avLst/>
          </a:prstGeom>
          <a:noFill/>
          <a:ln w="9525">
            <a:noFill/>
          </a:ln>
        </p:spPr>
        <p:txBody>
          <a:bodyPr wrap="square" anchor="t">
            <a:spAutoFit/>
          </a:bodyPr>
          <a:lstStyle/>
          <a:p>
            <a:r>
              <a:rPr lang="zh-CN" altLang="en-US"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数量</a:t>
            </a:r>
            <a:r>
              <a:rPr lang="en-US" altLang="zh-CN"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人</a:t>
            </a:r>
          </a:p>
        </p:txBody>
      </p:sp>
      <p:sp>
        <p:nvSpPr>
          <p:cNvPr id="15" name="TextBox 1"/>
          <p:cNvSpPr txBox="1"/>
          <p:nvPr/>
        </p:nvSpPr>
        <p:spPr>
          <a:xfrm>
            <a:off x="5419408" y="5335905"/>
            <a:ext cx="1276350" cy="398780"/>
          </a:xfrm>
          <a:prstGeom prst="rect">
            <a:avLst/>
          </a:prstGeom>
          <a:noFill/>
          <a:ln w="9525">
            <a:noFill/>
          </a:ln>
        </p:spPr>
        <p:txBody>
          <a:bodyPr anchor="t">
            <a:spAutoFit/>
          </a:bodyPr>
          <a:lstStyle/>
          <a:p>
            <a:pPr algn="ctr"/>
            <a:r>
              <a:rPr lang="en-US" altLang="zh-CN" sz="2000" dirty="0">
                <a:solidFill>
                  <a:srgbClr val="FF0000"/>
                </a:solidFill>
                <a:latin typeface="微软雅黑" panose="020B0503020204020204" pitchFamily="34" charset="-122"/>
                <a:ea typeface="微软雅黑" panose="020B0503020204020204" pitchFamily="34" charset="-122"/>
              </a:rPr>
              <a:t>2</a:t>
            </a:r>
          </a:p>
        </p:txBody>
      </p:sp>
      <p:sp>
        <p:nvSpPr>
          <p:cNvPr id="19" name="TextBox 1"/>
          <p:cNvSpPr txBox="1"/>
          <p:nvPr/>
        </p:nvSpPr>
        <p:spPr>
          <a:xfrm>
            <a:off x="6608763" y="5323205"/>
            <a:ext cx="1357312" cy="398780"/>
          </a:xfrm>
          <a:prstGeom prst="rect">
            <a:avLst/>
          </a:prstGeom>
          <a:noFill/>
          <a:ln w="9525">
            <a:noFill/>
          </a:ln>
        </p:spPr>
        <p:txBody>
          <a:bodyPr anchor="t">
            <a:spAutoFit/>
          </a:bodyPr>
          <a:lstStyle/>
          <a:p>
            <a:pPr algn="ctr"/>
            <a:r>
              <a:rPr lang="en-US" altLang="zh-CN" sz="2000" dirty="0">
                <a:solidFill>
                  <a:srgbClr val="FF0000"/>
                </a:solidFill>
                <a:latin typeface="微软雅黑" panose="020B0503020204020204" pitchFamily="34" charset="-122"/>
                <a:ea typeface="微软雅黑" panose="020B0503020204020204" pitchFamily="34" charset="-122"/>
              </a:rPr>
              <a:t>10</a:t>
            </a:r>
          </a:p>
        </p:txBody>
      </p:sp>
      <p:sp>
        <p:nvSpPr>
          <p:cNvPr id="20" name="TextBox 1"/>
          <p:cNvSpPr txBox="1"/>
          <p:nvPr/>
        </p:nvSpPr>
        <p:spPr>
          <a:xfrm>
            <a:off x="8002905" y="5323205"/>
            <a:ext cx="1357313" cy="398780"/>
          </a:xfrm>
          <a:prstGeom prst="rect">
            <a:avLst/>
          </a:prstGeom>
          <a:noFill/>
          <a:ln w="9525">
            <a:noFill/>
          </a:ln>
        </p:spPr>
        <p:txBody>
          <a:bodyPr anchor="t">
            <a:spAutoFit/>
          </a:bodyPr>
          <a:lstStyle/>
          <a:p>
            <a:pPr algn="ctr"/>
            <a:r>
              <a:rPr lang="en-US" altLang="zh-CN" sz="2000" dirty="0">
                <a:solidFill>
                  <a:srgbClr val="FF0000"/>
                </a:solidFill>
                <a:latin typeface="微软雅黑" panose="020B0503020204020204" pitchFamily="34" charset="-122"/>
                <a:ea typeface="微软雅黑" panose="020B0503020204020204" pitchFamily="34" charset="-122"/>
              </a:rPr>
              <a:t>11</a:t>
            </a:r>
          </a:p>
        </p:txBody>
      </p:sp>
      <p:sp>
        <p:nvSpPr>
          <p:cNvPr id="21" name="TextBox 1"/>
          <p:cNvSpPr txBox="1"/>
          <p:nvPr/>
        </p:nvSpPr>
        <p:spPr>
          <a:xfrm>
            <a:off x="4145280" y="5335905"/>
            <a:ext cx="1357313" cy="398780"/>
          </a:xfrm>
          <a:prstGeom prst="rect">
            <a:avLst/>
          </a:prstGeom>
          <a:noFill/>
          <a:ln w="9525">
            <a:noFill/>
          </a:ln>
        </p:spPr>
        <p:txBody>
          <a:bodyPr anchor="t">
            <a:spAutoFit/>
          </a:bodyPr>
          <a:lstStyle/>
          <a:p>
            <a:pPr algn="ctr"/>
            <a:r>
              <a:rPr lang="en-US" altLang="zh-CN" sz="2000" dirty="0">
                <a:solidFill>
                  <a:srgbClr val="FF0000"/>
                </a:solidFill>
                <a:latin typeface="微软雅黑" panose="020B0503020204020204" pitchFamily="34" charset="-122"/>
                <a:ea typeface="微软雅黑" panose="020B0503020204020204" pitchFamily="34" charset="-122"/>
              </a:rPr>
              <a:t>23</a:t>
            </a:r>
          </a:p>
        </p:txBody>
      </p:sp>
      <p:sp>
        <p:nvSpPr>
          <p:cNvPr id="22" name="TextBox 1"/>
          <p:cNvSpPr txBox="1"/>
          <p:nvPr/>
        </p:nvSpPr>
        <p:spPr>
          <a:xfrm>
            <a:off x="5419408" y="5721668"/>
            <a:ext cx="1276350" cy="398780"/>
          </a:xfrm>
          <a:prstGeom prst="rect">
            <a:avLst/>
          </a:prstGeom>
          <a:noFill/>
          <a:ln w="9525">
            <a:noFill/>
          </a:ln>
        </p:spPr>
        <p:txBody>
          <a:bodyPr anchor="t">
            <a:spAutoFit/>
          </a:bodyPr>
          <a:lstStyle/>
          <a:p>
            <a:pPr algn="ctr"/>
            <a:r>
              <a:rPr lang="en-US" altLang="zh-CN" sz="2000" dirty="0">
                <a:solidFill>
                  <a:srgbClr val="FF0000"/>
                </a:solidFill>
                <a:latin typeface="微软雅黑" panose="020B0503020204020204" pitchFamily="34" charset="-122"/>
                <a:ea typeface="微软雅黑" panose="020B0503020204020204" pitchFamily="34" charset="-122"/>
              </a:rPr>
              <a:t>8</a:t>
            </a:r>
          </a:p>
        </p:txBody>
      </p:sp>
      <p:sp>
        <p:nvSpPr>
          <p:cNvPr id="23" name="TextBox 1"/>
          <p:cNvSpPr txBox="1"/>
          <p:nvPr/>
        </p:nvSpPr>
        <p:spPr>
          <a:xfrm>
            <a:off x="6630988" y="5734368"/>
            <a:ext cx="1357312" cy="398780"/>
          </a:xfrm>
          <a:prstGeom prst="rect">
            <a:avLst/>
          </a:prstGeom>
          <a:noFill/>
          <a:ln w="9525">
            <a:noFill/>
          </a:ln>
        </p:spPr>
        <p:txBody>
          <a:bodyPr anchor="t">
            <a:spAutoFit/>
          </a:bodyPr>
          <a:lstStyle/>
          <a:p>
            <a:pPr algn="ctr"/>
            <a:r>
              <a:rPr lang="en-US" altLang="zh-CN" sz="2000" dirty="0">
                <a:solidFill>
                  <a:srgbClr val="FF0000"/>
                </a:solidFill>
                <a:latin typeface="微软雅黑" panose="020B0503020204020204" pitchFamily="34" charset="-122"/>
                <a:ea typeface="微软雅黑" panose="020B0503020204020204" pitchFamily="34" charset="-122"/>
              </a:rPr>
              <a:t>9</a:t>
            </a:r>
          </a:p>
        </p:txBody>
      </p:sp>
      <p:sp>
        <p:nvSpPr>
          <p:cNvPr id="24" name="TextBox 1"/>
          <p:cNvSpPr txBox="1"/>
          <p:nvPr/>
        </p:nvSpPr>
        <p:spPr>
          <a:xfrm>
            <a:off x="7988300" y="5721668"/>
            <a:ext cx="1357313" cy="398780"/>
          </a:xfrm>
          <a:prstGeom prst="rect">
            <a:avLst/>
          </a:prstGeom>
          <a:noFill/>
          <a:ln w="9525">
            <a:noFill/>
          </a:ln>
        </p:spPr>
        <p:txBody>
          <a:bodyPr anchor="t">
            <a:spAutoFit/>
          </a:bodyPr>
          <a:lstStyle/>
          <a:p>
            <a:pPr algn="ctr"/>
            <a:r>
              <a:rPr lang="en-US" altLang="zh-CN" sz="2000" dirty="0">
                <a:solidFill>
                  <a:srgbClr val="FF0000"/>
                </a:solidFill>
                <a:latin typeface="微软雅黑" panose="020B0503020204020204" pitchFamily="34" charset="-122"/>
                <a:ea typeface="微软雅黑" panose="020B0503020204020204" pitchFamily="34" charset="-122"/>
              </a:rPr>
              <a:t>5</a:t>
            </a:r>
          </a:p>
        </p:txBody>
      </p:sp>
      <p:sp>
        <p:nvSpPr>
          <p:cNvPr id="25" name="TextBox 1"/>
          <p:cNvSpPr txBox="1"/>
          <p:nvPr/>
        </p:nvSpPr>
        <p:spPr>
          <a:xfrm>
            <a:off x="4145280" y="5721668"/>
            <a:ext cx="1357313" cy="398780"/>
          </a:xfrm>
          <a:prstGeom prst="rect">
            <a:avLst/>
          </a:prstGeom>
          <a:noFill/>
          <a:ln w="9525">
            <a:noFill/>
          </a:ln>
        </p:spPr>
        <p:txBody>
          <a:bodyPr anchor="t">
            <a:spAutoFit/>
          </a:bodyPr>
          <a:lstStyle/>
          <a:p>
            <a:pPr algn="ctr"/>
            <a:r>
              <a:rPr lang="en-US" altLang="zh-CN" sz="2000" dirty="0">
                <a:solidFill>
                  <a:srgbClr val="FF0000"/>
                </a:solidFill>
                <a:latin typeface="微软雅黑" panose="020B0503020204020204" pitchFamily="34" charset="-122"/>
                <a:ea typeface="微软雅黑" panose="020B0503020204020204" pitchFamily="34" charset="-122"/>
              </a:rPr>
              <a:t>22</a:t>
            </a:r>
          </a:p>
        </p:txBody>
      </p:sp>
      <p:sp>
        <p:nvSpPr>
          <p:cNvPr id="27" name="TextBox 1"/>
          <p:cNvSpPr txBox="1"/>
          <p:nvPr/>
        </p:nvSpPr>
        <p:spPr>
          <a:xfrm>
            <a:off x="5392738" y="4937125"/>
            <a:ext cx="1276350" cy="398780"/>
          </a:xfrm>
          <a:prstGeom prst="rect">
            <a:avLst/>
          </a:prstGeom>
          <a:noFill/>
          <a:ln w="9525">
            <a:noFill/>
          </a:ln>
        </p:spPr>
        <p:txBody>
          <a:bodyPr anchor="t">
            <a:spAutoFit/>
          </a:bodyPr>
          <a:lstStyle/>
          <a:p>
            <a:pPr algn="ctr"/>
            <a:r>
              <a:rPr lang="en-US" altLang="zh-CN" sz="2000" dirty="0">
                <a:solidFill>
                  <a:srgbClr val="FF0000"/>
                </a:solidFill>
                <a:latin typeface="微软雅黑" panose="020B0503020204020204" pitchFamily="34" charset="-122"/>
                <a:ea typeface="微软雅黑" panose="020B0503020204020204" pitchFamily="34" charset="-122"/>
              </a:rPr>
              <a:t>10</a:t>
            </a:r>
          </a:p>
        </p:txBody>
      </p:sp>
      <p:sp>
        <p:nvSpPr>
          <p:cNvPr id="28" name="TextBox 1"/>
          <p:cNvSpPr txBox="1"/>
          <p:nvPr/>
        </p:nvSpPr>
        <p:spPr>
          <a:xfrm>
            <a:off x="6621463" y="4924425"/>
            <a:ext cx="1357312" cy="398780"/>
          </a:xfrm>
          <a:prstGeom prst="rect">
            <a:avLst/>
          </a:prstGeom>
          <a:noFill/>
          <a:ln w="9525">
            <a:noFill/>
          </a:ln>
        </p:spPr>
        <p:txBody>
          <a:bodyPr anchor="t">
            <a:spAutoFit/>
          </a:bodyPr>
          <a:lstStyle/>
          <a:p>
            <a:pPr algn="ctr"/>
            <a:r>
              <a:rPr lang="en-US" altLang="zh-CN" sz="2000" dirty="0">
                <a:solidFill>
                  <a:srgbClr val="FF0000"/>
                </a:solidFill>
                <a:latin typeface="微软雅黑" panose="020B0503020204020204" pitchFamily="34" charset="-122"/>
                <a:ea typeface="微软雅黑" panose="020B0503020204020204" pitchFamily="34" charset="-122"/>
              </a:rPr>
              <a:t>19</a:t>
            </a:r>
          </a:p>
        </p:txBody>
      </p:sp>
      <p:sp>
        <p:nvSpPr>
          <p:cNvPr id="29" name="TextBox 1"/>
          <p:cNvSpPr txBox="1"/>
          <p:nvPr/>
        </p:nvSpPr>
        <p:spPr>
          <a:xfrm>
            <a:off x="7966075" y="4937125"/>
            <a:ext cx="1357313" cy="398780"/>
          </a:xfrm>
          <a:prstGeom prst="rect">
            <a:avLst/>
          </a:prstGeom>
          <a:noFill/>
          <a:ln w="9525">
            <a:noFill/>
          </a:ln>
        </p:spPr>
        <p:txBody>
          <a:bodyPr anchor="t">
            <a:spAutoFit/>
          </a:bodyPr>
          <a:lstStyle/>
          <a:p>
            <a:pPr algn="ctr"/>
            <a:r>
              <a:rPr lang="en-US" altLang="zh-CN" sz="2000" dirty="0">
                <a:solidFill>
                  <a:srgbClr val="FF0000"/>
                </a:solidFill>
                <a:latin typeface="微软雅黑" panose="020B0503020204020204" pitchFamily="34" charset="-122"/>
                <a:ea typeface="微软雅黑" panose="020B0503020204020204" pitchFamily="34" charset="-122"/>
              </a:rPr>
              <a:t>16</a:t>
            </a:r>
          </a:p>
        </p:txBody>
      </p:sp>
      <p:sp>
        <p:nvSpPr>
          <p:cNvPr id="30" name="TextBox 1"/>
          <p:cNvSpPr txBox="1"/>
          <p:nvPr/>
        </p:nvSpPr>
        <p:spPr>
          <a:xfrm>
            <a:off x="4154805" y="4936808"/>
            <a:ext cx="1357313" cy="398780"/>
          </a:xfrm>
          <a:prstGeom prst="rect">
            <a:avLst/>
          </a:prstGeom>
          <a:noFill/>
          <a:ln w="9525">
            <a:noFill/>
          </a:ln>
        </p:spPr>
        <p:txBody>
          <a:bodyPr anchor="t">
            <a:spAutoFit/>
          </a:bodyPr>
          <a:lstStyle/>
          <a:p>
            <a:pPr algn="ctr"/>
            <a:r>
              <a:rPr lang="en-US" altLang="zh-CN" sz="2000" dirty="0">
                <a:solidFill>
                  <a:srgbClr val="FF0000"/>
                </a:solidFill>
                <a:latin typeface="微软雅黑" panose="020B0503020204020204" pitchFamily="34" charset="-122"/>
                <a:ea typeface="微软雅黑" panose="020B0503020204020204" pitchFamily="34" charset="-122"/>
              </a:rPr>
              <a:t>45</a:t>
            </a:r>
          </a:p>
        </p:txBody>
      </p:sp>
      <p:grpSp>
        <p:nvGrpSpPr>
          <p:cNvPr id="5" name="组合 4"/>
          <p:cNvGrpSpPr/>
          <p:nvPr/>
        </p:nvGrpSpPr>
        <p:grpSpPr>
          <a:xfrm>
            <a:off x="6795770" y="3842385"/>
            <a:ext cx="2332990" cy="424180"/>
            <a:chOff x="10702" y="6051"/>
            <a:chExt cx="3674" cy="668"/>
          </a:xfrm>
        </p:grpSpPr>
        <p:sp>
          <p:nvSpPr>
            <p:cNvPr id="31" name="TextBox 1"/>
            <p:cNvSpPr txBox="1"/>
            <p:nvPr/>
          </p:nvSpPr>
          <p:spPr>
            <a:xfrm>
              <a:off x="10702" y="6091"/>
              <a:ext cx="2138" cy="628"/>
            </a:xfrm>
            <a:prstGeom prst="rect">
              <a:avLst/>
            </a:prstGeom>
            <a:noFill/>
            <a:ln w="9525">
              <a:noFill/>
            </a:ln>
          </p:spPr>
          <p:txBody>
            <a:bodyPr anchor="t">
              <a:spAutoFit/>
            </a:bodyPr>
            <a:lstStyle/>
            <a:p>
              <a:pPr algn="ctr"/>
              <a:r>
                <a:rPr lang="en-US" altLang="zh-CN" sz="2000" dirty="0">
                  <a:solidFill>
                    <a:srgbClr val="FF0000"/>
                  </a:solidFill>
                  <a:latin typeface="微软雅黑" panose="020B0503020204020204" pitchFamily="34" charset="-122"/>
                  <a:ea typeface="微软雅黑" panose="020B0503020204020204" pitchFamily="34" charset="-122"/>
                </a:rPr>
                <a:t>2012</a:t>
              </a:r>
            </a:p>
          </p:txBody>
        </p:sp>
        <p:sp>
          <p:nvSpPr>
            <p:cNvPr id="32" name="TextBox 1"/>
            <p:cNvSpPr txBox="1"/>
            <p:nvPr/>
          </p:nvSpPr>
          <p:spPr>
            <a:xfrm>
              <a:off x="12238" y="6051"/>
              <a:ext cx="2138" cy="628"/>
            </a:xfrm>
            <a:prstGeom prst="rect">
              <a:avLst/>
            </a:prstGeom>
            <a:noFill/>
            <a:ln w="9525">
              <a:noFill/>
            </a:ln>
          </p:spPr>
          <p:txBody>
            <a:bodyPr anchor="t">
              <a:spAutoFit/>
            </a:bodyPr>
            <a:lstStyle/>
            <a:p>
              <a:pPr algn="ctr"/>
              <a:r>
                <a:rPr lang="en-US" altLang="zh-CN" sz="2000" dirty="0">
                  <a:solidFill>
                    <a:srgbClr val="FF0000"/>
                  </a:solidFill>
                  <a:latin typeface="微软雅黑" panose="020B0503020204020204" pitchFamily="34" charset="-122"/>
                  <a:ea typeface="微软雅黑" panose="020B0503020204020204" pitchFamily="34" charset="-122"/>
                </a:rPr>
                <a:t>11  </a:t>
              </a:r>
            </a:p>
          </p:txBody>
        </p:sp>
      </p:grpSp>
      <p:pic>
        <p:nvPicPr>
          <p:cNvPr id="7173" name="Picture 29"/>
          <p:cNvPicPr>
            <a:picLocks noChangeAspect="1"/>
          </p:cNvPicPr>
          <p:nvPr/>
        </p:nvPicPr>
        <p:blipFill>
          <a:blip r:embed="rId2" cstate="email">
            <a:clrChange>
              <a:clrFrom>
                <a:srgbClr val="FFFFFF"/>
              </a:clrFrom>
              <a:clrTo>
                <a:srgbClr val="FFFFFF">
                  <a:alpha val="0"/>
                </a:srgbClr>
              </a:clrTo>
            </a:clrChange>
          </a:blip>
          <a:stretch>
            <a:fillRect/>
          </a:stretch>
        </p:blipFill>
        <p:spPr>
          <a:xfrm>
            <a:off x="2291715" y="949325"/>
            <a:ext cx="6800215" cy="2346960"/>
          </a:xfrm>
          <a:prstGeom prst="rect">
            <a:avLst/>
          </a:prstGeom>
          <a:noFill/>
          <a:ln w="9525">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221"/>
                                        </p:tgtEl>
                                        <p:attrNameLst>
                                          <p:attrName>style.visibility</p:attrName>
                                        </p:attrNameLst>
                                      </p:cBhvr>
                                      <p:to>
                                        <p:strVal val="visible"/>
                                      </p:to>
                                    </p:set>
                                    <p:animEffect transition="in" filter="blinds(horizontal)">
                                      <p:cBhvr>
                                        <p:cTn id="7" dur="500"/>
                                        <p:tgtEl>
                                          <p:spTgt spid="922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222"/>
                                        </p:tgtEl>
                                        <p:attrNameLst>
                                          <p:attrName>style.visibility</p:attrName>
                                        </p:attrNameLst>
                                      </p:cBhvr>
                                      <p:to>
                                        <p:strVal val="visible"/>
                                      </p:to>
                                    </p:set>
                                    <p:animEffect transition="in" filter="wipe(down)">
                                      <p:cBhvr>
                                        <p:cTn id="12" dur="500"/>
                                        <p:tgtEl>
                                          <p:spTgt spid="9222"/>
                                        </p:tgtEl>
                                      </p:cBhvr>
                                    </p:animEffect>
                                  </p:childTnLst>
                                </p:cTn>
                              </p:par>
                              <p:par>
                                <p:cTn id="13" presetID="22" presetClass="entr" presetSubtype="4"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9257"/>
                                        </p:tgtEl>
                                        <p:attrNameLst>
                                          <p:attrName>style.visibility</p:attrName>
                                        </p:attrNameLst>
                                      </p:cBhvr>
                                      <p:to>
                                        <p:strVal val="visible"/>
                                      </p:to>
                                    </p:set>
                                    <p:animEffect transition="in" filter="wipe(down)">
                                      <p:cBhvr>
                                        <p:cTn id="20" dur="500"/>
                                        <p:tgtEl>
                                          <p:spTgt spid="9257"/>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9259"/>
                                        </p:tgtEl>
                                        <p:attrNameLst>
                                          <p:attrName>style.visibility</p:attrName>
                                        </p:attrNameLst>
                                      </p:cBhvr>
                                      <p:to>
                                        <p:strVal val="visible"/>
                                      </p:to>
                                    </p:set>
                                    <p:animEffect transition="in" filter="wipe(down)">
                                      <p:cBhvr>
                                        <p:cTn id="23" dur="500"/>
                                        <p:tgtEl>
                                          <p:spTgt spid="9259"/>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9258"/>
                                        </p:tgtEl>
                                        <p:attrNameLst>
                                          <p:attrName>style.visibility</p:attrName>
                                        </p:attrNameLst>
                                      </p:cBhvr>
                                      <p:to>
                                        <p:strVal val="visible"/>
                                      </p:to>
                                    </p:set>
                                    <p:animEffect transition="in" filter="wipe(down)">
                                      <p:cBhvr>
                                        <p:cTn id="26" dur="500"/>
                                        <p:tgtEl>
                                          <p:spTgt spid="9258"/>
                                        </p:tgtEl>
                                      </p:cBhvr>
                                    </p:animEffect>
                                  </p:childTnLst>
                                </p:cTn>
                              </p:par>
                              <p:par>
                                <p:cTn id="27" presetID="22" presetClass="entr" presetSubtype="4" fill="hold" nodeType="with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down)">
                                      <p:cBhvr>
                                        <p:cTn id="29" dur="500"/>
                                        <p:tgtEl>
                                          <p:spTgt spid="16"/>
                                        </p:tgtEl>
                                      </p:cBhvr>
                                    </p:animEffect>
                                  </p:childTnLst>
                                </p:cTn>
                              </p:par>
                              <p:par>
                                <p:cTn id="30" presetID="22" presetClass="entr" presetSubtype="4" fill="hold" nodeType="with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wipe(down)">
                                      <p:cBhvr>
                                        <p:cTn id="32" dur="500"/>
                                        <p:tgtEl>
                                          <p:spTgt spid="3"/>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0"/>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1"/>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2"/>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3"/>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24"/>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25"/>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27"/>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28"/>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29"/>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1" grpId="0"/>
      <p:bldP spid="9222" grpId="0"/>
      <p:bldP spid="9257" grpId="0"/>
      <p:bldP spid="9258" grpId="0"/>
      <p:bldP spid="9259" grpId="0"/>
      <p:bldP spid="15" grpId="0"/>
      <p:bldP spid="19" grpId="0"/>
      <p:bldP spid="20" grpId="0"/>
      <p:bldP spid="21" grpId="0"/>
      <p:bldP spid="22" grpId="0"/>
      <p:bldP spid="23" grpId="0"/>
      <p:bldP spid="24" grpId="0"/>
      <p:bldP spid="25" grpId="0"/>
      <p:bldP spid="27" grpId="0"/>
      <p:bldP spid="28" grpId="0"/>
      <p:bldP spid="29" grpId="0"/>
      <p:bldP spid="3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2"/>
          <p:cNvPicPr>
            <a:picLocks noChangeAspect="1"/>
          </p:cNvPicPr>
          <p:nvPr/>
        </p:nvPicPr>
        <p:blipFill>
          <a:blip r:embed="rId2" cstate="email">
            <a:clrChange>
              <a:clrFrom>
                <a:srgbClr val="FFFFFF"/>
              </a:clrFrom>
              <a:clrTo>
                <a:srgbClr val="FFFFFF">
                  <a:alpha val="0"/>
                </a:srgbClr>
              </a:clrTo>
            </a:clrChange>
          </a:blip>
          <a:stretch>
            <a:fillRect/>
          </a:stretch>
        </p:blipFill>
        <p:spPr>
          <a:xfrm>
            <a:off x="2626360" y="1120140"/>
            <a:ext cx="6785610" cy="3182620"/>
          </a:xfrm>
          <a:prstGeom prst="rect">
            <a:avLst/>
          </a:prstGeom>
          <a:noFill/>
          <a:ln w="9525">
            <a:noFill/>
          </a:ln>
        </p:spPr>
      </p:pic>
      <p:sp>
        <p:nvSpPr>
          <p:cNvPr id="10245" name="TextBox 1"/>
          <p:cNvSpPr txBox="1"/>
          <p:nvPr/>
        </p:nvSpPr>
        <p:spPr>
          <a:xfrm>
            <a:off x="752475" y="4364355"/>
            <a:ext cx="11271885" cy="460375"/>
          </a:xfrm>
          <a:prstGeom prst="rect">
            <a:avLst/>
          </a:prstGeom>
          <a:noFill/>
          <a:ln w="9525">
            <a:noFill/>
          </a:ln>
        </p:spPr>
        <p:txBody>
          <a:bodyPr wrap="square" anchor="t">
            <a:spAutoFit/>
          </a:bodyPr>
          <a:lstStyle/>
          <a:p>
            <a:r>
              <a:rPr lang="zh-CN" altLang="en-US" sz="2400" dirty="0">
                <a:solidFill>
                  <a:srgbClr val="000000"/>
                </a:solidFill>
                <a:latin typeface="微软雅黑" panose="020B0503020204020204" pitchFamily="34" charset="-122"/>
                <a:ea typeface="微软雅黑" panose="020B0503020204020204" pitchFamily="34" charset="-122"/>
              </a:rPr>
              <a:t>⑴男生中，跳绳成绩哪个等级的人数最多？哪两个等级的人数较为接近？女生呢？</a:t>
            </a:r>
          </a:p>
        </p:txBody>
      </p:sp>
      <p:sp>
        <p:nvSpPr>
          <p:cNvPr id="6" name="文本框 5"/>
          <p:cNvSpPr txBox="1"/>
          <p:nvPr/>
        </p:nvSpPr>
        <p:spPr>
          <a:xfrm>
            <a:off x="693103" y="5011420"/>
            <a:ext cx="10805795" cy="1316194"/>
          </a:xfrm>
          <a:prstGeom prst="rect">
            <a:avLst/>
          </a:prstGeom>
          <a:solidFill>
            <a:schemeClr val="accent4">
              <a:lumMod val="20000"/>
              <a:lumOff val="80000"/>
            </a:schemeClr>
          </a:solidFill>
        </p:spPr>
        <p:txBody>
          <a:bodyPr wrap="square" rtlCol="0">
            <a:spAutoFit/>
          </a:bodyPr>
          <a:lstStyle/>
          <a:p>
            <a:pPr>
              <a:lnSpc>
                <a:spcPct val="150000"/>
              </a:lnSpc>
            </a:pPr>
            <a:r>
              <a:rPr lang="en-US" altLang="zh-CN" sz="2800" dirty="0">
                <a:solidFill>
                  <a:schemeClr val="tx1"/>
                </a:solidFill>
                <a:ea typeface="微软雅黑" panose="020B0503020204020204" pitchFamily="34" charset="-122"/>
              </a:rPr>
              <a:t>       </a:t>
            </a:r>
            <a:r>
              <a:rPr lang="zh-CN" altLang="en-US" sz="2800" dirty="0">
                <a:solidFill>
                  <a:schemeClr val="tx1"/>
                </a:solidFill>
                <a:ea typeface="微软雅黑" panose="020B0503020204020204" pitchFamily="34" charset="-122"/>
              </a:rPr>
              <a:t>男生中，及格的人数最多，良好和及格的人数较为接近。女生中，良好的人数最多，优秀和良好的人数较为接近。</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245"/>
                                        </p:tgtEl>
                                        <p:attrNameLst>
                                          <p:attrName>style.visibility</p:attrName>
                                        </p:attrNameLst>
                                      </p:cBhvr>
                                      <p:to>
                                        <p:strVal val="visible"/>
                                      </p:to>
                                    </p:set>
                                    <p:animEffect transition="in" filter="barn(inVertical)">
                                      <p:cBhvr>
                                        <p:cTn id="7" dur="500"/>
                                        <p:tgtEl>
                                          <p:spTgt spid="1024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5" grpId="0"/>
      <p:bldP spid="6"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2"/>
          <p:cNvPicPr>
            <a:picLocks noChangeAspect="1"/>
          </p:cNvPicPr>
          <p:nvPr/>
        </p:nvPicPr>
        <p:blipFill>
          <a:blip r:embed="rId2" cstate="email">
            <a:clrChange>
              <a:clrFrom>
                <a:srgbClr val="FFFFFF"/>
              </a:clrFrom>
              <a:clrTo>
                <a:srgbClr val="FFFFFF">
                  <a:alpha val="0"/>
                </a:srgbClr>
              </a:clrTo>
            </a:clrChange>
          </a:blip>
          <a:stretch>
            <a:fillRect/>
          </a:stretch>
        </p:blipFill>
        <p:spPr>
          <a:xfrm>
            <a:off x="2626360" y="1120140"/>
            <a:ext cx="6785610" cy="3182620"/>
          </a:xfrm>
          <a:prstGeom prst="rect">
            <a:avLst/>
          </a:prstGeom>
          <a:noFill/>
          <a:ln w="9525">
            <a:noFill/>
          </a:ln>
        </p:spPr>
      </p:pic>
      <p:sp>
        <p:nvSpPr>
          <p:cNvPr id="6" name="文本框 5"/>
          <p:cNvSpPr txBox="1"/>
          <p:nvPr/>
        </p:nvSpPr>
        <p:spPr>
          <a:xfrm>
            <a:off x="1071880" y="5092065"/>
            <a:ext cx="10048240" cy="1308884"/>
          </a:xfrm>
          <a:prstGeom prst="rect">
            <a:avLst/>
          </a:prstGeom>
          <a:solidFill>
            <a:schemeClr val="accent4">
              <a:lumMod val="20000"/>
              <a:lumOff val="80000"/>
            </a:schemeClr>
          </a:solidFill>
        </p:spPr>
        <p:txBody>
          <a:bodyPr wrap="square" rtlCol="0">
            <a:spAutoFit/>
          </a:bodyPr>
          <a:lstStyle/>
          <a:p>
            <a:pPr>
              <a:lnSpc>
                <a:spcPct val="150000"/>
              </a:lnSpc>
            </a:pPr>
            <a:r>
              <a:rPr lang="en-US" altLang="zh-CN" sz="2800" dirty="0">
                <a:solidFill>
                  <a:schemeClr val="tx1"/>
                </a:solidFill>
                <a:ea typeface="微软雅黑" panose="020B0503020204020204" pitchFamily="34" charset="-122"/>
                <a:sym typeface="+mn-ea"/>
              </a:rPr>
              <a:t>  </a:t>
            </a:r>
            <a:r>
              <a:rPr lang="en-US" altLang="zh-CN" sz="28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28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优秀和及格的男、女生人数差别较大，良好的男、女生人数差别不大。</a:t>
            </a:r>
          </a:p>
        </p:txBody>
      </p:sp>
      <p:sp>
        <p:nvSpPr>
          <p:cNvPr id="4" name="文本框 3"/>
          <p:cNvSpPr txBox="1"/>
          <p:nvPr/>
        </p:nvSpPr>
        <p:spPr>
          <a:xfrm>
            <a:off x="1344295" y="4446905"/>
            <a:ext cx="10165715" cy="460375"/>
          </a:xfrm>
          <a:prstGeom prst="rect">
            <a:avLst/>
          </a:prstGeom>
          <a:noFill/>
        </p:spPr>
        <p:txBody>
          <a:bodyPr wrap="square" rtlCol="0">
            <a:spAutoFit/>
          </a:bodyPr>
          <a:lstStyle/>
          <a:p>
            <a:r>
              <a:rPr lang="en-US" altLang="zh-CN" sz="2400" dirty="0">
                <a:latin typeface="微软雅黑" panose="020B0503020204020204" pitchFamily="34" charset="-122"/>
                <a:ea typeface="微软雅黑" panose="020B0503020204020204" pitchFamily="34" charset="-122"/>
                <a:sym typeface="+mn-ea"/>
              </a:rPr>
              <a:t>⑵</a:t>
            </a:r>
            <a:r>
              <a:rPr lang="zh-CN" altLang="en-US" sz="2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哪些等级男、女生人数差别较大？哪两个等级男、女生人数差别不大？</a:t>
            </a:r>
            <a:endParaRPr lang="zh-CN" altLang="en-US" sz="2400"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2"/>
          <p:cNvPicPr>
            <a:picLocks noChangeAspect="1"/>
          </p:cNvPicPr>
          <p:nvPr/>
        </p:nvPicPr>
        <p:blipFill>
          <a:blip r:embed="rId2" cstate="email">
            <a:clrChange>
              <a:clrFrom>
                <a:srgbClr val="FFFFFF"/>
              </a:clrFrom>
              <a:clrTo>
                <a:srgbClr val="FFFFFF">
                  <a:alpha val="0"/>
                </a:srgbClr>
              </a:clrTo>
            </a:clrChange>
          </a:blip>
          <a:stretch>
            <a:fillRect/>
          </a:stretch>
        </p:blipFill>
        <p:spPr>
          <a:xfrm>
            <a:off x="2626360" y="1120140"/>
            <a:ext cx="6785610" cy="3182620"/>
          </a:xfrm>
          <a:prstGeom prst="rect">
            <a:avLst/>
          </a:prstGeom>
          <a:noFill/>
          <a:ln w="9525">
            <a:noFill/>
          </a:ln>
        </p:spPr>
      </p:pic>
      <p:sp>
        <p:nvSpPr>
          <p:cNvPr id="10245" name="TextBox 1"/>
          <p:cNvSpPr txBox="1"/>
          <p:nvPr/>
        </p:nvSpPr>
        <p:spPr>
          <a:xfrm>
            <a:off x="1251585" y="4364355"/>
            <a:ext cx="8267065" cy="460375"/>
          </a:xfrm>
          <a:prstGeom prst="rect">
            <a:avLst/>
          </a:prstGeom>
          <a:noFill/>
          <a:ln w="9525">
            <a:noFill/>
          </a:ln>
        </p:spPr>
        <p:txBody>
          <a:bodyPr wrap="square" anchor="t">
            <a:spAutoFit/>
          </a:bodyPr>
          <a:lstStyle/>
          <a:p>
            <a:r>
              <a:rPr lang="en-US" altLang="zh-CN" sz="2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2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从整体看，是男生的成绩好一些，还是女生的成绩好一些？</a:t>
            </a:r>
            <a:endParaRPr lang="zh-CN" altLang="en-US" sz="2400" dirty="0">
              <a:solidFill>
                <a:srgbClr val="000000"/>
              </a:solidFill>
              <a:latin typeface="微软雅黑" panose="020B0503020204020204" pitchFamily="34" charset="-122"/>
              <a:ea typeface="微软雅黑" panose="020B0503020204020204" pitchFamily="34" charset="-122"/>
            </a:endParaRPr>
          </a:p>
        </p:txBody>
      </p:sp>
      <p:sp>
        <p:nvSpPr>
          <p:cNvPr id="6" name="文本框 5"/>
          <p:cNvSpPr txBox="1"/>
          <p:nvPr/>
        </p:nvSpPr>
        <p:spPr>
          <a:xfrm>
            <a:off x="693103" y="5011420"/>
            <a:ext cx="10805795" cy="1316194"/>
          </a:xfrm>
          <a:prstGeom prst="rect">
            <a:avLst/>
          </a:prstGeom>
          <a:solidFill>
            <a:schemeClr val="accent4">
              <a:lumMod val="20000"/>
              <a:lumOff val="80000"/>
            </a:schemeClr>
          </a:solidFill>
        </p:spPr>
        <p:txBody>
          <a:bodyPr wrap="square" rtlCol="0">
            <a:spAutoFit/>
          </a:bodyPr>
          <a:lstStyle>
            <a:defPPr>
              <a:defRPr lang="zh-CN"/>
            </a:defPPr>
            <a:lvl1pPr>
              <a:lnSpc>
                <a:spcPct val="150000"/>
              </a:lnSpc>
              <a:defRPr sz="2800">
                <a:ea typeface="微软雅黑" panose="020B0503020204020204" pitchFamily="34" charset="-122"/>
              </a:defRPr>
            </a:lvl1pPr>
          </a:lstStyle>
          <a:p>
            <a:r>
              <a:rPr lang="en-US" altLang="zh-CN" dirty="0">
                <a:sym typeface="+mn-ea"/>
              </a:rPr>
              <a:t>     </a:t>
            </a:r>
            <a:r>
              <a:rPr lang="zh-CN" altLang="en-US" dirty="0">
                <a:sym typeface="+mn-ea"/>
              </a:rPr>
              <a:t>男生</a:t>
            </a:r>
            <a:r>
              <a:rPr lang="en-US" altLang="zh-CN" dirty="0">
                <a:sym typeface="+mn-ea"/>
              </a:rPr>
              <a:t>23</a:t>
            </a:r>
            <a:r>
              <a:rPr lang="zh-CN" altLang="en-US" dirty="0">
                <a:sym typeface="+mn-ea"/>
              </a:rPr>
              <a:t>人，达到优秀和良好的只有</a:t>
            </a:r>
            <a:r>
              <a:rPr lang="en-US" altLang="zh-CN" dirty="0">
                <a:sym typeface="+mn-ea"/>
              </a:rPr>
              <a:t>12</a:t>
            </a:r>
            <a:r>
              <a:rPr lang="zh-CN" altLang="en-US" dirty="0">
                <a:sym typeface="+mn-ea"/>
              </a:rPr>
              <a:t>人，而女生有</a:t>
            </a:r>
            <a:r>
              <a:rPr lang="en-US" altLang="zh-CN" dirty="0">
                <a:sym typeface="+mn-ea"/>
              </a:rPr>
              <a:t>17</a:t>
            </a:r>
            <a:r>
              <a:rPr lang="zh-CN" altLang="en-US" dirty="0">
                <a:sym typeface="+mn-ea"/>
              </a:rPr>
              <a:t>人，所以从整体看，女生的成绩好一些。</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245"/>
                                        </p:tgtEl>
                                        <p:attrNameLst>
                                          <p:attrName>style.visibility</p:attrName>
                                        </p:attrNameLst>
                                      </p:cBhvr>
                                      <p:to>
                                        <p:strVal val="visible"/>
                                      </p:to>
                                    </p:set>
                                    <p:animEffect transition="in" filter="barn(inVertical)">
                                      <p:cBhvr>
                                        <p:cTn id="7" dur="500"/>
                                        <p:tgtEl>
                                          <p:spTgt spid="1024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5" grpId="0"/>
      <p:bldP spid="6" grpId="0" bldLvl="0" animBg="1"/>
    </p:bldLst>
  </p:timing>
</p:sld>
</file>

<file path=ppt/tags/tag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TEMPLATE_THUMBS_INDEX" val="1、2、3、6、8、10、11、12、15"/>
  <p:tag name="KSO_WM_TEMPLATE_SUBCATEGORY" val="0"/>
  <p:tag name="KSO_WM_TAG_VERSION" val="1.0"/>
  <p:tag name="KSO_WM_BEAUTIFY_FLAG" val="#wm#"/>
  <p:tag name="KSO_WM_TEMPLATE_CATEGORY" val="custom"/>
  <p:tag name="KSO_WM_TEMPLATE_INDEX" val="20187308"/>
</p:tagLst>
</file>

<file path=ppt/theme/theme1.xml><?xml version="1.0" encoding="utf-8"?>
<a:theme xmlns:a="http://schemas.openxmlformats.org/drawingml/2006/main" name="WWW.2PPT.COM&#1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775</Words>
  <Application>Microsoft Office PowerPoint</Application>
  <PresentationFormat>宽屏</PresentationFormat>
  <Paragraphs>126</Paragraphs>
  <Slides>13</Slides>
  <Notes>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13</vt:i4>
      </vt:variant>
    </vt:vector>
  </HeadingPairs>
  <TitlesOfParts>
    <vt:vector size="22" baseType="lpstr">
      <vt:lpstr>Calibri</vt:lpstr>
      <vt:lpstr>楷体</vt:lpstr>
      <vt:lpstr>新宋体</vt:lpstr>
      <vt:lpstr>微软雅黑</vt:lpstr>
      <vt:lpstr>宋体</vt:lpstr>
      <vt:lpstr>楷体_GB2312</vt:lpstr>
      <vt:lpstr>Arial</vt:lpstr>
      <vt:lpstr>Times New Roman</vt:lpstr>
      <vt:lpstr>WWW.2PPT.COM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2017-08-03T09:01:00Z</dcterms:created>
  <dcterms:modified xsi:type="dcterms:W3CDTF">2023-01-16T15:53:59Z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2052-11.1.0.11194</vt:lpwstr>
  </property>
  <property fmtid="{D5CDD505-2E9C-101B-9397-08002B2CF9AE}" pid="3" name="ICV">
    <vt:lpwstr>6D0A07E0A9884E77A69F7D1350AC6A5A</vt:lpwstr>
  </property>
  <property fmtid="{A09F084E-AD41-489F-8076-AA5BE3082BCA}" pid="100">
    <vt:ui4>5</vt:ui4>
  </property>
  <property fmtid="{64440492-4C8B-11D1-8B70-080036B11A03}" pid="11">
    <vt:lpwstr>www.2ppt.com-爱PPT提供资源下载</vt:lpwstr>
  </property>
</Properties>
</file>