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315" r:id="rId4"/>
    <p:sldId id="260" r:id="rId5"/>
    <p:sldId id="316" r:id="rId6"/>
    <p:sldId id="308" r:id="rId7"/>
    <p:sldId id="317" r:id="rId8"/>
    <p:sldId id="296" r:id="rId9"/>
    <p:sldId id="313" r:id="rId10"/>
    <p:sldId id="318" r:id="rId11"/>
    <p:sldId id="261" r:id="rId12"/>
    <p:sldId id="300" r:id="rId13"/>
    <p:sldId id="301" r:id="rId14"/>
    <p:sldId id="311" r:id="rId15"/>
    <p:sldId id="319" r:id="rId16"/>
    <p:sldId id="282" r:id="rId17"/>
    <p:sldId id="320" r:id="rId18"/>
    <p:sldId id="279" r:id="rId1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45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CF6"/>
    <a:srgbClr val="0000FF"/>
    <a:srgbClr val="E0F27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4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1024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9C63D6A-7EC6-46D3-BB05-CE962315191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1" y="971592"/>
            <a:ext cx="91439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6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 </a:t>
            </a:r>
            <a:r>
              <a:rPr lang="en-US" altLang="zh-CN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Birdwatching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4095710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969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2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cover an area of...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“占地面积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 flipH="1">
            <a:off x="8509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600200" y="1504950"/>
            <a:ext cx="5410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＋面积＋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area”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同义。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066800" y="2114550"/>
            <a:ext cx="6858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The national park covers an area of about 100 square kilometers.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national park is about 100 square kilometers in area.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这个国家公园的占地面积约为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平方千米。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85825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1506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tour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tʊə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(r)/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．旅行</a:t>
            </a: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 flipH="1">
            <a:off x="850900" y="965200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636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19200" y="1593850"/>
            <a:ext cx="693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They are on a wedding tour.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他们正在新婚旅游。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1536700" y="2800350"/>
            <a:ext cx="66817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tour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后加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­-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ist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变成表示人的名词。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英语中类似的词还有：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art→artist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</a:p>
        </p:txBody>
      </p:sp>
      <p:sp>
        <p:nvSpPr>
          <p:cNvPr id="21512" name="TextBox 39"/>
          <p:cNvSpPr txBox="1">
            <a:spLocks noChangeArrowheads="1"/>
          </p:cNvSpPr>
          <p:nvPr/>
        </p:nvSpPr>
        <p:spPr bwMode="auto">
          <a:xfrm>
            <a:off x="762000" y="2882900"/>
            <a:ext cx="1295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pic>
        <p:nvPicPr>
          <p:cNvPr id="21513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533400" y="666750"/>
            <a:ext cx="82296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</a:p>
          <a:p>
            <a:pPr marL="450850" indent="-450850"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suffixes ­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­-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-­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endParaRPr lang="en-US" altLang="zh-CN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add 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­-or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some words to form nouns for people.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52600" y="2495550"/>
          <a:ext cx="5334000" cy="2011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2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Verb/Noun   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200" b="1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Suffix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  Noun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speak           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200" b="1" kern="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             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altLang="zh-CN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         → 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             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alt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200" b="1" kern="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→  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矩形 12"/>
          <p:cNvSpPr>
            <a:spLocks noChangeArrowheads="1"/>
          </p:cNvSpPr>
          <p:nvPr/>
        </p:nvSpPr>
        <p:spPr bwMode="auto">
          <a:xfrm>
            <a:off x="533400" y="666750"/>
            <a:ext cx="83058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A)Change the following words into nouns for people by adding the correct suffixes. You may use a dictionary to help you.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矩形 12"/>
          <p:cNvSpPr>
            <a:spLocks noChangeArrowheads="1"/>
          </p:cNvSpPr>
          <p:nvPr/>
        </p:nvSpPr>
        <p:spPr bwMode="auto">
          <a:xfrm>
            <a:off x="1066800" y="1885950"/>
            <a:ext cx="3200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1 act      ________  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2 art      ________  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3 drive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4 farm   ________  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5 paint  ________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矩形 12"/>
          <p:cNvSpPr>
            <a:spLocks noChangeArrowheads="1"/>
          </p:cNvSpPr>
          <p:nvPr/>
        </p:nvSpPr>
        <p:spPr bwMode="auto">
          <a:xfrm>
            <a:off x="4572000" y="1885950"/>
            <a:ext cx="3200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6 play 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7 report   ________  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8 science  ________  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9 work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10 write   ________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409825" y="2022475"/>
            <a:ext cx="86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actor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90775" y="2581275"/>
            <a:ext cx="88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artist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38388" y="3109913"/>
            <a:ext cx="1003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driver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38388" y="3649663"/>
            <a:ext cx="1106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farmer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03463" y="4179888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painter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943600" y="2005013"/>
            <a:ext cx="102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player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927725" y="2589213"/>
            <a:ext cx="1289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reporter</a:t>
            </a: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965825" y="3086100"/>
            <a:ext cx="1243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scientist</a:t>
            </a: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000750" y="36449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worker</a:t>
            </a:r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126163" y="4210050"/>
            <a:ext cx="1004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writer</a:t>
            </a:r>
            <a:endParaRPr lang="zh-CN" altLang="en-US"/>
          </a:p>
        </p:txBody>
      </p:sp>
      <p:pic>
        <p:nvPicPr>
          <p:cNvPr id="23567" name="图片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矩形 12"/>
          <p:cNvSpPr>
            <a:spLocks noChangeArrowheads="1"/>
          </p:cNvSpPr>
          <p:nvPr/>
        </p:nvSpPr>
        <p:spPr bwMode="auto">
          <a:xfrm>
            <a:off x="457200" y="61912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B)Complete the following sentences with the correct nouns of the words in brackets. Use the plural form if necessary.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矩形 12"/>
          <p:cNvSpPr>
            <a:spLocks noChangeArrowheads="1"/>
          </p:cNvSpPr>
          <p:nvPr/>
        </p:nvSpPr>
        <p:spPr bwMode="auto">
          <a:xfrm>
            <a:off x="714375" y="1433513"/>
            <a:ext cx="79248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Birds are ________ (sing). They can make beautiful sounds. Some ________ (act) can make different bird sounds. It is very interesting.</a:t>
            </a:r>
          </a:p>
          <a:p>
            <a:pPr algn="just"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A lot of ________ (tour) go to the wetlands to watch the birds every year. There are many ________ (visit) at bird shows too. Some ________ (art) like to paint birds. The birds in their pictures are really beautiful. Some ________ (write) like to include birds in their poems too.</a:t>
            </a:r>
          </a:p>
          <a:p>
            <a:pPr algn="just"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Birds are part of our lives. They are our friends. 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65338" y="1474788"/>
            <a:ext cx="10302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singers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57263" y="1893888"/>
            <a:ext cx="9207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actors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782763" y="2278063"/>
            <a:ext cx="1093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tourists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540125" y="2697163"/>
            <a:ext cx="10620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visitors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06463" y="3092450"/>
            <a:ext cx="936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artists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05188" y="3500438"/>
            <a:ext cx="10461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writers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"/>
          <p:cNvSpPr>
            <a:spLocks noChangeArrowheads="1"/>
          </p:cNvSpPr>
          <p:nvPr/>
        </p:nvSpPr>
        <p:spPr bwMode="auto">
          <a:xfrm>
            <a:off x="609600" y="590550"/>
            <a:ext cx="78486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用所给词的适当形式填空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Cranes are not only beautiful singers but also wonderful ________(dance)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Many Chinese ________(art) like to paint cranes and pines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松树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together.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Some French ________(visit) are going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birdwatching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with us next week.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 ________(write) called Jiang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Rong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wrote the book.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19200" y="1657350"/>
            <a:ext cx="1211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dancers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124200" y="2170113"/>
            <a:ext cx="10048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artists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95600" y="3170238"/>
            <a:ext cx="1141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visitors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74788" y="4148138"/>
            <a:ext cx="1003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writer</a:t>
            </a:r>
            <a:endParaRPr lang="zh-CN" altLang="en-US"/>
          </a:p>
        </p:txBody>
      </p:sp>
      <p:pic>
        <p:nvPicPr>
          <p:cNvPr id="25606" name="图片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"/>
          <p:cNvSpPr>
            <a:spLocks noChangeArrowheads="1"/>
          </p:cNvSpPr>
          <p:nvPr/>
        </p:nvSpPr>
        <p:spPr bwMode="auto">
          <a:xfrm>
            <a:off x="685800" y="728663"/>
            <a:ext cx="784860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David Beckham is one of the greatest football ________ (play)in the world.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My parents hope I can be a ________(science) when I grow up.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We were the ________(win) of the basketball match last week.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 ________(report) from CCTV is interviewing a number of students in our school.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932613" y="8143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players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68825" y="1809750"/>
            <a:ext cx="124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scientist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89238" y="2801938"/>
            <a:ext cx="122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winners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47800" y="3790950"/>
            <a:ext cx="1289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reporter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85800" y="728663"/>
            <a:ext cx="7848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Local ________(farm) are happy with that policy.</a:t>
            </a:r>
          </a:p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________ (speak) is giving us a talk on how to learn   English well.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62150" y="895350"/>
            <a:ext cx="1227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farmers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946275" y="1398588"/>
            <a:ext cx="121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speaker</a:t>
            </a:r>
          </a:p>
        </p:txBody>
      </p:sp>
      <p:pic>
        <p:nvPicPr>
          <p:cNvPr id="27652" name="图片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71550"/>
            <a:ext cx="7162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advice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tour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cover an area of...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2"/>
          <p:cNvSpPr>
            <a:spLocks noChangeArrowheads="1"/>
          </p:cNvSpPr>
          <p:nvPr/>
        </p:nvSpPr>
        <p:spPr bwMode="auto">
          <a:xfrm>
            <a:off x="2286000" y="666750"/>
            <a:ext cx="403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我国的鸟类自然保护区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0" name="矩形 1"/>
          <p:cNvSpPr>
            <a:spLocks noChangeArrowheads="1"/>
          </p:cNvSpPr>
          <p:nvPr/>
        </p:nvSpPr>
        <p:spPr bwMode="auto">
          <a:xfrm>
            <a:off x="404813" y="2552700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/>
              <a:t>黑龙江扎龙丹顶鹤保护区</a:t>
            </a:r>
          </a:p>
        </p:txBody>
      </p:sp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5997575" y="2387600"/>
            <a:ext cx="276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/>
              <a:t>青海湖鸟岛自然保护区</a:t>
            </a:r>
          </a:p>
        </p:txBody>
      </p:sp>
      <p:sp>
        <p:nvSpPr>
          <p:cNvPr id="12292" name="矩形 3"/>
          <p:cNvSpPr>
            <a:spLocks noChangeArrowheads="1"/>
          </p:cNvSpPr>
          <p:nvPr/>
        </p:nvSpPr>
        <p:spPr bwMode="auto">
          <a:xfrm>
            <a:off x="452438" y="4225925"/>
            <a:ext cx="3281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/>
              <a:t>江西鄱阳湖越冬候鸟保护区</a:t>
            </a:r>
          </a:p>
        </p:txBody>
      </p:sp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5427663" y="4294188"/>
            <a:ext cx="3259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/>
              <a:t>新疆巴音布鲁克天鹅保护区</a:t>
            </a:r>
          </a:p>
        </p:txBody>
      </p:sp>
      <p:sp>
        <p:nvSpPr>
          <p:cNvPr id="12294" name="矩形 5"/>
          <p:cNvSpPr>
            <a:spLocks noChangeArrowheads="1"/>
          </p:cNvSpPr>
          <p:nvPr/>
        </p:nvSpPr>
        <p:spPr bwMode="auto">
          <a:xfrm>
            <a:off x="3178175" y="3259138"/>
            <a:ext cx="276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/>
              <a:t>盐城丹顶鹤自然保护区</a:t>
            </a:r>
          </a:p>
        </p:txBody>
      </p:sp>
      <p:pic>
        <p:nvPicPr>
          <p:cNvPr id="12295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028950"/>
            <a:ext cx="21050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3105150"/>
            <a:ext cx="2206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1827213"/>
            <a:ext cx="2028825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1225550"/>
            <a:ext cx="208121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1231900"/>
            <a:ext cx="185261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33400" y="742950"/>
            <a:ext cx="4876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Integrated skills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 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Yancheng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Nature Reserve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03238" y="1930400"/>
            <a:ext cx="7878762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A1)Daniel found a quiz about the wetlands in Jiangsu Province on the website of the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Birdwatching</a:t>
            </a:r>
            <a:r>
              <a:rPr lang="en-US" altLang="zh-CN" sz="2400" b="1" dirty="0">
                <a:latin typeface="Times New Roman" panose="02020603050405020304" pitchFamily="18" charset="0"/>
              </a:rPr>
              <a:t> Society. Read the quiz below and help him choose the correct answer to each question.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9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57225" y="779463"/>
            <a:ext cx="8105775" cy="3582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marL="535305" indent="-5353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Facts about </a:t>
            </a:r>
            <a:r>
              <a:rPr lang="en-US" altLang="zh-C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Yancheng</a:t>
            </a: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 Reserve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Yancheng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 Reserve is in _______Province in _______ China.</a:t>
            </a:r>
          </a:p>
          <a:p>
            <a:pPr indent="-357505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Heilongjiang, North­east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Hainan, South    c. Jiangsu, East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Yancheng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 Reserve is a perfect place to ________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-262255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buy the birds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hunt the birds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watch the birds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reserve covers an area of over ________ square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62255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453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    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4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530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45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787900" y="1376363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642100" y="23526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229225" y="338137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57225" y="742950"/>
            <a:ext cx="8105775" cy="374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marL="535305" indent="-5353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Yancheng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________ home to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red­crowned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cranes in China.</a:t>
            </a:r>
          </a:p>
          <a:p>
            <a:pPr indent="-262255" algn="just" eaLnBrk="1" hangingPunct="1">
              <a:lnSpc>
                <a:spcPct val="135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a. largest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second largest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third largest</a:t>
            </a: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About _______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red­crowned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cranes fly to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Yancheng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 Reserve every year to spend the winter.</a:t>
            </a:r>
          </a:p>
          <a:p>
            <a:pPr indent="-262255" algn="just" eaLnBrk="1" hangingPunct="1">
              <a:lnSpc>
                <a:spcPct val="135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a. 100 to 300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300 to 1,000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1,000 to 3,000</a:t>
            </a:r>
          </a:p>
          <a:p>
            <a:pPr algn="just" eaLnBrk="1" hangingPunct="1">
              <a:lnSpc>
                <a:spcPct val="135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In ________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Yancheng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 Reserve became one of the world's most important wetlands.</a:t>
            </a:r>
          </a:p>
          <a:p>
            <a:pPr indent="-262255" algn="just" eaLnBrk="1" hangingPunct="1">
              <a:lnSpc>
                <a:spcPct val="135000"/>
              </a:lnSpc>
              <a:buFontTx/>
              <a:buNone/>
              <a:defRPr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1997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   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2002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     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1992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52788" y="80327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138363" y="171767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78013" y="306387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pic>
        <p:nvPicPr>
          <p:cNvPr id="15366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12"/>
          <p:cNvSpPr>
            <a:spLocks noChangeArrowheads="1"/>
          </p:cNvSpPr>
          <p:nvPr/>
        </p:nvSpPr>
        <p:spPr bwMode="auto">
          <a:xfrm>
            <a:off x="381000" y="665163"/>
            <a:ext cx="838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A2)The Class 1, Grade 8 students are now listening to the first part of a radio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programme</a:t>
            </a:r>
            <a:r>
              <a:rPr lang="en-US" altLang="zh-CN" sz="2400" b="1" dirty="0">
                <a:latin typeface="Times New Roman" panose="02020603050405020304" pitchFamily="18" charset="0"/>
              </a:rPr>
              <a:t>. Check whether you chose the correct answers in Part A1.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矩形 12"/>
          <p:cNvSpPr>
            <a:spLocks noChangeArrowheads="1"/>
          </p:cNvSpPr>
          <p:nvPr/>
        </p:nvSpPr>
        <p:spPr bwMode="auto">
          <a:xfrm>
            <a:off x="457200" y="666750"/>
            <a:ext cx="8229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A3)Daniel is writing a report on Yancheng Nature Reserve. Listen to the whole radio programme and help him complete the report.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矩形 12"/>
          <p:cNvSpPr>
            <a:spLocks noChangeArrowheads="1"/>
          </p:cNvSpPr>
          <p:nvPr/>
        </p:nvSpPr>
        <p:spPr bwMode="auto">
          <a:xfrm>
            <a:off x="838200" y="1885950"/>
            <a:ext cx="7696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Yancheng Nature Reserve is in Jiangsu Province in (1)________ China. It covers an area of over (2) _______ square kilometres. It became one of the world‘s most important wetlands in (3) ________.</a:t>
            </a:r>
          </a:p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Yancheng Nature Reserve is home to different kinds of plants and rare birds. There are not many (4)___________________ in the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467600" y="1970088"/>
            <a:ext cx="717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East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095875" y="2424113"/>
            <a:ext cx="8191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4,530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66800" y="3327400"/>
            <a:ext cx="7493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2002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800600" y="4211638"/>
            <a:ext cx="29321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red-crowned cranes</a:t>
            </a:r>
            <a:endParaRPr lang="zh-CN" altLang="en-US"/>
          </a:p>
        </p:txBody>
      </p:sp>
      <p:pic>
        <p:nvPicPr>
          <p:cNvPr id="17416" name="图片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矩形 12"/>
          <p:cNvSpPr>
            <a:spLocks noChangeArrowheads="1"/>
          </p:cNvSpPr>
          <p:nvPr/>
        </p:nvSpPr>
        <p:spPr bwMode="auto">
          <a:xfrm>
            <a:off x="685800" y="1047750"/>
            <a:ext cx="7696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world, but there are some in Yancheng Nature Reserve. It is a perfect place to go (5)______________. People celebrate World Wetlands Day on (6)____________ each year. We should protect the wetlands not only because they are home to many plants, birds and (7)________, but also because they are important to the (8)________ of people all over the world.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390900" y="1657350"/>
            <a:ext cx="1800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birdwatching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335338" y="2185988"/>
            <a:ext cx="15414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2 February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62113" y="3181350"/>
            <a:ext cx="11255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animals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69988" y="3690938"/>
            <a:ext cx="9382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health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969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58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advice /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əd'vaɪs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建议；不可数名词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 flipH="1">
            <a:off x="8509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600200" y="1504950"/>
            <a:ext cx="541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a piece of advice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一条建议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two pieces of advice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两条建议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793875" y="2706688"/>
            <a:ext cx="640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information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信息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news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消息 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advice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一样，都为不可数名词：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piece of information/ news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64" name="矩形 21"/>
          <p:cNvSpPr>
            <a:spLocks noChangeArrowheads="1"/>
          </p:cNvSpPr>
          <p:nvPr/>
        </p:nvSpPr>
        <p:spPr bwMode="auto">
          <a:xfrm>
            <a:off x="1014413" y="2784475"/>
            <a:ext cx="8032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1793875" y="3976688"/>
            <a:ext cx="6407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v.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建议，劝告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 sb. (not)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9466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全屏显示(16:9)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2023-01-16T15:54:04Z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C2DB51D977F0431EA0C6B7E162138F61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