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1" r:id="rId2"/>
    <p:sldId id="290" r:id="rId3"/>
    <p:sldId id="270" r:id="rId4"/>
    <p:sldId id="397" r:id="rId5"/>
    <p:sldId id="398" r:id="rId6"/>
    <p:sldId id="399" r:id="rId7"/>
    <p:sldId id="403" r:id="rId8"/>
    <p:sldId id="400" r:id="rId9"/>
    <p:sldId id="307" r:id="rId10"/>
    <p:sldId id="404" r:id="rId11"/>
    <p:sldId id="349" r:id="rId12"/>
    <p:sldId id="401" r:id="rId13"/>
    <p:sldId id="376" r:id="rId14"/>
    <p:sldId id="402" r:id="rId15"/>
    <p:sldId id="377" r:id="rId16"/>
    <p:sldId id="381" r:id="rId17"/>
    <p:sldId id="300" r:id="rId18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33FF"/>
    <a:srgbClr val="FFFF66"/>
    <a:srgbClr val="FF99FF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806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68976C2-C8A6-40FB-9A61-BF0ACA9699F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470888A-F6CA-4E56-A0BE-7C6B433F9B0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888A-F6CA-4E56-A0BE-7C6B433F9B0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9B1DF5D-E5FB-400E-8751-EF3390485251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66994-F939-477B-ACF8-ECE7E43E5EE7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6FFA6-350C-415A-A5DD-B1209D281B8D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A16DE-9199-4F14-BA11-A95A3E6F2810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5B149-324F-473F-B99F-6EA2F69261C0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7CFD4-52FD-43F6-9725-558C32B032F5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3D92D-CE60-4675-8DAF-3B71B2539FC9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02064-0126-490C-8369-D9C882126C35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3B3F6-C1C9-49DB-AE90-9EBA5117B1B0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6AABB-6FE0-4AFD-B0B8-27FFBC8E6F63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2B7A4-7918-494D-AC31-CC1CC1383527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B5F98-515F-49E4-9EF8-0DAF166B48CA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05B2FFF-4171-4E5C-893A-5F97FFE1F0BF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Stoty%20time.sw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/>
              <a:t>111111111111111111111111111111111111111111111111111111111111111111111111111111111111111111111111111111111111111111111111111111111111111111111</a:t>
            </a:r>
            <a:endParaRPr lang="zh-CN" altLang="en-US" dirty="0"/>
          </a:p>
        </p:txBody>
      </p:sp>
      <p:pic>
        <p:nvPicPr>
          <p:cNvPr id="4098" name="图片 24" descr="小花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53534">
            <a:off x="7737475" y="5451587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25" descr="中间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3575" y="5584937"/>
            <a:ext cx="9128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5" y="1061061"/>
            <a:ext cx="8152248" cy="2165537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410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419100" y="1392238"/>
            <a:ext cx="8267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Unit 4  Christmas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05" name="TextBox 4"/>
          <p:cNvSpPr txBox="1">
            <a:spLocks noChangeArrowheads="1"/>
          </p:cNvSpPr>
          <p:nvPr/>
        </p:nvSpPr>
        <p:spPr bwMode="auto">
          <a:xfrm>
            <a:off x="3210718" y="2628051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年级上册 </a:t>
            </a:r>
          </a:p>
        </p:txBody>
      </p:sp>
      <p:pic>
        <p:nvPicPr>
          <p:cNvPr id="4106" name="图片 70" descr="蝴蝶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561874" y="3432218"/>
            <a:ext cx="10191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4108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613" y="13350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613" y="197643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613" y="26177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425" y="13350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425" y="197643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425" y="26177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919671"/>
            <a:ext cx="9144000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0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24 Maddy</a:t>
            </a:r>
            <a:r>
              <a:rPr lang="zh-CN" altLang="en-US" sz="40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’</a:t>
            </a:r>
            <a:r>
              <a:rPr lang="en-US" altLang="zh-CN" sz="40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s Christmas</a:t>
            </a:r>
            <a:endParaRPr lang="zh-CN" altLang="en-US" sz="4000" b="1" dirty="0"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24754" y="583699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6"/>
          <p:cNvSpPr>
            <a:spLocks noChangeArrowheads="1"/>
          </p:cNvSpPr>
          <p:nvPr/>
        </p:nvSpPr>
        <p:spPr bwMode="auto">
          <a:xfrm>
            <a:off x="827088" y="2008188"/>
            <a:ext cx="2041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加法记忆法：</a:t>
            </a:r>
            <a:endParaRPr lang="en-US" altLang="zh-CN" sz="2400" b="1" dirty="0">
              <a:solidFill>
                <a:srgbClr val="3333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" name="矩形 2"/>
          <p:cNvSpPr>
            <a:spLocks noChangeArrowheads="1"/>
          </p:cNvSpPr>
          <p:nvPr/>
        </p:nvSpPr>
        <p:spPr bwMode="auto">
          <a:xfrm>
            <a:off x="2587625" y="1773238"/>
            <a:ext cx="6042025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（一些）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+thing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（事情）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=something 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（某事；某物）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9" name="矩形 2"/>
          <p:cNvSpPr>
            <a:spLocks noChangeArrowheads="1"/>
          </p:cNvSpPr>
          <p:nvPr/>
        </p:nvSpPr>
        <p:spPr bwMode="auto">
          <a:xfrm>
            <a:off x="1647825" y="3259138"/>
            <a:ext cx="7229475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something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作代词时，一般用在肯定句中。如果作主语，谓语动词要用单数。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something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与形容词连用时，要放在形容词前面。</a:t>
            </a:r>
          </a:p>
        </p:txBody>
      </p:sp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836613" y="3494088"/>
            <a:ext cx="857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用法：</a:t>
            </a:r>
            <a:endParaRPr lang="zh-CN" altLang="en-US" sz="2400" dirty="0">
              <a:ea typeface="黑体" panose="02010609060101010101" pitchFamily="49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318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1331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2067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17"/>
          <p:cNvSpPr txBox="1">
            <a:spLocks noChangeArrowheads="1"/>
          </p:cNvSpPr>
          <p:nvPr/>
        </p:nvSpPr>
        <p:spPr bwMode="auto">
          <a:xfrm>
            <a:off x="2490788" y="1654175"/>
            <a:ext cx="66532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 How much for one, please?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请问一盒多少 钱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847725" y="17129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4339" name="文本框 19"/>
          <p:cNvSpPr txBox="1">
            <a:spLocks noChangeArrowheads="1"/>
          </p:cNvSpPr>
          <p:nvPr/>
        </p:nvSpPr>
        <p:spPr bwMode="auto">
          <a:xfrm>
            <a:off x="1182688" y="1716088"/>
            <a:ext cx="1438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82" name="TextBox 8"/>
          <p:cNvSpPr txBox="1">
            <a:spLocks noChangeArrowheads="1"/>
          </p:cNvSpPr>
          <p:nvPr/>
        </p:nvSpPr>
        <p:spPr bwMode="auto">
          <a:xfrm>
            <a:off x="1685925" y="2459038"/>
            <a:ext cx="69246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How much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意为“多少钱”时，可单独使用，常用来询问某物的价钱、价格。</a:t>
            </a:r>
          </a:p>
        </p:txBody>
      </p:sp>
      <p:pic>
        <p:nvPicPr>
          <p:cNvPr id="14341" name="图片 9" descr="book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738" y="1600200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2108200" y="4784725"/>
            <a:ext cx="68453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much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询问价格时，它的回答若是中国货币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单位“元”时，应用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yuan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来表示，注意字母要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小写，且不用复数形式。</a:t>
            </a:r>
          </a:p>
        </p:txBody>
      </p:sp>
      <p:sp>
        <p:nvSpPr>
          <p:cNvPr id="14343" name="TextBox 1"/>
          <p:cNvSpPr txBox="1">
            <a:spLocks noChangeArrowheads="1"/>
          </p:cNvSpPr>
          <p:nvPr/>
        </p:nvSpPr>
        <p:spPr bwMode="auto">
          <a:xfrm>
            <a:off x="787400" y="2587625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用法：</a:t>
            </a:r>
            <a:endParaRPr lang="zh-CN" altLang="en-US" sz="2400" dirty="0">
              <a:ea typeface="黑体" panose="02010609060101010101" pitchFamily="49" charset="-122"/>
            </a:endParaRPr>
          </a:p>
        </p:txBody>
      </p:sp>
      <p:grpSp>
        <p:nvGrpSpPr>
          <p:cNvPr id="14344" name="组合 1"/>
          <p:cNvGrpSpPr/>
          <p:nvPr/>
        </p:nvGrpSpPr>
        <p:grpSpPr bwMode="auto">
          <a:xfrm>
            <a:off x="555625" y="3587750"/>
            <a:ext cx="1806575" cy="1514475"/>
            <a:chOff x="603250" y="3148041"/>
            <a:chExt cx="1917700" cy="1485900"/>
          </a:xfrm>
        </p:grpSpPr>
        <p:pic>
          <p:nvPicPr>
            <p:cNvPr id="14345" name="图片 3" descr="泡泡1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03250" y="3148041"/>
              <a:ext cx="1917700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6" name="文本框 2"/>
            <p:cNvSpPr txBox="1">
              <a:spLocks noChangeArrowheads="1"/>
            </p:cNvSpPr>
            <p:nvPr/>
          </p:nvSpPr>
          <p:spPr bwMode="auto">
            <a:xfrm>
              <a:off x="924901" y="3463771"/>
              <a:ext cx="1181255" cy="815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pitchFamily="34" charset="0"/>
                </a:rPr>
                <a:t>易错点</a:t>
              </a:r>
              <a:endPara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endParaRPr>
            </a:p>
            <a:p>
              <a:pPr algn="ctr"/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pitchFamily="34" charset="0"/>
                </a:rPr>
                <a:t>提示</a:t>
              </a:r>
              <a:endPara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4348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14349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2067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1993900" y="1470025"/>
            <a:ext cx="6032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—How much is this pen?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这支钢多少钱？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—Two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yuan.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两元。</a:t>
            </a:r>
          </a:p>
        </p:txBody>
      </p:sp>
      <p:sp>
        <p:nvSpPr>
          <p:cNvPr id="11275" name="TextBox 1"/>
          <p:cNvSpPr txBox="1">
            <a:spLocks noChangeArrowheads="1"/>
          </p:cNvSpPr>
          <p:nvPr/>
        </p:nvSpPr>
        <p:spPr bwMode="auto">
          <a:xfrm>
            <a:off x="2124075" y="4038600"/>
            <a:ext cx="44354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—How much milk do you want?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你想要多少牛奶？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—I want one bottle of milk.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我想要一瓶牛奶。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174750" y="2828925"/>
            <a:ext cx="80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拓展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7" name="TextBox 3"/>
          <p:cNvSpPr txBox="1">
            <a:spLocks noChangeArrowheads="1"/>
          </p:cNvSpPr>
          <p:nvPr/>
        </p:nvSpPr>
        <p:spPr bwMode="auto">
          <a:xfrm>
            <a:off x="2005013" y="2759075"/>
            <a:ext cx="67183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how much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询问“数量多少”时，后面跟不可数名词。</a:t>
            </a:r>
          </a:p>
        </p:txBody>
      </p:sp>
      <p:pic>
        <p:nvPicPr>
          <p:cNvPr id="15365" name="Picture 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6613" y="2913063"/>
            <a:ext cx="3238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2"/>
          <p:cNvSpPr txBox="1">
            <a:spLocks noChangeArrowheads="1"/>
          </p:cNvSpPr>
          <p:nvPr/>
        </p:nvSpPr>
        <p:spPr bwMode="auto">
          <a:xfrm>
            <a:off x="1169988" y="1597025"/>
            <a:ext cx="111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sz="2400" dirty="0">
              <a:ea typeface="黑体" panose="02010609060101010101" pitchFamily="49" charset="-122"/>
            </a:endParaRPr>
          </a:p>
        </p:txBody>
      </p:sp>
      <p:sp>
        <p:nvSpPr>
          <p:cNvPr id="15367" name="矩形 3"/>
          <p:cNvSpPr>
            <a:spLocks noChangeArrowheads="1"/>
          </p:cNvSpPr>
          <p:nvPr/>
        </p:nvSpPr>
        <p:spPr bwMode="auto">
          <a:xfrm>
            <a:off x="1196975" y="4154488"/>
            <a:ext cx="1112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sz="2400" dirty="0">
              <a:ea typeface="黑体" panose="02010609060101010101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5369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15370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2067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275" grpId="0"/>
      <p:bldP spid="112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2889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917575" y="1406525"/>
            <a:ext cx="6230938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一、单项选择。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am going to buy _______for your family.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something special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B. special something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C. special anything</a:t>
            </a:r>
          </a:p>
        </p:txBody>
      </p:sp>
      <p:grpSp>
        <p:nvGrpSpPr>
          <p:cNvPr id="16387" name="组合 22"/>
          <p:cNvGrpSpPr/>
          <p:nvPr/>
        </p:nvGrpSpPr>
        <p:grpSpPr bwMode="auto">
          <a:xfrm>
            <a:off x="6513513" y="1125538"/>
            <a:ext cx="2432050" cy="368300"/>
            <a:chOff x="6895772" y="1125558"/>
            <a:chExt cx="2656393" cy="368280"/>
          </a:xfrm>
        </p:grpSpPr>
        <p:sp>
          <p:nvSpPr>
            <p:cNvPr id="22" name="矩形 21"/>
            <p:cNvSpPr/>
            <p:nvPr/>
          </p:nvSpPr>
          <p:spPr>
            <a:xfrm>
              <a:off x="6925248" y="1143019"/>
              <a:ext cx="2626917" cy="35081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6389" name="文本框 17"/>
            <p:cNvSpPr txBox="1">
              <a:spLocks noChangeArrowheads="1"/>
            </p:cNvSpPr>
            <p:nvPr/>
          </p:nvSpPr>
          <p:spPr bwMode="auto">
            <a:xfrm>
              <a:off x="6895772" y="1125558"/>
              <a:ext cx="646412" cy="337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941388" y="5422900"/>
            <a:ext cx="7275512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792288" y="5299075"/>
            <a:ext cx="6546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something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与形容词连用时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要放在形容词前面</a:t>
            </a:r>
            <a:r>
              <a:rPr lang="zh-CN" altLang="zh-CN" sz="2400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400" b="1" dirty="0">
              <a:solidFill>
                <a:srgbClr val="0066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638550" y="241617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962025" y="1589088"/>
            <a:ext cx="7742238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二、选择填空。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How many /How much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for one, please?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—Ten dollars.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7410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22" name="矩形 21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7412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917575" y="4060825"/>
            <a:ext cx="7153275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792288" y="4078288"/>
            <a:ext cx="6315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根据答语是价钱，可知问句是询问价钱，用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much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41425" y="2454275"/>
            <a:ext cx="1754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How much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6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2889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863600" y="1577975"/>
            <a:ext cx="7980363" cy="441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三、我是小法官。下列句子对吗？对的打√，错的打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      ）（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—How much is the ruler?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			—Four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yuans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How much  apples do they have?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—How much  are the books?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		     — Forty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yuan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8434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24" name="矩形 23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8436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23963" y="4702175"/>
            <a:ext cx="576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35075" y="2520950"/>
            <a:ext cx="576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222375" y="3992563"/>
            <a:ext cx="5762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8440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2889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29527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633413" y="1608138"/>
            <a:ext cx="8010525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811213" y="3235325"/>
            <a:ext cx="7532687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09725" indent="-1609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重点词汇：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something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重点句式：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How much for one, please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? 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pic>
        <p:nvPicPr>
          <p:cNvPr id="21506" name="Picture 39" descr="구름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40" descr="구름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5825" y="503238"/>
            <a:ext cx="10429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Oval 17"/>
          <p:cNvSpPr>
            <a:spLocks noChangeArrowheads="1"/>
          </p:cNvSpPr>
          <p:nvPr/>
        </p:nvSpPr>
        <p:spPr bwMode="auto">
          <a:xfrm>
            <a:off x="2371725" y="5734050"/>
            <a:ext cx="4398963" cy="898525"/>
          </a:xfrm>
          <a:prstGeom prst="ellipse">
            <a:avLst/>
          </a:prstGeom>
          <a:gradFill rotWithShape="1">
            <a:gsLst>
              <a:gs pos="0">
                <a:srgbClr val="0E320D"/>
              </a:gs>
              <a:gs pos="100000">
                <a:srgbClr val="1F6B1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ko-KR" altLang="en-US"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21509" name="Picture 16" descr="꽃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3550" y="3363913"/>
            <a:ext cx="3136900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矩形 3"/>
          <p:cNvSpPr>
            <a:spLocks noChangeArrowheads="1"/>
          </p:cNvSpPr>
          <p:nvPr/>
        </p:nvSpPr>
        <p:spPr bwMode="auto">
          <a:xfrm>
            <a:off x="5580063" y="6553200"/>
            <a:ext cx="21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100">
                <a:solidFill>
                  <a:srgbClr val="41414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3" name="矩形 12"/>
          <p:cNvSpPr/>
          <p:nvPr/>
        </p:nvSpPr>
        <p:spPr>
          <a:xfrm>
            <a:off x="1928998" y="1329273"/>
            <a:ext cx="528599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Thank you! </a:t>
            </a:r>
            <a:endParaRPr lang="zh-CN" alt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047875" y="4794250"/>
            <a:ext cx="56769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Do you like Christmas?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4" descr="C:\Documents and Settings\Administrator\桌面\五英JJ课件刘永霞勿删\冀教6英语资料\a8ad94130f54c8e0f7039e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9175" y="1955800"/>
            <a:ext cx="2947988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6" descr="C:\Documents and Settings\Administrator\桌面\五英JJ课件刘永霞勿删\冀教6英语资料\M$RM`N[C{$KALS(1(4EJAWY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43425" y="1955800"/>
            <a:ext cx="335915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3404479" y="238214"/>
            <a:ext cx="320889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time </a:t>
            </a:r>
          </a:p>
        </p:txBody>
      </p:sp>
      <p:sp>
        <p:nvSpPr>
          <p:cNvPr id="4100" name="矩形 1"/>
          <p:cNvSpPr>
            <a:spLocks noChangeArrowheads="1"/>
          </p:cNvSpPr>
          <p:nvPr/>
        </p:nvSpPr>
        <p:spPr bwMode="auto">
          <a:xfrm>
            <a:off x="603250" y="1403350"/>
            <a:ext cx="84455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86155" indent="-986155" defTabSz="445770">
              <a:lnSpc>
                <a:spcPct val="200000"/>
              </a:lnSpc>
              <a:buFontTx/>
              <a:buNone/>
              <a:tabLst>
                <a:tab pos="985520" algn="l"/>
              </a:tabLst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Tomorrow is Christmas. Christmas is my favourite  holiday! We </a:t>
            </a:r>
          </a:p>
          <a:p>
            <a:pPr marL="986155" indent="-986155" defTabSz="445770">
              <a:lnSpc>
                <a:spcPct val="200000"/>
              </a:lnSpc>
              <a:buFontTx/>
              <a:buNone/>
              <a:tabLst>
                <a:tab pos="985520" algn="l"/>
              </a:tabLst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going to invite my aunt, uncle and cousins for dinner. We are </a:t>
            </a:r>
          </a:p>
          <a:p>
            <a:pPr marL="986155" indent="-986155" defTabSz="445770">
              <a:lnSpc>
                <a:spcPct val="200000"/>
              </a:lnSpc>
              <a:buFontTx/>
              <a:buNone/>
              <a:tabLst>
                <a:tab pos="985520" algn="l"/>
              </a:tabLst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going to open our gifts. We are going to sing Christmas songs.</a:t>
            </a:r>
          </a:p>
          <a:p>
            <a:pPr defTabSz="445770">
              <a:lnSpc>
                <a:spcPct val="200000"/>
              </a:lnSpc>
              <a:buFontTx/>
              <a:buNone/>
              <a:tabLst>
                <a:tab pos="985520" algn="l"/>
              </a:tabLst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want to give my family something special for Christmas. What am I going to give my family? I don’t know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gifts are too small!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矩形 1"/>
          <p:cNvSpPr>
            <a:spLocks noChangeArrowheads="1"/>
          </p:cNvSpPr>
          <p:nvPr/>
        </p:nvSpPr>
        <p:spPr bwMode="auto">
          <a:xfrm>
            <a:off x="603250" y="1252538"/>
            <a:ext cx="8342313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86155" indent="-986155" defTabSz="445770">
              <a:lnSpc>
                <a:spcPct val="150000"/>
              </a:lnSpc>
              <a:buFontTx/>
              <a:buNone/>
              <a:tabLst>
                <a:tab pos="985520" algn="l"/>
              </a:tabLst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Anna: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for one, please?</a:t>
            </a:r>
          </a:p>
          <a:p>
            <a:pPr marL="986155" indent="-986155" defTabSz="445770">
              <a:lnSpc>
                <a:spcPct val="150000"/>
              </a:lnSpc>
              <a:buFontTx/>
              <a:buNone/>
              <a:tabLst>
                <a:tab pos="985520" algn="l"/>
              </a:tabLst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Salesman: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 dollars.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6155" indent="-986155" defTabSz="445770">
              <a:lnSpc>
                <a:spcPct val="150000"/>
              </a:lnSpc>
              <a:buFontTx/>
              <a:buNone/>
              <a:tabLst>
                <a:tab pos="985520" algn="l"/>
              </a:tabLst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Yesterday I went shopping with my friend Anna. Anna bought her</a:t>
            </a:r>
          </a:p>
          <a:p>
            <a:pPr marL="986155" indent="-986155" defTabSz="445770">
              <a:lnSpc>
                <a:spcPct val="150000"/>
              </a:lnSpc>
              <a:buFontTx/>
              <a:buNone/>
              <a:tabLst>
                <a:tab pos="985520" algn="l"/>
              </a:tabLst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mother a sweater for  Christmas. She bought her father a box of </a:t>
            </a:r>
          </a:p>
          <a:p>
            <a:pPr marL="986155" indent="-986155" defTabSz="445770">
              <a:lnSpc>
                <a:spcPct val="150000"/>
              </a:lnSpc>
              <a:buFontTx/>
              <a:buNone/>
              <a:tabLst>
                <a:tab pos="985520" algn="l"/>
              </a:tabLst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Maddy: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Oops.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Salesman: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are too big!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bought her sister a teddy bear for Christmas. I found a nice teddy bear. But it was too small.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25"/>
          <p:cNvSpPr txBox="1"/>
          <p:nvPr/>
        </p:nvSpPr>
        <p:spPr>
          <a:xfrm>
            <a:off x="3404479" y="238214"/>
            <a:ext cx="320889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time 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1"/>
          <p:cNvSpPr>
            <a:spLocks noChangeArrowheads="1"/>
          </p:cNvSpPr>
          <p:nvPr/>
        </p:nvSpPr>
        <p:spPr bwMode="auto">
          <a:xfrm>
            <a:off x="1092200" y="1322388"/>
            <a:ext cx="7164388" cy="474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86155" indent="-986155" defTabSz="446405">
              <a:lnSpc>
                <a:spcPct val="180000"/>
              </a:lnSpc>
              <a:tabLst>
                <a:tab pos="985520" algn="l"/>
              </a:tabLst>
            </a:pPr>
            <a:r>
              <a:rPr lang="en-US" altLang="zh-CN" sz="2400" b="1" dirty="0">
                <a:latin typeface="Times New Roman" panose="02020603050405020304" pitchFamily="18" charset="0"/>
              </a:rPr>
              <a:t>Santa :</a:t>
            </a:r>
            <a:r>
              <a:rPr lang="en-US" altLang="zh-CN" sz="2400" dirty="0">
                <a:latin typeface="Times New Roman" panose="02020603050405020304" pitchFamily="18" charset="0"/>
              </a:rPr>
              <a:t>What would you like for Christmas?</a:t>
            </a:r>
          </a:p>
          <a:p>
            <a:pPr marL="986155" indent="-986155" defTabSz="446405">
              <a:lnSpc>
                <a:spcPct val="180000"/>
              </a:lnSpc>
              <a:tabLst>
                <a:tab pos="985520" algn="l"/>
              </a:tabLst>
            </a:pPr>
            <a:r>
              <a:rPr lang="en-US" altLang="zh-CN" sz="2400" b="1" dirty="0">
                <a:latin typeface="Times New Roman" panose="02020603050405020304" pitchFamily="18" charset="0"/>
              </a:rPr>
              <a:t>Anna: </a:t>
            </a:r>
            <a:r>
              <a:rPr lang="en-US" altLang="zh-CN" sz="2400" dirty="0">
                <a:latin typeface="Times New Roman" panose="02020603050405020304" pitchFamily="18" charset="0"/>
              </a:rPr>
              <a:t>I would like a little, little toy.</a:t>
            </a:r>
          </a:p>
          <a:p>
            <a:pPr marL="986155" indent="-986155" defTabSz="446405">
              <a:lnSpc>
                <a:spcPct val="180000"/>
              </a:lnSpc>
              <a:tabLst>
                <a:tab pos="985520" algn="l"/>
              </a:tabLst>
            </a:pPr>
            <a:r>
              <a:rPr lang="en-US" altLang="zh-CN" sz="2400" dirty="0">
                <a:latin typeface="Times New Roman" panose="02020603050405020304" pitchFamily="18" charset="0"/>
              </a:rPr>
              <a:t>Anna talked to Santa at the shop.</a:t>
            </a:r>
            <a:endParaRPr lang="zh-CN" altLang="en-US" sz="2400">
              <a:latin typeface="Times New Roman" panose="02020603050405020304" pitchFamily="18" charset="0"/>
            </a:endParaRPr>
          </a:p>
          <a:p>
            <a:pPr marL="986155" indent="-986155" defTabSz="446405">
              <a:lnSpc>
                <a:spcPct val="180000"/>
              </a:lnSpc>
              <a:tabLst>
                <a:tab pos="985520" algn="l"/>
              </a:tabLst>
            </a:pPr>
            <a:r>
              <a:rPr lang="en-US" altLang="zh-CN" sz="2400" b="1" dirty="0">
                <a:latin typeface="Times New Roman" panose="02020603050405020304" pitchFamily="18" charset="0"/>
              </a:rPr>
              <a:t>Santa: </a:t>
            </a:r>
            <a:r>
              <a:rPr lang="en-US" altLang="zh-CN" sz="2400" dirty="0">
                <a:latin typeface="Times New Roman" panose="02020603050405020304" pitchFamily="18" charset="0"/>
              </a:rPr>
              <a:t>Yikes</a:t>
            </a:r>
            <a:r>
              <a:rPr lang="zh-CN" altLang="en-US" sz="2400">
                <a:latin typeface="Times New Roman" panose="02020603050405020304" pitchFamily="18" charset="0"/>
              </a:rPr>
              <a:t>！</a:t>
            </a:r>
          </a:p>
          <a:p>
            <a:pPr marL="986155" indent="-986155" defTabSz="446405">
              <a:lnSpc>
                <a:spcPct val="180000"/>
              </a:lnSpc>
              <a:tabLst>
                <a:tab pos="985520" algn="l"/>
              </a:tabLst>
            </a:pPr>
            <a:r>
              <a:rPr lang="en-US" altLang="zh-CN" sz="2400" dirty="0">
                <a:latin typeface="Times New Roman" panose="02020603050405020304" pitchFamily="18" charset="0"/>
              </a:rPr>
              <a:t>I think Santa was afraid of me.</a:t>
            </a:r>
            <a:endParaRPr lang="zh-CN" altLang="en-US" sz="2400">
              <a:latin typeface="Times New Roman" panose="02020603050405020304" pitchFamily="18" charset="0"/>
            </a:endParaRPr>
          </a:p>
          <a:p>
            <a:pPr marL="986155" indent="-986155" defTabSz="446405">
              <a:lnSpc>
                <a:spcPct val="180000"/>
              </a:lnSpc>
              <a:tabLst>
                <a:tab pos="985520" algn="l"/>
              </a:tabLst>
            </a:pPr>
            <a:r>
              <a:rPr lang="en-US" altLang="zh-CN" sz="2400" dirty="0">
                <a:latin typeface="Times New Roman" panose="02020603050405020304" pitchFamily="18" charset="0"/>
              </a:rPr>
              <a:t>Today we are getting ready for Christmas. We put lights </a:t>
            </a:r>
          </a:p>
          <a:p>
            <a:pPr marL="986155" indent="-986155" defTabSz="446405">
              <a:lnSpc>
                <a:spcPct val="180000"/>
              </a:lnSpc>
              <a:tabLst>
                <a:tab pos="985520" algn="l"/>
              </a:tabLst>
            </a:pPr>
            <a:r>
              <a:rPr lang="en-US" altLang="zh-CN" sz="2400" dirty="0">
                <a:latin typeface="Times New Roman" panose="02020603050405020304" pitchFamily="18" charset="0"/>
              </a:rPr>
              <a:t>on our house.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25"/>
          <p:cNvSpPr txBox="1"/>
          <p:nvPr/>
        </p:nvSpPr>
        <p:spPr>
          <a:xfrm>
            <a:off x="3404479" y="238214"/>
            <a:ext cx="320889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time 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2"/>
          <p:cNvSpPr txBox="1">
            <a:spLocks noChangeArrowheads="1"/>
          </p:cNvSpPr>
          <p:nvPr/>
        </p:nvSpPr>
        <p:spPr bwMode="auto">
          <a:xfrm>
            <a:off x="849313" y="1182688"/>
            <a:ext cx="7558087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Maddy:  </a:t>
            </a:r>
            <a:r>
              <a:rPr lang="en-US" altLang="zh-CN" sz="2400" dirty="0">
                <a:latin typeface="Times New Roman" panose="02020603050405020304" pitchFamily="18" charset="0"/>
              </a:rPr>
              <a:t>There</a:t>
            </a:r>
            <a:r>
              <a:rPr lang="zh-CN" altLang="en-US" sz="2400" dirty="0">
                <a:latin typeface="Times New Roman" panose="02020603050405020304" pitchFamily="18" charset="0"/>
              </a:rPr>
              <a:t>！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Now we are putting up our Christmas tree. We put a star on the tree. Then my mother and father put gifts under the tree. My brother and sister put gifts under the tree, too.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Aunt: </a:t>
            </a:r>
            <a:r>
              <a:rPr lang="en-US" altLang="zh-CN" sz="2400" dirty="0">
                <a:latin typeface="Times New Roman" panose="02020603050405020304" pitchFamily="18" charset="0"/>
              </a:rPr>
              <a:t>Wow</a:t>
            </a:r>
            <a:r>
              <a:rPr lang="zh-CN" altLang="en-US" sz="2400" dirty="0">
                <a:latin typeface="Times New Roman" panose="02020603050405020304" pitchFamily="18" charset="0"/>
              </a:rPr>
              <a:t>！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Uncle: </a:t>
            </a:r>
            <a:r>
              <a:rPr lang="en-US" altLang="zh-CN" sz="2400" dirty="0">
                <a:latin typeface="Times New Roman" panose="02020603050405020304" pitchFamily="18" charset="0"/>
              </a:rPr>
              <a:t>Great</a:t>
            </a:r>
            <a:r>
              <a:rPr lang="zh-CN" altLang="en-US" sz="2400" dirty="0">
                <a:latin typeface="Times New Roman" panose="02020603050405020304" pitchFamily="18" charset="0"/>
              </a:rPr>
              <a:t>！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Uncle: </a:t>
            </a:r>
            <a:r>
              <a:rPr lang="en-US" altLang="zh-CN" sz="2400" dirty="0">
                <a:latin typeface="Times New Roman" panose="02020603050405020304" pitchFamily="18" charset="0"/>
              </a:rPr>
              <a:t>Thank you, Maddy</a:t>
            </a:r>
            <a:r>
              <a:rPr lang="zh-CN" altLang="en-US" sz="2400" dirty="0">
                <a:latin typeface="Times New Roman" panose="02020603050405020304" pitchFamily="18" charset="0"/>
              </a:rPr>
              <a:t>！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I don’t have a gift</a:t>
            </a:r>
            <a:r>
              <a:rPr lang="zh-CN" altLang="en-US" sz="2400" dirty="0">
                <a:latin typeface="Times New Roman" panose="02020603050405020304" pitchFamily="18" charset="0"/>
              </a:rPr>
              <a:t>！</a:t>
            </a:r>
            <a:r>
              <a:rPr lang="en-US" altLang="zh-CN" sz="2400" dirty="0">
                <a:latin typeface="Times New Roman" panose="02020603050405020304" pitchFamily="18" charset="0"/>
              </a:rPr>
              <a:t>Oh, no! I go to my bedroom. I work and work. Then I put a card on our Christmas tree.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25"/>
          <p:cNvSpPr txBox="1"/>
          <p:nvPr/>
        </p:nvSpPr>
        <p:spPr>
          <a:xfrm>
            <a:off x="3404479" y="238214"/>
            <a:ext cx="320889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time 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TextBox 1"/>
          <p:cNvSpPr txBox="1">
            <a:spLocks noChangeArrowheads="1"/>
          </p:cNvSpPr>
          <p:nvPr/>
        </p:nvSpPr>
        <p:spPr bwMode="auto">
          <a:xfrm>
            <a:off x="804863" y="1236663"/>
            <a:ext cx="7248525" cy="492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986155" indent="-986155" defTabSz="445770">
              <a:lnSpc>
                <a:spcPct val="130000"/>
              </a:lnSpc>
              <a:buFontTx/>
              <a:buNone/>
              <a:tabLst>
                <a:tab pos="985520" algn="l"/>
              </a:tabLst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Christmas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morning, my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opens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gift.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6155" indent="-986155" defTabSz="445770">
              <a:lnSpc>
                <a:spcPct val="130000"/>
              </a:lnSpc>
              <a:buFontTx/>
              <a:buNone/>
              <a:tabLst>
                <a:tab pos="985520" algn="l"/>
              </a:tabLst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 s a song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Everyone sings my song. Here it  is.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At Christmas we give gifts. 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I have a gift for you.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It’s something very special.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But it isn’t something new.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I didn’t buy a thing for you.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The things were all too small.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My gift is that I love you.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It’s the biggest gift of all.</a:t>
            </a:r>
          </a:p>
        </p:txBody>
      </p:sp>
      <p:sp>
        <p:nvSpPr>
          <p:cNvPr id="20" name="文本框 25"/>
          <p:cNvSpPr txBox="1"/>
          <p:nvPr/>
        </p:nvSpPr>
        <p:spPr>
          <a:xfrm>
            <a:off x="3404479" y="238214"/>
            <a:ext cx="320889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time </a:t>
            </a:r>
          </a:p>
        </p:txBody>
      </p:sp>
      <p:pic>
        <p:nvPicPr>
          <p:cNvPr id="10243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1588" y="5286375"/>
            <a:ext cx="21161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6346825" y="2998788"/>
            <a:ext cx="2039938" cy="1970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dirty="0"/>
          </a:p>
        </p:txBody>
      </p:sp>
      <p:pic>
        <p:nvPicPr>
          <p:cNvPr id="10245" name="Picture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46850" y="3148013"/>
            <a:ext cx="16764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1"/>
          <p:cNvSpPr>
            <a:spLocks noChangeArrowheads="1"/>
          </p:cNvSpPr>
          <p:nvPr/>
        </p:nvSpPr>
        <p:spPr bwMode="auto">
          <a:xfrm>
            <a:off x="2179638" y="2295525"/>
            <a:ext cx="4321175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86155" indent="-986155" defTabSz="446405">
              <a:lnSpc>
                <a:spcPct val="200000"/>
              </a:lnSpc>
              <a:tabLst>
                <a:tab pos="985520" algn="l"/>
              </a:tabLst>
            </a:pPr>
            <a:r>
              <a:rPr lang="en-US" altLang="zh-CN" sz="2400" b="1" dirty="0">
                <a:latin typeface="Times New Roman" panose="02020603050405020304" pitchFamily="18" charset="0"/>
              </a:rPr>
              <a:t>Retell the story</a:t>
            </a:r>
          </a:p>
          <a:p>
            <a:pPr marL="986155" indent="-986155" defTabSz="446405">
              <a:lnSpc>
                <a:spcPct val="200000"/>
              </a:lnSpc>
              <a:tabLst>
                <a:tab pos="985520" algn="l"/>
              </a:tabLst>
            </a:pPr>
            <a:r>
              <a:rPr lang="en-US" altLang="zh-CN" sz="2400" dirty="0">
                <a:latin typeface="Times New Roman" panose="02020603050405020304" pitchFamily="18" charset="0"/>
              </a:rPr>
              <a:t>Christmas</a:t>
            </a:r>
            <a:r>
              <a:rPr lang="zh-CN" altLang="en-US" sz="2400">
                <a:latin typeface="Times New Roman" panose="02020603050405020304" pitchFamily="18" charset="0"/>
              </a:rPr>
              <a:t>　  </a:t>
            </a:r>
            <a:r>
              <a:rPr lang="en-US" altLang="zh-CN" sz="2400" dirty="0">
                <a:latin typeface="Times New Roman" panose="02020603050405020304" pitchFamily="18" charset="0"/>
              </a:rPr>
              <a:t>gifts</a:t>
            </a:r>
            <a:r>
              <a:rPr lang="zh-CN" altLang="en-US" sz="2400">
                <a:latin typeface="Times New Roman" panose="02020603050405020304" pitchFamily="18" charset="0"/>
              </a:rPr>
              <a:t>　  </a:t>
            </a:r>
            <a:r>
              <a:rPr lang="en-US" altLang="zh-CN" sz="2400" dirty="0">
                <a:latin typeface="Times New Roman" panose="02020603050405020304" pitchFamily="18" charset="0"/>
              </a:rPr>
              <a:t>small</a:t>
            </a:r>
            <a:r>
              <a:rPr lang="zh-CN" altLang="en-US" sz="2400">
                <a:latin typeface="Times New Roman" panose="02020603050405020304" pitchFamily="18" charset="0"/>
              </a:rPr>
              <a:t>　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 marL="986155" indent="-986155" defTabSz="446405">
              <a:lnSpc>
                <a:spcPct val="200000"/>
              </a:lnSpc>
              <a:tabLst>
                <a:tab pos="985520" algn="l"/>
              </a:tabLst>
            </a:pPr>
            <a:r>
              <a:rPr lang="en-US" altLang="zh-CN" sz="2400" dirty="0">
                <a:latin typeface="Times New Roman" panose="02020603050405020304" pitchFamily="18" charset="0"/>
              </a:rPr>
              <a:t>card</a:t>
            </a:r>
            <a:r>
              <a:rPr lang="zh-CN" altLang="en-US" sz="2400">
                <a:latin typeface="Times New Roman" panose="02020603050405020304" pitchFamily="18" charset="0"/>
              </a:rPr>
              <a:t>　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song  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本框 25"/>
          <p:cNvSpPr txBox="1"/>
          <p:nvPr/>
        </p:nvSpPr>
        <p:spPr>
          <a:xfrm>
            <a:off x="3404479" y="238214"/>
            <a:ext cx="320889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time 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17"/>
          <p:cNvSpPr txBox="1">
            <a:spLocks noChangeArrowheads="1"/>
          </p:cNvSpPr>
          <p:nvPr/>
        </p:nvSpPr>
        <p:spPr bwMode="auto">
          <a:xfrm>
            <a:off x="2817813" y="1630363"/>
            <a:ext cx="5187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something / sʌmθɪŋ/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pron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某事；某物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885825" y="17002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000"/>
          </a:p>
        </p:txBody>
      </p:sp>
      <p:sp>
        <p:nvSpPr>
          <p:cNvPr id="12291" name="文本框 19"/>
          <p:cNvSpPr txBox="1">
            <a:spLocks noChangeArrowheads="1"/>
          </p:cNvSpPr>
          <p:nvPr/>
        </p:nvSpPr>
        <p:spPr bwMode="auto">
          <a:xfrm>
            <a:off x="1190625" y="1716088"/>
            <a:ext cx="1465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304" name="TextBox 8"/>
          <p:cNvSpPr txBox="1">
            <a:spLocks noChangeArrowheads="1"/>
          </p:cNvSpPr>
          <p:nvPr/>
        </p:nvSpPr>
        <p:spPr bwMode="auto">
          <a:xfrm>
            <a:off x="1951038" y="2373313"/>
            <a:ext cx="6323012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want to do something interesting.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我想要做有趣的事情。</a:t>
            </a:r>
          </a:p>
        </p:txBody>
      </p:sp>
      <p:pic>
        <p:nvPicPr>
          <p:cNvPr id="12293" name="图片 9" descr="book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" y="162242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矩形 1"/>
          <p:cNvSpPr>
            <a:spLocks noChangeArrowheads="1"/>
          </p:cNvSpPr>
          <p:nvPr/>
        </p:nvSpPr>
        <p:spPr bwMode="auto">
          <a:xfrm>
            <a:off x="1049338" y="2622550"/>
            <a:ext cx="1112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sz="2400" dirty="0">
              <a:ea typeface="黑体" panose="02010609060101010101" pitchFamily="49" charset="-122"/>
            </a:endParaRPr>
          </a:p>
        </p:txBody>
      </p:sp>
      <p:sp>
        <p:nvSpPr>
          <p:cNvPr id="12295" name="矩形 3"/>
          <p:cNvSpPr>
            <a:spLocks noChangeArrowheads="1"/>
          </p:cNvSpPr>
          <p:nvPr/>
        </p:nvSpPr>
        <p:spPr bwMode="auto">
          <a:xfrm>
            <a:off x="1074738" y="4113213"/>
            <a:ext cx="857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 </a:t>
            </a:r>
            <a:endParaRPr lang="zh-CN" altLang="en-US" sz="2400" dirty="0">
              <a:ea typeface="黑体" panose="02010609060101010101" pitchFamily="49" charset="-122"/>
            </a:endParaRP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1949450" y="3963988"/>
            <a:ext cx="4230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something else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其他的东西 </a:t>
            </a:r>
          </a:p>
        </p:txBody>
      </p:sp>
      <p:sp>
        <p:nvSpPr>
          <p:cNvPr id="25" name="矩形 24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2298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12299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2067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24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</Words>
  <Application>Microsoft Office PowerPoint</Application>
  <PresentationFormat>全屏显示(4:3)</PresentationFormat>
  <Paragraphs>118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Adobe 黑体 Std R</vt:lpstr>
      <vt:lpstr>Kozuka Gothic Pro H</vt:lpstr>
      <vt:lpstr>Malgun Gothic</vt:lpstr>
      <vt:lpstr>方正大黑简体</vt:lpstr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2023-01-16T15:54:09Z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AB17CA18496A467DB731391DF21C466C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