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3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86"/>
        <p:guide orient="horz" pos="3928"/>
        <p:guide orient="horz" pos="3884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F4B9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F4B9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9" r="80" b="59425"/>
          <a:stretch>
            <a:fillRect/>
          </a:stretch>
        </p:blipFill>
        <p:spPr>
          <a:xfrm>
            <a:off x="-1078236" y="-581964"/>
            <a:ext cx="5966665" cy="4344346"/>
          </a:xfrm>
          <a:custGeom>
            <a:avLst/>
            <a:gdLst>
              <a:gd name="connsiteX0" fmla="*/ 1231355 w 5966665"/>
              <a:gd name="connsiteY0" fmla="*/ 0 h 4344346"/>
              <a:gd name="connsiteX1" fmla="*/ 4498336 w 5966665"/>
              <a:gd name="connsiteY1" fmla="*/ 0 h 4344346"/>
              <a:gd name="connsiteX2" fmla="*/ 5957547 w 5966665"/>
              <a:gd name="connsiteY2" fmla="*/ 1449134 h 4344346"/>
              <a:gd name="connsiteX3" fmla="*/ 5957698 w 5966665"/>
              <a:gd name="connsiteY3" fmla="*/ 1492796 h 4344346"/>
              <a:gd name="connsiteX4" fmla="*/ 3134895 w 5966665"/>
              <a:gd name="connsiteY4" fmla="*/ 4335228 h 4344346"/>
              <a:gd name="connsiteX5" fmla="*/ 3091233 w 5966665"/>
              <a:gd name="connsiteY5" fmla="*/ 4335379 h 4344346"/>
              <a:gd name="connsiteX6" fmla="*/ 9119 w 5966665"/>
              <a:gd name="connsiteY6" fmla="*/ 1274549 h 4344346"/>
              <a:gd name="connsiteX7" fmla="*/ 8968 w 5966665"/>
              <a:gd name="connsiteY7" fmla="*/ 1230887 h 4344346"/>
              <a:gd name="connsiteX8" fmla="*/ 1231355 w 5966665"/>
              <a:gd name="connsiteY8" fmla="*/ 0 h 43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6665" h="4344346">
                <a:moveTo>
                  <a:pt x="1231355" y="0"/>
                </a:moveTo>
                <a:lnTo>
                  <a:pt x="4498336" y="0"/>
                </a:lnTo>
                <a:lnTo>
                  <a:pt x="5957547" y="1449134"/>
                </a:lnTo>
                <a:cubicBezTo>
                  <a:pt x="5969646" y="1461149"/>
                  <a:pt x="5969713" y="1480697"/>
                  <a:pt x="5957698" y="1492796"/>
                </a:cubicBezTo>
                <a:lnTo>
                  <a:pt x="3134895" y="4335228"/>
                </a:lnTo>
                <a:cubicBezTo>
                  <a:pt x="3122880" y="4347326"/>
                  <a:pt x="3103332" y="4347394"/>
                  <a:pt x="3091233" y="4335379"/>
                </a:cubicBezTo>
                <a:lnTo>
                  <a:pt x="9119" y="1274549"/>
                </a:lnTo>
                <a:cubicBezTo>
                  <a:pt x="-2979" y="1262534"/>
                  <a:pt x="-3047" y="1242986"/>
                  <a:pt x="8968" y="1230887"/>
                </a:cubicBezTo>
                <a:lnTo>
                  <a:pt x="1231355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 t="12319" r="14150" b="17505"/>
          <a:stretch>
            <a:fillRect/>
          </a:stretch>
        </p:blipFill>
        <p:spPr>
          <a:xfrm>
            <a:off x="-4885132" y="737041"/>
            <a:ext cx="7513800" cy="7513799"/>
          </a:xfrm>
          <a:custGeom>
            <a:avLst/>
            <a:gdLst>
              <a:gd name="connsiteX0" fmla="*/ 3743883 w 7513800"/>
              <a:gd name="connsiteY0" fmla="*/ 0 h 7513799"/>
              <a:gd name="connsiteX1" fmla="*/ 7513800 w 7513800"/>
              <a:gd name="connsiteY1" fmla="*/ 3743882 h 7513799"/>
              <a:gd name="connsiteX2" fmla="*/ 3769917 w 7513800"/>
              <a:gd name="connsiteY2" fmla="*/ 7513799 h 7513799"/>
              <a:gd name="connsiteX3" fmla="*/ 0 w 7513800"/>
              <a:gd name="connsiteY3" fmla="*/ 3769916 h 7513799"/>
              <a:gd name="connsiteX4" fmla="*/ 3743883 w 7513800"/>
              <a:gd name="connsiteY4" fmla="*/ 0 h 75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3800" h="7513799">
                <a:moveTo>
                  <a:pt x="3743883" y="0"/>
                </a:moveTo>
                <a:lnTo>
                  <a:pt x="7513800" y="3743882"/>
                </a:lnTo>
                <a:lnTo>
                  <a:pt x="3769917" y="7513799"/>
                </a:lnTo>
                <a:lnTo>
                  <a:pt x="0" y="3769916"/>
                </a:lnTo>
                <a:lnTo>
                  <a:pt x="3743883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7" t="28075" r="49" b="45863"/>
          <a:stretch>
            <a:fillRect/>
          </a:stretch>
        </p:blipFill>
        <p:spPr>
          <a:xfrm>
            <a:off x="2102966" y="2424081"/>
            <a:ext cx="2790419" cy="2790420"/>
          </a:xfrm>
          <a:custGeom>
            <a:avLst/>
            <a:gdLst>
              <a:gd name="connsiteX0" fmla="*/ 1390375 w 2790419"/>
              <a:gd name="connsiteY0" fmla="*/ 1 h 2790420"/>
              <a:gd name="connsiteX1" fmla="*/ 1403766 w 2790419"/>
              <a:gd name="connsiteY1" fmla="*/ 5494 h 2790420"/>
              <a:gd name="connsiteX2" fmla="*/ 2784834 w 2790419"/>
              <a:gd name="connsiteY2" fmla="*/ 1377024 h 2790420"/>
              <a:gd name="connsiteX3" fmla="*/ 2784927 w 2790419"/>
              <a:gd name="connsiteY3" fmla="*/ 1403767 h 2790420"/>
              <a:gd name="connsiteX4" fmla="*/ 1413396 w 2790419"/>
              <a:gd name="connsiteY4" fmla="*/ 2784835 h 2790420"/>
              <a:gd name="connsiteX5" fmla="*/ 1386653 w 2790419"/>
              <a:gd name="connsiteY5" fmla="*/ 2784928 h 2790420"/>
              <a:gd name="connsiteX6" fmla="*/ 5585 w 2790419"/>
              <a:gd name="connsiteY6" fmla="*/ 1413397 h 2790420"/>
              <a:gd name="connsiteX7" fmla="*/ 5493 w 2790419"/>
              <a:gd name="connsiteY7" fmla="*/ 1386654 h 2790420"/>
              <a:gd name="connsiteX8" fmla="*/ 1377023 w 2790419"/>
              <a:gd name="connsiteY8" fmla="*/ 5586 h 2790420"/>
              <a:gd name="connsiteX9" fmla="*/ 139037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390375" y="1"/>
                </a:moveTo>
                <a:cubicBezTo>
                  <a:pt x="1395215" y="-15"/>
                  <a:pt x="1400061" y="1814"/>
                  <a:pt x="1403766" y="5494"/>
                </a:cubicBezTo>
                <a:lnTo>
                  <a:pt x="2784834" y="1377024"/>
                </a:lnTo>
                <a:cubicBezTo>
                  <a:pt x="2792245" y="1384384"/>
                  <a:pt x="2792286" y="1396356"/>
                  <a:pt x="2784927" y="1403767"/>
                </a:cubicBezTo>
                <a:lnTo>
                  <a:pt x="1413396" y="2784835"/>
                </a:lnTo>
                <a:cubicBezTo>
                  <a:pt x="1406036" y="2792246"/>
                  <a:pt x="1394064" y="2792287"/>
                  <a:pt x="1386653" y="2784928"/>
                </a:cubicBezTo>
                <a:lnTo>
                  <a:pt x="5585" y="1413397"/>
                </a:lnTo>
                <a:cubicBezTo>
                  <a:pt x="-1825" y="1406037"/>
                  <a:pt x="-1867" y="1394065"/>
                  <a:pt x="5493" y="1386654"/>
                </a:cubicBezTo>
                <a:lnTo>
                  <a:pt x="1377023" y="5586"/>
                </a:lnTo>
                <a:cubicBezTo>
                  <a:pt x="1380703" y="1881"/>
                  <a:pt x="1385536" y="18"/>
                  <a:pt x="1390375" y="1"/>
                </a:cubicBez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4" t="47711" r="3846" b="22843"/>
          <a:stretch>
            <a:fillRect/>
          </a:stretch>
        </p:blipFill>
        <p:spPr>
          <a:xfrm>
            <a:off x="1130830" y="4526543"/>
            <a:ext cx="3152777" cy="3152776"/>
          </a:xfrm>
          <a:custGeom>
            <a:avLst/>
            <a:gdLst>
              <a:gd name="connsiteX0" fmla="*/ 1575276 w 3152777"/>
              <a:gd name="connsiteY0" fmla="*/ 1784 h 3152776"/>
              <a:gd name="connsiteX1" fmla="*/ 3150964 w 3152777"/>
              <a:gd name="connsiteY1" fmla="*/ 1566590 h 3152776"/>
              <a:gd name="connsiteX2" fmla="*/ 3150994 w 3152777"/>
              <a:gd name="connsiteY2" fmla="*/ 1575275 h 3152776"/>
              <a:gd name="connsiteX3" fmla="*/ 1586187 w 3152777"/>
              <a:gd name="connsiteY3" fmla="*/ 3150963 h 3152776"/>
              <a:gd name="connsiteX4" fmla="*/ 1577502 w 3152777"/>
              <a:gd name="connsiteY4" fmla="*/ 3150993 h 3152776"/>
              <a:gd name="connsiteX5" fmla="*/ 1815 w 3152777"/>
              <a:gd name="connsiteY5" fmla="*/ 1586186 h 3152776"/>
              <a:gd name="connsiteX6" fmla="*/ 1785 w 3152777"/>
              <a:gd name="connsiteY6" fmla="*/ 1577502 h 3152776"/>
              <a:gd name="connsiteX7" fmla="*/ 1566591 w 3152777"/>
              <a:gd name="connsiteY7" fmla="*/ 1814 h 3152776"/>
              <a:gd name="connsiteX8" fmla="*/ 1575276 w 3152777"/>
              <a:gd name="connsiteY8" fmla="*/ 1784 h 31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3152776">
                <a:moveTo>
                  <a:pt x="1575276" y="1784"/>
                </a:moveTo>
                <a:lnTo>
                  <a:pt x="3150964" y="1566590"/>
                </a:lnTo>
                <a:cubicBezTo>
                  <a:pt x="3153370" y="1568981"/>
                  <a:pt x="3153384" y="1572868"/>
                  <a:pt x="3150994" y="1575275"/>
                </a:cubicBezTo>
                <a:lnTo>
                  <a:pt x="1586187" y="3150963"/>
                </a:lnTo>
                <a:cubicBezTo>
                  <a:pt x="1583797" y="3153369"/>
                  <a:pt x="1579909" y="3153383"/>
                  <a:pt x="1577502" y="3150993"/>
                </a:cubicBezTo>
                <a:lnTo>
                  <a:pt x="1815" y="1586186"/>
                </a:lnTo>
                <a:cubicBezTo>
                  <a:pt x="-592" y="1583796"/>
                  <a:pt x="-606" y="1579908"/>
                  <a:pt x="1785" y="1577502"/>
                </a:cubicBezTo>
                <a:lnTo>
                  <a:pt x="1566591" y="1814"/>
                </a:lnTo>
                <a:cubicBezTo>
                  <a:pt x="1568981" y="-593"/>
                  <a:pt x="1572869" y="-606"/>
                  <a:pt x="1575276" y="1784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4674870" y="2120900"/>
            <a:ext cx="7240905" cy="2898775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4B9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27718"/>
                <a:chOff x="-4714868" y="2110674"/>
                <a:chExt cx="5033250" cy="1027718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2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6.2.2  </a:t>
                  </a:r>
                  <a:r>
                    <a:rPr lang="zh-CN" altLang="en-US" sz="4800" b="1" dirty="0">
                      <a:solidFill>
                        <a:srgbClr val="F4B99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商是两位数的除法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除数是两位数的除法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F4B99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圆角矩形 23"/>
          <p:cNvSpPr/>
          <p:nvPr/>
        </p:nvSpPr>
        <p:spPr>
          <a:xfrm rot="18888089">
            <a:off x="4286421" y="102412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88089">
            <a:off x="10766280" y="655010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8888089">
            <a:off x="10269515" y="657644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1" y="1100542"/>
            <a:ext cx="4072467" cy="182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660400" y="2816099"/>
            <a:ext cx="9865784" cy="10525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8775" indent="-358775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478155" indent="-478155" defTabSz="1219200" eaLnBrk="0" hangingPunct="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从被除数的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位除起，先用除数试除被除数前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位数，如果它比除数小，再试除前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位数。</a:t>
            </a:r>
            <a:endParaRPr lang="en-US" altLang="zh-CN" sz="2400" kern="0" dirty="0">
              <a:solidFill>
                <a:schemeClr val="tx1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文本框 9"/>
          <p:cNvSpPr txBox="1">
            <a:spLocks noChangeArrowheads="1"/>
          </p:cNvSpPr>
          <p:nvPr/>
        </p:nvSpPr>
        <p:spPr bwMode="auto">
          <a:xfrm>
            <a:off x="660400" y="4595237"/>
            <a:ext cx="1018963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78155" indent="-478155" defTabSz="1219200" eaLnBrk="0" hangingPunct="0">
              <a:lnSpc>
                <a:spcPct val="13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除到被除数的哪一位，就在那一位上面写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4" name="文本框 10"/>
          <p:cNvSpPr txBox="1">
            <a:spLocks noChangeArrowheads="1"/>
          </p:cNvSpPr>
          <p:nvPr/>
        </p:nvSpPr>
        <p:spPr bwMode="auto">
          <a:xfrm>
            <a:off x="714374" y="5247360"/>
            <a:ext cx="1008168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78155" indent="-478155" defTabSz="1219200" eaLnBrk="0" hangingPunct="0">
              <a:lnSpc>
                <a:spcPct val="13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求出每一位商，余下的数必须比除数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7415" name="文本框 3"/>
          <p:cNvSpPr txBox="1">
            <a:spLocks noChangeArrowheads="1"/>
          </p:cNvSpPr>
          <p:nvPr/>
        </p:nvSpPr>
        <p:spPr bwMode="auto">
          <a:xfrm>
            <a:off x="2492295" y="2860636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7416" name="文本框 13"/>
          <p:cNvSpPr txBox="1">
            <a:spLocks noChangeArrowheads="1"/>
          </p:cNvSpPr>
          <p:nvPr/>
        </p:nvSpPr>
        <p:spPr bwMode="auto">
          <a:xfrm>
            <a:off x="7234302" y="2860635"/>
            <a:ext cx="770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</a:t>
            </a:r>
          </a:p>
        </p:txBody>
      </p:sp>
      <p:sp>
        <p:nvSpPr>
          <p:cNvPr id="17417" name="文本框 14"/>
          <p:cNvSpPr txBox="1">
            <a:spLocks noChangeArrowheads="1"/>
          </p:cNvSpPr>
          <p:nvPr/>
        </p:nvSpPr>
        <p:spPr bwMode="auto">
          <a:xfrm>
            <a:off x="3183373" y="3364665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17418" name="文本框 15"/>
          <p:cNvSpPr txBox="1">
            <a:spLocks noChangeArrowheads="1"/>
          </p:cNvSpPr>
          <p:nvPr/>
        </p:nvSpPr>
        <p:spPr bwMode="auto">
          <a:xfrm>
            <a:off x="6385601" y="4608401"/>
            <a:ext cx="768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</a:t>
            </a:r>
          </a:p>
        </p:txBody>
      </p:sp>
      <p:sp>
        <p:nvSpPr>
          <p:cNvPr id="17419" name="文本框 16"/>
          <p:cNvSpPr txBox="1">
            <a:spLocks noChangeArrowheads="1"/>
          </p:cNvSpPr>
          <p:nvPr/>
        </p:nvSpPr>
        <p:spPr bwMode="auto">
          <a:xfrm>
            <a:off x="5860883" y="5302759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015709" y="3322300"/>
            <a:ext cx="3154357" cy="20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6109274" y="3424739"/>
            <a:ext cx="1441451" cy="618067"/>
          </a:xfrm>
          <a:prstGeom prst="wedgeRoundRectCallout">
            <a:avLst>
              <a:gd name="adj1" fmla="val 11366"/>
              <a:gd name="adj2" fmla="val -25954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 anchor="ctr"/>
          <a:lstStyle/>
          <a:p>
            <a:pPr algn="ctr"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351194" y="3332348"/>
            <a:ext cx="406881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137113" y="3868695"/>
            <a:ext cx="2394694" cy="3046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2907627" y="3939027"/>
            <a:ext cx="1443567" cy="618067"/>
          </a:xfrm>
          <a:prstGeom prst="wedgeRoundRectCallout">
            <a:avLst>
              <a:gd name="adj1" fmla="val -29120"/>
              <a:gd name="adj2" fmla="val -35514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 anchor="ctr"/>
          <a:lstStyle/>
          <a:p>
            <a:pPr algn="ctr"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</a:t>
            </a: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015709" y="5819824"/>
            <a:ext cx="5814290" cy="448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15709" y="5167701"/>
            <a:ext cx="62185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8"/>
          <p:cNvSpPr txBox="1">
            <a:spLocks noChangeArrowheads="1"/>
          </p:cNvSpPr>
          <p:nvPr/>
        </p:nvSpPr>
        <p:spPr bwMode="auto">
          <a:xfrm>
            <a:off x="629040" y="1164193"/>
            <a:ext cx="168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83596" y="1559892"/>
            <a:ext cx="547158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计算下面各题。</a:t>
            </a:r>
          </a:p>
        </p:txBody>
      </p:sp>
      <p:grpSp>
        <p:nvGrpSpPr>
          <p:cNvPr id="18437" name="Group 84"/>
          <p:cNvGrpSpPr/>
          <p:nvPr/>
        </p:nvGrpSpPr>
        <p:grpSpPr bwMode="auto">
          <a:xfrm>
            <a:off x="9023555" y="2848712"/>
            <a:ext cx="2194984" cy="632884"/>
            <a:chOff x="4259" y="935"/>
            <a:chExt cx="1037" cy="299"/>
          </a:xfrm>
        </p:grpSpPr>
        <p:grpSp>
          <p:nvGrpSpPr>
            <p:cNvPr id="18438" name="Group 80"/>
            <p:cNvGrpSpPr/>
            <p:nvPr/>
          </p:nvGrpSpPr>
          <p:grpSpPr bwMode="auto">
            <a:xfrm>
              <a:off x="4259" y="935"/>
              <a:ext cx="1037" cy="253"/>
              <a:chOff x="2197" y="2523"/>
              <a:chExt cx="1037" cy="253"/>
            </a:xfrm>
          </p:grpSpPr>
          <p:sp>
            <p:nvSpPr>
              <p:cNvPr id="18439" name="Text Box 29"/>
              <p:cNvSpPr txBox="1">
                <a:spLocks noChangeArrowheads="1"/>
              </p:cNvSpPr>
              <p:nvPr/>
            </p:nvSpPr>
            <p:spPr bwMode="auto">
              <a:xfrm>
                <a:off x="2197" y="2523"/>
                <a:ext cx="486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38</a:t>
                </a:r>
              </a:p>
            </p:txBody>
          </p:sp>
          <p:sp>
            <p:nvSpPr>
              <p:cNvPr id="18440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7 6 2</a:t>
                </a:r>
              </a:p>
            </p:txBody>
          </p:sp>
        </p:grpSp>
        <p:pic>
          <p:nvPicPr>
            <p:cNvPr id="1844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949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78"/>
          <p:cNvGrpSpPr/>
          <p:nvPr/>
        </p:nvGrpSpPr>
        <p:grpSpPr bwMode="auto">
          <a:xfrm>
            <a:off x="6500489" y="2842360"/>
            <a:ext cx="2216151" cy="645584"/>
            <a:chOff x="3977" y="975"/>
            <a:chExt cx="1047" cy="305"/>
          </a:xfrm>
        </p:grpSpPr>
        <p:grpSp>
          <p:nvGrpSpPr>
            <p:cNvPr id="18443" name="Group 74"/>
            <p:cNvGrpSpPr/>
            <p:nvPr/>
          </p:nvGrpSpPr>
          <p:grpSpPr bwMode="auto">
            <a:xfrm>
              <a:off x="3977" y="975"/>
              <a:ext cx="1047" cy="259"/>
              <a:chOff x="2187" y="2517"/>
              <a:chExt cx="1047" cy="259"/>
            </a:xfrm>
          </p:grpSpPr>
          <p:sp>
            <p:nvSpPr>
              <p:cNvPr id="18444" name="Text Box 29"/>
              <p:cNvSpPr txBox="1">
                <a:spLocks noChangeArrowheads="1"/>
              </p:cNvSpPr>
              <p:nvPr/>
            </p:nvSpPr>
            <p:spPr bwMode="auto">
              <a:xfrm>
                <a:off x="2187" y="2517"/>
                <a:ext cx="427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8445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3 6 4</a:t>
                </a:r>
              </a:p>
            </p:txBody>
          </p:sp>
        </p:grpSp>
        <p:pic>
          <p:nvPicPr>
            <p:cNvPr id="1844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995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7" name="Group 72"/>
          <p:cNvGrpSpPr/>
          <p:nvPr/>
        </p:nvGrpSpPr>
        <p:grpSpPr bwMode="auto">
          <a:xfrm>
            <a:off x="3979540" y="2842360"/>
            <a:ext cx="2214033" cy="632884"/>
            <a:chOff x="3887" y="1026"/>
            <a:chExt cx="1046" cy="299"/>
          </a:xfrm>
        </p:grpSpPr>
        <p:grpSp>
          <p:nvGrpSpPr>
            <p:cNvPr id="18448" name="Group 68"/>
            <p:cNvGrpSpPr/>
            <p:nvPr/>
          </p:nvGrpSpPr>
          <p:grpSpPr bwMode="auto">
            <a:xfrm>
              <a:off x="3887" y="1026"/>
              <a:ext cx="1046" cy="259"/>
              <a:chOff x="2188" y="2523"/>
              <a:chExt cx="1046" cy="259"/>
            </a:xfrm>
          </p:grpSpPr>
          <p:sp>
            <p:nvSpPr>
              <p:cNvPr id="18449" name="Text Box 29"/>
              <p:cNvSpPr txBox="1">
                <a:spLocks noChangeArrowheads="1"/>
              </p:cNvSpPr>
              <p:nvPr/>
            </p:nvSpPr>
            <p:spPr bwMode="auto">
              <a:xfrm>
                <a:off x="2188" y="2529"/>
                <a:ext cx="389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31</a:t>
                </a:r>
              </a:p>
            </p:txBody>
          </p:sp>
          <p:sp>
            <p:nvSpPr>
              <p:cNvPr id="18450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6 4 9</a:t>
                </a:r>
              </a:p>
            </p:txBody>
          </p:sp>
        </p:grpSp>
        <p:pic>
          <p:nvPicPr>
            <p:cNvPr id="1845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2" name="Group 66"/>
          <p:cNvGrpSpPr/>
          <p:nvPr/>
        </p:nvGrpSpPr>
        <p:grpSpPr bwMode="auto">
          <a:xfrm>
            <a:off x="1469174" y="2842360"/>
            <a:ext cx="2203449" cy="645584"/>
            <a:chOff x="2804" y="1020"/>
            <a:chExt cx="1041" cy="305"/>
          </a:xfrm>
        </p:grpSpPr>
        <p:grpSp>
          <p:nvGrpSpPr>
            <p:cNvPr id="18453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8454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54</a:t>
                </a:r>
              </a:p>
            </p:txBody>
          </p:sp>
          <p:sp>
            <p:nvSpPr>
              <p:cNvPr id="18455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7 8 4</a:t>
                </a:r>
              </a:p>
            </p:txBody>
          </p:sp>
        </p:grpSp>
        <p:pic>
          <p:nvPicPr>
            <p:cNvPr id="1845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文本框 56"/>
          <p:cNvSpPr txBox="1">
            <a:spLocks noChangeArrowheads="1"/>
          </p:cNvSpPr>
          <p:nvPr/>
        </p:nvSpPr>
        <p:spPr bwMode="auto">
          <a:xfrm>
            <a:off x="2454481" y="23639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" name="文本框 57"/>
          <p:cNvSpPr txBox="1">
            <a:spLocks noChangeArrowheads="1"/>
          </p:cNvSpPr>
          <p:nvPr/>
        </p:nvSpPr>
        <p:spPr bwMode="auto">
          <a:xfrm>
            <a:off x="2222707" y="3363060"/>
            <a:ext cx="1136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5 4</a:t>
            </a:r>
          </a:p>
        </p:txBody>
      </p: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>
            <a:off x="2184606" y="3926093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文本框 59"/>
          <p:cNvSpPr txBox="1">
            <a:spLocks noChangeArrowheads="1"/>
          </p:cNvSpPr>
          <p:nvPr/>
        </p:nvSpPr>
        <p:spPr bwMode="auto">
          <a:xfrm>
            <a:off x="2197306" y="3911277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2 4</a:t>
            </a:r>
          </a:p>
        </p:txBody>
      </p:sp>
      <p:sp>
        <p:nvSpPr>
          <p:cNvPr id="32" name="文本框 60"/>
          <p:cNvSpPr txBox="1">
            <a:spLocks noChangeArrowheads="1"/>
          </p:cNvSpPr>
          <p:nvPr/>
        </p:nvSpPr>
        <p:spPr bwMode="auto">
          <a:xfrm>
            <a:off x="2743406" y="3909047"/>
            <a:ext cx="768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3" name="文本框 61"/>
          <p:cNvSpPr txBox="1">
            <a:spLocks noChangeArrowheads="1"/>
          </p:cNvSpPr>
          <p:nvPr/>
        </p:nvSpPr>
        <p:spPr bwMode="auto">
          <a:xfrm>
            <a:off x="2757164" y="2357644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2495756" y="4884943"/>
            <a:ext cx="1767417" cy="463781"/>
            <a:chOff x="4580307" y="5391642"/>
            <a:chExt cx="1324962" cy="347512"/>
          </a:xfrm>
        </p:grpSpPr>
        <p:sp>
          <p:nvSpPr>
            <p:cNvPr id="18464" name="文本框 63"/>
            <p:cNvSpPr txBox="1">
              <a:spLocks noChangeArrowheads="1"/>
            </p:cNvSpPr>
            <p:nvPr/>
          </p:nvSpPr>
          <p:spPr bwMode="auto">
            <a:xfrm>
              <a:off x="4580307" y="5393227"/>
              <a:ext cx="576346" cy="34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5" name="文本框 64"/>
            <p:cNvSpPr txBox="1">
              <a:spLocks noChangeArrowheads="1"/>
            </p:cNvSpPr>
            <p:nvPr/>
          </p:nvSpPr>
          <p:spPr bwMode="auto">
            <a:xfrm>
              <a:off x="4600154" y="5391642"/>
              <a:ext cx="1305115" cy="34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2 8</a:t>
              </a:r>
            </a:p>
          </p:txBody>
        </p:sp>
      </p:grpSp>
      <p:cxnSp>
        <p:nvCxnSpPr>
          <p:cNvPr id="37" name="直接连接符 36"/>
          <p:cNvCxnSpPr>
            <a:cxnSpLocks noChangeShapeType="1"/>
          </p:cNvCxnSpPr>
          <p:nvPr/>
        </p:nvCxnSpPr>
        <p:spPr bwMode="auto">
          <a:xfrm>
            <a:off x="2203655" y="4891293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文本框 66"/>
          <p:cNvSpPr txBox="1">
            <a:spLocks noChangeArrowheads="1"/>
          </p:cNvSpPr>
          <p:nvPr/>
        </p:nvSpPr>
        <p:spPr bwMode="auto">
          <a:xfrm>
            <a:off x="2220589" y="4351543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2 1 6</a:t>
            </a:r>
          </a:p>
        </p:txBody>
      </p:sp>
      <p:sp>
        <p:nvSpPr>
          <p:cNvPr id="39" name="文本框 74"/>
          <p:cNvSpPr txBox="1">
            <a:spLocks noChangeArrowheads="1"/>
          </p:cNvSpPr>
          <p:nvPr/>
        </p:nvSpPr>
        <p:spPr bwMode="auto">
          <a:xfrm>
            <a:off x="4743655" y="3308027"/>
            <a:ext cx="1136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6 2</a:t>
            </a:r>
          </a:p>
        </p:txBody>
      </p:sp>
      <p:cxnSp>
        <p:nvCxnSpPr>
          <p:cNvPr id="40" name="直接连接符 39"/>
          <p:cNvCxnSpPr>
            <a:cxnSpLocks noChangeShapeType="1"/>
          </p:cNvCxnSpPr>
          <p:nvPr/>
        </p:nvCxnSpPr>
        <p:spPr bwMode="auto">
          <a:xfrm>
            <a:off x="4737306" y="3934559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文本框 76"/>
          <p:cNvSpPr txBox="1">
            <a:spLocks noChangeArrowheads="1"/>
          </p:cNvSpPr>
          <p:nvPr/>
        </p:nvSpPr>
        <p:spPr bwMode="auto">
          <a:xfrm>
            <a:off x="4981147" y="3900693"/>
            <a:ext cx="425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2" name="文本框 78"/>
          <p:cNvSpPr txBox="1">
            <a:spLocks noChangeArrowheads="1"/>
          </p:cNvSpPr>
          <p:nvPr/>
        </p:nvSpPr>
        <p:spPr bwMode="auto">
          <a:xfrm>
            <a:off x="5259610" y="2341650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3" name="文本框 90"/>
          <p:cNvSpPr txBox="1">
            <a:spLocks noChangeArrowheads="1"/>
          </p:cNvSpPr>
          <p:nvPr/>
        </p:nvSpPr>
        <p:spPr bwMode="auto">
          <a:xfrm>
            <a:off x="7551580" y="2380447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4" name="文本框 91"/>
          <p:cNvSpPr txBox="1">
            <a:spLocks noChangeArrowheads="1"/>
          </p:cNvSpPr>
          <p:nvPr/>
        </p:nvSpPr>
        <p:spPr bwMode="auto">
          <a:xfrm>
            <a:off x="7281540" y="3363060"/>
            <a:ext cx="1138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3 6</a:t>
            </a:r>
          </a:p>
        </p:txBody>
      </p:sp>
      <p:cxnSp>
        <p:nvCxnSpPr>
          <p:cNvPr id="45" name="直接连接符 44"/>
          <p:cNvCxnSpPr>
            <a:cxnSpLocks noChangeShapeType="1"/>
          </p:cNvCxnSpPr>
          <p:nvPr/>
        </p:nvCxnSpPr>
        <p:spPr bwMode="auto">
          <a:xfrm>
            <a:off x="7230739" y="3936677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文本框 94"/>
          <p:cNvSpPr txBox="1">
            <a:spLocks noChangeArrowheads="1"/>
          </p:cNvSpPr>
          <p:nvPr/>
        </p:nvSpPr>
        <p:spPr bwMode="auto">
          <a:xfrm>
            <a:off x="7739798" y="3924922"/>
            <a:ext cx="768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7" name="文本框 95"/>
          <p:cNvSpPr txBox="1">
            <a:spLocks noChangeArrowheads="1"/>
          </p:cNvSpPr>
          <p:nvPr/>
        </p:nvSpPr>
        <p:spPr bwMode="auto">
          <a:xfrm>
            <a:off x="7809809" y="2383376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8" name="文本框 54"/>
          <p:cNvSpPr txBox="1">
            <a:spLocks noChangeArrowheads="1"/>
          </p:cNvSpPr>
          <p:nvPr/>
        </p:nvSpPr>
        <p:spPr bwMode="auto">
          <a:xfrm>
            <a:off x="10009500" y="2363993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9" name="文本框 67"/>
          <p:cNvSpPr txBox="1">
            <a:spLocks noChangeArrowheads="1"/>
          </p:cNvSpPr>
          <p:nvPr/>
        </p:nvSpPr>
        <p:spPr bwMode="auto">
          <a:xfrm>
            <a:off x="9774974" y="3363060"/>
            <a:ext cx="1136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7 6</a:t>
            </a:r>
          </a:p>
        </p:txBody>
      </p:sp>
      <p:cxnSp>
        <p:nvCxnSpPr>
          <p:cNvPr id="50" name="直接连接符 49"/>
          <p:cNvCxnSpPr>
            <a:cxnSpLocks noChangeShapeType="1"/>
          </p:cNvCxnSpPr>
          <p:nvPr/>
        </p:nvCxnSpPr>
        <p:spPr bwMode="auto">
          <a:xfrm>
            <a:off x="9755922" y="3932443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文本框 73"/>
          <p:cNvSpPr txBox="1">
            <a:spLocks noChangeArrowheads="1"/>
          </p:cNvSpPr>
          <p:nvPr/>
        </p:nvSpPr>
        <p:spPr bwMode="auto">
          <a:xfrm>
            <a:off x="10343298" y="3924923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2" name="文本框 77"/>
          <p:cNvSpPr txBox="1">
            <a:spLocks noChangeArrowheads="1"/>
          </p:cNvSpPr>
          <p:nvPr/>
        </p:nvSpPr>
        <p:spPr bwMode="auto">
          <a:xfrm>
            <a:off x="10312183" y="2366111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53" name="文本框 98"/>
          <p:cNvSpPr txBox="1">
            <a:spLocks noChangeArrowheads="1"/>
          </p:cNvSpPr>
          <p:nvPr/>
        </p:nvSpPr>
        <p:spPr bwMode="auto">
          <a:xfrm>
            <a:off x="4998624" y="2343768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4" name="文本框 101"/>
          <p:cNvSpPr txBox="1">
            <a:spLocks noChangeArrowheads="1"/>
          </p:cNvSpPr>
          <p:nvPr/>
        </p:nvSpPr>
        <p:spPr bwMode="auto">
          <a:xfrm>
            <a:off x="5309229" y="3902811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5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8" grpId="0"/>
      <p:bldP spid="39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662497" y="1156188"/>
            <a:ext cx="374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页练习十六第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432" y="1694078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计算下面各题，说一说上下两组题有什么区别。</a:t>
            </a:r>
          </a:p>
        </p:txBody>
      </p:sp>
      <p:grpSp>
        <p:nvGrpSpPr>
          <p:cNvPr id="19460" name="Group 66"/>
          <p:cNvGrpSpPr/>
          <p:nvPr/>
        </p:nvGrpSpPr>
        <p:grpSpPr bwMode="auto">
          <a:xfrm>
            <a:off x="1170093" y="3019598"/>
            <a:ext cx="2203451" cy="645584"/>
            <a:chOff x="2804" y="1020"/>
            <a:chExt cx="1041" cy="305"/>
          </a:xfrm>
        </p:grpSpPr>
        <p:pic>
          <p:nvPicPr>
            <p:cNvPr id="1946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2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9463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9464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2 0 4</a:t>
                </a:r>
              </a:p>
            </p:txBody>
          </p:sp>
        </p:grpSp>
      </p:grpSp>
      <p:grpSp>
        <p:nvGrpSpPr>
          <p:cNvPr id="19465" name="Group 66"/>
          <p:cNvGrpSpPr/>
          <p:nvPr/>
        </p:nvGrpSpPr>
        <p:grpSpPr bwMode="auto">
          <a:xfrm>
            <a:off x="1170093" y="4216360"/>
            <a:ext cx="2203451" cy="645584"/>
            <a:chOff x="2804" y="1020"/>
            <a:chExt cx="1041" cy="305"/>
          </a:xfrm>
        </p:grpSpPr>
        <p:pic>
          <p:nvPicPr>
            <p:cNvPr id="1946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7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9468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9469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1 1 3</a:t>
                </a:r>
              </a:p>
            </p:txBody>
          </p:sp>
        </p:grpSp>
      </p:grpSp>
      <p:grpSp>
        <p:nvGrpSpPr>
          <p:cNvPr id="19470" name="Group 66"/>
          <p:cNvGrpSpPr/>
          <p:nvPr/>
        </p:nvGrpSpPr>
        <p:grpSpPr bwMode="auto">
          <a:xfrm>
            <a:off x="3623311" y="3019598"/>
            <a:ext cx="2203449" cy="645584"/>
            <a:chOff x="2804" y="1020"/>
            <a:chExt cx="1041" cy="305"/>
          </a:xfrm>
        </p:grpSpPr>
        <p:pic>
          <p:nvPicPr>
            <p:cNvPr id="1947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2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9473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9474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7 7 5</a:t>
                </a:r>
              </a:p>
            </p:txBody>
          </p:sp>
        </p:grpSp>
      </p:grpSp>
      <p:grpSp>
        <p:nvGrpSpPr>
          <p:cNvPr id="19475" name="Group 66"/>
          <p:cNvGrpSpPr/>
          <p:nvPr/>
        </p:nvGrpSpPr>
        <p:grpSpPr bwMode="auto">
          <a:xfrm>
            <a:off x="3623311" y="4216360"/>
            <a:ext cx="2203449" cy="645584"/>
            <a:chOff x="2804" y="1020"/>
            <a:chExt cx="1041" cy="305"/>
          </a:xfrm>
        </p:grpSpPr>
        <p:pic>
          <p:nvPicPr>
            <p:cNvPr id="1947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7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9478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9479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2 4 0</a:t>
                </a:r>
              </a:p>
            </p:txBody>
          </p:sp>
        </p:grpSp>
      </p:grpSp>
      <p:grpSp>
        <p:nvGrpSpPr>
          <p:cNvPr id="19480" name="Group 66"/>
          <p:cNvGrpSpPr/>
          <p:nvPr/>
        </p:nvGrpSpPr>
        <p:grpSpPr bwMode="auto">
          <a:xfrm>
            <a:off x="6076526" y="3019598"/>
            <a:ext cx="2203451" cy="645584"/>
            <a:chOff x="2804" y="1020"/>
            <a:chExt cx="1041" cy="305"/>
          </a:xfrm>
        </p:grpSpPr>
        <p:pic>
          <p:nvPicPr>
            <p:cNvPr id="1948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2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9483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19484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9 6 7</a:t>
                </a:r>
              </a:p>
            </p:txBody>
          </p:sp>
        </p:grpSp>
      </p:grpSp>
      <p:grpSp>
        <p:nvGrpSpPr>
          <p:cNvPr id="19485" name="Group 66"/>
          <p:cNvGrpSpPr/>
          <p:nvPr/>
        </p:nvGrpSpPr>
        <p:grpSpPr bwMode="auto">
          <a:xfrm>
            <a:off x="6076526" y="4210011"/>
            <a:ext cx="2203451" cy="645584"/>
            <a:chOff x="2804" y="1020"/>
            <a:chExt cx="1041" cy="305"/>
          </a:xfrm>
        </p:grpSpPr>
        <p:pic>
          <p:nvPicPr>
            <p:cNvPr id="1948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7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9488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19489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2 0 9</a:t>
                </a:r>
              </a:p>
            </p:txBody>
          </p:sp>
        </p:grpSp>
      </p:grpSp>
      <p:grpSp>
        <p:nvGrpSpPr>
          <p:cNvPr id="19490" name="Group 66"/>
          <p:cNvGrpSpPr/>
          <p:nvPr/>
        </p:nvGrpSpPr>
        <p:grpSpPr bwMode="auto">
          <a:xfrm>
            <a:off x="8529744" y="3019598"/>
            <a:ext cx="2203449" cy="645584"/>
            <a:chOff x="2804" y="1020"/>
            <a:chExt cx="1041" cy="305"/>
          </a:xfrm>
        </p:grpSpPr>
        <p:pic>
          <p:nvPicPr>
            <p:cNvPr id="1949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92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9493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19494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3 6 4</a:t>
                </a:r>
              </a:p>
            </p:txBody>
          </p:sp>
        </p:grpSp>
      </p:grpSp>
      <p:grpSp>
        <p:nvGrpSpPr>
          <p:cNvPr id="19495" name="Group 66"/>
          <p:cNvGrpSpPr/>
          <p:nvPr/>
        </p:nvGrpSpPr>
        <p:grpSpPr bwMode="auto">
          <a:xfrm>
            <a:off x="8529744" y="4210011"/>
            <a:ext cx="2203449" cy="645584"/>
            <a:chOff x="2804" y="1020"/>
            <a:chExt cx="1041" cy="305"/>
          </a:xfrm>
        </p:grpSpPr>
        <p:pic>
          <p:nvPicPr>
            <p:cNvPr id="1949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97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19498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19499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3 2 5</a:t>
                </a:r>
              </a:p>
            </p:txBody>
          </p:sp>
        </p:grpSp>
      </p:grp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三、基础练习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655706" y="1109506"/>
            <a:ext cx="374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页练习十六第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grpSp>
        <p:nvGrpSpPr>
          <p:cNvPr id="20483" name="Group 66"/>
          <p:cNvGrpSpPr/>
          <p:nvPr/>
        </p:nvGrpSpPr>
        <p:grpSpPr bwMode="auto">
          <a:xfrm>
            <a:off x="1359748" y="2214326"/>
            <a:ext cx="2203451" cy="645584"/>
            <a:chOff x="2804" y="1020"/>
            <a:chExt cx="1041" cy="305"/>
          </a:xfrm>
        </p:grpSpPr>
        <p:pic>
          <p:nvPicPr>
            <p:cNvPr id="20484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5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0486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0487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2 0 4</a:t>
                </a:r>
              </a:p>
            </p:txBody>
          </p:sp>
        </p:grpSp>
      </p:grpSp>
      <p:sp>
        <p:nvSpPr>
          <p:cNvPr id="51" name="文本框 56"/>
          <p:cNvSpPr txBox="1">
            <a:spLocks noChangeArrowheads="1"/>
          </p:cNvSpPr>
          <p:nvPr/>
        </p:nvSpPr>
        <p:spPr bwMode="auto">
          <a:xfrm>
            <a:off x="2420199" y="17147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2" name="文本框 56"/>
          <p:cNvSpPr txBox="1">
            <a:spLocks noChangeArrowheads="1"/>
          </p:cNvSpPr>
          <p:nvPr/>
        </p:nvSpPr>
        <p:spPr bwMode="auto">
          <a:xfrm>
            <a:off x="2098466" y="2696925"/>
            <a:ext cx="111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1 2</a:t>
            </a:r>
          </a:p>
        </p:txBody>
      </p:sp>
      <p:cxnSp>
        <p:nvCxnSpPr>
          <p:cNvPr id="53" name="直接连接符 52"/>
          <p:cNvCxnSpPr>
            <a:cxnSpLocks noChangeShapeType="1"/>
          </p:cNvCxnSpPr>
          <p:nvPr/>
        </p:nvCxnSpPr>
        <p:spPr bwMode="auto">
          <a:xfrm>
            <a:off x="2066714" y="3298058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文本框 56"/>
          <p:cNvSpPr txBox="1">
            <a:spLocks noChangeArrowheads="1"/>
          </p:cNvSpPr>
          <p:nvPr/>
        </p:nvSpPr>
        <p:spPr bwMode="auto">
          <a:xfrm>
            <a:off x="2403265" y="3257843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8 4</a:t>
            </a:r>
          </a:p>
        </p:txBody>
      </p:sp>
      <p:sp>
        <p:nvSpPr>
          <p:cNvPr id="55" name="文本框 56"/>
          <p:cNvSpPr txBox="1">
            <a:spLocks noChangeArrowheads="1"/>
          </p:cNvSpPr>
          <p:nvPr/>
        </p:nvSpPr>
        <p:spPr bwMode="auto">
          <a:xfrm>
            <a:off x="2746166" y="17147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56" name="文本框 56"/>
          <p:cNvSpPr txBox="1">
            <a:spLocks noChangeArrowheads="1"/>
          </p:cNvSpPr>
          <p:nvPr/>
        </p:nvSpPr>
        <p:spPr bwMode="auto">
          <a:xfrm>
            <a:off x="2403265" y="3655776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8 4</a:t>
            </a:r>
          </a:p>
        </p:txBody>
      </p:sp>
      <p:cxnSp>
        <p:nvCxnSpPr>
          <p:cNvPr id="57" name="直接连接符 56"/>
          <p:cNvCxnSpPr>
            <a:cxnSpLocks noChangeShapeType="1"/>
          </p:cNvCxnSpPr>
          <p:nvPr/>
        </p:nvCxnSpPr>
        <p:spPr bwMode="auto">
          <a:xfrm>
            <a:off x="2081532" y="4231509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文本框 56"/>
          <p:cNvSpPr txBox="1">
            <a:spLocks noChangeArrowheads="1"/>
          </p:cNvSpPr>
          <p:nvPr/>
        </p:nvSpPr>
        <p:spPr bwMode="auto">
          <a:xfrm>
            <a:off x="2724998" y="4214576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20496" name="Group 66"/>
          <p:cNvGrpSpPr/>
          <p:nvPr/>
        </p:nvGrpSpPr>
        <p:grpSpPr bwMode="auto">
          <a:xfrm>
            <a:off x="1474049" y="5103283"/>
            <a:ext cx="2203451" cy="645584"/>
            <a:chOff x="2804" y="1020"/>
            <a:chExt cx="1041" cy="305"/>
          </a:xfrm>
        </p:grpSpPr>
        <p:pic>
          <p:nvPicPr>
            <p:cNvPr id="20497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8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0499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0500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1 1 3</a:t>
                </a:r>
              </a:p>
            </p:txBody>
          </p:sp>
        </p:grpSp>
      </p:grpSp>
      <p:sp>
        <p:nvSpPr>
          <p:cNvPr id="64" name="文本框 56"/>
          <p:cNvSpPr txBox="1">
            <a:spLocks noChangeArrowheads="1"/>
          </p:cNvSpPr>
          <p:nvPr/>
        </p:nvSpPr>
        <p:spPr bwMode="auto">
          <a:xfrm>
            <a:off x="2212767" y="5577416"/>
            <a:ext cx="111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1 0 8</a:t>
            </a:r>
          </a:p>
        </p:txBody>
      </p:sp>
      <p:cxnSp>
        <p:nvCxnSpPr>
          <p:cNvPr id="65" name="直接连接符 64"/>
          <p:cNvCxnSpPr>
            <a:cxnSpLocks noChangeShapeType="1"/>
          </p:cNvCxnSpPr>
          <p:nvPr/>
        </p:nvCxnSpPr>
        <p:spPr bwMode="auto">
          <a:xfrm>
            <a:off x="2181015" y="6178549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文本框 56"/>
          <p:cNvSpPr txBox="1">
            <a:spLocks noChangeArrowheads="1"/>
          </p:cNvSpPr>
          <p:nvPr/>
        </p:nvSpPr>
        <p:spPr bwMode="auto">
          <a:xfrm>
            <a:off x="2830833" y="6161616"/>
            <a:ext cx="702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7" name="文本框 56"/>
          <p:cNvSpPr txBox="1">
            <a:spLocks noChangeArrowheads="1"/>
          </p:cNvSpPr>
          <p:nvPr/>
        </p:nvSpPr>
        <p:spPr bwMode="auto">
          <a:xfrm>
            <a:off x="2746166" y="47119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20505" name="Group 66"/>
          <p:cNvGrpSpPr/>
          <p:nvPr/>
        </p:nvGrpSpPr>
        <p:grpSpPr bwMode="auto">
          <a:xfrm>
            <a:off x="3812966" y="2214326"/>
            <a:ext cx="2203449" cy="645584"/>
            <a:chOff x="2804" y="1020"/>
            <a:chExt cx="1041" cy="305"/>
          </a:xfrm>
        </p:grpSpPr>
        <p:pic>
          <p:nvPicPr>
            <p:cNvPr id="2050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07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0508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20509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7 7 5</a:t>
                </a:r>
              </a:p>
            </p:txBody>
          </p:sp>
        </p:grpSp>
      </p:grpSp>
      <p:sp>
        <p:nvSpPr>
          <p:cNvPr id="73" name="文本框 56"/>
          <p:cNvSpPr txBox="1">
            <a:spLocks noChangeArrowheads="1"/>
          </p:cNvSpPr>
          <p:nvPr/>
        </p:nvSpPr>
        <p:spPr bwMode="auto">
          <a:xfrm>
            <a:off x="4869182" y="17147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4" name="文本框 56"/>
          <p:cNvSpPr txBox="1">
            <a:spLocks noChangeArrowheads="1"/>
          </p:cNvSpPr>
          <p:nvPr/>
        </p:nvSpPr>
        <p:spPr bwMode="auto">
          <a:xfrm>
            <a:off x="4558032" y="2696925"/>
            <a:ext cx="111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7 5</a:t>
            </a:r>
          </a:p>
        </p:txBody>
      </p:sp>
      <p:cxnSp>
        <p:nvCxnSpPr>
          <p:cNvPr id="75" name="直接连接符 74"/>
          <p:cNvCxnSpPr>
            <a:cxnSpLocks noChangeShapeType="1"/>
          </p:cNvCxnSpPr>
          <p:nvPr/>
        </p:nvCxnSpPr>
        <p:spPr bwMode="auto">
          <a:xfrm>
            <a:off x="4496648" y="3289591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文本框 56"/>
          <p:cNvSpPr txBox="1">
            <a:spLocks noChangeArrowheads="1"/>
          </p:cNvSpPr>
          <p:nvPr/>
        </p:nvSpPr>
        <p:spPr bwMode="auto">
          <a:xfrm>
            <a:off x="4869181" y="3257843"/>
            <a:ext cx="1119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2 5</a:t>
            </a:r>
          </a:p>
        </p:txBody>
      </p:sp>
      <p:sp>
        <p:nvSpPr>
          <p:cNvPr id="77" name="文本框 56"/>
          <p:cNvSpPr txBox="1">
            <a:spLocks noChangeArrowheads="1"/>
          </p:cNvSpPr>
          <p:nvPr/>
        </p:nvSpPr>
        <p:spPr bwMode="auto">
          <a:xfrm>
            <a:off x="5199382" y="17147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8" name="文本框 56"/>
          <p:cNvSpPr txBox="1">
            <a:spLocks noChangeArrowheads="1"/>
          </p:cNvSpPr>
          <p:nvPr/>
        </p:nvSpPr>
        <p:spPr bwMode="auto">
          <a:xfrm>
            <a:off x="4869181" y="3657892"/>
            <a:ext cx="1119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2 5</a:t>
            </a:r>
          </a:p>
        </p:txBody>
      </p:sp>
      <p:cxnSp>
        <p:nvCxnSpPr>
          <p:cNvPr id="79" name="直接连接符 78"/>
          <p:cNvCxnSpPr>
            <a:cxnSpLocks noChangeShapeType="1"/>
          </p:cNvCxnSpPr>
          <p:nvPr/>
        </p:nvCxnSpPr>
        <p:spPr bwMode="auto">
          <a:xfrm>
            <a:off x="4526281" y="4231509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文本框 56"/>
          <p:cNvSpPr txBox="1">
            <a:spLocks noChangeArrowheads="1"/>
          </p:cNvSpPr>
          <p:nvPr/>
        </p:nvSpPr>
        <p:spPr bwMode="auto">
          <a:xfrm>
            <a:off x="5169748" y="4214576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20518" name="Group 66"/>
          <p:cNvGrpSpPr/>
          <p:nvPr/>
        </p:nvGrpSpPr>
        <p:grpSpPr bwMode="auto">
          <a:xfrm>
            <a:off x="3927267" y="5103283"/>
            <a:ext cx="2203449" cy="645584"/>
            <a:chOff x="2804" y="1020"/>
            <a:chExt cx="1041" cy="305"/>
          </a:xfrm>
        </p:grpSpPr>
        <p:pic>
          <p:nvPicPr>
            <p:cNvPr id="20519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0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0521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20522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2 4 0</a:t>
                </a:r>
              </a:p>
            </p:txBody>
          </p:sp>
        </p:grpSp>
      </p:grpSp>
      <p:sp>
        <p:nvSpPr>
          <p:cNvPr id="86" name="文本框 56"/>
          <p:cNvSpPr txBox="1">
            <a:spLocks noChangeArrowheads="1"/>
          </p:cNvSpPr>
          <p:nvPr/>
        </p:nvSpPr>
        <p:spPr bwMode="auto">
          <a:xfrm>
            <a:off x="4672333" y="5577416"/>
            <a:ext cx="111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2 2 5</a:t>
            </a:r>
          </a:p>
        </p:txBody>
      </p:sp>
      <p:cxnSp>
        <p:nvCxnSpPr>
          <p:cNvPr id="87" name="直接连接符 86"/>
          <p:cNvCxnSpPr>
            <a:cxnSpLocks noChangeShapeType="1"/>
          </p:cNvCxnSpPr>
          <p:nvPr/>
        </p:nvCxnSpPr>
        <p:spPr bwMode="auto">
          <a:xfrm>
            <a:off x="4610949" y="6170082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文本框 56"/>
          <p:cNvSpPr txBox="1">
            <a:spLocks noChangeArrowheads="1"/>
          </p:cNvSpPr>
          <p:nvPr/>
        </p:nvSpPr>
        <p:spPr bwMode="auto">
          <a:xfrm>
            <a:off x="4983482" y="6136216"/>
            <a:ext cx="1119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1 5</a:t>
            </a:r>
          </a:p>
        </p:txBody>
      </p:sp>
      <p:sp>
        <p:nvSpPr>
          <p:cNvPr id="89" name="文本框 56"/>
          <p:cNvSpPr txBox="1">
            <a:spLocks noChangeArrowheads="1"/>
          </p:cNvSpPr>
          <p:nvPr/>
        </p:nvSpPr>
        <p:spPr bwMode="auto">
          <a:xfrm>
            <a:off x="5199382" y="47119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20527" name="Group 66"/>
          <p:cNvGrpSpPr/>
          <p:nvPr/>
        </p:nvGrpSpPr>
        <p:grpSpPr bwMode="auto">
          <a:xfrm>
            <a:off x="6266181" y="2214326"/>
            <a:ext cx="2203451" cy="645584"/>
            <a:chOff x="2804" y="1020"/>
            <a:chExt cx="1041" cy="305"/>
          </a:xfrm>
        </p:grpSpPr>
        <p:pic>
          <p:nvPicPr>
            <p:cNvPr id="20528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9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0530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20531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9 6 7</a:t>
                </a:r>
              </a:p>
            </p:txBody>
          </p:sp>
        </p:grpSp>
      </p:grpSp>
      <p:sp>
        <p:nvSpPr>
          <p:cNvPr id="95" name="文本框 56"/>
          <p:cNvSpPr txBox="1">
            <a:spLocks noChangeArrowheads="1"/>
          </p:cNvSpPr>
          <p:nvPr/>
        </p:nvSpPr>
        <p:spPr bwMode="auto">
          <a:xfrm>
            <a:off x="7326632" y="17147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6" name="文本框 56"/>
          <p:cNvSpPr txBox="1">
            <a:spLocks noChangeArrowheads="1"/>
          </p:cNvSpPr>
          <p:nvPr/>
        </p:nvSpPr>
        <p:spPr bwMode="auto">
          <a:xfrm>
            <a:off x="7002781" y="2696925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5 7</a:t>
            </a:r>
          </a:p>
        </p:txBody>
      </p:sp>
      <p:cxnSp>
        <p:nvCxnSpPr>
          <p:cNvPr id="97" name="直接连接符 96"/>
          <p:cNvCxnSpPr>
            <a:cxnSpLocks noChangeShapeType="1"/>
          </p:cNvCxnSpPr>
          <p:nvPr/>
        </p:nvCxnSpPr>
        <p:spPr bwMode="auto">
          <a:xfrm>
            <a:off x="6941398" y="3287475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文本框 56"/>
          <p:cNvSpPr txBox="1">
            <a:spLocks noChangeArrowheads="1"/>
          </p:cNvSpPr>
          <p:nvPr/>
        </p:nvSpPr>
        <p:spPr bwMode="auto">
          <a:xfrm>
            <a:off x="7002781" y="3259958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3 9 7</a:t>
            </a:r>
          </a:p>
        </p:txBody>
      </p:sp>
      <p:sp>
        <p:nvSpPr>
          <p:cNvPr id="99" name="文本框 56"/>
          <p:cNvSpPr txBox="1">
            <a:spLocks noChangeArrowheads="1"/>
          </p:cNvSpPr>
          <p:nvPr/>
        </p:nvSpPr>
        <p:spPr bwMode="auto">
          <a:xfrm>
            <a:off x="7642015" y="17147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00" name="文本框 56"/>
          <p:cNvSpPr txBox="1">
            <a:spLocks noChangeArrowheads="1"/>
          </p:cNvSpPr>
          <p:nvPr/>
        </p:nvSpPr>
        <p:spPr bwMode="auto">
          <a:xfrm>
            <a:off x="7000665" y="3655775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3 4 2</a:t>
            </a:r>
          </a:p>
        </p:txBody>
      </p:sp>
      <p:cxnSp>
        <p:nvCxnSpPr>
          <p:cNvPr id="101" name="直接连接符 100"/>
          <p:cNvCxnSpPr>
            <a:cxnSpLocks noChangeShapeType="1"/>
          </p:cNvCxnSpPr>
          <p:nvPr/>
        </p:nvCxnSpPr>
        <p:spPr bwMode="auto">
          <a:xfrm>
            <a:off x="6962565" y="4220925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文本框 56"/>
          <p:cNvSpPr txBox="1">
            <a:spLocks noChangeArrowheads="1"/>
          </p:cNvSpPr>
          <p:nvPr/>
        </p:nvSpPr>
        <p:spPr bwMode="auto">
          <a:xfrm>
            <a:off x="7282181" y="4214575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5 5</a:t>
            </a:r>
          </a:p>
        </p:txBody>
      </p:sp>
      <p:grpSp>
        <p:nvGrpSpPr>
          <p:cNvPr id="20540" name="Group 66"/>
          <p:cNvGrpSpPr/>
          <p:nvPr/>
        </p:nvGrpSpPr>
        <p:grpSpPr bwMode="auto">
          <a:xfrm>
            <a:off x="6380482" y="5096934"/>
            <a:ext cx="2203451" cy="645584"/>
            <a:chOff x="2804" y="1020"/>
            <a:chExt cx="1041" cy="305"/>
          </a:xfrm>
        </p:grpSpPr>
        <p:pic>
          <p:nvPicPr>
            <p:cNvPr id="2054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42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0543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20544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2 0 9</a:t>
                </a:r>
              </a:p>
            </p:txBody>
          </p:sp>
        </p:grpSp>
      </p:grpSp>
      <p:sp>
        <p:nvSpPr>
          <p:cNvPr id="108" name="文本框 56"/>
          <p:cNvSpPr txBox="1">
            <a:spLocks noChangeArrowheads="1"/>
          </p:cNvSpPr>
          <p:nvPr/>
        </p:nvSpPr>
        <p:spPr bwMode="auto">
          <a:xfrm>
            <a:off x="7117082" y="5577416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1 7 1</a:t>
            </a:r>
          </a:p>
        </p:txBody>
      </p:sp>
      <p:cxnSp>
        <p:nvCxnSpPr>
          <p:cNvPr id="109" name="直接连接符 108"/>
          <p:cNvCxnSpPr>
            <a:cxnSpLocks noChangeShapeType="1"/>
          </p:cNvCxnSpPr>
          <p:nvPr/>
        </p:nvCxnSpPr>
        <p:spPr bwMode="auto">
          <a:xfrm>
            <a:off x="7055699" y="6167966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文本框 56"/>
          <p:cNvSpPr txBox="1">
            <a:spLocks noChangeArrowheads="1"/>
          </p:cNvSpPr>
          <p:nvPr/>
        </p:nvSpPr>
        <p:spPr bwMode="auto">
          <a:xfrm>
            <a:off x="7428233" y="6140450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3 8</a:t>
            </a:r>
          </a:p>
        </p:txBody>
      </p:sp>
      <p:sp>
        <p:nvSpPr>
          <p:cNvPr id="111" name="文本框 56"/>
          <p:cNvSpPr txBox="1">
            <a:spLocks noChangeArrowheads="1"/>
          </p:cNvSpPr>
          <p:nvPr/>
        </p:nvSpPr>
        <p:spPr bwMode="auto">
          <a:xfrm>
            <a:off x="7642015" y="47119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20549" name="Group 66"/>
          <p:cNvGrpSpPr/>
          <p:nvPr/>
        </p:nvGrpSpPr>
        <p:grpSpPr bwMode="auto">
          <a:xfrm>
            <a:off x="8719399" y="2214326"/>
            <a:ext cx="2203449" cy="645584"/>
            <a:chOff x="2804" y="1020"/>
            <a:chExt cx="1041" cy="305"/>
          </a:xfrm>
        </p:grpSpPr>
        <p:pic>
          <p:nvPicPr>
            <p:cNvPr id="20550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51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0552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20553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3 6 4</a:t>
                </a:r>
              </a:p>
            </p:txBody>
          </p:sp>
        </p:grpSp>
      </p:grpSp>
      <p:sp>
        <p:nvSpPr>
          <p:cNvPr id="117" name="文本框 56"/>
          <p:cNvSpPr txBox="1">
            <a:spLocks noChangeArrowheads="1"/>
          </p:cNvSpPr>
          <p:nvPr/>
        </p:nvSpPr>
        <p:spPr bwMode="auto">
          <a:xfrm>
            <a:off x="9798899" y="1719025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8" name="文本框 56"/>
          <p:cNvSpPr txBox="1">
            <a:spLocks noChangeArrowheads="1"/>
          </p:cNvSpPr>
          <p:nvPr/>
        </p:nvSpPr>
        <p:spPr bwMode="auto">
          <a:xfrm>
            <a:off x="9472932" y="2703276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3 4</a:t>
            </a:r>
          </a:p>
        </p:txBody>
      </p:sp>
      <p:cxnSp>
        <p:nvCxnSpPr>
          <p:cNvPr id="119" name="直接连接符 118"/>
          <p:cNvCxnSpPr>
            <a:cxnSpLocks noChangeShapeType="1"/>
          </p:cNvCxnSpPr>
          <p:nvPr/>
        </p:nvCxnSpPr>
        <p:spPr bwMode="auto">
          <a:xfrm>
            <a:off x="9411548" y="3281125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文本框 56"/>
          <p:cNvSpPr txBox="1">
            <a:spLocks noChangeArrowheads="1"/>
          </p:cNvSpPr>
          <p:nvPr/>
        </p:nvSpPr>
        <p:spPr bwMode="auto">
          <a:xfrm>
            <a:off x="9798898" y="3253609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2 4</a:t>
            </a:r>
          </a:p>
        </p:txBody>
      </p:sp>
      <p:sp>
        <p:nvSpPr>
          <p:cNvPr id="121" name="文本框 56"/>
          <p:cNvSpPr txBox="1">
            <a:spLocks noChangeArrowheads="1"/>
          </p:cNvSpPr>
          <p:nvPr/>
        </p:nvSpPr>
        <p:spPr bwMode="auto">
          <a:xfrm>
            <a:off x="10097348" y="1723259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20559" name="Group 66"/>
          <p:cNvGrpSpPr/>
          <p:nvPr/>
        </p:nvGrpSpPr>
        <p:grpSpPr bwMode="auto">
          <a:xfrm>
            <a:off x="8833700" y="5096934"/>
            <a:ext cx="2203449" cy="645584"/>
            <a:chOff x="2804" y="1020"/>
            <a:chExt cx="1041" cy="305"/>
          </a:xfrm>
        </p:grpSpPr>
        <p:pic>
          <p:nvPicPr>
            <p:cNvPr id="20560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1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0562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20563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3 2 5</a:t>
                </a:r>
              </a:p>
            </p:txBody>
          </p:sp>
        </p:grpSp>
      </p:grpSp>
      <p:sp>
        <p:nvSpPr>
          <p:cNvPr id="127" name="文本框 56"/>
          <p:cNvSpPr txBox="1">
            <a:spLocks noChangeArrowheads="1"/>
          </p:cNvSpPr>
          <p:nvPr/>
        </p:nvSpPr>
        <p:spPr bwMode="auto">
          <a:xfrm>
            <a:off x="9587233" y="5583766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3 0 6</a:t>
            </a:r>
          </a:p>
        </p:txBody>
      </p:sp>
      <p:cxnSp>
        <p:nvCxnSpPr>
          <p:cNvPr id="128" name="直接连接符 127"/>
          <p:cNvCxnSpPr>
            <a:cxnSpLocks noChangeShapeType="1"/>
          </p:cNvCxnSpPr>
          <p:nvPr/>
        </p:nvCxnSpPr>
        <p:spPr bwMode="auto">
          <a:xfrm>
            <a:off x="9525849" y="6161616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文本框 56"/>
          <p:cNvSpPr txBox="1">
            <a:spLocks noChangeArrowheads="1"/>
          </p:cNvSpPr>
          <p:nvPr/>
        </p:nvSpPr>
        <p:spPr bwMode="auto">
          <a:xfrm>
            <a:off x="9913199" y="6134100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1 9</a:t>
            </a:r>
          </a:p>
        </p:txBody>
      </p:sp>
      <p:sp>
        <p:nvSpPr>
          <p:cNvPr id="130" name="文本框 56"/>
          <p:cNvSpPr txBox="1">
            <a:spLocks noChangeArrowheads="1"/>
          </p:cNvSpPr>
          <p:nvPr/>
        </p:nvSpPr>
        <p:spPr bwMode="auto">
          <a:xfrm>
            <a:off x="10097348" y="471199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131" name="AutoShape 27"/>
          <p:cNvSpPr>
            <a:spLocks noChangeArrowheads="1"/>
          </p:cNvSpPr>
          <p:nvPr/>
        </p:nvSpPr>
        <p:spPr bwMode="auto">
          <a:xfrm>
            <a:off x="6508540" y="1255671"/>
            <a:ext cx="2472266" cy="512694"/>
          </a:xfrm>
          <a:prstGeom prst="wedgeRoundRectCallout">
            <a:avLst>
              <a:gd name="adj1" fmla="val -46722"/>
              <a:gd name="adj2" fmla="val 24028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algn="ctr"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商是两位数</a:t>
            </a:r>
          </a:p>
        </p:txBody>
      </p:sp>
      <p:sp>
        <p:nvSpPr>
          <p:cNvPr id="132" name="AutoShape 27"/>
          <p:cNvSpPr>
            <a:spLocks noChangeArrowheads="1"/>
          </p:cNvSpPr>
          <p:nvPr/>
        </p:nvSpPr>
        <p:spPr bwMode="auto">
          <a:xfrm>
            <a:off x="8719399" y="4101453"/>
            <a:ext cx="2690283" cy="494354"/>
          </a:xfrm>
          <a:prstGeom prst="wedgeRoundRectCallout">
            <a:avLst>
              <a:gd name="adj1" fmla="val -46722"/>
              <a:gd name="adj2" fmla="val 24028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商是一位数</a:t>
            </a:r>
          </a:p>
        </p:txBody>
      </p:sp>
      <p:sp>
        <p:nvSpPr>
          <p:cNvPr id="9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三、基础练习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4" grpId="0"/>
      <p:bldP spid="55" grpId="0"/>
      <p:bldP spid="55" grpId="1"/>
      <p:bldP spid="56" grpId="0"/>
      <p:bldP spid="58" grpId="0"/>
      <p:bldP spid="64" grpId="0"/>
      <p:bldP spid="66" grpId="0"/>
      <p:bldP spid="67" grpId="0"/>
      <p:bldP spid="67" grpId="1"/>
      <p:bldP spid="73" grpId="0"/>
      <p:bldP spid="73" grpId="1"/>
      <p:bldP spid="74" grpId="0"/>
      <p:bldP spid="76" grpId="0"/>
      <p:bldP spid="77" grpId="0"/>
      <p:bldP spid="77" grpId="1"/>
      <p:bldP spid="78" grpId="0"/>
      <p:bldP spid="80" grpId="0"/>
      <p:bldP spid="86" grpId="0"/>
      <p:bldP spid="88" grpId="0"/>
      <p:bldP spid="89" grpId="0"/>
      <p:bldP spid="89" grpId="1"/>
      <p:bldP spid="95" grpId="0"/>
      <p:bldP spid="95" grpId="1"/>
      <p:bldP spid="96" grpId="0"/>
      <p:bldP spid="98" grpId="0"/>
      <p:bldP spid="99" grpId="0"/>
      <p:bldP spid="99" grpId="1"/>
      <p:bldP spid="100" grpId="0"/>
      <p:bldP spid="102" grpId="0"/>
      <p:bldP spid="108" grpId="0"/>
      <p:bldP spid="110" grpId="0"/>
      <p:bldP spid="111" grpId="0"/>
      <p:bldP spid="111" grpId="1"/>
      <p:bldP spid="117" grpId="0"/>
      <p:bldP spid="117" grpId="1"/>
      <p:bldP spid="118" grpId="0"/>
      <p:bldP spid="120" grpId="0"/>
      <p:bldP spid="121" grpId="0"/>
      <p:bldP spid="121" grpId="1"/>
      <p:bldP spid="127" grpId="0"/>
      <p:bldP spid="129" grpId="0"/>
      <p:bldP spid="130" grpId="0"/>
      <p:bldP spid="130" grpId="1"/>
      <p:bldP spid="131" grpId="0" bldLvl="0" animBg="1"/>
      <p:bldP spid="13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3"/>
          <p:cNvSpPr txBox="1">
            <a:spLocks noChangeArrowheads="1"/>
          </p:cNvSpPr>
          <p:nvPr/>
        </p:nvSpPr>
        <p:spPr bwMode="auto">
          <a:xfrm>
            <a:off x="598024" y="1272964"/>
            <a:ext cx="3674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页练习十六第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3788" y="1927662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不用坚式计算，判断下面各题商是几位数。</a:t>
            </a:r>
          </a:p>
        </p:txBody>
      </p:sp>
      <p:grpSp>
        <p:nvGrpSpPr>
          <p:cNvPr id="21508" name="Group 66"/>
          <p:cNvGrpSpPr/>
          <p:nvPr/>
        </p:nvGrpSpPr>
        <p:grpSpPr bwMode="auto">
          <a:xfrm>
            <a:off x="1355937" y="3204212"/>
            <a:ext cx="2203451" cy="645584"/>
            <a:chOff x="2804" y="1020"/>
            <a:chExt cx="1041" cy="305"/>
          </a:xfrm>
        </p:grpSpPr>
        <p:pic>
          <p:nvPicPr>
            <p:cNvPr id="21509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0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1511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21512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1 3 6</a:t>
                </a:r>
              </a:p>
            </p:txBody>
          </p:sp>
        </p:grpSp>
      </p:grpSp>
      <p:grpSp>
        <p:nvGrpSpPr>
          <p:cNvPr id="21513" name="Group 66"/>
          <p:cNvGrpSpPr/>
          <p:nvPr/>
        </p:nvGrpSpPr>
        <p:grpSpPr bwMode="auto">
          <a:xfrm>
            <a:off x="3809155" y="3204212"/>
            <a:ext cx="2203449" cy="645584"/>
            <a:chOff x="2804" y="1020"/>
            <a:chExt cx="1041" cy="305"/>
          </a:xfrm>
        </p:grpSpPr>
        <p:pic>
          <p:nvPicPr>
            <p:cNvPr id="21514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5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1516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26</a:t>
                </a:r>
              </a:p>
            </p:txBody>
          </p:sp>
          <p:sp>
            <p:nvSpPr>
              <p:cNvPr id="21517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5 8 4</a:t>
                </a:r>
              </a:p>
            </p:txBody>
          </p:sp>
        </p:grpSp>
      </p:grpSp>
      <p:grpSp>
        <p:nvGrpSpPr>
          <p:cNvPr id="21518" name="Group 66"/>
          <p:cNvGrpSpPr/>
          <p:nvPr/>
        </p:nvGrpSpPr>
        <p:grpSpPr bwMode="auto">
          <a:xfrm>
            <a:off x="6262370" y="3204212"/>
            <a:ext cx="2203451" cy="645584"/>
            <a:chOff x="2804" y="1020"/>
            <a:chExt cx="1041" cy="305"/>
          </a:xfrm>
        </p:grpSpPr>
        <p:pic>
          <p:nvPicPr>
            <p:cNvPr id="21519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0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1521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39</a:t>
                </a:r>
              </a:p>
            </p:txBody>
          </p:sp>
          <p:sp>
            <p:nvSpPr>
              <p:cNvPr id="21522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3 7 0</a:t>
                </a:r>
              </a:p>
            </p:txBody>
          </p:sp>
        </p:grpSp>
      </p:grpSp>
      <p:grpSp>
        <p:nvGrpSpPr>
          <p:cNvPr id="21523" name="Group 66"/>
          <p:cNvGrpSpPr/>
          <p:nvPr/>
        </p:nvGrpSpPr>
        <p:grpSpPr bwMode="auto">
          <a:xfrm>
            <a:off x="8715588" y="3204212"/>
            <a:ext cx="2203449" cy="645584"/>
            <a:chOff x="2804" y="1020"/>
            <a:chExt cx="1041" cy="305"/>
          </a:xfrm>
        </p:grpSpPr>
        <p:pic>
          <p:nvPicPr>
            <p:cNvPr id="21524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5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1526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63</a:t>
                </a:r>
              </a:p>
            </p:txBody>
          </p:sp>
          <p:sp>
            <p:nvSpPr>
              <p:cNvPr id="21527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7 6 2</a:t>
                </a:r>
              </a:p>
            </p:txBody>
          </p:sp>
        </p:grpSp>
      </p:grpSp>
      <p:sp>
        <p:nvSpPr>
          <p:cNvPr id="26" name="文本框 3"/>
          <p:cNvSpPr txBox="1">
            <a:spLocks noChangeArrowheads="1"/>
          </p:cNvSpPr>
          <p:nvPr/>
        </p:nvSpPr>
        <p:spPr bwMode="auto">
          <a:xfrm>
            <a:off x="1059603" y="4211744"/>
            <a:ext cx="2624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商是一位数</a:t>
            </a:r>
          </a:p>
        </p:txBody>
      </p:sp>
      <p:sp>
        <p:nvSpPr>
          <p:cNvPr id="27" name="文本框 3"/>
          <p:cNvSpPr txBox="1">
            <a:spLocks noChangeArrowheads="1"/>
          </p:cNvSpPr>
          <p:nvPr/>
        </p:nvSpPr>
        <p:spPr bwMode="auto">
          <a:xfrm>
            <a:off x="3548803" y="4211744"/>
            <a:ext cx="2624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商是两位数</a:t>
            </a:r>
          </a:p>
        </p:txBody>
      </p:sp>
      <p:sp>
        <p:nvSpPr>
          <p:cNvPr id="28" name="文本框 3"/>
          <p:cNvSpPr txBox="1">
            <a:spLocks noChangeArrowheads="1"/>
          </p:cNvSpPr>
          <p:nvPr/>
        </p:nvSpPr>
        <p:spPr bwMode="auto">
          <a:xfrm>
            <a:off x="6040121" y="4211744"/>
            <a:ext cx="2624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商是一位数</a:t>
            </a:r>
          </a:p>
        </p:txBody>
      </p:sp>
      <p:sp>
        <p:nvSpPr>
          <p:cNvPr id="29" name="文本框 3"/>
          <p:cNvSpPr txBox="1">
            <a:spLocks noChangeArrowheads="1"/>
          </p:cNvSpPr>
          <p:nvPr/>
        </p:nvSpPr>
        <p:spPr bwMode="auto">
          <a:xfrm>
            <a:off x="8529321" y="4211744"/>
            <a:ext cx="2624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商是两位数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三、基础练习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3"/>
          <p:cNvSpPr txBox="1">
            <a:spLocks noChangeArrowheads="1"/>
          </p:cNvSpPr>
          <p:nvPr/>
        </p:nvSpPr>
        <p:spPr bwMode="auto">
          <a:xfrm>
            <a:off x="582507" y="1215454"/>
            <a:ext cx="374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页练习十六第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507" y="1785420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下面的计算对吗？把不对的改正过来。</a:t>
            </a:r>
          </a:p>
        </p:txBody>
      </p:sp>
      <p:grpSp>
        <p:nvGrpSpPr>
          <p:cNvPr id="22532" name="Group 66"/>
          <p:cNvGrpSpPr/>
          <p:nvPr/>
        </p:nvGrpSpPr>
        <p:grpSpPr bwMode="auto">
          <a:xfrm>
            <a:off x="1331807" y="2848570"/>
            <a:ext cx="2203451" cy="645584"/>
            <a:chOff x="2804" y="1020"/>
            <a:chExt cx="1041" cy="305"/>
          </a:xfrm>
        </p:grpSpPr>
        <p:pic>
          <p:nvPicPr>
            <p:cNvPr id="22533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2535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22536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3 5 1</a:t>
                </a:r>
              </a:p>
            </p:txBody>
          </p:sp>
        </p:grpSp>
      </p:grpSp>
      <p:grpSp>
        <p:nvGrpSpPr>
          <p:cNvPr id="22537" name="Group 66"/>
          <p:cNvGrpSpPr/>
          <p:nvPr/>
        </p:nvGrpSpPr>
        <p:grpSpPr bwMode="auto">
          <a:xfrm>
            <a:off x="3785025" y="2848570"/>
            <a:ext cx="2203449" cy="645584"/>
            <a:chOff x="2804" y="1020"/>
            <a:chExt cx="1041" cy="305"/>
          </a:xfrm>
        </p:grpSpPr>
        <p:pic>
          <p:nvPicPr>
            <p:cNvPr id="22538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9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2540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22541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6 0 7</a:t>
                </a:r>
              </a:p>
            </p:txBody>
          </p:sp>
        </p:grpSp>
      </p:grpSp>
      <p:grpSp>
        <p:nvGrpSpPr>
          <p:cNvPr id="22542" name="Group 66"/>
          <p:cNvGrpSpPr/>
          <p:nvPr/>
        </p:nvGrpSpPr>
        <p:grpSpPr bwMode="auto">
          <a:xfrm>
            <a:off x="6238240" y="2848570"/>
            <a:ext cx="2203451" cy="645584"/>
            <a:chOff x="2804" y="1020"/>
            <a:chExt cx="1041" cy="305"/>
          </a:xfrm>
        </p:grpSpPr>
        <p:pic>
          <p:nvPicPr>
            <p:cNvPr id="22543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4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2545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28</a:t>
                </a:r>
              </a:p>
            </p:txBody>
          </p:sp>
          <p:sp>
            <p:nvSpPr>
              <p:cNvPr id="22546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5 9 7</a:t>
                </a:r>
              </a:p>
            </p:txBody>
          </p:sp>
        </p:grpSp>
      </p:grpSp>
      <p:grpSp>
        <p:nvGrpSpPr>
          <p:cNvPr id="22547" name="Group 66"/>
          <p:cNvGrpSpPr/>
          <p:nvPr/>
        </p:nvGrpSpPr>
        <p:grpSpPr bwMode="auto">
          <a:xfrm>
            <a:off x="8691458" y="2848570"/>
            <a:ext cx="2203449" cy="645584"/>
            <a:chOff x="2804" y="1020"/>
            <a:chExt cx="1041" cy="305"/>
          </a:xfrm>
        </p:grpSpPr>
        <p:pic>
          <p:nvPicPr>
            <p:cNvPr id="22548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" y="1040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9" name="Group 62"/>
            <p:cNvGrpSpPr/>
            <p:nvPr/>
          </p:nvGrpSpPr>
          <p:grpSpPr bwMode="auto">
            <a:xfrm>
              <a:off x="2804" y="1020"/>
              <a:ext cx="1041" cy="259"/>
              <a:chOff x="2193" y="2517"/>
              <a:chExt cx="1041" cy="259"/>
            </a:xfrm>
          </p:grpSpPr>
          <p:sp>
            <p:nvSpPr>
              <p:cNvPr id="22550" name="Text Box 29"/>
              <p:cNvSpPr txBox="1">
                <a:spLocks noChangeArrowheads="1"/>
              </p:cNvSpPr>
              <p:nvPr/>
            </p:nvSpPr>
            <p:spPr bwMode="auto">
              <a:xfrm>
                <a:off x="2193" y="2517"/>
                <a:ext cx="48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73</a:t>
                </a:r>
              </a:p>
            </p:txBody>
          </p:sp>
          <p:sp>
            <p:nvSpPr>
              <p:cNvPr id="22551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6 2 0</a:t>
                </a:r>
              </a:p>
            </p:txBody>
          </p:sp>
        </p:grpSp>
      </p:grpSp>
      <p:sp>
        <p:nvSpPr>
          <p:cNvPr id="26" name="文本框 3"/>
          <p:cNvSpPr txBox="1">
            <a:spLocks noChangeArrowheads="1"/>
          </p:cNvSpPr>
          <p:nvPr/>
        </p:nvSpPr>
        <p:spPr bwMode="auto">
          <a:xfrm>
            <a:off x="2072640" y="3318469"/>
            <a:ext cx="1322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3 5 1</a:t>
            </a:r>
          </a:p>
        </p:txBody>
      </p:sp>
      <p:cxnSp>
        <p:nvCxnSpPr>
          <p:cNvPr id="22553" name="直接连接符 5"/>
          <p:cNvCxnSpPr>
            <a:cxnSpLocks noChangeShapeType="1"/>
          </p:cNvCxnSpPr>
          <p:nvPr/>
        </p:nvCxnSpPr>
        <p:spPr bwMode="auto">
          <a:xfrm>
            <a:off x="1998558" y="3879385"/>
            <a:ext cx="11980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文本框 3"/>
          <p:cNvSpPr txBox="1">
            <a:spLocks noChangeArrowheads="1"/>
          </p:cNvSpPr>
          <p:nvPr/>
        </p:nvSpPr>
        <p:spPr bwMode="auto">
          <a:xfrm>
            <a:off x="2577254" y="2380901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9" name="文本框 3"/>
          <p:cNvSpPr txBox="1">
            <a:spLocks noChangeArrowheads="1"/>
          </p:cNvSpPr>
          <p:nvPr/>
        </p:nvSpPr>
        <p:spPr bwMode="auto">
          <a:xfrm>
            <a:off x="2615775" y="3831900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2556" name="文本框 3"/>
          <p:cNvSpPr txBox="1">
            <a:spLocks noChangeArrowheads="1"/>
          </p:cNvSpPr>
          <p:nvPr/>
        </p:nvSpPr>
        <p:spPr bwMode="auto">
          <a:xfrm>
            <a:off x="4538558" y="3314236"/>
            <a:ext cx="132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6 0</a:t>
            </a:r>
          </a:p>
        </p:txBody>
      </p:sp>
      <p:cxnSp>
        <p:nvCxnSpPr>
          <p:cNvPr id="22557" name="直接连接符 5"/>
          <p:cNvCxnSpPr>
            <a:cxnSpLocks noChangeShapeType="1"/>
          </p:cNvCxnSpPr>
          <p:nvPr/>
        </p:nvCxnSpPr>
        <p:spPr bwMode="auto">
          <a:xfrm>
            <a:off x="4453892" y="3879385"/>
            <a:ext cx="11980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文本框 3"/>
          <p:cNvSpPr txBox="1">
            <a:spLocks noChangeArrowheads="1"/>
          </p:cNvSpPr>
          <p:nvPr/>
        </p:nvSpPr>
        <p:spPr bwMode="auto">
          <a:xfrm>
            <a:off x="5077459" y="3879385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2559" name="文本框 3"/>
          <p:cNvSpPr txBox="1">
            <a:spLocks noChangeArrowheads="1"/>
          </p:cNvSpPr>
          <p:nvPr/>
        </p:nvSpPr>
        <p:spPr bwMode="auto">
          <a:xfrm>
            <a:off x="4837008" y="2365970"/>
            <a:ext cx="89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2560" name="文本框 3"/>
          <p:cNvSpPr txBox="1">
            <a:spLocks noChangeArrowheads="1"/>
          </p:cNvSpPr>
          <p:nvPr/>
        </p:nvSpPr>
        <p:spPr bwMode="auto">
          <a:xfrm>
            <a:off x="7233498" y="2365970"/>
            <a:ext cx="895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2561" name="文本框 3"/>
          <p:cNvSpPr txBox="1">
            <a:spLocks noChangeArrowheads="1"/>
          </p:cNvSpPr>
          <p:nvPr/>
        </p:nvSpPr>
        <p:spPr bwMode="auto">
          <a:xfrm>
            <a:off x="7548881" y="2365970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2562" name="文本框 3"/>
          <p:cNvSpPr txBox="1">
            <a:spLocks noChangeArrowheads="1"/>
          </p:cNvSpPr>
          <p:nvPr/>
        </p:nvSpPr>
        <p:spPr bwMode="auto">
          <a:xfrm>
            <a:off x="6976957" y="3314236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5 6</a:t>
            </a:r>
          </a:p>
        </p:txBody>
      </p:sp>
      <p:cxnSp>
        <p:nvCxnSpPr>
          <p:cNvPr id="22563" name="直接连接符 5"/>
          <p:cNvCxnSpPr>
            <a:cxnSpLocks noChangeShapeType="1"/>
          </p:cNvCxnSpPr>
          <p:nvPr/>
        </p:nvCxnSpPr>
        <p:spPr bwMode="auto">
          <a:xfrm>
            <a:off x="6915574" y="3879385"/>
            <a:ext cx="11980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4" name="文本框 3"/>
          <p:cNvSpPr txBox="1">
            <a:spLocks noChangeArrowheads="1"/>
          </p:cNvSpPr>
          <p:nvPr/>
        </p:nvSpPr>
        <p:spPr bwMode="auto">
          <a:xfrm>
            <a:off x="7290225" y="3839169"/>
            <a:ext cx="89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3 7</a:t>
            </a:r>
          </a:p>
        </p:txBody>
      </p:sp>
      <p:sp>
        <p:nvSpPr>
          <p:cNvPr id="22565" name="文本框 3"/>
          <p:cNvSpPr txBox="1">
            <a:spLocks noChangeArrowheads="1"/>
          </p:cNvSpPr>
          <p:nvPr/>
        </p:nvSpPr>
        <p:spPr bwMode="auto">
          <a:xfrm>
            <a:off x="7290225" y="4243452"/>
            <a:ext cx="89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2 8</a:t>
            </a:r>
          </a:p>
        </p:txBody>
      </p:sp>
      <p:cxnSp>
        <p:nvCxnSpPr>
          <p:cNvPr id="22566" name="直接连接符 5"/>
          <p:cNvCxnSpPr>
            <a:cxnSpLocks noChangeShapeType="1"/>
          </p:cNvCxnSpPr>
          <p:nvPr/>
        </p:nvCxnSpPr>
        <p:spPr bwMode="auto">
          <a:xfrm>
            <a:off x="6934625" y="4812836"/>
            <a:ext cx="11980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文本框 3"/>
          <p:cNvSpPr txBox="1">
            <a:spLocks noChangeArrowheads="1"/>
          </p:cNvSpPr>
          <p:nvPr/>
        </p:nvSpPr>
        <p:spPr bwMode="auto">
          <a:xfrm>
            <a:off x="7292341" y="4791670"/>
            <a:ext cx="89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2" name="文本框 3"/>
          <p:cNvSpPr txBox="1">
            <a:spLocks noChangeArrowheads="1"/>
          </p:cNvSpPr>
          <p:nvPr/>
        </p:nvSpPr>
        <p:spPr bwMode="auto">
          <a:xfrm>
            <a:off x="7614074" y="4791670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2569" name="文本框 3"/>
          <p:cNvSpPr txBox="1">
            <a:spLocks noChangeArrowheads="1"/>
          </p:cNvSpPr>
          <p:nvPr/>
        </p:nvSpPr>
        <p:spPr bwMode="auto">
          <a:xfrm>
            <a:off x="9918065" y="2377496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2570" name="文本框 3"/>
          <p:cNvSpPr txBox="1">
            <a:spLocks noChangeArrowheads="1"/>
          </p:cNvSpPr>
          <p:nvPr/>
        </p:nvSpPr>
        <p:spPr bwMode="auto">
          <a:xfrm>
            <a:off x="9444991" y="3314236"/>
            <a:ext cx="132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5 8 4</a:t>
            </a:r>
          </a:p>
        </p:txBody>
      </p:sp>
      <p:cxnSp>
        <p:nvCxnSpPr>
          <p:cNvPr id="22571" name="直接连接符 5"/>
          <p:cNvCxnSpPr>
            <a:cxnSpLocks noChangeShapeType="1"/>
          </p:cNvCxnSpPr>
          <p:nvPr/>
        </p:nvCxnSpPr>
        <p:spPr bwMode="auto">
          <a:xfrm>
            <a:off x="9409008" y="3879385"/>
            <a:ext cx="11980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文本框 3"/>
          <p:cNvSpPr txBox="1">
            <a:spLocks noChangeArrowheads="1"/>
          </p:cNvSpPr>
          <p:nvPr/>
        </p:nvSpPr>
        <p:spPr bwMode="auto">
          <a:xfrm>
            <a:off x="9749791" y="3839169"/>
            <a:ext cx="895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4 6</a:t>
            </a:r>
          </a:p>
        </p:txBody>
      </p:sp>
      <p:sp>
        <p:nvSpPr>
          <p:cNvPr id="48" name="文本框 3"/>
          <p:cNvSpPr txBox="1">
            <a:spLocks noChangeArrowheads="1"/>
          </p:cNvSpPr>
          <p:nvPr/>
        </p:nvSpPr>
        <p:spPr bwMode="auto">
          <a:xfrm>
            <a:off x="2014006" y="4392816"/>
            <a:ext cx="1187451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3"/>
          <p:cNvSpPr txBox="1">
            <a:spLocks noChangeArrowheads="1"/>
          </p:cNvSpPr>
          <p:nvPr/>
        </p:nvSpPr>
        <p:spPr bwMode="auto">
          <a:xfrm>
            <a:off x="2577256" y="2355386"/>
            <a:ext cx="895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0" name="文本框 3"/>
          <p:cNvSpPr txBox="1">
            <a:spLocks noChangeArrowheads="1"/>
          </p:cNvSpPr>
          <p:nvPr/>
        </p:nvSpPr>
        <p:spPr bwMode="auto">
          <a:xfrm>
            <a:off x="2070525" y="3318469"/>
            <a:ext cx="132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3 1 8</a:t>
            </a:r>
          </a:p>
        </p:txBody>
      </p:sp>
      <p:sp>
        <p:nvSpPr>
          <p:cNvPr id="51" name="文本框 3"/>
          <p:cNvSpPr txBox="1">
            <a:spLocks noChangeArrowheads="1"/>
          </p:cNvSpPr>
          <p:nvPr/>
        </p:nvSpPr>
        <p:spPr bwMode="auto">
          <a:xfrm>
            <a:off x="2347807" y="3859182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3 3</a:t>
            </a:r>
          </a:p>
        </p:txBody>
      </p:sp>
      <p:sp>
        <p:nvSpPr>
          <p:cNvPr id="52" name="文本框 3"/>
          <p:cNvSpPr txBox="1">
            <a:spLocks noChangeArrowheads="1"/>
          </p:cNvSpPr>
          <p:nvPr/>
        </p:nvSpPr>
        <p:spPr bwMode="auto">
          <a:xfrm>
            <a:off x="4477173" y="4550370"/>
            <a:ext cx="1187451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3"/>
          <p:cNvSpPr txBox="1">
            <a:spLocks noChangeArrowheads="1"/>
          </p:cNvSpPr>
          <p:nvPr/>
        </p:nvSpPr>
        <p:spPr bwMode="auto">
          <a:xfrm>
            <a:off x="5070898" y="2365969"/>
            <a:ext cx="89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54" name="文本框 3"/>
          <p:cNvSpPr txBox="1">
            <a:spLocks noChangeArrowheads="1"/>
          </p:cNvSpPr>
          <p:nvPr/>
        </p:nvSpPr>
        <p:spPr bwMode="auto">
          <a:xfrm>
            <a:off x="7110307" y="5454186"/>
            <a:ext cx="1187451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3"/>
          <p:cNvSpPr txBox="1">
            <a:spLocks noChangeArrowheads="1"/>
          </p:cNvSpPr>
          <p:nvPr/>
        </p:nvSpPr>
        <p:spPr bwMode="auto">
          <a:xfrm>
            <a:off x="7614074" y="4785319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56" name="文本框 3"/>
          <p:cNvSpPr txBox="1">
            <a:spLocks noChangeArrowheads="1"/>
          </p:cNvSpPr>
          <p:nvPr/>
        </p:nvSpPr>
        <p:spPr bwMode="auto">
          <a:xfrm>
            <a:off x="9512725" y="4550370"/>
            <a:ext cx="1187449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3"/>
          <p:cNvSpPr txBox="1">
            <a:spLocks noChangeArrowheads="1"/>
          </p:cNvSpPr>
          <p:nvPr/>
        </p:nvSpPr>
        <p:spPr bwMode="auto">
          <a:xfrm>
            <a:off x="9747674" y="3843402"/>
            <a:ext cx="89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3 6</a:t>
            </a:r>
          </a:p>
        </p:txBody>
      </p: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三、基础练习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41" grpId="0"/>
      <p:bldP spid="4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组合 12"/>
          <p:cNvGrpSpPr/>
          <p:nvPr/>
        </p:nvGrpSpPr>
        <p:grpSpPr bwMode="auto">
          <a:xfrm>
            <a:off x="1516849" y="1737360"/>
            <a:ext cx="6629392" cy="1871981"/>
            <a:chOff x="833121" y="1494444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46372"/>
                <a:gd name="adj2" fmla="val 89329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8" name="矩形 2"/>
            <p:cNvSpPr>
              <a:spLocks noChangeArrowheads="1"/>
            </p:cNvSpPr>
            <p:nvPr/>
          </p:nvSpPr>
          <p:spPr bwMode="auto">
            <a:xfrm>
              <a:off x="1585949" y="2127968"/>
              <a:ext cx="5601084" cy="5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274" y="3025141"/>
            <a:ext cx="2278573" cy="3248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9" r="80" b="59425"/>
          <a:stretch>
            <a:fillRect/>
          </a:stretch>
        </p:blipFill>
        <p:spPr>
          <a:xfrm>
            <a:off x="-1078236" y="-581964"/>
            <a:ext cx="5966665" cy="4344346"/>
          </a:xfrm>
          <a:custGeom>
            <a:avLst/>
            <a:gdLst>
              <a:gd name="connsiteX0" fmla="*/ 1231355 w 5966665"/>
              <a:gd name="connsiteY0" fmla="*/ 0 h 4344346"/>
              <a:gd name="connsiteX1" fmla="*/ 4498336 w 5966665"/>
              <a:gd name="connsiteY1" fmla="*/ 0 h 4344346"/>
              <a:gd name="connsiteX2" fmla="*/ 5957547 w 5966665"/>
              <a:gd name="connsiteY2" fmla="*/ 1449134 h 4344346"/>
              <a:gd name="connsiteX3" fmla="*/ 5957698 w 5966665"/>
              <a:gd name="connsiteY3" fmla="*/ 1492796 h 4344346"/>
              <a:gd name="connsiteX4" fmla="*/ 3134895 w 5966665"/>
              <a:gd name="connsiteY4" fmla="*/ 4335228 h 4344346"/>
              <a:gd name="connsiteX5" fmla="*/ 3091233 w 5966665"/>
              <a:gd name="connsiteY5" fmla="*/ 4335379 h 4344346"/>
              <a:gd name="connsiteX6" fmla="*/ 9119 w 5966665"/>
              <a:gd name="connsiteY6" fmla="*/ 1274549 h 4344346"/>
              <a:gd name="connsiteX7" fmla="*/ 8968 w 5966665"/>
              <a:gd name="connsiteY7" fmla="*/ 1230887 h 4344346"/>
              <a:gd name="connsiteX8" fmla="*/ 1231355 w 5966665"/>
              <a:gd name="connsiteY8" fmla="*/ 0 h 43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6665" h="4344346">
                <a:moveTo>
                  <a:pt x="1231355" y="0"/>
                </a:moveTo>
                <a:lnTo>
                  <a:pt x="4498336" y="0"/>
                </a:lnTo>
                <a:lnTo>
                  <a:pt x="5957547" y="1449134"/>
                </a:lnTo>
                <a:cubicBezTo>
                  <a:pt x="5969646" y="1461149"/>
                  <a:pt x="5969713" y="1480697"/>
                  <a:pt x="5957698" y="1492796"/>
                </a:cubicBezTo>
                <a:lnTo>
                  <a:pt x="3134895" y="4335228"/>
                </a:lnTo>
                <a:cubicBezTo>
                  <a:pt x="3122880" y="4347326"/>
                  <a:pt x="3103332" y="4347394"/>
                  <a:pt x="3091233" y="4335379"/>
                </a:cubicBezTo>
                <a:lnTo>
                  <a:pt x="9119" y="1274549"/>
                </a:lnTo>
                <a:cubicBezTo>
                  <a:pt x="-2979" y="1262534"/>
                  <a:pt x="-3047" y="1242986"/>
                  <a:pt x="8968" y="1230887"/>
                </a:cubicBezTo>
                <a:lnTo>
                  <a:pt x="1231355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 t="12319" r="14150" b="17505"/>
          <a:stretch>
            <a:fillRect/>
          </a:stretch>
        </p:blipFill>
        <p:spPr>
          <a:xfrm>
            <a:off x="-4885132" y="737041"/>
            <a:ext cx="7513800" cy="7513799"/>
          </a:xfrm>
          <a:custGeom>
            <a:avLst/>
            <a:gdLst>
              <a:gd name="connsiteX0" fmla="*/ 3743883 w 7513800"/>
              <a:gd name="connsiteY0" fmla="*/ 0 h 7513799"/>
              <a:gd name="connsiteX1" fmla="*/ 7513800 w 7513800"/>
              <a:gd name="connsiteY1" fmla="*/ 3743882 h 7513799"/>
              <a:gd name="connsiteX2" fmla="*/ 3769917 w 7513800"/>
              <a:gd name="connsiteY2" fmla="*/ 7513799 h 7513799"/>
              <a:gd name="connsiteX3" fmla="*/ 0 w 7513800"/>
              <a:gd name="connsiteY3" fmla="*/ 3769916 h 7513799"/>
              <a:gd name="connsiteX4" fmla="*/ 3743883 w 7513800"/>
              <a:gd name="connsiteY4" fmla="*/ 0 h 75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3800" h="7513799">
                <a:moveTo>
                  <a:pt x="3743883" y="0"/>
                </a:moveTo>
                <a:lnTo>
                  <a:pt x="7513800" y="3743882"/>
                </a:lnTo>
                <a:lnTo>
                  <a:pt x="3769917" y="7513799"/>
                </a:lnTo>
                <a:lnTo>
                  <a:pt x="0" y="3769916"/>
                </a:lnTo>
                <a:lnTo>
                  <a:pt x="3743883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7" t="28075" r="49" b="45863"/>
          <a:stretch>
            <a:fillRect/>
          </a:stretch>
        </p:blipFill>
        <p:spPr>
          <a:xfrm>
            <a:off x="2102966" y="2424081"/>
            <a:ext cx="2790419" cy="2790420"/>
          </a:xfrm>
          <a:custGeom>
            <a:avLst/>
            <a:gdLst>
              <a:gd name="connsiteX0" fmla="*/ 1390375 w 2790419"/>
              <a:gd name="connsiteY0" fmla="*/ 1 h 2790420"/>
              <a:gd name="connsiteX1" fmla="*/ 1403766 w 2790419"/>
              <a:gd name="connsiteY1" fmla="*/ 5494 h 2790420"/>
              <a:gd name="connsiteX2" fmla="*/ 2784834 w 2790419"/>
              <a:gd name="connsiteY2" fmla="*/ 1377024 h 2790420"/>
              <a:gd name="connsiteX3" fmla="*/ 2784927 w 2790419"/>
              <a:gd name="connsiteY3" fmla="*/ 1403767 h 2790420"/>
              <a:gd name="connsiteX4" fmla="*/ 1413396 w 2790419"/>
              <a:gd name="connsiteY4" fmla="*/ 2784835 h 2790420"/>
              <a:gd name="connsiteX5" fmla="*/ 1386653 w 2790419"/>
              <a:gd name="connsiteY5" fmla="*/ 2784928 h 2790420"/>
              <a:gd name="connsiteX6" fmla="*/ 5585 w 2790419"/>
              <a:gd name="connsiteY6" fmla="*/ 1413397 h 2790420"/>
              <a:gd name="connsiteX7" fmla="*/ 5493 w 2790419"/>
              <a:gd name="connsiteY7" fmla="*/ 1386654 h 2790420"/>
              <a:gd name="connsiteX8" fmla="*/ 1377023 w 2790419"/>
              <a:gd name="connsiteY8" fmla="*/ 5586 h 2790420"/>
              <a:gd name="connsiteX9" fmla="*/ 139037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390375" y="1"/>
                </a:moveTo>
                <a:cubicBezTo>
                  <a:pt x="1395215" y="-15"/>
                  <a:pt x="1400061" y="1814"/>
                  <a:pt x="1403766" y="5494"/>
                </a:cubicBezTo>
                <a:lnTo>
                  <a:pt x="2784834" y="1377024"/>
                </a:lnTo>
                <a:cubicBezTo>
                  <a:pt x="2792245" y="1384384"/>
                  <a:pt x="2792286" y="1396356"/>
                  <a:pt x="2784927" y="1403767"/>
                </a:cubicBezTo>
                <a:lnTo>
                  <a:pt x="1413396" y="2784835"/>
                </a:lnTo>
                <a:cubicBezTo>
                  <a:pt x="1406036" y="2792246"/>
                  <a:pt x="1394064" y="2792287"/>
                  <a:pt x="1386653" y="2784928"/>
                </a:cubicBezTo>
                <a:lnTo>
                  <a:pt x="5585" y="1413397"/>
                </a:lnTo>
                <a:cubicBezTo>
                  <a:pt x="-1825" y="1406037"/>
                  <a:pt x="-1867" y="1394065"/>
                  <a:pt x="5493" y="1386654"/>
                </a:cubicBezTo>
                <a:lnTo>
                  <a:pt x="1377023" y="5586"/>
                </a:lnTo>
                <a:cubicBezTo>
                  <a:pt x="1380703" y="1881"/>
                  <a:pt x="1385536" y="18"/>
                  <a:pt x="1390375" y="1"/>
                </a:cubicBez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4" t="47711" r="3846" b="22843"/>
          <a:stretch>
            <a:fillRect/>
          </a:stretch>
        </p:blipFill>
        <p:spPr>
          <a:xfrm>
            <a:off x="1130830" y="4526543"/>
            <a:ext cx="3152777" cy="3152776"/>
          </a:xfrm>
          <a:custGeom>
            <a:avLst/>
            <a:gdLst>
              <a:gd name="connsiteX0" fmla="*/ 1575276 w 3152777"/>
              <a:gd name="connsiteY0" fmla="*/ 1784 h 3152776"/>
              <a:gd name="connsiteX1" fmla="*/ 3150964 w 3152777"/>
              <a:gd name="connsiteY1" fmla="*/ 1566590 h 3152776"/>
              <a:gd name="connsiteX2" fmla="*/ 3150994 w 3152777"/>
              <a:gd name="connsiteY2" fmla="*/ 1575275 h 3152776"/>
              <a:gd name="connsiteX3" fmla="*/ 1586187 w 3152777"/>
              <a:gd name="connsiteY3" fmla="*/ 3150963 h 3152776"/>
              <a:gd name="connsiteX4" fmla="*/ 1577502 w 3152777"/>
              <a:gd name="connsiteY4" fmla="*/ 3150993 h 3152776"/>
              <a:gd name="connsiteX5" fmla="*/ 1815 w 3152777"/>
              <a:gd name="connsiteY5" fmla="*/ 1586186 h 3152776"/>
              <a:gd name="connsiteX6" fmla="*/ 1785 w 3152777"/>
              <a:gd name="connsiteY6" fmla="*/ 1577502 h 3152776"/>
              <a:gd name="connsiteX7" fmla="*/ 1566591 w 3152777"/>
              <a:gd name="connsiteY7" fmla="*/ 1814 h 3152776"/>
              <a:gd name="connsiteX8" fmla="*/ 1575276 w 3152777"/>
              <a:gd name="connsiteY8" fmla="*/ 1784 h 31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3152776">
                <a:moveTo>
                  <a:pt x="1575276" y="1784"/>
                </a:moveTo>
                <a:lnTo>
                  <a:pt x="3150964" y="1566590"/>
                </a:lnTo>
                <a:cubicBezTo>
                  <a:pt x="3153370" y="1568981"/>
                  <a:pt x="3153384" y="1572868"/>
                  <a:pt x="3150994" y="1575275"/>
                </a:cubicBezTo>
                <a:lnTo>
                  <a:pt x="1586187" y="3150963"/>
                </a:lnTo>
                <a:cubicBezTo>
                  <a:pt x="1583797" y="3153369"/>
                  <a:pt x="1579909" y="3153383"/>
                  <a:pt x="1577502" y="3150993"/>
                </a:cubicBezTo>
                <a:lnTo>
                  <a:pt x="1815" y="1586186"/>
                </a:lnTo>
                <a:cubicBezTo>
                  <a:pt x="-592" y="1583796"/>
                  <a:pt x="-606" y="1579908"/>
                  <a:pt x="1785" y="1577502"/>
                </a:cubicBezTo>
                <a:lnTo>
                  <a:pt x="1566591" y="1814"/>
                </a:lnTo>
                <a:cubicBezTo>
                  <a:pt x="1568981" y="-593"/>
                  <a:pt x="1572869" y="-606"/>
                  <a:pt x="1575276" y="1784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4B9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F4B99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除数是两位数的除法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F4B99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圆角矩形 23"/>
          <p:cNvSpPr/>
          <p:nvPr/>
        </p:nvSpPr>
        <p:spPr>
          <a:xfrm rot="18888089">
            <a:off x="4286421" y="102412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88089">
            <a:off x="10766280" y="655010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8888089">
            <a:off x="10269515" y="657644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1206759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不计算，说一说商是几位数。你是怎么判断的？</a:t>
            </a:r>
          </a:p>
        </p:txBody>
      </p:sp>
      <p:grpSp>
        <p:nvGrpSpPr>
          <p:cNvPr id="9219" name="Group 53"/>
          <p:cNvGrpSpPr/>
          <p:nvPr/>
        </p:nvGrpSpPr>
        <p:grpSpPr bwMode="auto">
          <a:xfrm>
            <a:off x="3762434" y="2209610"/>
            <a:ext cx="1974849" cy="603252"/>
            <a:chOff x="1783" y="1802"/>
            <a:chExt cx="933" cy="285"/>
          </a:xfrm>
        </p:grpSpPr>
        <p:pic>
          <p:nvPicPr>
            <p:cNvPr id="9220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1802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1" name="Group 52"/>
            <p:cNvGrpSpPr/>
            <p:nvPr/>
          </p:nvGrpSpPr>
          <p:grpSpPr bwMode="auto">
            <a:xfrm>
              <a:off x="1783" y="1809"/>
              <a:ext cx="933" cy="255"/>
              <a:chOff x="1783" y="1809"/>
              <a:chExt cx="933" cy="255"/>
            </a:xfrm>
          </p:grpSpPr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2031" y="1811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2 4 6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1783" y="1809"/>
                <a:ext cx="317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9224" name="Group 74"/>
          <p:cNvGrpSpPr/>
          <p:nvPr/>
        </p:nvGrpSpPr>
        <p:grpSpPr bwMode="auto">
          <a:xfrm>
            <a:off x="1349433" y="2226529"/>
            <a:ext cx="1917700" cy="609599"/>
            <a:chOff x="703" y="1842"/>
            <a:chExt cx="906" cy="288"/>
          </a:xfrm>
        </p:grpSpPr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924" y="1842"/>
              <a:ext cx="685" cy="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defTabSz="1219200" eaLnBrk="0" hangingPunct="0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4 9 4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703" y="1842"/>
              <a:ext cx="317" cy="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defTabSz="1219200" eaLnBrk="0" hangingPunct="0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400" kern="0">
                  <a:solidFill>
                    <a:schemeClr val="tx1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pic>
          <p:nvPicPr>
            <p:cNvPr id="9227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" y="1845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8" name="Group 59"/>
          <p:cNvGrpSpPr/>
          <p:nvPr/>
        </p:nvGrpSpPr>
        <p:grpSpPr bwMode="auto">
          <a:xfrm>
            <a:off x="6230467" y="2226533"/>
            <a:ext cx="2053167" cy="618067"/>
            <a:chOff x="3016" y="1845"/>
            <a:chExt cx="971" cy="292"/>
          </a:xfrm>
        </p:grpSpPr>
        <p:grpSp>
          <p:nvGrpSpPr>
            <p:cNvPr id="9229" name="Group 56"/>
            <p:cNvGrpSpPr/>
            <p:nvPr/>
          </p:nvGrpSpPr>
          <p:grpSpPr bwMode="auto">
            <a:xfrm>
              <a:off x="3016" y="1845"/>
              <a:ext cx="788" cy="292"/>
              <a:chOff x="1110" y="2081"/>
              <a:chExt cx="788" cy="292"/>
            </a:xfrm>
          </p:grpSpPr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1110" y="2081"/>
                <a:ext cx="317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</a:t>
                </a:r>
              </a:p>
            </p:txBody>
          </p:sp>
          <p:pic>
            <p:nvPicPr>
              <p:cNvPr id="9231" name="图片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2088"/>
                <a:ext cx="651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3302" y="1848"/>
              <a:ext cx="685" cy="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defTabSz="1219200" eaLnBrk="0" hangingPunct="0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9 8</a:t>
              </a:r>
            </a:p>
          </p:txBody>
        </p:sp>
      </p:grpSp>
      <p:grpSp>
        <p:nvGrpSpPr>
          <p:cNvPr id="9233" name="Group 65"/>
          <p:cNvGrpSpPr/>
          <p:nvPr/>
        </p:nvGrpSpPr>
        <p:grpSpPr bwMode="auto">
          <a:xfrm>
            <a:off x="8778933" y="2224421"/>
            <a:ext cx="2055283" cy="603251"/>
            <a:chOff x="3016" y="1844"/>
            <a:chExt cx="971" cy="285"/>
          </a:xfrm>
        </p:grpSpPr>
        <p:grpSp>
          <p:nvGrpSpPr>
            <p:cNvPr id="9234" name="Group 66"/>
            <p:cNvGrpSpPr/>
            <p:nvPr/>
          </p:nvGrpSpPr>
          <p:grpSpPr bwMode="auto">
            <a:xfrm>
              <a:off x="3016" y="1844"/>
              <a:ext cx="780" cy="285"/>
              <a:chOff x="1110" y="2080"/>
              <a:chExt cx="780" cy="285"/>
            </a:xfrm>
          </p:grpSpPr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>
                <a:off x="1110" y="2081"/>
                <a:ext cx="317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</a:t>
                </a:r>
              </a:p>
            </p:txBody>
          </p:sp>
          <p:pic>
            <p:nvPicPr>
              <p:cNvPr id="9236" name="图片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" y="2080"/>
                <a:ext cx="651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3302" y="1848"/>
              <a:ext cx="685" cy="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defTabSz="1219200" eaLnBrk="0" hangingPunct="0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2 7</a:t>
              </a:r>
            </a:p>
          </p:txBody>
        </p:sp>
      </p:grpSp>
      <p:sp>
        <p:nvSpPr>
          <p:cNvPr id="41" name="文本框 3"/>
          <p:cNvSpPr txBox="1">
            <a:spLocks noChangeArrowheads="1"/>
          </p:cNvSpPr>
          <p:nvPr/>
        </p:nvSpPr>
        <p:spPr bwMode="auto">
          <a:xfrm>
            <a:off x="953615" y="3198081"/>
            <a:ext cx="2624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商是三位数</a:t>
            </a:r>
          </a:p>
        </p:txBody>
      </p:sp>
      <p:sp>
        <p:nvSpPr>
          <p:cNvPr id="42" name="文本框 59"/>
          <p:cNvSpPr txBox="1">
            <a:spLocks noChangeArrowheads="1"/>
          </p:cNvSpPr>
          <p:nvPr/>
        </p:nvSpPr>
        <p:spPr bwMode="auto">
          <a:xfrm>
            <a:off x="3542299" y="3198081"/>
            <a:ext cx="2624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商是两位数</a:t>
            </a:r>
          </a:p>
        </p:txBody>
      </p:sp>
      <p:sp>
        <p:nvSpPr>
          <p:cNvPr id="43" name="文本框 60"/>
          <p:cNvSpPr txBox="1">
            <a:spLocks noChangeArrowheads="1"/>
          </p:cNvSpPr>
          <p:nvPr/>
        </p:nvSpPr>
        <p:spPr bwMode="auto">
          <a:xfrm>
            <a:off x="6130983" y="3198081"/>
            <a:ext cx="2410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商是两位数</a:t>
            </a:r>
          </a:p>
        </p:txBody>
      </p:sp>
      <p:sp>
        <p:nvSpPr>
          <p:cNvPr id="44" name="文本框 61"/>
          <p:cNvSpPr txBox="1">
            <a:spLocks noChangeArrowheads="1"/>
          </p:cNvSpPr>
          <p:nvPr/>
        </p:nvSpPr>
        <p:spPr bwMode="auto">
          <a:xfrm>
            <a:off x="8505882" y="3198081"/>
            <a:ext cx="2624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商是一位数</a:t>
            </a:r>
          </a:p>
        </p:txBody>
      </p:sp>
      <p:sp>
        <p:nvSpPr>
          <p:cNvPr id="46" name="AutoShape 27"/>
          <p:cNvSpPr>
            <a:spLocks noChangeArrowheads="1"/>
          </p:cNvSpPr>
          <p:nvPr/>
        </p:nvSpPr>
        <p:spPr bwMode="auto">
          <a:xfrm>
            <a:off x="3349056" y="3942686"/>
            <a:ext cx="7361767" cy="1246717"/>
          </a:xfrm>
          <a:prstGeom prst="wedgeRoundRectCallout">
            <a:avLst>
              <a:gd name="adj1" fmla="val -52756"/>
              <a:gd name="adj2" fmla="val 3198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除数是一位数，先看被除数的前一位，前一位不够除，再看被除数的前两位。</a:t>
            </a:r>
          </a:p>
        </p:txBody>
      </p:sp>
      <p:pic>
        <p:nvPicPr>
          <p:cNvPr id="47" name="图片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432" y="4266536"/>
            <a:ext cx="1220234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68325" y="1274725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先想想商是几位数，再完成下面的竖式。</a:t>
            </a:r>
          </a:p>
        </p:txBody>
      </p:sp>
      <p:grpSp>
        <p:nvGrpSpPr>
          <p:cNvPr id="10243" name="Group 76"/>
          <p:cNvGrpSpPr/>
          <p:nvPr/>
        </p:nvGrpSpPr>
        <p:grpSpPr bwMode="auto">
          <a:xfrm>
            <a:off x="6189283" y="2822168"/>
            <a:ext cx="1998133" cy="607483"/>
            <a:chOff x="295" y="2127"/>
            <a:chExt cx="944" cy="287"/>
          </a:xfrm>
        </p:grpSpPr>
        <p:pic>
          <p:nvPicPr>
            <p:cNvPr id="10244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2129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5" name="Group 72"/>
            <p:cNvGrpSpPr/>
            <p:nvPr/>
          </p:nvGrpSpPr>
          <p:grpSpPr bwMode="auto">
            <a:xfrm>
              <a:off x="295" y="2127"/>
              <a:ext cx="944" cy="253"/>
              <a:chOff x="536" y="1900"/>
              <a:chExt cx="944" cy="253"/>
            </a:xfrm>
          </p:grpSpPr>
          <p:sp>
            <p:nvSpPr>
              <p:cNvPr id="13" name="Text Box 29"/>
              <p:cNvSpPr txBox="1">
                <a:spLocks noChangeArrowheads="1"/>
              </p:cNvSpPr>
              <p:nvPr/>
            </p:nvSpPr>
            <p:spPr bwMode="auto">
              <a:xfrm>
                <a:off x="536" y="1900"/>
                <a:ext cx="227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4" name="Text Box 30"/>
              <p:cNvSpPr txBox="1">
                <a:spLocks noChangeArrowheads="1"/>
              </p:cNvSpPr>
              <p:nvPr/>
            </p:nvSpPr>
            <p:spPr bwMode="auto">
              <a:xfrm>
                <a:off x="795" y="1900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2 4 6</a:t>
                </a:r>
              </a:p>
            </p:txBody>
          </p:sp>
        </p:grpSp>
      </p:grpSp>
      <p:grpSp>
        <p:nvGrpSpPr>
          <p:cNvPr id="10248" name="Group 70"/>
          <p:cNvGrpSpPr/>
          <p:nvPr/>
        </p:nvGrpSpPr>
        <p:grpSpPr bwMode="auto">
          <a:xfrm>
            <a:off x="3014283" y="2872971"/>
            <a:ext cx="1998133" cy="607484"/>
            <a:chOff x="295" y="1900"/>
            <a:chExt cx="944" cy="287"/>
          </a:xfrm>
        </p:grpSpPr>
        <p:pic>
          <p:nvPicPr>
            <p:cNvPr id="10249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1902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0" name="Group 59"/>
            <p:cNvGrpSpPr/>
            <p:nvPr/>
          </p:nvGrpSpPr>
          <p:grpSpPr bwMode="auto">
            <a:xfrm>
              <a:off x="295" y="1900"/>
              <a:ext cx="944" cy="260"/>
              <a:chOff x="536" y="1900"/>
              <a:chExt cx="944" cy="260"/>
            </a:xfrm>
          </p:grpSpPr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536" y="1900"/>
                <a:ext cx="227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795" y="1907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4 1 4</a:t>
                </a:r>
              </a:p>
            </p:txBody>
          </p:sp>
        </p:grpSp>
      </p:grp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3497425" y="2452178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566732" y="3431767"/>
            <a:ext cx="1136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3507466" y="4075233"/>
            <a:ext cx="119803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4263116" y="4058300"/>
            <a:ext cx="768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4093267" y="2444382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6" name="文本框 15"/>
          <p:cNvSpPr txBox="1">
            <a:spLocks noChangeArrowheads="1"/>
          </p:cNvSpPr>
          <p:nvPr/>
        </p:nvSpPr>
        <p:spPr bwMode="auto">
          <a:xfrm>
            <a:off x="6756550" y="3359800"/>
            <a:ext cx="1136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2 1</a:t>
            </a:r>
          </a:p>
        </p:txBody>
      </p: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>
            <a:off x="6709983" y="4037133"/>
            <a:ext cx="119591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文本框 17"/>
          <p:cNvSpPr txBox="1">
            <a:spLocks noChangeArrowheads="1"/>
          </p:cNvSpPr>
          <p:nvPr/>
        </p:nvSpPr>
        <p:spPr bwMode="auto">
          <a:xfrm>
            <a:off x="7105799" y="3982100"/>
            <a:ext cx="423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9" name="文本框 18"/>
          <p:cNvSpPr txBox="1">
            <a:spLocks noChangeArrowheads="1"/>
          </p:cNvSpPr>
          <p:nvPr/>
        </p:nvSpPr>
        <p:spPr bwMode="auto">
          <a:xfrm>
            <a:off x="7283600" y="2437060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0" name="文本框 31"/>
          <p:cNvSpPr txBox="1">
            <a:spLocks noChangeArrowheads="1"/>
          </p:cNvSpPr>
          <p:nvPr/>
        </p:nvSpPr>
        <p:spPr bwMode="auto">
          <a:xfrm>
            <a:off x="7002083" y="2437061"/>
            <a:ext cx="397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1" name="文本框 32"/>
          <p:cNvSpPr txBox="1">
            <a:spLocks noChangeArrowheads="1"/>
          </p:cNvSpPr>
          <p:nvPr/>
        </p:nvSpPr>
        <p:spPr bwMode="auto">
          <a:xfrm>
            <a:off x="7448699" y="3982100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2" name="文本框 35"/>
          <p:cNvSpPr txBox="1">
            <a:spLocks noChangeArrowheads="1"/>
          </p:cNvSpPr>
          <p:nvPr/>
        </p:nvSpPr>
        <p:spPr bwMode="auto">
          <a:xfrm>
            <a:off x="7129838" y="4373567"/>
            <a:ext cx="1170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3  5</a:t>
            </a:r>
          </a:p>
        </p:txBody>
      </p: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6953325" y="4835232"/>
            <a:ext cx="119591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文本框 37"/>
          <p:cNvSpPr txBox="1">
            <a:spLocks noChangeArrowheads="1"/>
          </p:cNvSpPr>
          <p:nvPr/>
        </p:nvSpPr>
        <p:spPr bwMode="auto">
          <a:xfrm>
            <a:off x="7444071" y="4837348"/>
            <a:ext cx="770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5" name="文本框 38"/>
          <p:cNvSpPr txBox="1">
            <a:spLocks noChangeArrowheads="1"/>
          </p:cNvSpPr>
          <p:nvPr/>
        </p:nvSpPr>
        <p:spPr bwMode="auto">
          <a:xfrm>
            <a:off x="3918765" y="4042230"/>
            <a:ext cx="478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6" name="文本框 39"/>
          <p:cNvSpPr txBox="1">
            <a:spLocks noChangeArrowheads="1"/>
          </p:cNvSpPr>
          <p:nvPr/>
        </p:nvSpPr>
        <p:spPr bwMode="auto">
          <a:xfrm>
            <a:off x="3829744" y="2452178"/>
            <a:ext cx="425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3918765" y="4162721"/>
            <a:ext cx="1170517" cy="806821"/>
            <a:chOff x="4420617" y="5083772"/>
            <a:chExt cx="878015" cy="604435"/>
          </a:xfrm>
        </p:grpSpPr>
        <p:sp>
          <p:nvSpPr>
            <p:cNvPr id="10270" name="文本框 41"/>
            <p:cNvSpPr txBox="1">
              <a:spLocks noChangeArrowheads="1"/>
            </p:cNvSpPr>
            <p:nvPr/>
          </p:nvSpPr>
          <p:spPr bwMode="auto">
            <a:xfrm>
              <a:off x="4580978" y="5083772"/>
              <a:ext cx="576345" cy="34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71" name="文本框 42"/>
            <p:cNvSpPr txBox="1">
              <a:spLocks noChangeArrowheads="1"/>
            </p:cNvSpPr>
            <p:nvPr/>
          </p:nvSpPr>
          <p:spPr bwMode="auto">
            <a:xfrm>
              <a:off x="4420617" y="5342348"/>
              <a:ext cx="878015" cy="34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1  2</a:t>
              </a:r>
            </a:p>
          </p:txBody>
        </p:sp>
      </p:grpSp>
      <p:cxnSp>
        <p:nvCxnSpPr>
          <p:cNvPr id="40" name="直接连接符 39"/>
          <p:cNvCxnSpPr>
            <a:cxnSpLocks noChangeShapeType="1"/>
          </p:cNvCxnSpPr>
          <p:nvPr/>
        </p:nvCxnSpPr>
        <p:spPr bwMode="auto">
          <a:xfrm>
            <a:off x="3528240" y="4969542"/>
            <a:ext cx="120861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文本框 44"/>
          <p:cNvSpPr txBox="1">
            <a:spLocks noChangeArrowheads="1"/>
          </p:cNvSpPr>
          <p:nvPr/>
        </p:nvSpPr>
        <p:spPr bwMode="auto">
          <a:xfrm>
            <a:off x="4255009" y="4983888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3" descr="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41" y="1570301"/>
            <a:ext cx="5604318" cy="252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35051" y="4275936"/>
            <a:ext cx="1071033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0" hangingPunct="0">
              <a:spcBef>
                <a:spcPct val="0"/>
              </a:spcBef>
              <a:buNone/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学校共有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612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名学生，每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人组成一个环保小组。可以组成多少组？</a:t>
            </a:r>
          </a:p>
        </p:txBody>
      </p:sp>
      <p:sp>
        <p:nvSpPr>
          <p:cNvPr id="11269" name="文本框 3"/>
          <p:cNvSpPr txBox="1">
            <a:spLocks noChangeArrowheads="1"/>
          </p:cNvSpPr>
          <p:nvPr/>
        </p:nvSpPr>
        <p:spPr bwMode="auto">
          <a:xfrm>
            <a:off x="557349" y="1108636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4"/>
          <p:cNvSpPr txBox="1">
            <a:spLocks noChangeArrowheads="1"/>
          </p:cNvSpPr>
          <p:nvPr/>
        </p:nvSpPr>
        <p:spPr bwMode="auto">
          <a:xfrm>
            <a:off x="4422092" y="5172169"/>
            <a:ext cx="394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612÷18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3D87C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endParaRPr lang="zh-CN" altLang="en-US" sz="2400" kern="0">
              <a:solidFill>
                <a:srgbClr val="3D87C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3905439" y="5622776"/>
            <a:ext cx="394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612÷18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3D87C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endParaRPr lang="zh-CN" altLang="en-US" sz="2400" kern="0" dirty="0">
              <a:solidFill>
                <a:srgbClr val="3D87C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文本框 8"/>
          <p:cNvSpPr txBox="1">
            <a:spLocks noChangeArrowheads="1"/>
          </p:cNvSpPr>
          <p:nvPr/>
        </p:nvSpPr>
        <p:spPr bwMode="auto">
          <a:xfrm>
            <a:off x="647774" y="1150545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60"/>
          <p:cNvGrpSpPr/>
          <p:nvPr/>
        </p:nvGrpSpPr>
        <p:grpSpPr bwMode="auto">
          <a:xfrm>
            <a:off x="1301939" y="2351875"/>
            <a:ext cx="2256367" cy="632884"/>
            <a:chOff x="2168" y="2523"/>
            <a:chExt cx="1066" cy="299"/>
          </a:xfrm>
        </p:grpSpPr>
        <p:grpSp>
          <p:nvGrpSpPr>
            <p:cNvPr id="12293" name="Group 59"/>
            <p:cNvGrpSpPr/>
            <p:nvPr/>
          </p:nvGrpSpPr>
          <p:grpSpPr bwMode="auto">
            <a:xfrm>
              <a:off x="2168" y="2523"/>
              <a:ext cx="1066" cy="253"/>
              <a:chOff x="2168" y="2523"/>
              <a:chExt cx="1066" cy="253"/>
            </a:xfrm>
          </p:grpSpPr>
          <p:sp>
            <p:nvSpPr>
              <p:cNvPr id="12294" name="Text Box 29"/>
              <p:cNvSpPr txBox="1">
                <a:spLocks noChangeArrowheads="1"/>
              </p:cNvSpPr>
              <p:nvPr/>
            </p:nvSpPr>
            <p:spPr bwMode="auto">
              <a:xfrm>
                <a:off x="2168" y="2523"/>
                <a:ext cx="499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12295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6 1 2</a:t>
                </a:r>
              </a:p>
            </p:txBody>
          </p:sp>
        </p:grpSp>
        <p:pic>
          <p:nvPicPr>
            <p:cNvPr id="1229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537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4536206" y="1865695"/>
            <a:ext cx="6913033" cy="4692649"/>
          </a:xfrm>
          <a:prstGeom prst="rect">
            <a:avLst/>
          </a:prstGeom>
          <a:noFill/>
          <a:ln w="19050">
            <a:solidFill>
              <a:srgbClr val="0099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60"/>
          <p:cNvGrpSpPr/>
          <p:nvPr/>
        </p:nvGrpSpPr>
        <p:grpSpPr bwMode="auto">
          <a:xfrm>
            <a:off x="8202273" y="2788563"/>
            <a:ext cx="2256367" cy="637117"/>
            <a:chOff x="2168" y="2521"/>
            <a:chExt cx="1066" cy="301"/>
          </a:xfrm>
        </p:grpSpPr>
        <p:grpSp>
          <p:nvGrpSpPr>
            <p:cNvPr id="12299" name="Group 59"/>
            <p:cNvGrpSpPr/>
            <p:nvPr/>
          </p:nvGrpSpPr>
          <p:grpSpPr bwMode="auto">
            <a:xfrm>
              <a:off x="2168" y="2521"/>
              <a:ext cx="1066" cy="255"/>
              <a:chOff x="2168" y="2521"/>
              <a:chExt cx="1066" cy="255"/>
            </a:xfrm>
          </p:grpSpPr>
          <p:sp>
            <p:nvSpPr>
              <p:cNvPr id="12300" name="Text Box 29"/>
              <p:cNvSpPr txBox="1">
                <a:spLocks noChangeArrowheads="1"/>
              </p:cNvSpPr>
              <p:nvPr/>
            </p:nvSpPr>
            <p:spPr bwMode="auto">
              <a:xfrm>
                <a:off x="2168" y="2521"/>
                <a:ext cx="499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12301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6 1 2</a:t>
                </a:r>
              </a:p>
            </p:txBody>
          </p:sp>
        </p:grpSp>
        <p:pic>
          <p:nvPicPr>
            <p:cNvPr id="12302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537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直接连接符 20"/>
          <p:cNvCxnSpPr/>
          <p:nvPr/>
        </p:nvCxnSpPr>
        <p:spPr>
          <a:xfrm>
            <a:off x="5632639" y="4316794"/>
            <a:ext cx="14456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946582" y="4769320"/>
            <a:ext cx="2846114" cy="715783"/>
          </a:xfrm>
          <a:prstGeom prst="rect">
            <a:avLst/>
          </a:prstGeom>
          <a:solidFill>
            <a:srgbClr val="FFE5FF"/>
          </a:solidFill>
          <a:ln>
            <a:solidFill>
              <a:srgbClr val="FF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个十，商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个十，余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23" name="右箭头 28"/>
          <p:cNvSpPr/>
          <p:nvPr/>
        </p:nvSpPr>
        <p:spPr>
          <a:xfrm>
            <a:off x="7630773" y="3694494"/>
            <a:ext cx="444500" cy="268816"/>
          </a:xfrm>
          <a:prstGeom prst="right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881721" y="3916743"/>
            <a:ext cx="128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881721" y="4900994"/>
            <a:ext cx="128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8308106" y="5410284"/>
            <a:ext cx="3007784" cy="751416"/>
          </a:xfrm>
          <a:prstGeom prst="rect">
            <a:avLst/>
          </a:prstGeom>
          <a:solidFill>
            <a:srgbClr val="FFE5FF"/>
          </a:solidFill>
          <a:ln>
            <a:solidFill>
              <a:srgbClr val="FF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60"/>
          <p:cNvGrpSpPr/>
          <p:nvPr/>
        </p:nvGrpSpPr>
        <p:grpSpPr bwMode="auto">
          <a:xfrm>
            <a:off x="5071722" y="3142036"/>
            <a:ext cx="2226733" cy="623790"/>
            <a:chOff x="2182" y="2523"/>
            <a:chExt cx="1052" cy="299"/>
          </a:xfrm>
        </p:grpSpPr>
        <p:grpSp>
          <p:nvGrpSpPr>
            <p:cNvPr id="12310" name="Group 59"/>
            <p:cNvGrpSpPr/>
            <p:nvPr/>
          </p:nvGrpSpPr>
          <p:grpSpPr bwMode="auto">
            <a:xfrm>
              <a:off x="2182" y="2523"/>
              <a:ext cx="1052" cy="263"/>
              <a:chOff x="2182" y="2523"/>
              <a:chExt cx="1052" cy="263"/>
            </a:xfrm>
          </p:grpSpPr>
          <p:sp>
            <p:nvSpPr>
              <p:cNvPr id="12311" name="Text Box 29"/>
              <p:cNvSpPr txBox="1">
                <a:spLocks noChangeArrowheads="1"/>
              </p:cNvSpPr>
              <p:nvPr/>
            </p:nvSpPr>
            <p:spPr bwMode="auto">
              <a:xfrm>
                <a:off x="2182" y="2529"/>
                <a:ext cx="499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12312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6 1 2</a:t>
                </a:r>
              </a:p>
            </p:txBody>
          </p:sp>
        </p:grpSp>
        <p:pic>
          <p:nvPicPr>
            <p:cNvPr id="12313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537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64"/>
          <p:cNvSpPr txBox="1">
            <a:spLocks noChangeArrowheads="1"/>
          </p:cNvSpPr>
          <p:nvPr/>
        </p:nvSpPr>
        <p:spPr bwMode="auto">
          <a:xfrm>
            <a:off x="5844306" y="3702961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5 4</a:t>
            </a:r>
          </a:p>
        </p:txBody>
      </p:sp>
      <p:sp>
        <p:nvSpPr>
          <p:cNvPr id="33" name="TextBox 65"/>
          <p:cNvSpPr txBox="1">
            <a:spLocks noChangeArrowheads="1"/>
          </p:cNvSpPr>
          <p:nvPr/>
        </p:nvSpPr>
        <p:spPr bwMode="auto">
          <a:xfrm>
            <a:off x="6149106" y="2644628"/>
            <a:ext cx="637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4" name="TextBox 66"/>
          <p:cNvSpPr txBox="1">
            <a:spLocks noChangeArrowheads="1"/>
          </p:cNvSpPr>
          <p:nvPr/>
        </p:nvSpPr>
        <p:spPr bwMode="auto">
          <a:xfrm>
            <a:off x="6443321" y="2644628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35" name="TextBox 67"/>
          <p:cNvSpPr txBox="1">
            <a:spLocks noChangeArrowheads="1"/>
          </p:cNvSpPr>
          <p:nvPr/>
        </p:nvSpPr>
        <p:spPr bwMode="auto">
          <a:xfrm>
            <a:off x="6466605" y="3694494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36" name="TextBox 68"/>
          <p:cNvSpPr txBox="1">
            <a:spLocks noChangeArrowheads="1"/>
          </p:cNvSpPr>
          <p:nvPr/>
        </p:nvSpPr>
        <p:spPr bwMode="auto">
          <a:xfrm>
            <a:off x="6163921" y="4287161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37" name="TextBox 69"/>
          <p:cNvSpPr txBox="1">
            <a:spLocks noChangeArrowheads="1"/>
          </p:cNvSpPr>
          <p:nvPr/>
        </p:nvSpPr>
        <p:spPr bwMode="auto">
          <a:xfrm>
            <a:off x="9673355" y="3882877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8" name="TextBox 70"/>
          <p:cNvSpPr txBox="1">
            <a:spLocks noChangeArrowheads="1"/>
          </p:cNvSpPr>
          <p:nvPr/>
        </p:nvSpPr>
        <p:spPr bwMode="auto">
          <a:xfrm>
            <a:off x="8996022" y="3300794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5 4</a:t>
            </a:r>
          </a:p>
        </p:txBody>
      </p:sp>
      <p:sp>
        <p:nvSpPr>
          <p:cNvPr id="39" name="TextBox 71"/>
          <p:cNvSpPr txBox="1">
            <a:spLocks noChangeArrowheads="1"/>
          </p:cNvSpPr>
          <p:nvPr/>
        </p:nvSpPr>
        <p:spPr bwMode="auto">
          <a:xfrm>
            <a:off x="9338921" y="3882877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0" name="TextBox 72"/>
          <p:cNvSpPr txBox="1">
            <a:spLocks noChangeArrowheads="1"/>
          </p:cNvSpPr>
          <p:nvPr/>
        </p:nvSpPr>
        <p:spPr bwMode="auto">
          <a:xfrm>
            <a:off x="9624673" y="2303844"/>
            <a:ext cx="637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1" name="TextBox 73"/>
          <p:cNvSpPr txBox="1">
            <a:spLocks noChangeArrowheads="1"/>
          </p:cNvSpPr>
          <p:nvPr/>
        </p:nvSpPr>
        <p:spPr bwMode="auto">
          <a:xfrm>
            <a:off x="9353739" y="4331610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7 2</a:t>
            </a:r>
          </a:p>
        </p:txBody>
      </p:sp>
      <p:sp>
        <p:nvSpPr>
          <p:cNvPr id="42" name="TextBox 74"/>
          <p:cNvSpPr txBox="1">
            <a:spLocks noChangeArrowheads="1"/>
          </p:cNvSpPr>
          <p:nvPr/>
        </p:nvSpPr>
        <p:spPr bwMode="auto">
          <a:xfrm>
            <a:off x="9319872" y="2303844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9622555" y="1914377"/>
            <a:ext cx="637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4" name="TextBox 76"/>
          <p:cNvSpPr txBox="1">
            <a:spLocks noChangeArrowheads="1"/>
          </p:cNvSpPr>
          <p:nvPr/>
        </p:nvSpPr>
        <p:spPr bwMode="auto">
          <a:xfrm>
            <a:off x="9681822" y="4871361"/>
            <a:ext cx="637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1915772" y="3412321"/>
            <a:ext cx="13546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892488" y="4335188"/>
            <a:ext cx="1460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7"/>
          <p:cNvSpPr txBox="1">
            <a:spLocks noChangeArrowheads="1"/>
          </p:cNvSpPr>
          <p:nvPr/>
        </p:nvSpPr>
        <p:spPr bwMode="auto">
          <a:xfrm>
            <a:off x="2440706" y="1854455"/>
            <a:ext cx="637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2" name="TextBox 78"/>
          <p:cNvSpPr txBox="1">
            <a:spLocks noChangeArrowheads="1"/>
          </p:cNvSpPr>
          <p:nvPr/>
        </p:nvSpPr>
        <p:spPr bwMode="auto">
          <a:xfrm>
            <a:off x="2091455" y="2798489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5 4</a:t>
            </a:r>
          </a:p>
        </p:txBody>
      </p:sp>
      <p:sp>
        <p:nvSpPr>
          <p:cNvPr id="53" name="TextBox 79"/>
          <p:cNvSpPr txBox="1">
            <a:spLocks noChangeArrowheads="1"/>
          </p:cNvSpPr>
          <p:nvPr/>
        </p:nvSpPr>
        <p:spPr bwMode="auto">
          <a:xfrm>
            <a:off x="2402605" y="3374222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54" name="TextBox 80"/>
          <p:cNvSpPr txBox="1">
            <a:spLocks noChangeArrowheads="1"/>
          </p:cNvSpPr>
          <p:nvPr/>
        </p:nvSpPr>
        <p:spPr bwMode="auto">
          <a:xfrm>
            <a:off x="2745505" y="3372105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5" name="TextBox 81"/>
          <p:cNvSpPr txBox="1">
            <a:spLocks noChangeArrowheads="1"/>
          </p:cNvSpPr>
          <p:nvPr/>
        </p:nvSpPr>
        <p:spPr bwMode="auto">
          <a:xfrm>
            <a:off x="2402606" y="3780622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7 2</a:t>
            </a:r>
          </a:p>
        </p:txBody>
      </p:sp>
      <p:sp>
        <p:nvSpPr>
          <p:cNvPr id="56" name="TextBox 82"/>
          <p:cNvSpPr txBox="1">
            <a:spLocks noChangeArrowheads="1"/>
          </p:cNvSpPr>
          <p:nvPr/>
        </p:nvSpPr>
        <p:spPr bwMode="auto">
          <a:xfrm>
            <a:off x="2720105" y="4333071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57" name="TextBox 83"/>
          <p:cNvSpPr txBox="1">
            <a:spLocks noChangeArrowheads="1"/>
          </p:cNvSpPr>
          <p:nvPr/>
        </p:nvSpPr>
        <p:spPr bwMode="auto">
          <a:xfrm>
            <a:off x="2717988" y="1848105"/>
            <a:ext cx="63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0" name="TextBox 84"/>
          <p:cNvSpPr txBox="1">
            <a:spLocks noChangeArrowheads="1"/>
          </p:cNvSpPr>
          <p:nvPr/>
        </p:nvSpPr>
        <p:spPr bwMode="auto">
          <a:xfrm>
            <a:off x="5632639" y="1266357"/>
            <a:ext cx="973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</a:p>
        </p:txBody>
      </p:sp>
      <p:pic>
        <p:nvPicPr>
          <p:cNvPr id="61" name="图片 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54" y="4667654"/>
            <a:ext cx="1146219" cy="173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AutoShape 27"/>
          <p:cNvSpPr>
            <a:spLocks noChangeArrowheads="1"/>
          </p:cNvSpPr>
          <p:nvPr/>
        </p:nvSpPr>
        <p:spPr bwMode="auto">
          <a:xfrm>
            <a:off x="1984564" y="4885520"/>
            <a:ext cx="2432049" cy="522878"/>
          </a:xfrm>
          <a:prstGeom prst="wedgeRoundRectCallout">
            <a:avLst>
              <a:gd name="adj1" fmla="val -55471"/>
              <a:gd name="adj2" fmla="val 29759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除以什么数？</a:t>
            </a:r>
          </a:p>
        </p:txBody>
      </p:sp>
      <p:sp>
        <p:nvSpPr>
          <p:cNvPr id="5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91 -0.6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bldLvl="0" animBg="1"/>
      <p:bldP spid="22" grpId="0" bldLvl="0" animBg="1"/>
      <p:bldP spid="23" grpId="0" bldLvl="0" animBg="1"/>
      <p:bldP spid="26" grpId="0" bldLvl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0" grpId="0"/>
      <p:bldP spid="6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8"/>
          <p:cNvSpPr txBox="1">
            <a:spLocks noChangeArrowheads="1"/>
          </p:cNvSpPr>
          <p:nvPr/>
        </p:nvSpPr>
        <p:spPr bwMode="auto">
          <a:xfrm>
            <a:off x="660400" y="1148550"/>
            <a:ext cx="165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040" y="1674574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计算下面各题，说一说先试除被除数的前几位数。</a:t>
            </a:r>
          </a:p>
        </p:txBody>
      </p:sp>
      <p:grpSp>
        <p:nvGrpSpPr>
          <p:cNvPr id="13317" name="Group 70"/>
          <p:cNvGrpSpPr/>
          <p:nvPr/>
        </p:nvGrpSpPr>
        <p:grpSpPr bwMode="auto">
          <a:xfrm>
            <a:off x="7626348" y="2794284"/>
            <a:ext cx="2218267" cy="632884"/>
            <a:chOff x="4712" y="2069"/>
            <a:chExt cx="1048" cy="299"/>
          </a:xfrm>
        </p:grpSpPr>
        <p:pic>
          <p:nvPicPr>
            <p:cNvPr id="13318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" y="2083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9" name="Group 66"/>
            <p:cNvGrpSpPr/>
            <p:nvPr/>
          </p:nvGrpSpPr>
          <p:grpSpPr bwMode="auto">
            <a:xfrm>
              <a:off x="4712" y="2069"/>
              <a:ext cx="1048" cy="259"/>
              <a:chOff x="2186" y="2523"/>
              <a:chExt cx="1048" cy="259"/>
            </a:xfrm>
          </p:grpSpPr>
          <p:sp>
            <p:nvSpPr>
              <p:cNvPr id="13320" name="Text Box 29"/>
              <p:cNvSpPr txBox="1">
                <a:spLocks noChangeArrowheads="1"/>
              </p:cNvSpPr>
              <p:nvPr/>
            </p:nvSpPr>
            <p:spPr bwMode="auto">
              <a:xfrm>
                <a:off x="2186" y="2529"/>
                <a:ext cx="407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26</a:t>
                </a:r>
              </a:p>
            </p:txBody>
          </p:sp>
          <p:sp>
            <p:nvSpPr>
              <p:cNvPr id="13321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7 6 8</a:t>
                </a:r>
              </a:p>
            </p:txBody>
          </p:sp>
        </p:grpSp>
      </p:grpSp>
      <p:grpSp>
        <p:nvGrpSpPr>
          <p:cNvPr id="13322" name="Group 64"/>
          <p:cNvGrpSpPr/>
          <p:nvPr/>
        </p:nvGrpSpPr>
        <p:grpSpPr bwMode="auto">
          <a:xfrm>
            <a:off x="4997449" y="2794277"/>
            <a:ext cx="2201333" cy="637116"/>
            <a:chOff x="4528" y="2067"/>
            <a:chExt cx="1040" cy="301"/>
          </a:xfrm>
        </p:grpSpPr>
        <p:pic>
          <p:nvPicPr>
            <p:cNvPr id="13323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" y="2083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4" name="Group 60"/>
            <p:cNvGrpSpPr/>
            <p:nvPr/>
          </p:nvGrpSpPr>
          <p:grpSpPr bwMode="auto">
            <a:xfrm>
              <a:off x="4528" y="2067"/>
              <a:ext cx="1040" cy="255"/>
              <a:chOff x="2194" y="2521"/>
              <a:chExt cx="1040" cy="255"/>
            </a:xfrm>
          </p:grpSpPr>
          <p:sp>
            <p:nvSpPr>
              <p:cNvPr id="13325" name="Text Box 29"/>
              <p:cNvSpPr txBox="1">
                <a:spLocks noChangeArrowheads="1"/>
              </p:cNvSpPr>
              <p:nvPr/>
            </p:nvSpPr>
            <p:spPr bwMode="auto">
              <a:xfrm>
                <a:off x="2194" y="2521"/>
                <a:ext cx="463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58</a:t>
                </a:r>
              </a:p>
            </p:txBody>
          </p:sp>
          <p:sp>
            <p:nvSpPr>
              <p:cNvPr id="13326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2 4 4</a:t>
                </a:r>
              </a:p>
            </p:txBody>
          </p:sp>
        </p:grpSp>
      </p:grpSp>
      <p:grpSp>
        <p:nvGrpSpPr>
          <p:cNvPr id="13327" name="Group 58"/>
          <p:cNvGrpSpPr/>
          <p:nvPr/>
        </p:nvGrpSpPr>
        <p:grpSpPr bwMode="auto">
          <a:xfrm>
            <a:off x="2152649" y="2798511"/>
            <a:ext cx="2186517" cy="634998"/>
            <a:chOff x="2358" y="708"/>
            <a:chExt cx="1033" cy="300"/>
          </a:xfrm>
        </p:grpSpPr>
        <p:grpSp>
          <p:nvGrpSpPr>
            <p:cNvPr id="13328" name="Group 54"/>
            <p:cNvGrpSpPr/>
            <p:nvPr/>
          </p:nvGrpSpPr>
          <p:grpSpPr bwMode="auto">
            <a:xfrm>
              <a:off x="2358" y="708"/>
              <a:ext cx="1033" cy="254"/>
              <a:chOff x="2201" y="2522"/>
              <a:chExt cx="1033" cy="254"/>
            </a:xfrm>
          </p:grpSpPr>
          <p:sp>
            <p:nvSpPr>
              <p:cNvPr id="13329" name="Text Box 29"/>
              <p:cNvSpPr txBox="1">
                <a:spLocks noChangeArrowheads="1"/>
              </p:cNvSpPr>
              <p:nvPr/>
            </p:nvSpPr>
            <p:spPr bwMode="auto">
              <a:xfrm>
                <a:off x="2201" y="2522"/>
                <a:ext cx="392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13330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9 8 9</a:t>
                </a:r>
              </a:p>
            </p:txBody>
          </p:sp>
        </p:grpSp>
        <p:pic>
          <p:nvPicPr>
            <p:cNvPr id="1333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723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文本框 56"/>
          <p:cNvSpPr txBox="1">
            <a:spLocks noChangeArrowheads="1"/>
          </p:cNvSpPr>
          <p:nvPr/>
        </p:nvSpPr>
        <p:spPr bwMode="auto">
          <a:xfrm>
            <a:off x="3185582" y="2313797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5" name="文本框 57"/>
          <p:cNvSpPr txBox="1">
            <a:spLocks noChangeArrowheads="1"/>
          </p:cNvSpPr>
          <p:nvPr/>
        </p:nvSpPr>
        <p:spPr bwMode="auto">
          <a:xfrm>
            <a:off x="2874433" y="3257831"/>
            <a:ext cx="1136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8 6</a:t>
            </a:r>
          </a:p>
        </p:txBody>
      </p: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>
            <a:off x="2840566" y="3789114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文本框 59"/>
          <p:cNvSpPr txBox="1">
            <a:spLocks noChangeArrowheads="1"/>
          </p:cNvSpPr>
          <p:nvPr/>
        </p:nvSpPr>
        <p:spPr bwMode="auto">
          <a:xfrm>
            <a:off x="2872316" y="3734081"/>
            <a:ext cx="1318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1 2</a:t>
            </a:r>
          </a:p>
        </p:txBody>
      </p:sp>
      <p:sp>
        <p:nvSpPr>
          <p:cNvPr id="28" name="文本框 60"/>
          <p:cNvSpPr txBox="1">
            <a:spLocks noChangeArrowheads="1"/>
          </p:cNvSpPr>
          <p:nvPr/>
        </p:nvSpPr>
        <p:spPr bwMode="auto">
          <a:xfrm>
            <a:off x="3307652" y="3729730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9</a:t>
            </a:r>
          </a:p>
        </p:txBody>
      </p:sp>
      <p:sp>
        <p:nvSpPr>
          <p:cNvPr id="29" name="文本框 61"/>
          <p:cNvSpPr txBox="1">
            <a:spLocks noChangeArrowheads="1"/>
          </p:cNvSpPr>
          <p:nvPr/>
        </p:nvSpPr>
        <p:spPr bwMode="auto">
          <a:xfrm>
            <a:off x="3442757" y="2304084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2874433" y="4132009"/>
            <a:ext cx="1629833" cy="669098"/>
            <a:chOff x="4382636" y="4927371"/>
            <a:chExt cx="1222552" cy="501763"/>
          </a:xfrm>
        </p:grpSpPr>
        <p:sp>
          <p:nvSpPr>
            <p:cNvPr id="13339" name="文本框 63"/>
            <p:cNvSpPr txBox="1">
              <a:spLocks noChangeArrowheads="1"/>
            </p:cNvSpPr>
            <p:nvPr/>
          </p:nvSpPr>
          <p:spPr bwMode="auto">
            <a:xfrm>
              <a:off x="4581102" y="5082927"/>
              <a:ext cx="574758" cy="34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40" name="文本框 64"/>
            <p:cNvSpPr txBox="1">
              <a:spLocks noChangeArrowheads="1"/>
            </p:cNvSpPr>
            <p:nvPr/>
          </p:nvSpPr>
          <p:spPr bwMode="auto">
            <a:xfrm>
              <a:off x="4382636" y="4927371"/>
              <a:ext cx="1222552" cy="34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1 2 9</a:t>
              </a:r>
            </a:p>
          </p:txBody>
        </p:sp>
      </p:grp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2838448" y="4709863"/>
            <a:ext cx="11514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3381373" y="4834636"/>
            <a:ext cx="768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35" name="文本框 74"/>
          <p:cNvSpPr txBox="1">
            <a:spLocks noChangeArrowheads="1"/>
          </p:cNvSpPr>
          <p:nvPr/>
        </p:nvSpPr>
        <p:spPr bwMode="auto">
          <a:xfrm>
            <a:off x="5757333" y="3285348"/>
            <a:ext cx="161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2 3 2</a:t>
            </a:r>
          </a:p>
        </p:txBody>
      </p:sp>
      <p:cxnSp>
        <p:nvCxnSpPr>
          <p:cNvPr id="36" name="直接连接符 35"/>
          <p:cNvCxnSpPr>
            <a:cxnSpLocks noChangeShapeType="1"/>
          </p:cNvCxnSpPr>
          <p:nvPr/>
        </p:nvCxnSpPr>
        <p:spPr bwMode="auto">
          <a:xfrm>
            <a:off x="5681133" y="3861081"/>
            <a:ext cx="122978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文本框 76"/>
          <p:cNvSpPr txBox="1">
            <a:spLocks noChangeArrowheads="1"/>
          </p:cNvSpPr>
          <p:nvPr/>
        </p:nvSpPr>
        <p:spPr bwMode="auto">
          <a:xfrm>
            <a:off x="6070599" y="3818748"/>
            <a:ext cx="1176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1 2</a:t>
            </a:r>
          </a:p>
        </p:txBody>
      </p:sp>
      <p:sp>
        <p:nvSpPr>
          <p:cNvPr id="38" name="文本框 78"/>
          <p:cNvSpPr txBox="1">
            <a:spLocks noChangeArrowheads="1"/>
          </p:cNvSpPr>
          <p:nvPr/>
        </p:nvSpPr>
        <p:spPr bwMode="auto">
          <a:xfrm>
            <a:off x="6242896" y="2324234"/>
            <a:ext cx="54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9" name="文本框 90"/>
          <p:cNvSpPr txBox="1">
            <a:spLocks noChangeArrowheads="1"/>
          </p:cNvSpPr>
          <p:nvPr/>
        </p:nvSpPr>
        <p:spPr bwMode="auto">
          <a:xfrm>
            <a:off x="8628165" y="2302275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0" name="文本框 91"/>
          <p:cNvSpPr txBox="1">
            <a:spLocks noChangeArrowheads="1"/>
          </p:cNvSpPr>
          <p:nvPr/>
        </p:nvSpPr>
        <p:spPr bwMode="auto">
          <a:xfrm>
            <a:off x="8394700" y="3245131"/>
            <a:ext cx="1435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5 2</a:t>
            </a:r>
          </a:p>
        </p:txBody>
      </p:sp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 flipV="1">
            <a:off x="8290982" y="3827214"/>
            <a:ext cx="12657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文本框 93"/>
          <p:cNvSpPr txBox="1">
            <a:spLocks noChangeArrowheads="1"/>
          </p:cNvSpPr>
          <p:nvPr/>
        </p:nvSpPr>
        <p:spPr bwMode="auto">
          <a:xfrm>
            <a:off x="8403166" y="3774297"/>
            <a:ext cx="132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2 4</a:t>
            </a:r>
          </a:p>
        </p:txBody>
      </p:sp>
      <p:sp>
        <p:nvSpPr>
          <p:cNvPr id="43" name="文本框 94"/>
          <p:cNvSpPr txBox="1">
            <a:spLocks noChangeArrowheads="1"/>
          </p:cNvSpPr>
          <p:nvPr/>
        </p:nvSpPr>
        <p:spPr bwMode="auto">
          <a:xfrm>
            <a:off x="8951382" y="3766534"/>
            <a:ext cx="768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44" name="文本框 95"/>
          <p:cNvSpPr txBox="1">
            <a:spLocks noChangeArrowheads="1"/>
          </p:cNvSpPr>
          <p:nvPr/>
        </p:nvSpPr>
        <p:spPr bwMode="auto">
          <a:xfrm>
            <a:off x="8909682" y="2302275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45" name="文本框 97"/>
          <p:cNvSpPr txBox="1">
            <a:spLocks noChangeArrowheads="1"/>
          </p:cNvSpPr>
          <p:nvPr/>
        </p:nvSpPr>
        <p:spPr bwMode="auto">
          <a:xfrm>
            <a:off x="8432800" y="4187048"/>
            <a:ext cx="1646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2 3 4</a:t>
            </a:r>
          </a:p>
        </p:txBody>
      </p:sp>
      <p:cxnSp>
        <p:nvCxnSpPr>
          <p:cNvPr id="46" name="直接连接符 45"/>
          <p:cNvCxnSpPr>
            <a:cxnSpLocks noChangeShapeType="1"/>
          </p:cNvCxnSpPr>
          <p:nvPr/>
        </p:nvCxnSpPr>
        <p:spPr bwMode="auto">
          <a:xfrm>
            <a:off x="8329082" y="4747963"/>
            <a:ext cx="12657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文本框 100"/>
          <p:cNvSpPr txBox="1">
            <a:spLocks noChangeArrowheads="1"/>
          </p:cNvSpPr>
          <p:nvPr/>
        </p:nvSpPr>
        <p:spPr bwMode="auto">
          <a:xfrm>
            <a:off x="8752415" y="4678115"/>
            <a:ext cx="109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1 4</a:t>
            </a:r>
          </a:p>
        </p:txBody>
      </p:sp>
      <p:pic>
        <p:nvPicPr>
          <p:cNvPr id="56" name="图片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974" y="4362841"/>
            <a:ext cx="1220234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3003548" y="5293338"/>
            <a:ext cx="7310967" cy="692880"/>
          </a:xfrm>
          <a:prstGeom prst="wedgeRoundRectCallout">
            <a:avLst>
              <a:gd name="adj1" fmla="val -53938"/>
              <a:gd name="adj2" fmla="val -2631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除数是两位数，先看被除数的前两位，前两位不够除，再看被除数的前三位。</a:t>
            </a:r>
          </a:p>
        </p:txBody>
      </p:sp>
      <p:sp>
        <p:nvSpPr>
          <p:cNvPr id="4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4" grpId="0"/>
      <p:bldP spid="35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7" grpId="0"/>
      <p:bldP spid="5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4"/>
          <p:cNvSpPr txBox="1">
            <a:spLocks noChangeArrowheads="1"/>
          </p:cNvSpPr>
          <p:nvPr/>
        </p:nvSpPr>
        <p:spPr bwMode="auto">
          <a:xfrm>
            <a:off x="660400" y="1880036"/>
            <a:ext cx="394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940÷31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3D87C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endParaRPr lang="zh-CN" altLang="en-US" sz="2400" kern="0" dirty="0">
              <a:solidFill>
                <a:srgbClr val="3D87C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文本框 3"/>
          <p:cNvSpPr txBox="1">
            <a:spLocks noChangeArrowheads="1"/>
          </p:cNvSpPr>
          <p:nvPr/>
        </p:nvSpPr>
        <p:spPr bwMode="auto">
          <a:xfrm>
            <a:off x="624418" y="1182531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41" name="Group 123"/>
          <p:cNvGrpSpPr/>
          <p:nvPr/>
        </p:nvGrpSpPr>
        <p:grpSpPr bwMode="auto">
          <a:xfrm>
            <a:off x="1516849" y="3339587"/>
            <a:ext cx="2184400" cy="632884"/>
            <a:chOff x="1770" y="794"/>
            <a:chExt cx="1031" cy="299"/>
          </a:xfrm>
        </p:grpSpPr>
        <p:grpSp>
          <p:nvGrpSpPr>
            <p:cNvPr id="14342" name="Group 119"/>
            <p:cNvGrpSpPr/>
            <p:nvPr/>
          </p:nvGrpSpPr>
          <p:grpSpPr bwMode="auto">
            <a:xfrm>
              <a:off x="1770" y="794"/>
              <a:ext cx="1031" cy="258"/>
              <a:chOff x="2203" y="2518"/>
              <a:chExt cx="1031" cy="258"/>
            </a:xfrm>
          </p:grpSpPr>
          <p:sp>
            <p:nvSpPr>
              <p:cNvPr id="14343" name="Text Box 29"/>
              <p:cNvSpPr txBox="1">
                <a:spLocks noChangeArrowheads="1"/>
              </p:cNvSpPr>
              <p:nvPr/>
            </p:nvSpPr>
            <p:spPr bwMode="auto">
              <a:xfrm>
                <a:off x="2203" y="2518"/>
                <a:ext cx="453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31</a:t>
                </a:r>
              </a:p>
            </p:txBody>
          </p:sp>
          <p:sp>
            <p:nvSpPr>
              <p:cNvPr id="14344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9 4 0</a:t>
                </a:r>
              </a:p>
            </p:txBody>
          </p:sp>
        </p:grpSp>
        <p:pic>
          <p:nvPicPr>
            <p:cNvPr id="14345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808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文本框 29"/>
          <p:cNvSpPr txBox="1">
            <a:spLocks noChangeArrowheads="1"/>
          </p:cNvSpPr>
          <p:nvPr/>
        </p:nvSpPr>
        <p:spPr bwMode="auto">
          <a:xfrm>
            <a:off x="2594232" y="2850637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2247098" y="3788320"/>
            <a:ext cx="1136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9 3</a:t>
            </a: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2096816" y="4336537"/>
            <a:ext cx="131656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32"/>
          <p:cNvSpPr txBox="1">
            <a:spLocks noChangeArrowheads="1"/>
          </p:cNvSpPr>
          <p:nvPr/>
        </p:nvSpPr>
        <p:spPr bwMode="auto">
          <a:xfrm>
            <a:off x="2545549" y="4300553"/>
            <a:ext cx="770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9" name="文本框 33"/>
          <p:cNvSpPr txBox="1">
            <a:spLocks noChangeArrowheads="1"/>
          </p:cNvSpPr>
          <p:nvPr/>
        </p:nvSpPr>
        <p:spPr bwMode="auto">
          <a:xfrm>
            <a:off x="2856699" y="4300553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0" name="文本框 34"/>
          <p:cNvSpPr txBox="1">
            <a:spLocks noChangeArrowheads="1"/>
          </p:cNvSpPr>
          <p:nvPr/>
        </p:nvSpPr>
        <p:spPr bwMode="auto">
          <a:xfrm>
            <a:off x="2856699" y="2850637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74" y="4488937"/>
            <a:ext cx="1220234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2300016" y="4858149"/>
            <a:ext cx="2432051" cy="487973"/>
          </a:xfrm>
          <a:prstGeom prst="wedgeRoundRectCallout">
            <a:avLst>
              <a:gd name="adj1" fmla="val -64514"/>
              <a:gd name="adj2" fmla="val 31972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为什么商的个位商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6216" y="4383616"/>
            <a:ext cx="1224433" cy="18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5432684" y="5263078"/>
            <a:ext cx="4131733" cy="751516"/>
          </a:xfrm>
          <a:prstGeom prst="wedgeRoundRectCallout">
            <a:avLst>
              <a:gd name="adj1" fmla="val 64347"/>
              <a:gd name="adj2" fmla="val 20505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除到个位时，余数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比除数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小，个位不够商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，要商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6" name="文本框 19"/>
          <p:cNvSpPr txBox="1">
            <a:spLocks noChangeArrowheads="1"/>
          </p:cNvSpPr>
          <p:nvPr/>
        </p:nvSpPr>
        <p:spPr bwMode="auto">
          <a:xfrm>
            <a:off x="2203663" y="1793484"/>
            <a:ext cx="2980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30……10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思想气泡: 云 20"/>
          <p:cNvSpPr/>
          <p:nvPr/>
        </p:nvSpPr>
        <p:spPr>
          <a:xfrm>
            <a:off x="5361519" y="1113183"/>
            <a:ext cx="4114800" cy="1261533"/>
          </a:xfrm>
          <a:prstGeom prst="cloudCallout">
            <a:avLst>
              <a:gd name="adj1" fmla="val -46422"/>
              <a:gd name="adj2" fmla="val 49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你想的对吗？大家都来算算吧。</a:t>
            </a: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3836717" y="3030553"/>
            <a:ext cx="3661834" cy="2171700"/>
            <a:chOff x="2821336" y="1625501"/>
            <a:chExt cx="2746375" cy="1628775"/>
          </a:xfrm>
        </p:grpSpPr>
        <p:grpSp>
          <p:nvGrpSpPr>
            <p:cNvPr id="14359" name="Group 135"/>
            <p:cNvGrpSpPr/>
            <p:nvPr/>
          </p:nvGrpSpPr>
          <p:grpSpPr bwMode="auto">
            <a:xfrm>
              <a:off x="2821336" y="1625501"/>
              <a:ext cx="2746375" cy="1628775"/>
              <a:chOff x="1448" y="1859"/>
              <a:chExt cx="1730" cy="1026"/>
            </a:xfrm>
          </p:grpSpPr>
          <p:sp>
            <p:nvSpPr>
              <p:cNvPr id="29" name="Text Box 130"/>
              <p:cNvSpPr txBox="1">
                <a:spLocks noChangeArrowheads="1"/>
              </p:cNvSpPr>
              <p:nvPr/>
            </p:nvSpPr>
            <p:spPr bwMode="auto">
              <a:xfrm>
                <a:off x="1448" y="1859"/>
                <a:ext cx="1537" cy="3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spcBef>
                    <a:spcPct val="50000"/>
                  </a:spcBef>
                  <a:defRPr/>
                </a:pPr>
                <a:r>
                  <a:rPr lang="zh-CN" altLang="en-US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验算：      </a:t>
                </a:r>
                <a:r>
                  <a:rPr lang="en-US" altLang="zh-CN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3  1</a:t>
                </a:r>
              </a:p>
              <a:p>
                <a:pPr defTabSz="1219200" eaLnBrk="0" hangingPunct="0"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  ×    3  0</a:t>
                </a:r>
              </a:p>
            </p:txBody>
          </p:sp>
          <p:sp>
            <p:nvSpPr>
              <p:cNvPr id="30" name="Rectangle 131"/>
              <p:cNvSpPr>
                <a:spLocks noChangeArrowheads="1"/>
              </p:cNvSpPr>
              <p:nvPr/>
            </p:nvSpPr>
            <p:spPr bwMode="auto">
              <a:xfrm>
                <a:off x="1772" y="2435"/>
                <a:ext cx="1406" cy="2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defTabSz="1219200" eaLnBrk="0" hangingPunct="0"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＋    </a:t>
                </a: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1   0</a:t>
                </a:r>
              </a:p>
            </p:txBody>
          </p:sp>
          <p:sp>
            <p:nvSpPr>
              <p:cNvPr id="31" name="Rectangle 132"/>
              <p:cNvSpPr>
                <a:spLocks noChangeArrowheads="1"/>
              </p:cNvSpPr>
              <p:nvPr/>
            </p:nvSpPr>
            <p:spPr bwMode="auto">
              <a:xfrm>
                <a:off x="1993" y="2667"/>
                <a:ext cx="964" cy="2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defTabSz="1219200" eaLnBrk="0" hangingPunct="0"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9  4  0</a:t>
                </a:r>
              </a:p>
            </p:txBody>
          </p:sp>
          <p:sp>
            <p:nvSpPr>
              <p:cNvPr id="32" name="Rectangle 133"/>
              <p:cNvSpPr>
                <a:spLocks noChangeArrowheads="1"/>
              </p:cNvSpPr>
              <p:nvPr/>
            </p:nvSpPr>
            <p:spPr bwMode="auto">
              <a:xfrm>
                <a:off x="2010" y="2227"/>
                <a:ext cx="491" cy="2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defTabSz="1219200" eaLnBrk="0" hangingPunct="0"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9  3  0</a:t>
                </a:r>
              </a:p>
            </p:txBody>
          </p:sp>
        </p:grpSp>
        <p:cxnSp>
          <p:nvCxnSpPr>
            <p:cNvPr id="14364" name="直接连接符 32"/>
            <p:cNvCxnSpPr>
              <a:cxnSpLocks noChangeShapeType="1"/>
            </p:cNvCxnSpPr>
            <p:nvPr/>
          </p:nvCxnSpPr>
          <p:spPr bwMode="auto">
            <a:xfrm>
              <a:off x="3496023" y="2277368"/>
              <a:ext cx="1171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直接连接符 34"/>
            <p:cNvCxnSpPr>
              <a:cxnSpLocks noChangeShapeType="1"/>
            </p:cNvCxnSpPr>
            <p:nvPr/>
          </p:nvCxnSpPr>
          <p:spPr bwMode="auto">
            <a:xfrm>
              <a:off x="3496023" y="2938140"/>
              <a:ext cx="1171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7" name="图片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74" y="4531385"/>
            <a:ext cx="1220234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27"/>
          <p:cNvSpPr>
            <a:spLocks noChangeArrowheads="1"/>
          </p:cNvSpPr>
          <p:nvPr/>
        </p:nvSpPr>
        <p:spPr bwMode="auto">
          <a:xfrm>
            <a:off x="2159387" y="5421239"/>
            <a:ext cx="2866898" cy="776760"/>
          </a:xfrm>
          <a:prstGeom prst="wedgeRoundRectCallout">
            <a:avLst>
              <a:gd name="adj1" fmla="val -59958"/>
              <a:gd name="adj2" fmla="val 17662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如果被除数是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，商的个位商几？</a:t>
            </a:r>
          </a:p>
        </p:txBody>
      </p:sp>
      <p:grpSp>
        <p:nvGrpSpPr>
          <p:cNvPr id="39" name="Group 129"/>
          <p:cNvGrpSpPr/>
          <p:nvPr/>
        </p:nvGrpSpPr>
        <p:grpSpPr bwMode="auto">
          <a:xfrm>
            <a:off x="7363082" y="3834892"/>
            <a:ext cx="2182283" cy="639235"/>
            <a:chOff x="4492" y="1839"/>
            <a:chExt cx="1031" cy="302"/>
          </a:xfrm>
        </p:grpSpPr>
        <p:grpSp>
          <p:nvGrpSpPr>
            <p:cNvPr id="14369" name="Group 125"/>
            <p:cNvGrpSpPr/>
            <p:nvPr/>
          </p:nvGrpSpPr>
          <p:grpSpPr bwMode="auto">
            <a:xfrm>
              <a:off x="4492" y="1839"/>
              <a:ext cx="1031" cy="256"/>
              <a:chOff x="2203" y="2520"/>
              <a:chExt cx="1031" cy="256"/>
            </a:xfrm>
          </p:grpSpPr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2203" y="2520"/>
                <a:ext cx="401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31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9 3 0</a:t>
                </a:r>
              </a:p>
            </p:txBody>
          </p:sp>
        </p:grpSp>
        <p:pic>
          <p:nvPicPr>
            <p:cNvPr id="14372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" y="1856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文本框 4"/>
          <p:cNvSpPr txBox="1">
            <a:spLocks noChangeArrowheads="1"/>
          </p:cNvSpPr>
          <p:nvPr/>
        </p:nvSpPr>
        <p:spPr bwMode="auto">
          <a:xfrm>
            <a:off x="7396949" y="2823120"/>
            <a:ext cx="361738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0" hangingPunct="0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930÷31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5" name="文本框 78"/>
          <p:cNvSpPr txBox="1">
            <a:spLocks noChangeArrowheads="1"/>
          </p:cNvSpPr>
          <p:nvPr/>
        </p:nvSpPr>
        <p:spPr bwMode="auto">
          <a:xfrm>
            <a:off x="8343523" y="3348053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6" name="文本框 79"/>
          <p:cNvSpPr txBox="1">
            <a:spLocks noChangeArrowheads="1"/>
          </p:cNvSpPr>
          <p:nvPr/>
        </p:nvSpPr>
        <p:spPr bwMode="auto">
          <a:xfrm>
            <a:off x="8095450" y="4279387"/>
            <a:ext cx="1136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9 3</a:t>
            </a:r>
          </a:p>
        </p:txBody>
      </p:sp>
      <p:cxnSp>
        <p:nvCxnSpPr>
          <p:cNvPr id="47" name="直接连接符 46"/>
          <p:cNvCxnSpPr>
            <a:cxnSpLocks noChangeShapeType="1"/>
          </p:cNvCxnSpPr>
          <p:nvPr/>
        </p:nvCxnSpPr>
        <p:spPr bwMode="auto">
          <a:xfrm>
            <a:off x="7993850" y="4846653"/>
            <a:ext cx="126364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文本框 81"/>
          <p:cNvSpPr txBox="1">
            <a:spLocks noChangeArrowheads="1"/>
          </p:cNvSpPr>
          <p:nvPr/>
        </p:nvSpPr>
        <p:spPr bwMode="auto">
          <a:xfrm>
            <a:off x="8398132" y="4797971"/>
            <a:ext cx="64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9" name="文本框 82"/>
          <p:cNvSpPr txBox="1">
            <a:spLocks noChangeArrowheads="1"/>
          </p:cNvSpPr>
          <p:nvPr/>
        </p:nvSpPr>
        <p:spPr bwMode="auto">
          <a:xfrm>
            <a:off x="8639856" y="3348053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50" name="文本框 83"/>
          <p:cNvSpPr txBox="1">
            <a:spLocks noChangeArrowheads="1"/>
          </p:cNvSpPr>
          <p:nvPr/>
        </p:nvSpPr>
        <p:spPr bwMode="auto">
          <a:xfrm>
            <a:off x="8956931" y="2777880"/>
            <a:ext cx="1176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3" grpId="0" bldLvl="0" animBg="1"/>
      <p:bldP spid="23" grpId="1" bldLvl="0" animBg="1"/>
      <p:bldP spid="25" grpId="0" bldLvl="0" animBg="1"/>
      <p:bldP spid="25" grpId="1" bldLvl="0" animBg="1"/>
      <p:bldP spid="26" grpId="0"/>
      <p:bldP spid="21" grpId="0" bldLvl="0" animBg="1"/>
      <p:bldP spid="38" grpId="0" bldLvl="0" animBg="1"/>
      <p:bldP spid="44" grpId="0"/>
      <p:bldP spid="46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207" y="1091726"/>
            <a:ext cx="1008932" cy="15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28975" y="1223310"/>
            <a:ext cx="4284345" cy="457515"/>
          </a:xfrm>
          <a:prstGeom prst="wedgeRoundRectCallout">
            <a:avLst>
              <a:gd name="adj1" fmla="val -54278"/>
              <a:gd name="adj2" fmla="val 32843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除数是两位数的除法怎样计算？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660398" y="2745587"/>
            <a:ext cx="10858501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478155" indent="-478155" defTabSz="1219200" eaLnBrk="0" hangingPunct="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从被除数的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位除起，先用除数试除被除数前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位数，如果它比除数小，再试除前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位数。</a:t>
            </a:r>
            <a:endParaRPr lang="en-US" altLang="zh-CN" sz="2400" kern="0" dirty="0">
              <a:solidFill>
                <a:schemeClr val="tx1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660400" y="4220903"/>
            <a:ext cx="1018963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78155" indent="-478155" defTabSz="1219200" eaLnBrk="0" hangingPunct="0">
              <a:lnSpc>
                <a:spcPct val="130000"/>
              </a:lnSpc>
            </a:pP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除到被除数的哪一位，就在那一位上面写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60400" y="5054870"/>
            <a:ext cx="1008168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78155" indent="-478155" defTabSz="1219200" eaLnBrk="0" hangingPunct="0">
              <a:lnSpc>
                <a:spcPct val="130000"/>
              </a:lnSpc>
            </a:pP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求出每一位商，余下的数必须比除数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2460624" y="2745587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7225030" y="2754834"/>
            <a:ext cx="770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</a:t>
            </a:r>
          </a:p>
        </p:txBody>
      </p:sp>
      <p:sp>
        <p:nvSpPr>
          <p:cNvPr id="13" name="文本框 14"/>
          <p:cNvSpPr txBox="1">
            <a:spLocks noChangeArrowheads="1"/>
          </p:cNvSpPr>
          <p:nvPr/>
        </p:nvSpPr>
        <p:spPr bwMode="auto">
          <a:xfrm>
            <a:off x="2335362" y="3257648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14" name="文本框 15"/>
          <p:cNvSpPr txBox="1">
            <a:spLocks noChangeArrowheads="1"/>
          </p:cNvSpPr>
          <p:nvPr/>
        </p:nvSpPr>
        <p:spPr bwMode="auto">
          <a:xfrm>
            <a:off x="6456681" y="4268298"/>
            <a:ext cx="768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</a:t>
            </a: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5860883" y="5110269"/>
            <a:ext cx="76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99" y="1469868"/>
            <a:ext cx="1220234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2559898" y="1357163"/>
            <a:ext cx="7547821" cy="862536"/>
          </a:xfrm>
          <a:prstGeom prst="wedgeRoundRectCallout">
            <a:avLst>
              <a:gd name="adj1" fmla="val -55468"/>
              <a:gd name="adj2" fmla="val 24815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各写一道除数是一位数和两位数的除法算式，请同桌做一做。</a:t>
            </a:r>
          </a:p>
        </p:txBody>
      </p:sp>
      <p:grpSp>
        <p:nvGrpSpPr>
          <p:cNvPr id="16388" name="Group 129"/>
          <p:cNvGrpSpPr/>
          <p:nvPr/>
        </p:nvGrpSpPr>
        <p:grpSpPr bwMode="auto">
          <a:xfrm>
            <a:off x="7894790" y="3437104"/>
            <a:ext cx="2182283" cy="639235"/>
            <a:chOff x="4492" y="1839"/>
            <a:chExt cx="1031" cy="302"/>
          </a:xfrm>
        </p:grpSpPr>
        <p:pic>
          <p:nvPicPr>
            <p:cNvPr id="16389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" y="1856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0" name="Group 125"/>
            <p:cNvGrpSpPr/>
            <p:nvPr/>
          </p:nvGrpSpPr>
          <p:grpSpPr bwMode="auto">
            <a:xfrm>
              <a:off x="4492" y="1839"/>
              <a:ext cx="1031" cy="256"/>
              <a:chOff x="2203" y="2520"/>
              <a:chExt cx="1031" cy="256"/>
            </a:xfrm>
          </p:grpSpPr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2203" y="2520"/>
                <a:ext cx="401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31</a:t>
                </a:r>
              </a:p>
            </p:txBody>
          </p:sp>
          <p:sp>
            <p:nvSpPr>
              <p:cNvPr id="10" name="Text Box 30"/>
              <p:cNvSpPr txBox="1">
                <a:spLocks noChangeArrowheads="1"/>
              </p:cNvSpPr>
              <p:nvPr/>
            </p:nvSpPr>
            <p:spPr bwMode="auto">
              <a:xfrm>
                <a:off x="2549" y="2523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defTabSz="1219200" eaLnBrk="0" hangingPunct="0"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9 4 0</a:t>
                </a:r>
              </a:p>
            </p:txBody>
          </p:sp>
        </p:grpSp>
      </p:grpSp>
      <p:sp>
        <p:nvSpPr>
          <p:cNvPr id="16393" name="文本框 78"/>
          <p:cNvSpPr txBox="1">
            <a:spLocks noChangeArrowheads="1"/>
          </p:cNvSpPr>
          <p:nvPr/>
        </p:nvSpPr>
        <p:spPr bwMode="auto">
          <a:xfrm>
            <a:off x="8819774" y="2950034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6394" name="文本框 79"/>
          <p:cNvSpPr txBox="1">
            <a:spLocks noChangeArrowheads="1"/>
          </p:cNvSpPr>
          <p:nvPr/>
        </p:nvSpPr>
        <p:spPr bwMode="auto">
          <a:xfrm>
            <a:off x="8627158" y="3881599"/>
            <a:ext cx="1136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9 3</a:t>
            </a:r>
          </a:p>
        </p:txBody>
      </p:sp>
      <p:cxnSp>
        <p:nvCxnSpPr>
          <p:cNvPr id="16395" name="直接连接符 12"/>
          <p:cNvCxnSpPr>
            <a:cxnSpLocks noChangeShapeType="1"/>
          </p:cNvCxnSpPr>
          <p:nvPr/>
        </p:nvCxnSpPr>
        <p:spPr bwMode="auto">
          <a:xfrm>
            <a:off x="8525558" y="4448865"/>
            <a:ext cx="126364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文本框 81"/>
          <p:cNvSpPr txBox="1">
            <a:spLocks noChangeArrowheads="1"/>
          </p:cNvSpPr>
          <p:nvPr/>
        </p:nvSpPr>
        <p:spPr bwMode="auto">
          <a:xfrm>
            <a:off x="8929840" y="4400183"/>
            <a:ext cx="64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6397" name="文本框 82"/>
          <p:cNvSpPr txBox="1">
            <a:spLocks noChangeArrowheads="1"/>
          </p:cNvSpPr>
          <p:nvPr/>
        </p:nvSpPr>
        <p:spPr bwMode="auto">
          <a:xfrm>
            <a:off x="9116107" y="2950034"/>
            <a:ext cx="67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6398" name="文本框 81"/>
          <p:cNvSpPr txBox="1">
            <a:spLocks noChangeArrowheads="1"/>
          </p:cNvSpPr>
          <p:nvPr/>
        </p:nvSpPr>
        <p:spPr bwMode="auto">
          <a:xfrm>
            <a:off x="9186433" y="4393807"/>
            <a:ext cx="64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17" name="Group 72"/>
          <p:cNvGrpSpPr/>
          <p:nvPr/>
        </p:nvGrpSpPr>
        <p:grpSpPr bwMode="auto">
          <a:xfrm>
            <a:off x="2984124" y="2874065"/>
            <a:ext cx="2053167" cy="2794000"/>
            <a:chOff x="3063" y="86"/>
            <a:chExt cx="970" cy="1320"/>
          </a:xfrm>
        </p:grpSpPr>
        <p:grpSp>
          <p:nvGrpSpPr>
            <p:cNvPr id="16400" name="Group 55"/>
            <p:cNvGrpSpPr/>
            <p:nvPr/>
          </p:nvGrpSpPr>
          <p:grpSpPr bwMode="auto">
            <a:xfrm>
              <a:off x="3063" y="333"/>
              <a:ext cx="947" cy="312"/>
              <a:chOff x="286" y="1875"/>
              <a:chExt cx="947" cy="312"/>
            </a:xfrm>
          </p:grpSpPr>
          <p:pic>
            <p:nvPicPr>
              <p:cNvPr id="16401" name="图片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" y="1902"/>
                <a:ext cx="651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402" name="Group 56"/>
              <p:cNvGrpSpPr/>
              <p:nvPr/>
            </p:nvGrpSpPr>
            <p:grpSpPr bwMode="auto">
              <a:xfrm>
                <a:off x="286" y="1875"/>
                <a:ext cx="947" cy="260"/>
                <a:chOff x="527" y="1875"/>
                <a:chExt cx="947" cy="260"/>
              </a:xfrm>
            </p:grpSpPr>
            <p:sp>
              <p:nvSpPr>
                <p:cNvPr id="1640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27" y="1875"/>
                  <a:ext cx="227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1219200" eaLnBrk="0" hangingPunct="0"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1640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89" y="1882"/>
                  <a:ext cx="68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1219200" eaLnBrk="0" hangingPunct="0"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4 1 4</a:t>
                  </a:r>
                </a:p>
              </p:txBody>
            </p:sp>
          </p:grpSp>
        </p:grpSp>
        <p:sp>
          <p:nvSpPr>
            <p:cNvPr id="16405" name="文本框 3"/>
            <p:cNvSpPr txBox="1">
              <a:spLocks noChangeArrowheads="1"/>
            </p:cNvSpPr>
            <p:nvPr/>
          </p:nvSpPr>
          <p:spPr bwMode="auto">
            <a:xfrm>
              <a:off x="3331" y="87"/>
              <a:ext cx="16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200" eaLnBrk="0" hangingPunct="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6406" name="文本框 4"/>
            <p:cNvSpPr txBox="1">
              <a:spLocks noChangeArrowheads="1"/>
            </p:cNvSpPr>
            <p:nvPr/>
          </p:nvSpPr>
          <p:spPr bwMode="auto">
            <a:xfrm>
              <a:off x="3333" y="560"/>
              <a:ext cx="53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cxnSp>
          <p:nvCxnSpPr>
            <p:cNvPr id="16407" name="直接连接符 5"/>
            <p:cNvCxnSpPr>
              <a:cxnSpLocks noChangeShapeType="1"/>
            </p:cNvCxnSpPr>
            <p:nvPr/>
          </p:nvCxnSpPr>
          <p:spPr bwMode="auto">
            <a:xfrm>
              <a:off x="3290" y="801"/>
              <a:ext cx="5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8" name="文本框 7"/>
            <p:cNvSpPr txBox="1">
              <a:spLocks noChangeArrowheads="1"/>
            </p:cNvSpPr>
            <p:nvPr/>
          </p:nvSpPr>
          <p:spPr bwMode="auto">
            <a:xfrm>
              <a:off x="3621" y="757"/>
              <a:ext cx="36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6409" name="文本框 8"/>
            <p:cNvSpPr txBox="1">
              <a:spLocks noChangeArrowheads="1"/>
            </p:cNvSpPr>
            <p:nvPr/>
          </p:nvSpPr>
          <p:spPr bwMode="auto">
            <a:xfrm>
              <a:off x="3593" y="86"/>
              <a:ext cx="31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6410" name="文本框 38"/>
            <p:cNvSpPr txBox="1">
              <a:spLocks noChangeArrowheads="1"/>
            </p:cNvSpPr>
            <p:nvPr/>
          </p:nvSpPr>
          <p:spPr bwMode="auto">
            <a:xfrm>
              <a:off x="3474" y="759"/>
              <a:ext cx="22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6411" name="文本框 39"/>
            <p:cNvSpPr txBox="1">
              <a:spLocks noChangeArrowheads="1"/>
            </p:cNvSpPr>
            <p:nvPr/>
          </p:nvSpPr>
          <p:spPr bwMode="auto">
            <a:xfrm>
              <a:off x="3460" y="86"/>
              <a:ext cx="20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grpSp>
          <p:nvGrpSpPr>
            <p:cNvPr id="16412" name="组合 40"/>
            <p:cNvGrpSpPr/>
            <p:nvPr/>
          </p:nvGrpSpPr>
          <p:grpSpPr bwMode="auto">
            <a:xfrm>
              <a:off x="3480" y="955"/>
              <a:ext cx="553" cy="236"/>
              <a:chOff x="4362085" y="5055536"/>
              <a:chExt cx="878015" cy="373698"/>
            </a:xfrm>
          </p:grpSpPr>
          <p:sp>
            <p:nvSpPr>
              <p:cNvPr id="16413" name="文本框 41"/>
              <p:cNvSpPr txBox="1">
                <a:spLocks noChangeArrowheads="1"/>
              </p:cNvSpPr>
              <p:nvPr/>
            </p:nvSpPr>
            <p:spPr bwMode="auto">
              <a:xfrm>
                <a:off x="4580973" y="5083770"/>
                <a:ext cx="576345" cy="345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4" name="文本框 42"/>
              <p:cNvSpPr txBox="1">
                <a:spLocks noChangeArrowheads="1"/>
              </p:cNvSpPr>
              <p:nvPr/>
            </p:nvSpPr>
            <p:spPr bwMode="auto">
              <a:xfrm>
                <a:off x="4362085" y="5055536"/>
                <a:ext cx="878015" cy="346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1 2</a:t>
                </a:r>
              </a:p>
            </p:txBody>
          </p:sp>
        </p:grpSp>
        <p:cxnSp>
          <p:nvCxnSpPr>
            <p:cNvPr id="16415" name="直接连接符 43"/>
            <p:cNvCxnSpPr>
              <a:cxnSpLocks noChangeShapeType="1"/>
            </p:cNvCxnSpPr>
            <p:nvPr/>
          </p:nvCxnSpPr>
          <p:spPr bwMode="auto">
            <a:xfrm>
              <a:off x="3290" y="1217"/>
              <a:ext cx="5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6" name="文本框 44"/>
            <p:cNvSpPr txBox="1">
              <a:spLocks noChangeArrowheads="1"/>
            </p:cNvSpPr>
            <p:nvPr/>
          </p:nvSpPr>
          <p:spPr bwMode="auto">
            <a:xfrm>
              <a:off x="3624" y="1188"/>
              <a:ext cx="36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5" name="Group 64"/>
          <p:cNvGrpSpPr/>
          <p:nvPr/>
        </p:nvGrpSpPr>
        <p:grpSpPr bwMode="auto">
          <a:xfrm>
            <a:off x="5367491" y="2918515"/>
            <a:ext cx="2180167" cy="2777067"/>
            <a:chOff x="1862" y="2019"/>
            <a:chExt cx="1030" cy="1312"/>
          </a:xfrm>
        </p:grpSpPr>
        <p:sp>
          <p:nvSpPr>
            <p:cNvPr id="16418" name="文本框 25"/>
            <p:cNvSpPr txBox="1">
              <a:spLocks noChangeArrowheads="1"/>
            </p:cNvSpPr>
            <p:nvPr/>
          </p:nvSpPr>
          <p:spPr bwMode="auto">
            <a:xfrm>
              <a:off x="2203" y="2464"/>
              <a:ext cx="53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5 4</a:t>
              </a:r>
            </a:p>
          </p:txBody>
        </p:sp>
        <p:cxnSp>
          <p:nvCxnSpPr>
            <p:cNvPr id="16419" name="直接连接符 26"/>
            <p:cNvCxnSpPr>
              <a:cxnSpLocks noChangeShapeType="1"/>
            </p:cNvCxnSpPr>
            <p:nvPr/>
          </p:nvCxnSpPr>
          <p:spPr bwMode="auto">
            <a:xfrm>
              <a:off x="2183" y="2729"/>
              <a:ext cx="5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0" name="文本框 27"/>
            <p:cNvSpPr txBox="1">
              <a:spLocks noChangeArrowheads="1"/>
            </p:cNvSpPr>
            <p:nvPr/>
          </p:nvSpPr>
          <p:spPr bwMode="auto">
            <a:xfrm>
              <a:off x="2348" y="2691"/>
              <a:ext cx="45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 </a:t>
              </a:r>
            </a:p>
          </p:txBody>
        </p:sp>
        <p:sp>
          <p:nvSpPr>
            <p:cNvPr id="16421" name="文本框 40"/>
            <p:cNvSpPr txBox="1">
              <a:spLocks noChangeArrowheads="1"/>
            </p:cNvSpPr>
            <p:nvPr/>
          </p:nvSpPr>
          <p:spPr bwMode="auto">
            <a:xfrm>
              <a:off x="2470" y="2020"/>
              <a:ext cx="31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grpSp>
          <p:nvGrpSpPr>
            <p:cNvPr id="16422" name="组合 5"/>
            <p:cNvGrpSpPr/>
            <p:nvPr/>
          </p:nvGrpSpPr>
          <p:grpSpPr bwMode="auto">
            <a:xfrm>
              <a:off x="2344" y="2873"/>
              <a:ext cx="524" cy="221"/>
              <a:chOff x="4569857" y="5053377"/>
              <a:chExt cx="831883" cy="351755"/>
            </a:xfrm>
          </p:grpSpPr>
          <p:sp>
            <p:nvSpPr>
              <p:cNvPr id="16423" name="文本框 41"/>
              <p:cNvSpPr txBox="1">
                <a:spLocks noChangeArrowheads="1"/>
              </p:cNvSpPr>
              <p:nvPr/>
            </p:nvSpPr>
            <p:spPr bwMode="auto">
              <a:xfrm>
                <a:off x="4569857" y="5053377"/>
                <a:ext cx="576346" cy="347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6424" name="文本框 42"/>
              <p:cNvSpPr txBox="1">
                <a:spLocks noChangeArrowheads="1"/>
              </p:cNvSpPr>
              <p:nvPr/>
            </p:nvSpPr>
            <p:spPr bwMode="auto">
              <a:xfrm>
                <a:off x="4825394" y="5057931"/>
                <a:ext cx="576346" cy="347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 eaLnBrk="0" hangingPunct="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16425" name="直接连接符 44"/>
            <p:cNvCxnSpPr>
              <a:cxnSpLocks noChangeShapeType="1"/>
            </p:cNvCxnSpPr>
            <p:nvPr/>
          </p:nvCxnSpPr>
          <p:spPr bwMode="auto">
            <a:xfrm>
              <a:off x="2183" y="3146"/>
              <a:ext cx="5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6" name="文本框 45"/>
            <p:cNvSpPr txBox="1">
              <a:spLocks noChangeArrowheads="1"/>
            </p:cNvSpPr>
            <p:nvPr/>
          </p:nvSpPr>
          <p:spPr bwMode="auto">
            <a:xfrm>
              <a:off x="2505" y="3113"/>
              <a:ext cx="36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grpSp>
          <p:nvGrpSpPr>
            <p:cNvPr id="16427" name="Group 82"/>
            <p:cNvGrpSpPr/>
            <p:nvPr/>
          </p:nvGrpSpPr>
          <p:grpSpPr bwMode="auto">
            <a:xfrm>
              <a:off x="1862" y="2242"/>
              <a:ext cx="1030" cy="321"/>
              <a:chOff x="2204" y="2457"/>
              <a:chExt cx="1030" cy="321"/>
            </a:xfrm>
          </p:grpSpPr>
          <p:grpSp>
            <p:nvGrpSpPr>
              <p:cNvPr id="16428" name="Group 83"/>
              <p:cNvGrpSpPr/>
              <p:nvPr/>
            </p:nvGrpSpPr>
            <p:grpSpPr bwMode="auto">
              <a:xfrm>
                <a:off x="2204" y="2457"/>
                <a:ext cx="1030" cy="263"/>
                <a:chOff x="2204" y="2457"/>
                <a:chExt cx="1030" cy="263"/>
              </a:xfrm>
            </p:grpSpPr>
            <p:sp>
              <p:nvSpPr>
                <p:cNvPr id="1642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204" y="2467"/>
                  <a:ext cx="472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1219200" eaLnBrk="0" hangingPunct="0"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18</a:t>
                  </a:r>
                </a:p>
              </p:txBody>
            </p:sp>
            <p:sp>
              <p:nvSpPr>
                <p:cNvPr id="1643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549" y="2457"/>
                  <a:ext cx="68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1219200" eaLnBrk="0" hangingPunct="0"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6 1 2</a:t>
                  </a:r>
                </a:p>
              </p:txBody>
            </p:sp>
          </p:grpSp>
          <p:pic>
            <p:nvPicPr>
              <p:cNvPr id="16431" name="图片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" y="2493"/>
                <a:ext cx="651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432" name="Text Box 88"/>
            <p:cNvSpPr txBox="1">
              <a:spLocks noChangeArrowheads="1"/>
            </p:cNvSpPr>
            <p:nvPr/>
          </p:nvSpPr>
          <p:spPr bwMode="auto">
            <a:xfrm>
              <a:off x="2506" y="2697"/>
              <a:ext cx="22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433" name="Text Box 93"/>
            <p:cNvSpPr txBox="1">
              <a:spLocks noChangeArrowheads="1"/>
            </p:cNvSpPr>
            <p:nvPr/>
          </p:nvSpPr>
          <p:spPr bwMode="auto">
            <a:xfrm>
              <a:off x="2332" y="2019"/>
              <a:ext cx="22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2575056" y="1316078"/>
            <a:ext cx="8781283" cy="805723"/>
          </a:xfrm>
          <a:prstGeom prst="wedgeRoundRectCallout">
            <a:avLst>
              <a:gd name="adj1" fmla="val -55468"/>
              <a:gd name="adj2" fmla="val 24815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除数是两位数的除法与除数是一位数的除法有什么相同点？有什么不同点？</a:t>
            </a:r>
          </a:p>
        </p:txBody>
      </p:sp>
      <p:sp>
        <p:nvSpPr>
          <p:cNvPr id="5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宽屏</PresentationFormat>
  <Paragraphs>364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2020-07-02T02:32:00Z</dcterms:created>
  <dcterms:modified xsi:type="dcterms:W3CDTF">2023-01-16T15:54:15Z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2EBEEA722BA343DAAC8009582C943092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