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handoutMasterIdLst>
    <p:handoutMasterId r:id="rId26"/>
  </p:handoutMasterIdLst>
  <p:sldIdLst>
    <p:sldId id="257" r:id="rId2"/>
    <p:sldId id="258" r:id="rId3"/>
    <p:sldId id="259" r:id="rId4"/>
    <p:sldId id="260" r:id="rId5"/>
    <p:sldId id="264" r:id="rId6"/>
    <p:sldId id="265" r:id="rId7"/>
    <p:sldId id="266" r:id="rId8"/>
    <p:sldId id="267" r:id="rId9"/>
    <p:sldId id="275" r:id="rId10"/>
    <p:sldId id="268" r:id="rId11"/>
    <p:sldId id="276" r:id="rId12"/>
    <p:sldId id="277" r:id="rId13"/>
    <p:sldId id="278" r:id="rId14"/>
    <p:sldId id="280" r:id="rId15"/>
    <p:sldId id="281" r:id="rId16"/>
    <p:sldId id="283" r:id="rId17"/>
    <p:sldId id="282" r:id="rId18"/>
    <p:sldId id="284" r:id="rId19"/>
    <p:sldId id="285" r:id="rId20"/>
    <p:sldId id="286" r:id="rId21"/>
    <p:sldId id="287" r:id="rId22"/>
    <p:sldId id="289" r:id="rId23"/>
    <p:sldId id="290" r:id="rId2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1E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43" autoAdjust="0"/>
    <p:restoredTop sz="94660"/>
  </p:normalViewPr>
  <p:slideViewPr>
    <p:cSldViewPr snapToGrid="0">
      <p:cViewPr varScale="1">
        <p:scale>
          <a:sx n="103" d="100"/>
          <a:sy n="103" d="100"/>
        </p:scale>
        <p:origin x="138" y="3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2023-01-16</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宋体 CN Light" panose="02020300000000000000" pitchFamily="18" charset="-122"/>
                <a:ea typeface="思源宋体 CN Light" panose="02020300000000000000" pitchFamily="18"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宋体 CN Light" panose="02020300000000000000" pitchFamily="18" charset="-122"/>
                <a:ea typeface="思源宋体 CN Light" panose="02020300000000000000" pitchFamily="18" charset="-122"/>
              </a:defRPr>
            </a:lvl1pPr>
          </a:lstStyle>
          <a:p>
            <a:fld id="{6B212D9C-45C2-46AF-B24E-D4246AB32678}" type="datetimeFigureOut">
              <a:rPr lang="zh-CN" altLang="en-US" smtClean="0"/>
              <a:t>2023-01-16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宋体 CN Light" panose="02020300000000000000" pitchFamily="18" charset="-122"/>
                <a:ea typeface="思源宋体 CN Light" panose="02020300000000000000" pitchFamily="18"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宋体 CN Light" panose="02020300000000000000" pitchFamily="18" charset="-122"/>
                <a:ea typeface="思源宋体 CN Light" panose="02020300000000000000" pitchFamily="18" charset="-122"/>
              </a:defRPr>
            </a:lvl1pPr>
          </a:lstStyle>
          <a:p>
            <a:fld id="{F2C88C4C-71A5-4486-B3C1-1B3C92B05DC1}"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宋体 CN Light" panose="02020300000000000000" pitchFamily="18" charset="-122"/>
        <a:ea typeface="思源宋体 CN Light" panose="02020300000000000000" pitchFamily="18" charset="-122"/>
        <a:cs typeface="+mn-cs"/>
      </a:defRPr>
    </a:lvl1pPr>
    <a:lvl2pPr marL="457200" algn="l" defTabSz="914400" rtl="0" eaLnBrk="1" latinLnBrk="0" hangingPunct="1">
      <a:defRPr sz="1200" kern="1200">
        <a:solidFill>
          <a:schemeClr val="tx1"/>
        </a:solidFill>
        <a:latin typeface="思源宋体 CN Light" panose="02020300000000000000" pitchFamily="18" charset="-122"/>
        <a:ea typeface="思源宋体 CN Light" panose="02020300000000000000" pitchFamily="18" charset="-122"/>
        <a:cs typeface="+mn-cs"/>
      </a:defRPr>
    </a:lvl2pPr>
    <a:lvl3pPr marL="914400" algn="l" defTabSz="914400" rtl="0" eaLnBrk="1" latinLnBrk="0" hangingPunct="1">
      <a:defRPr sz="1200" kern="1200">
        <a:solidFill>
          <a:schemeClr val="tx1"/>
        </a:solidFill>
        <a:latin typeface="思源宋体 CN Light" panose="02020300000000000000" pitchFamily="18" charset="-122"/>
        <a:ea typeface="思源宋体 CN Light" panose="02020300000000000000" pitchFamily="18" charset="-122"/>
        <a:cs typeface="+mn-cs"/>
      </a:defRPr>
    </a:lvl3pPr>
    <a:lvl4pPr marL="1371600" algn="l" defTabSz="914400" rtl="0" eaLnBrk="1" latinLnBrk="0" hangingPunct="1">
      <a:defRPr sz="1200" kern="1200">
        <a:solidFill>
          <a:schemeClr val="tx1"/>
        </a:solidFill>
        <a:latin typeface="思源宋体 CN Light" panose="02020300000000000000" pitchFamily="18" charset="-122"/>
        <a:ea typeface="思源宋体 CN Light" panose="02020300000000000000" pitchFamily="18" charset="-122"/>
        <a:cs typeface="+mn-cs"/>
      </a:defRPr>
    </a:lvl4pPr>
    <a:lvl5pPr marL="1828800" algn="l" defTabSz="914400" rtl="0" eaLnBrk="1" latinLnBrk="0" hangingPunct="1">
      <a:defRPr sz="1200" kern="1200">
        <a:solidFill>
          <a:schemeClr val="tx1"/>
        </a:solidFill>
        <a:latin typeface="思源宋体 CN Light" panose="02020300000000000000" pitchFamily="18" charset="-122"/>
        <a:ea typeface="思源宋体 CN Light" panose="02020300000000000000" pitchFamily="18"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2023-01-16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2023-01-16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2023-01-16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2023-01-16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2023-01-16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2023-01-16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2023-01-16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21E2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2023-01-16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tags" Target="../tags/tag3.xml"/><Relationship Id="rId7" Type="http://schemas.openxmlformats.org/officeDocument/2006/relationships/image" Target="../media/image1.png"/><Relationship Id="rId12" Type="http://schemas.openxmlformats.org/officeDocument/2006/relationships/image" Target="../media/image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2.xml"/><Relationship Id="rId11" Type="http://schemas.openxmlformats.org/officeDocument/2006/relationships/image" Target="../media/image5.png"/><Relationship Id="rId5" Type="http://schemas.openxmlformats.org/officeDocument/2006/relationships/tags" Target="../tags/tag5.xml"/><Relationship Id="rId10" Type="http://schemas.openxmlformats.org/officeDocument/2006/relationships/image" Target="../media/image4.png"/><Relationship Id="rId4" Type="http://schemas.openxmlformats.org/officeDocument/2006/relationships/tags" Target="../tags/tag4.xml"/><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5.xml"/><Relationship Id="rId1" Type="http://schemas.openxmlformats.org/officeDocument/2006/relationships/tags" Target="../tags/tag24.xml"/><Relationship Id="rId5" Type="http://schemas.microsoft.com/office/2007/relationships/hdphoto" Target="../media/hdphoto1.wdp"/><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7.xml"/><Relationship Id="rId1" Type="http://schemas.openxmlformats.org/officeDocument/2006/relationships/tags" Target="../tags/tag26.xml"/><Relationship Id="rId5" Type="http://schemas.microsoft.com/office/2007/relationships/hdphoto" Target="../media/hdphoto1.wdp"/><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9.xml"/><Relationship Id="rId1" Type="http://schemas.openxmlformats.org/officeDocument/2006/relationships/tags" Target="../tags/tag28.xml"/><Relationship Id="rId5" Type="http://schemas.microsoft.com/office/2007/relationships/hdphoto" Target="../media/hdphoto1.wdp"/><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8.jpeg"/><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17.jpeg"/><Relationship Id="rId5" Type="http://schemas.microsoft.com/office/2007/relationships/hdphoto" Target="../media/hdphoto1.wdp"/><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tags" Target="../tags/tag33.xml"/><Relationship Id="rId1" Type="http://schemas.openxmlformats.org/officeDocument/2006/relationships/tags" Target="../tags/tag32.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36.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2.xml"/><Relationship Id="rId7" Type="http://schemas.openxmlformats.org/officeDocument/2006/relationships/image" Target="../media/image34.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28.png"/><Relationship Id="rId5" Type="http://schemas.microsoft.com/office/2007/relationships/hdphoto" Target="../media/hdphoto1.wdp"/><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36.png"/><Relationship Id="rId5" Type="http://schemas.microsoft.com/office/2007/relationships/hdphoto" Target="../media/hdphoto1.wdp"/><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2.xml"/><Relationship Id="rId1" Type="http://schemas.openxmlformats.org/officeDocument/2006/relationships/tags" Target="../tags/tag41.xml"/><Relationship Id="rId5" Type="http://schemas.microsoft.com/office/2007/relationships/hdphoto" Target="../media/hdphoto1.wdp"/><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8.xml"/><Relationship Id="rId7"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tags" Target="../tags/tag11.xml"/><Relationship Id="rId11" Type="http://schemas.microsoft.com/office/2007/relationships/hdphoto" Target="../media/hdphoto1.wdp"/><Relationship Id="rId5" Type="http://schemas.openxmlformats.org/officeDocument/2006/relationships/tags" Target="../tags/tag10.xml"/><Relationship Id="rId10" Type="http://schemas.openxmlformats.org/officeDocument/2006/relationships/image" Target="../media/image10.png"/><Relationship Id="rId4" Type="http://schemas.openxmlformats.org/officeDocument/2006/relationships/tags" Target="../tags/tag9.xml"/><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8.pn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37.png"/><Relationship Id="rId5" Type="http://schemas.microsoft.com/office/2007/relationships/hdphoto" Target="../media/hdphoto1.wdp"/><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2.xml"/><Relationship Id="rId7" Type="http://schemas.openxmlformats.org/officeDocument/2006/relationships/image" Target="../media/image40.png"/><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10.png"/><Relationship Id="rId3" Type="http://schemas.openxmlformats.org/officeDocument/2006/relationships/tags" Target="../tags/tag49.xml"/><Relationship Id="rId7" Type="http://schemas.openxmlformats.org/officeDocument/2006/relationships/tags" Target="../tags/tag53.xml"/><Relationship Id="rId12" Type="http://schemas.openxmlformats.org/officeDocument/2006/relationships/image" Target="../media/image30.pn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11" Type="http://schemas.microsoft.com/office/2007/relationships/hdphoto" Target="../media/hdphoto2.wdp"/><Relationship Id="rId5" Type="http://schemas.openxmlformats.org/officeDocument/2006/relationships/tags" Target="../tags/tag51.xml"/><Relationship Id="rId10" Type="http://schemas.openxmlformats.org/officeDocument/2006/relationships/image" Target="../media/image13.png"/><Relationship Id="rId4" Type="http://schemas.openxmlformats.org/officeDocument/2006/relationships/tags" Target="../tags/tag50.xml"/><Relationship Id="rId9" Type="http://schemas.openxmlformats.org/officeDocument/2006/relationships/image" Target="../media/image12.png"/><Relationship Id="rId14" Type="http://schemas.microsoft.com/office/2007/relationships/hdphoto" Target="../media/hdphoto1.wdp"/></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tags" Target="../tags/tag56.xml"/><Relationship Id="rId7" Type="http://schemas.openxmlformats.org/officeDocument/2006/relationships/image" Target="../media/image1.png"/><Relationship Id="rId12" Type="http://schemas.openxmlformats.org/officeDocument/2006/relationships/image" Target="../media/image6.png"/><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slideLayout" Target="../slideLayouts/slideLayout2.xml"/><Relationship Id="rId11" Type="http://schemas.openxmlformats.org/officeDocument/2006/relationships/image" Target="../media/image5.png"/><Relationship Id="rId5" Type="http://schemas.openxmlformats.org/officeDocument/2006/relationships/tags" Target="../tags/tag58.xml"/><Relationship Id="rId10" Type="http://schemas.openxmlformats.org/officeDocument/2006/relationships/image" Target="../media/image4.png"/><Relationship Id="rId4" Type="http://schemas.openxmlformats.org/officeDocument/2006/relationships/tags" Target="../tags/tag57.xml"/><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12.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10.png"/><Relationship Id="rId5" Type="http://schemas.microsoft.com/office/2007/relationships/hdphoto" Target="../media/hdphoto3.wdp"/><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10.png"/><Relationship Id="rId11" Type="http://schemas.openxmlformats.org/officeDocument/2006/relationships/image" Target="../media/image23.png"/><Relationship Id="rId5" Type="http://schemas.microsoft.com/office/2007/relationships/hdphoto" Target="../media/hdphoto4.wdp"/><Relationship Id="rId10" Type="http://schemas.openxmlformats.org/officeDocument/2006/relationships/image" Target="../media/image22.png"/><Relationship Id="rId4" Type="http://schemas.openxmlformats.org/officeDocument/2006/relationships/image" Target="../media/image15.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16.GIF"/><Relationship Id="rId5" Type="http://schemas.microsoft.com/office/2007/relationships/hdphoto" Target="../media/hdphoto1.wdp"/><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23.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hidden="1"/>
          <p:cNvSpPr txBox="1"/>
          <p:nvPr/>
        </p:nvSpPr>
        <p:spPr>
          <a:xfrm>
            <a:off x="0" y="149731"/>
            <a:ext cx="2095500" cy="369332"/>
          </a:xfrm>
          <a:prstGeom prst="rect">
            <a:avLst/>
          </a:prstGeom>
          <a:noFill/>
        </p:spPr>
        <p:txBody>
          <a:bodyPr wrap="square" rtlCol="0">
            <a:spAutoFit/>
          </a:bodyPr>
          <a:lstStyle/>
          <a:p>
            <a:pPr algn="ctr"/>
            <a:r>
              <a:rPr lang="en-US" altLang="zh-CN" dirty="0">
                <a:noFill/>
              </a:rPr>
              <a:t>BY YUSHEN</a:t>
            </a:r>
            <a:endParaRPr lang="zh-CN" altLang="en-US" dirty="0">
              <a:noFill/>
            </a:endParaRPr>
          </a:p>
        </p:txBody>
      </p:sp>
      <p:pic>
        <p:nvPicPr>
          <p:cNvPr id="5" name="图片 21"/>
          <p:cNvPicPr>
            <a:picLocks noChangeAspect="1"/>
          </p:cNvPicPr>
          <p:nvPr>
            <p:custDataLst>
              <p:tags r:id="rId1"/>
            </p:custDataLst>
          </p:nvPr>
        </p:nvPicPr>
        <p:blipFill>
          <a:blip r:embed="rId7">
            <a:lum bright="70000" contrast="-70000"/>
            <a:extLst>
              <a:ext uri="{28A0092B-C50C-407E-A947-70E740481C1C}">
                <a14:useLocalDpi xmlns:a14="http://schemas.microsoft.com/office/drawing/2010/main" val="0"/>
              </a:ext>
            </a:extLst>
          </a:blip>
          <a:srcRect t="23438" r="65783" b="41329"/>
          <a:stretch>
            <a:fillRect/>
          </a:stretch>
        </p:blipFill>
        <p:spPr>
          <a:xfrm rot="10800000">
            <a:off x="656662" y="1077634"/>
            <a:ext cx="4214338" cy="4339578"/>
          </a:xfrm>
          <a:custGeom>
            <a:avLst/>
            <a:gdLst>
              <a:gd name="connsiteX0" fmla="*/ 2931888 w 3511056"/>
              <a:gd name="connsiteY0" fmla="*/ 2775405 h 3615397"/>
              <a:gd name="connsiteX1" fmla="*/ 2931876 w 3511056"/>
              <a:gd name="connsiteY1" fmla="*/ 2775427 h 3615397"/>
              <a:gd name="connsiteX2" fmla="*/ 2928367 w 3511056"/>
              <a:gd name="connsiteY2" fmla="*/ 2780828 h 3615397"/>
              <a:gd name="connsiteX3" fmla="*/ 2033949 w 3511056"/>
              <a:gd name="connsiteY3" fmla="*/ 0 h 3615397"/>
              <a:gd name="connsiteX4" fmla="*/ 2526318 w 3511056"/>
              <a:gd name="connsiteY4" fmla="*/ 393895 h 3615397"/>
              <a:gd name="connsiteX5" fmla="*/ 2582589 w 3511056"/>
              <a:gd name="connsiteY5" fmla="*/ 407963 h 3615397"/>
              <a:gd name="connsiteX6" fmla="*/ 2629444 w 3511056"/>
              <a:gd name="connsiteY6" fmla="*/ 423007 h 3615397"/>
              <a:gd name="connsiteX7" fmla="*/ 2619278 w 3511056"/>
              <a:gd name="connsiteY7" fmla="*/ 420773 h 3615397"/>
              <a:gd name="connsiteX8" fmla="*/ 2611343 w 3511056"/>
              <a:gd name="connsiteY8" fmla="*/ 418829 h 3615397"/>
              <a:gd name="connsiteX9" fmla="*/ 2618840 w 3511056"/>
              <a:gd name="connsiteY9" fmla="*/ 420677 h 3615397"/>
              <a:gd name="connsiteX10" fmla="*/ 2619278 w 3511056"/>
              <a:gd name="connsiteY10" fmla="*/ 420773 h 3615397"/>
              <a:gd name="connsiteX11" fmla="*/ 2632130 w 3511056"/>
              <a:gd name="connsiteY11" fmla="*/ 423921 h 3615397"/>
              <a:gd name="connsiteX12" fmla="*/ 2681062 w 3511056"/>
              <a:gd name="connsiteY12" fmla="*/ 436098 h 3615397"/>
              <a:gd name="connsiteX13" fmla="*/ 2709198 w 3511056"/>
              <a:gd name="connsiteY13" fmla="*/ 464234 h 3615397"/>
              <a:gd name="connsiteX14" fmla="*/ 2807672 w 3511056"/>
              <a:gd name="connsiteY14" fmla="*/ 492369 h 3615397"/>
              <a:gd name="connsiteX15" fmla="*/ 2892078 w 3511056"/>
              <a:gd name="connsiteY15" fmla="*/ 520505 h 3615397"/>
              <a:gd name="connsiteX16" fmla="*/ 2934281 w 3511056"/>
              <a:gd name="connsiteY16" fmla="*/ 534572 h 3615397"/>
              <a:gd name="connsiteX17" fmla="*/ 3018687 w 3511056"/>
              <a:gd name="connsiteY17" fmla="*/ 604911 h 3615397"/>
              <a:gd name="connsiteX18" fmla="*/ 3060890 w 3511056"/>
              <a:gd name="connsiteY18" fmla="*/ 633046 h 3615397"/>
              <a:gd name="connsiteX19" fmla="*/ 3117161 w 3511056"/>
              <a:gd name="connsiteY19" fmla="*/ 675249 h 3615397"/>
              <a:gd name="connsiteX20" fmla="*/ 3145296 w 3511056"/>
              <a:gd name="connsiteY20" fmla="*/ 717452 h 3615397"/>
              <a:gd name="connsiteX21" fmla="*/ 3187499 w 3511056"/>
              <a:gd name="connsiteY21" fmla="*/ 745588 h 3615397"/>
              <a:gd name="connsiteX22" fmla="*/ 3219549 w 3511056"/>
              <a:gd name="connsiteY22" fmla="*/ 775794 h 3615397"/>
              <a:gd name="connsiteX23" fmla="*/ 3211564 w 3511056"/>
              <a:gd name="connsiteY23" fmla="*/ 771329 h 3615397"/>
              <a:gd name="connsiteX24" fmla="*/ 3206146 w 3511056"/>
              <a:gd name="connsiteY24" fmla="*/ 767812 h 3615397"/>
              <a:gd name="connsiteX25" fmla="*/ 3211544 w 3511056"/>
              <a:gd name="connsiteY25" fmla="*/ 771318 h 3615397"/>
              <a:gd name="connsiteX26" fmla="*/ 3211564 w 3511056"/>
              <a:gd name="connsiteY26" fmla="*/ 771329 h 3615397"/>
              <a:gd name="connsiteX27" fmla="*/ 3221636 w 3511056"/>
              <a:gd name="connsiteY27" fmla="*/ 777869 h 3615397"/>
              <a:gd name="connsiteX28" fmla="*/ 3257838 w 3511056"/>
              <a:gd name="connsiteY28" fmla="*/ 801858 h 3615397"/>
              <a:gd name="connsiteX29" fmla="*/ 3342244 w 3511056"/>
              <a:gd name="connsiteY29" fmla="*/ 942535 h 3615397"/>
              <a:gd name="connsiteX30" fmla="*/ 3398515 w 3511056"/>
              <a:gd name="connsiteY30" fmla="*/ 1041009 h 3615397"/>
              <a:gd name="connsiteX31" fmla="*/ 3426650 w 3511056"/>
              <a:gd name="connsiteY31" fmla="*/ 1125415 h 3615397"/>
              <a:gd name="connsiteX32" fmla="*/ 3454785 w 3511056"/>
              <a:gd name="connsiteY32" fmla="*/ 1167618 h 3615397"/>
              <a:gd name="connsiteX33" fmla="*/ 3482921 w 3511056"/>
              <a:gd name="connsiteY33" fmla="*/ 1252025 h 3615397"/>
              <a:gd name="connsiteX34" fmla="*/ 3511056 w 3511056"/>
              <a:gd name="connsiteY34" fmla="*/ 1350498 h 3615397"/>
              <a:gd name="connsiteX35" fmla="*/ 3496989 w 3511056"/>
              <a:gd name="connsiteY35" fmla="*/ 1702191 h 3615397"/>
              <a:gd name="connsiteX36" fmla="*/ 3454785 w 3511056"/>
              <a:gd name="connsiteY36" fmla="*/ 1871003 h 3615397"/>
              <a:gd name="connsiteX37" fmla="*/ 3440718 w 3511056"/>
              <a:gd name="connsiteY37" fmla="*/ 1927274 h 3615397"/>
              <a:gd name="connsiteX38" fmla="*/ 3426650 w 3511056"/>
              <a:gd name="connsiteY38" fmla="*/ 1969477 h 3615397"/>
              <a:gd name="connsiteX39" fmla="*/ 3370379 w 3511056"/>
              <a:gd name="connsiteY39" fmla="*/ 2166425 h 3615397"/>
              <a:gd name="connsiteX40" fmla="*/ 3356312 w 3511056"/>
              <a:gd name="connsiteY40" fmla="*/ 2208628 h 3615397"/>
              <a:gd name="connsiteX41" fmla="*/ 3328176 w 3511056"/>
              <a:gd name="connsiteY41" fmla="*/ 2236763 h 3615397"/>
              <a:gd name="connsiteX42" fmla="*/ 3271905 w 3511056"/>
              <a:gd name="connsiteY42" fmla="*/ 2321169 h 3615397"/>
              <a:gd name="connsiteX43" fmla="*/ 3215635 w 3511056"/>
              <a:gd name="connsiteY43" fmla="*/ 2405575 h 3615397"/>
              <a:gd name="connsiteX44" fmla="*/ 3187499 w 3511056"/>
              <a:gd name="connsiteY44" fmla="*/ 2447778 h 3615397"/>
              <a:gd name="connsiteX45" fmla="*/ 3117161 w 3511056"/>
              <a:gd name="connsiteY45" fmla="*/ 2546252 h 3615397"/>
              <a:gd name="connsiteX46" fmla="*/ 3089025 w 3511056"/>
              <a:gd name="connsiteY46" fmla="*/ 2574388 h 3615397"/>
              <a:gd name="connsiteX47" fmla="*/ 3032755 w 3511056"/>
              <a:gd name="connsiteY47" fmla="*/ 2658794 h 3615397"/>
              <a:gd name="connsiteX48" fmla="*/ 2962416 w 3511056"/>
              <a:gd name="connsiteY48" fmla="*/ 2729132 h 3615397"/>
              <a:gd name="connsiteX49" fmla="*/ 2938425 w 3511056"/>
              <a:gd name="connsiteY49" fmla="*/ 2765338 h 3615397"/>
              <a:gd name="connsiteX50" fmla="*/ 2931888 w 3511056"/>
              <a:gd name="connsiteY50" fmla="*/ 2775405 h 3615397"/>
              <a:gd name="connsiteX51" fmla="*/ 2936353 w 3511056"/>
              <a:gd name="connsiteY51" fmla="*/ 2767420 h 3615397"/>
              <a:gd name="connsiteX52" fmla="*/ 2906145 w 3511056"/>
              <a:gd name="connsiteY52" fmla="*/ 2799471 h 3615397"/>
              <a:gd name="connsiteX53" fmla="*/ 2835807 w 3511056"/>
              <a:gd name="connsiteY53" fmla="*/ 2897945 h 3615397"/>
              <a:gd name="connsiteX54" fmla="*/ 2751401 w 3511056"/>
              <a:gd name="connsiteY54" fmla="*/ 2982351 h 3615397"/>
              <a:gd name="connsiteX55" fmla="*/ 2709198 w 3511056"/>
              <a:gd name="connsiteY55" fmla="*/ 3024554 h 3615397"/>
              <a:gd name="connsiteX56" fmla="*/ 2681062 w 3511056"/>
              <a:gd name="connsiteY56" fmla="*/ 3052689 h 3615397"/>
              <a:gd name="connsiteX57" fmla="*/ 2596656 w 3511056"/>
              <a:gd name="connsiteY57" fmla="*/ 3137095 h 3615397"/>
              <a:gd name="connsiteX58" fmla="*/ 2540385 w 3511056"/>
              <a:gd name="connsiteY58" fmla="*/ 3193366 h 3615397"/>
              <a:gd name="connsiteX59" fmla="*/ 2484115 w 3511056"/>
              <a:gd name="connsiteY59" fmla="*/ 3235569 h 3615397"/>
              <a:gd name="connsiteX60" fmla="*/ 2413776 w 3511056"/>
              <a:gd name="connsiteY60" fmla="*/ 3291840 h 3615397"/>
              <a:gd name="connsiteX61" fmla="*/ 2357505 w 3511056"/>
              <a:gd name="connsiteY61" fmla="*/ 3334043 h 3615397"/>
              <a:gd name="connsiteX62" fmla="*/ 2315302 w 3511056"/>
              <a:gd name="connsiteY62" fmla="*/ 3376246 h 3615397"/>
              <a:gd name="connsiteX63" fmla="*/ 2259032 w 3511056"/>
              <a:gd name="connsiteY63" fmla="*/ 3390314 h 3615397"/>
              <a:gd name="connsiteX64" fmla="*/ 2216829 w 3511056"/>
              <a:gd name="connsiteY64" fmla="*/ 3404381 h 3615397"/>
              <a:gd name="connsiteX65" fmla="*/ 2118355 w 3511056"/>
              <a:gd name="connsiteY65" fmla="*/ 3446585 h 3615397"/>
              <a:gd name="connsiteX66" fmla="*/ 2062084 w 3511056"/>
              <a:gd name="connsiteY66" fmla="*/ 3474720 h 3615397"/>
              <a:gd name="connsiteX67" fmla="*/ 1949542 w 3511056"/>
              <a:gd name="connsiteY67" fmla="*/ 3502855 h 3615397"/>
              <a:gd name="connsiteX68" fmla="*/ 1837001 w 3511056"/>
              <a:gd name="connsiteY68" fmla="*/ 3545058 h 3615397"/>
              <a:gd name="connsiteX69" fmla="*/ 1724459 w 3511056"/>
              <a:gd name="connsiteY69" fmla="*/ 3573194 h 3615397"/>
              <a:gd name="connsiteX70" fmla="*/ 1583782 w 3511056"/>
              <a:gd name="connsiteY70" fmla="*/ 3587261 h 3615397"/>
              <a:gd name="connsiteX71" fmla="*/ 1443105 w 3511056"/>
              <a:gd name="connsiteY71" fmla="*/ 3615397 h 3615397"/>
              <a:gd name="connsiteX72" fmla="*/ 1049210 w 3511056"/>
              <a:gd name="connsiteY72" fmla="*/ 3601329 h 3615397"/>
              <a:gd name="connsiteX73" fmla="*/ 978872 w 3511056"/>
              <a:gd name="connsiteY73" fmla="*/ 3587261 h 3615397"/>
              <a:gd name="connsiteX74" fmla="*/ 950736 w 3511056"/>
              <a:gd name="connsiteY74" fmla="*/ 3559126 h 3615397"/>
              <a:gd name="connsiteX75" fmla="*/ 908533 w 3511056"/>
              <a:gd name="connsiteY75" fmla="*/ 3530991 h 3615397"/>
              <a:gd name="connsiteX76" fmla="*/ 824127 w 3511056"/>
              <a:gd name="connsiteY76" fmla="*/ 3418449 h 3615397"/>
              <a:gd name="connsiteX77" fmla="*/ 781924 w 3511056"/>
              <a:gd name="connsiteY77" fmla="*/ 3376246 h 3615397"/>
              <a:gd name="connsiteX78" fmla="*/ 753789 w 3511056"/>
              <a:gd name="connsiteY78" fmla="*/ 3334043 h 3615397"/>
              <a:gd name="connsiteX79" fmla="*/ 669382 w 3511056"/>
              <a:gd name="connsiteY79" fmla="*/ 3249637 h 3615397"/>
              <a:gd name="connsiteX80" fmla="*/ 641247 w 3511056"/>
              <a:gd name="connsiteY80" fmla="*/ 3221501 h 3615397"/>
              <a:gd name="connsiteX81" fmla="*/ 599044 w 3511056"/>
              <a:gd name="connsiteY81" fmla="*/ 3179298 h 3615397"/>
              <a:gd name="connsiteX82" fmla="*/ 556841 w 3511056"/>
              <a:gd name="connsiteY82" fmla="*/ 3123028 h 3615397"/>
              <a:gd name="connsiteX83" fmla="*/ 528705 w 3511056"/>
              <a:gd name="connsiteY83" fmla="*/ 3066757 h 3615397"/>
              <a:gd name="connsiteX84" fmla="*/ 500570 w 3511056"/>
              <a:gd name="connsiteY84" fmla="*/ 3038621 h 3615397"/>
              <a:gd name="connsiteX85" fmla="*/ 458367 w 3511056"/>
              <a:gd name="connsiteY85" fmla="*/ 2982351 h 3615397"/>
              <a:gd name="connsiteX86" fmla="*/ 444299 w 3511056"/>
              <a:gd name="connsiteY86" fmla="*/ 2926080 h 3615397"/>
              <a:gd name="connsiteX87" fmla="*/ 402096 w 3511056"/>
              <a:gd name="connsiteY87" fmla="*/ 2869809 h 3615397"/>
              <a:gd name="connsiteX88" fmla="*/ 345825 w 3511056"/>
              <a:gd name="connsiteY88" fmla="*/ 2771335 h 3615397"/>
              <a:gd name="connsiteX89" fmla="*/ 317690 w 3511056"/>
              <a:gd name="connsiteY89" fmla="*/ 2729132 h 3615397"/>
              <a:gd name="connsiteX90" fmla="*/ 303622 w 3511056"/>
              <a:gd name="connsiteY90" fmla="*/ 2686929 h 3615397"/>
              <a:gd name="connsiteX91" fmla="*/ 275487 w 3511056"/>
              <a:gd name="connsiteY91" fmla="*/ 2644726 h 3615397"/>
              <a:gd name="connsiteX92" fmla="*/ 247352 w 3511056"/>
              <a:gd name="connsiteY92" fmla="*/ 2560320 h 3615397"/>
              <a:gd name="connsiteX93" fmla="*/ 219216 w 3511056"/>
              <a:gd name="connsiteY93" fmla="*/ 2489981 h 3615397"/>
              <a:gd name="connsiteX94" fmla="*/ 205149 w 3511056"/>
              <a:gd name="connsiteY94" fmla="*/ 2419643 h 3615397"/>
              <a:gd name="connsiteX95" fmla="*/ 177013 w 3511056"/>
              <a:gd name="connsiteY95" fmla="*/ 2391508 h 3615397"/>
              <a:gd name="connsiteX96" fmla="*/ 134810 w 3511056"/>
              <a:gd name="connsiteY96" fmla="*/ 2250831 h 3615397"/>
              <a:gd name="connsiteX97" fmla="*/ 106675 w 3511056"/>
              <a:gd name="connsiteY97" fmla="*/ 2208628 h 3615397"/>
              <a:gd name="connsiteX98" fmla="*/ 92607 w 3511056"/>
              <a:gd name="connsiteY98" fmla="*/ 2138289 h 3615397"/>
              <a:gd name="connsiteX99" fmla="*/ 64472 w 3511056"/>
              <a:gd name="connsiteY99" fmla="*/ 2053883 h 3615397"/>
              <a:gd name="connsiteX100" fmla="*/ 50404 w 3511056"/>
              <a:gd name="connsiteY100" fmla="*/ 1983545 h 3615397"/>
              <a:gd name="connsiteX101" fmla="*/ 8201 w 3511056"/>
              <a:gd name="connsiteY101" fmla="*/ 1828800 h 3615397"/>
              <a:gd name="connsiteX102" fmla="*/ 0 w 3511056"/>
              <a:gd name="connsiteY102" fmla="*/ 1771394 h 3615397"/>
              <a:gd name="connsiteX103" fmla="*/ 0 w 3511056"/>
              <a:gd name="connsiteY103" fmla="*/ 1155105 h 3615397"/>
              <a:gd name="connsiteX104" fmla="*/ 1975 w 3511056"/>
              <a:gd name="connsiteY104" fmla="*/ 1130369 h 3615397"/>
              <a:gd name="connsiteX105" fmla="*/ 36336 w 3511056"/>
              <a:gd name="connsiteY105" fmla="*/ 1026941 h 3615397"/>
              <a:gd name="connsiteX106" fmla="*/ 50404 w 3511056"/>
              <a:gd name="connsiteY106" fmla="*/ 956603 h 3615397"/>
              <a:gd name="connsiteX107" fmla="*/ 106675 w 3511056"/>
              <a:gd name="connsiteY107" fmla="*/ 815926 h 3615397"/>
              <a:gd name="connsiteX108" fmla="*/ 162945 w 3511056"/>
              <a:gd name="connsiteY108" fmla="*/ 731520 h 3615397"/>
              <a:gd name="connsiteX109" fmla="*/ 233284 w 3511056"/>
              <a:gd name="connsiteY109" fmla="*/ 618978 h 3615397"/>
              <a:gd name="connsiteX110" fmla="*/ 317690 w 3511056"/>
              <a:gd name="connsiteY110" fmla="*/ 534572 h 3615397"/>
              <a:gd name="connsiteX111" fmla="*/ 359893 w 3511056"/>
              <a:gd name="connsiteY111" fmla="*/ 492369 h 3615397"/>
              <a:gd name="connsiteX112" fmla="*/ 388029 w 3511056"/>
              <a:gd name="connsiteY112" fmla="*/ 464234 h 3615397"/>
              <a:gd name="connsiteX113" fmla="*/ 486502 w 3511056"/>
              <a:gd name="connsiteY113" fmla="*/ 393895 h 3615397"/>
              <a:gd name="connsiteX114" fmla="*/ 570909 w 3511056"/>
              <a:gd name="connsiteY114" fmla="*/ 323557 h 3615397"/>
              <a:gd name="connsiteX115" fmla="*/ 753789 w 3511056"/>
              <a:gd name="connsiteY115" fmla="*/ 239151 h 3615397"/>
              <a:gd name="connsiteX116" fmla="*/ 795992 w 3511056"/>
              <a:gd name="connsiteY116" fmla="*/ 211015 h 3615397"/>
              <a:gd name="connsiteX117" fmla="*/ 922601 w 3511056"/>
              <a:gd name="connsiteY117" fmla="*/ 182880 h 3615397"/>
              <a:gd name="connsiteX118" fmla="*/ 1035142 w 3511056"/>
              <a:gd name="connsiteY118" fmla="*/ 140677 h 3615397"/>
              <a:gd name="connsiteX119" fmla="*/ 1105481 w 3511056"/>
              <a:gd name="connsiteY119" fmla="*/ 126609 h 3615397"/>
              <a:gd name="connsiteX120" fmla="*/ 1161752 w 3511056"/>
              <a:gd name="connsiteY120" fmla="*/ 98474 h 3615397"/>
              <a:gd name="connsiteX121" fmla="*/ 1260225 w 3511056"/>
              <a:gd name="connsiteY121" fmla="*/ 70338 h 3615397"/>
              <a:gd name="connsiteX122" fmla="*/ 1414970 w 3511056"/>
              <a:gd name="connsiteY122" fmla="*/ 28135 h 361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3511056" h="3615397">
                <a:moveTo>
                  <a:pt x="2931888" y="2775405"/>
                </a:moveTo>
                <a:lnTo>
                  <a:pt x="2931876" y="2775427"/>
                </a:lnTo>
                <a:cubicBezTo>
                  <a:pt x="2928486" y="2781017"/>
                  <a:pt x="2925297" y="2785681"/>
                  <a:pt x="2928367" y="2780828"/>
                </a:cubicBezTo>
                <a:close/>
                <a:moveTo>
                  <a:pt x="2033949" y="0"/>
                </a:moveTo>
                <a:cubicBezTo>
                  <a:pt x="2198072" y="131298"/>
                  <a:pt x="2357656" y="268480"/>
                  <a:pt x="2526318" y="393895"/>
                </a:cubicBezTo>
                <a:cubicBezTo>
                  <a:pt x="2541833" y="405432"/>
                  <a:pt x="2563999" y="402651"/>
                  <a:pt x="2582589" y="407963"/>
                </a:cubicBezTo>
                <a:cubicBezTo>
                  <a:pt x="2635555" y="423096"/>
                  <a:pt x="2637912" y="424653"/>
                  <a:pt x="2629444" y="423007"/>
                </a:cubicBezTo>
                <a:lnTo>
                  <a:pt x="2619278" y="420773"/>
                </a:lnTo>
                <a:lnTo>
                  <a:pt x="2611343" y="418829"/>
                </a:lnTo>
                <a:cubicBezTo>
                  <a:pt x="2604902" y="417283"/>
                  <a:pt x="2611330" y="418923"/>
                  <a:pt x="2618840" y="420677"/>
                </a:cubicBezTo>
                <a:lnTo>
                  <a:pt x="2619278" y="420773"/>
                </a:lnTo>
                <a:lnTo>
                  <a:pt x="2632130" y="423921"/>
                </a:lnTo>
                <a:cubicBezTo>
                  <a:pt x="2643259" y="426672"/>
                  <a:pt x="2659079" y="430602"/>
                  <a:pt x="2681062" y="436098"/>
                </a:cubicBezTo>
                <a:cubicBezTo>
                  <a:pt x="2690441" y="445477"/>
                  <a:pt x="2697825" y="457410"/>
                  <a:pt x="2709198" y="464234"/>
                </a:cubicBezTo>
                <a:cubicBezTo>
                  <a:pt x="2724954" y="473687"/>
                  <a:pt x="2795414" y="488692"/>
                  <a:pt x="2807672" y="492369"/>
                </a:cubicBezTo>
                <a:cubicBezTo>
                  <a:pt x="2836079" y="500891"/>
                  <a:pt x="2863943" y="511127"/>
                  <a:pt x="2892078" y="520505"/>
                </a:cubicBezTo>
                <a:lnTo>
                  <a:pt x="2934281" y="534572"/>
                </a:lnTo>
                <a:cubicBezTo>
                  <a:pt x="3039070" y="604433"/>
                  <a:pt x="2910363" y="514641"/>
                  <a:pt x="3018687" y="604911"/>
                </a:cubicBezTo>
                <a:cubicBezTo>
                  <a:pt x="3031675" y="615735"/>
                  <a:pt x="3047132" y="623219"/>
                  <a:pt x="3060890" y="633046"/>
                </a:cubicBezTo>
                <a:cubicBezTo>
                  <a:pt x="3079969" y="646674"/>
                  <a:pt x="3098404" y="661181"/>
                  <a:pt x="3117161" y="675249"/>
                </a:cubicBezTo>
                <a:cubicBezTo>
                  <a:pt x="3126539" y="689317"/>
                  <a:pt x="3133341" y="705497"/>
                  <a:pt x="3145296" y="717452"/>
                </a:cubicBezTo>
                <a:cubicBezTo>
                  <a:pt x="3157251" y="729407"/>
                  <a:pt x="3174297" y="735026"/>
                  <a:pt x="3187499" y="745588"/>
                </a:cubicBezTo>
                <a:cubicBezTo>
                  <a:pt x="3225080" y="775653"/>
                  <a:pt x="3226102" y="778906"/>
                  <a:pt x="3219549" y="775794"/>
                </a:cubicBezTo>
                <a:lnTo>
                  <a:pt x="3211564" y="771329"/>
                </a:lnTo>
                <a:lnTo>
                  <a:pt x="3206146" y="767812"/>
                </a:lnTo>
                <a:cubicBezTo>
                  <a:pt x="3201293" y="764741"/>
                  <a:pt x="3205955" y="767929"/>
                  <a:pt x="3211544" y="771318"/>
                </a:cubicBezTo>
                <a:lnTo>
                  <a:pt x="3211564" y="771329"/>
                </a:lnTo>
                <a:lnTo>
                  <a:pt x="3221636" y="777869"/>
                </a:lnTo>
                <a:cubicBezTo>
                  <a:pt x="3229893" y="783291"/>
                  <a:pt x="3241603" y="791035"/>
                  <a:pt x="3257838" y="801858"/>
                </a:cubicBezTo>
                <a:cubicBezTo>
                  <a:pt x="3285973" y="848750"/>
                  <a:pt x="3317788" y="893623"/>
                  <a:pt x="3342244" y="942535"/>
                </a:cubicBezTo>
                <a:cubicBezTo>
                  <a:pt x="3377940" y="1013928"/>
                  <a:pt x="3358746" y="981357"/>
                  <a:pt x="3398515" y="1041009"/>
                </a:cubicBezTo>
                <a:cubicBezTo>
                  <a:pt x="3407893" y="1069144"/>
                  <a:pt x="3410199" y="1100739"/>
                  <a:pt x="3426650" y="1125415"/>
                </a:cubicBezTo>
                <a:cubicBezTo>
                  <a:pt x="3436028" y="1139483"/>
                  <a:pt x="3447918" y="1152168"/>
                  <a:pt x="3454785" y="1167618"/>
                </a:cubicBezTo>
                <a:cubicBezTo>
                  <a:pt x="3466830" y="1194719"/>
                  <a:pt x="3473542" y="1223889"/>
                  <a:pt x="3482921" y="1252025"/>
                </a:cubicBezTo>
                <a:cubicBezTo>
                  <a:pt x="3503104" y="1312572"/>
                  <a:pt x="3493392" y="1279840"/>
                  <a:pt x="3511056" y="1350498"/>
                </a:cubicBezTo>
                <a:cubicBezTo>
                  <a:pt x="3506367" y="1467729"/>
                  <a:pt x="3504543" y="1585110"/>
                  <a:pt x="3496989" y="1702191"/>
                </a:cubicBezTo>
                <a:cubicBezTo>
                  <a:pt x="3490587" y="1801428"/>
                  <a:pt x="3478901" y="1774533"/>
                  <a:pt x="3454785" y="1871003"/>
                </a:cubicBezTo>
                <a:cubicBezTo>
                  <a:pt x="3450096" y="1889760"/>
                  <a:pt x="3446029" y="1908684"/>
                  <a:pt x="3440718" y="1927274"/>
                </a:cubicBezTo>
                <a:cubicBezTo>
                  <a:pt x="3436644" y="1941532"/>
                  <a:pt x="3430552" y="1955171"/>
                  <a:pt x="3426650" y="1969477"/>
                </a:cubicBezTo>
                <a:cubicBezTo>
                  <a:pt x="3373650" y="2163809"/>
                  <a:pt x="3424297" y="2004670"/>
                  <a:pt x="3370379" y="2166425"/>
                </a:cubicBezTo>
                <a:cubicBezTo>
                  <a:pt x="3365690" y="2180493"/>
                  <a:pt x="3366798" y="2198143"/>
                  <a:pt x="3356312" y="2208628"/>
                </a:cubicBezTo>
                <a:lnTo>
                  <a:pt x="3328176" y="2236763"/>
                </a:lnTo>
                <a:cubicBezTo>
                  <a:pt x="3301273" y="2317477"/>
                  <a:pt x="3333376" y="2242135"/>
                  <a:pt x="3271905" y="2321169"/>
                </a:cubicBezTo>
                <a:cubicBezTo>
                  <a:pt x="3251145" y="2347860"/>
                  <a:pt x="3234392" y="2377440"/>
                  <a:pt x="3215635" y="2405575"/>
                </a:cubicBezTo>
                <a:lnTo>
                  <a:pt x="3187499" y="2447778"/>
                </a:lnTo>
                <a:cubicBezTo>
                  <a:pt x="3163133" y="2484327"/>
                  <a:pt x="3146246" y="2511350"/>
                  <a:pt x="3117161" y="2546252"/>
                </a:cubicBezTo>
                <a:cubicBezTo>
                  <a:pt x="3108670" y="2556441"/>
                  <a:pt x="3096983" y="2563777"/>
                  <a:pt x="3089025" y="2574388"/>
                </a:cubicBezTo>
                <a:cubicBezTo>
                  <a:pt x="3068736" y="2601440"/>
                  <a:pt x="3056666" y="2634884"/>
                  <a:pt x="3032755" y="2658794"/>
                </a:cubicBezTo>
                <a:cubicBezTo>
                  <a:pt x="3009309" y="2682240"/>
                  <a:pt x="2980809" y="2701543"/>
                  <a:pt x="2962416" y="2729132"/>
                </a:cubicBezTo>
                <a:cubicBezTo>
                  <a:pt x="2951592" y="2745369"/>
                  <a:pt x="2943847" y="2757080"/>
                  <a:pt x="2938425" y="2765338"/>
                </a:cubicBezTo>
                <a:lnTo>
                  <a:pt x="2931888" y="2775405"/>
                </a:lnTo>
                <a:lnTo>
                  <a:pt x="2936353" y="2767420"/>
                </a:lnTo>
                <a:cubicBezTo>
                  <a:pt x="2939466" y="2760865"/>
                  <a:pt x="2936213" y="2761886"/>
                  <a:pt x="2906145" y="2799471"/>
                </a:cubicBezTo>
                <a:cubicBezTo>
                  <a:pt x="2851346" y="2867970"/>
                  <a:pt x="2907096" y="2818735"/>
                  <a:pt x="2835807" y="2897945"/>
                </a:cubicBezTo>
                <a:cubicBezTo>
                  <a:pt x="2809189" y="2927520"/>
                  <a:pt x="2779536" y="2954216"/>
                  <a:pt x="2751401" y="2982351"/>
                </a:cubicBezTo>
                <a:lnTo>
                  <a:pt x="2709198" y="3024554"/>
                </a:lnTo>
                <a:cubicBezTo>
                  <a:pt x="2699819" y="3033932"/>
                  <a:pt x="2689020" y="3042078"/>
                  <a:pt x="2681062" y="3052689"/>
                </a:cubicBezTo>
                <a:cubicBezTo>
                  <a:pt x="2594483" y="3168128"/>
                  <a:pt x="2683052" y="3063041"/>
                  <a:pt x="2596656" y="3137095"/>
                </a:cubicBezTo>
                <a:cubicBezTo>
                  <a:pt x="2576516" y="3154358"/>
                  <a:pt x="2561606" y="3177450"/>
                  <a:pt x="2540385" y="3193366"/>
                </a:cubicBezTo>
                <a:cubicBezTo>
                  <a:pt x="2521628" y="3207434"/>
                  <a:pt x="2500694" y="3218990"/>
                  <a:pt x="2484115" y="3235569"/>
                </a:cubicBezTo>
                <a:cubicBezTo>
                  <a:pt x="2420484" y="3299200"/>
                  <a:pt x="2495936" y="3264453"/>
                  <a:pt x="2413776" y="3291840"/>
                </a:cubicBezTo>
                <a:cubicBezTo>
                  <a:pt x="2395019" y="3305908"/>
                  <a:pt x="2375307" y="3318784"/>
                  <a:pt x="2357505" y="3334043"/>
                </a:cubicBezTo>
                <a:cubicBezTo>
                  <a:pt x="2342400" y="3346990"/>
                  <a:pt x="2332575" y="3366375"/>
                  <a:pt x="2315302" y="3376246"/>
                </a:cubicBezTo>
                <a:cubicBezTo>
                  <a:pt x="2298515" y="3385838"/>
                  <a:pt x="2277622" y="3385003"/>
                  <a:pt x="2259032" y="3390314"/>
                </a:cubicBezTo>
                <a:cubicBezTo>
                  <a:pt x="2244774" y="3394388"/>
                  <a:pt x="2230897" y="3399692"/>
                  <a:pt x="2216829" y="3404381"/>
                </a:cubicBezTo>
                <a:cubicBezTo>
                  <a:pt x="2162540" y="3458670"/>
                  <a:pt x="2218367" y="3413248"/>
                  <a:pt x="2118355" y="3446585"/>
                </a:cubicBezTo>
                <a:cubicBezTo>
                  <a:pt x="2098460" y="3453217"/>
                  <a:pt x="2081359" y="3466459"/>
                  <a:pt x="2062084" y="3474720"/>
                </a:cubicBezTo>
                <a:cubicBezTo>
                  <a:pt x="2024230" y="3490943"/>
                  <a:pt x="1990833" y="3494597"/>
                  <a:pt x="1949542" y="3502855"/>
                </a:cubicBezTo>
                <a:cubicBezTo>
                  <a:pt x="1880069" y="3549172"/>
                  <a:pt x="1934349" y="3520721"/>
                  <a:pt x="1837001" y="3545058"/>
                </a:cubicBezTo>
                <a:cubicBezTo>
                  <a:pt x="1755843" y="3565347"/>
                  <a:pt x="1835575" y="3558379"/>
                  <a:pt x="1724459" y="3573194"/>
                </a:cubicBezTo>
                <a:cubicBezTo>
                  <a:pt x="1677746" y="3579422"/>
                  <a:pt x="1630544" y="3581416"/>
                  <a:pt x="1583782" y="3587261"/>
                </a:cubicBezTo>
                <a:cubicBezTo>
                  <a:pt x="1514800" y="3595884"/>
                  <a:pt x="1503665" y="3600257"/>
                  <a:pt x="1443105" y="3615397"/>
                </a:cubicBezTo>
                <a:cubicBezTo>
                  <a:pt x="1311807" y="3610708"/>
                  <a:pt x="1180351" y="3609277"/>
                  <a:pt x="1049210" y="3601329"/>
                </a:cubicBezTo>
                <a:cubicBezTo>
                  <a:pt x="1025343" y="3599883"/>
                  <a:pt x="1000849" y="3596680"/>
                  <a:pt x="978872" y="3587261"/>
                </a:cubicBezTo>
                <a:cubicBezTo>
                  <a:pt x="966681" y="3582036"/>
                  <a:pt x="961093" y="3567411"/>
                  <a:pt x="950736" y="3559126"/>
                </a:cubicBezTo>
                <a:cubicBezTo>
                  <a:pt x="937534" y="3548564"/>
                  <a:pt x="922601" y="3540369"/>
                  <a:pt x="908533" y="3530991"/>
                </a:cubicBezTo>
                <a:cubicBezTo>
                  <a:pt x="880398" y="3493477"/>
                  <a:pt x="857285" y="3451607"/>
                  <a:pt x="824127" y="3418449"/>
                </a:cubicBezTo>
                <a:cubicBezTo>
                  <a:pt x="810059" y="3404381"/>
                  <a:pt x="794660" y="3391530"/>
                  <a:pt x="781924" y="3376246"/>
                </a:cubicBezTo>
                <a:cubicBezTo>
                  <a:pt x="771100" y="3363258"/>
                  <a:pt x="765022" y="3346680"/>
                  <a:pt x="753789" y="3334043"/>
                </a:cubicBezTo>
                <a:cubicBezTo>
                  <a:pt x="727354" y="3304304"/>
                  <a:pt x="697518" y="3277773"/>
                  <a:pt x="669382" y="3249637"/>
                </a:cubicBezTo>
                <a:lnTo>
                  <a:pt x="641247" y="3221501"/>
                </a:lnTo>
                <a:cubicBezTo>
                  <a:pt x="627179" y="3207433"/>
                  <a:pt x="610981" y="3195214"/>
                  <a:pt x="599044" y="3179298"/>
                </a:cubicBezTo>
                <a:cubicBezTo>
                  <a:pt x="584976" y="3160541"/>
                  <a:pt x="569267" y="3142910"/>
                  <a:pt x="556841" y="3123028"/>
                </a:cubicBezTo>
                <a:cubicBezTo>
                  <a:pt x="545726" y="3105245"/>
                  <a:pt x="540338" y="3084206"/>
                  <a:pt x="528705" y="3066757"/>
                </a:cubicBezTo>
                <a:cubicBezTo>
                  <a:pt x="521348" y="3055721"/>
                  <a:pt x="509061" y="3048810"/>
                  <a:pt x="500570" y="3038621"/>
                </a:cubicBezTo>
                <a:cubicBezTo>
                  <a:pt x="485560" y="3020609"/>
                  <a:pt x="472435" y="3001108"/>
                  <a:pt x="458367" y="2982351"/>
                </a:cubicBezTo>
                <a:cubicBezTo>
                  <a:pt x="453678" y="2963594"/>
                  <a:pt x="452946" y="2943373"/>
                  <a:pt x="444299" y="2926080"/>
                </a:cubicBezTo>
                <a:cubicBezTo>
                  <a:pt x="433814" y="2905109"/>
                  <a:pt x="415724" y="2888888"/>
                  <a:pt x="402096" y="2869809"/>
                </a:cubicBezTo>
                <a:cubicBezTo>
                  <a:pt x="353137" y="2801265"/>
                  <a:pt x="392923" y="2853757"/>
                  <a:pt x="345825" y="2771335"/>
                </a:cubicBezTo>
                <a:cubicBezTo>
                  <a:pt x="337437" y="2756655"/>
                  <a:pt x="325251" y="2744254"/>
                  <a:pt x="317690" y="2729132"/>
                </a:cubicBezTo>
                <a:cubicBezTo>
                  <a:pt x="311058" y="2715869"/>
                  <a:pt x="310254" y="2700192"/>
                  <a:pt x="303622" y="2686929"/>
                </a:cubicBezTo>
                <a:cubicBezTo>
                  <a:pt x="296061" y="2671807"/>
                  <a:pt x="282354" y="2660176"/>
                  <a:pt x="275487" y="2644726"/>
                </a:cubicBezTo>
                <a:cubicBezTo>
                  <a:pt x="263442" y="2617625"/>
                  <a:pt x="258367" y="2587856"/>
                  <a:pt x="247352" y="2560320"/>
                </a:cubicBezTo>
                <a:lnTo>
                  <a:pt x="219216" y="2489981"/>
                </a:lnTo>
                <a:cubicBezTo>
                  <a:pt x="214527" y="2466535"/>
                  <a:pt x="214568" y="2441620"/>
                  <a:pt x="205149" y="2419643"/>
                </a:cubicBezTo>
                <a:cubicBezTo>
                  <a:pt x="199924" y="2407452"/>
                  <a:pt x="182944" y="2403371"/>
                  <a:pt x="177013" y="2391508"/>
                </a:cubicBezTo>
                <a:cubicBezTo>
                  <a:pt x="82458" y="2202398"/>
                  <a:pt x="195385" y="2392173"/>
                  <a:pt x="134810" y="2250831"/>
                </a:cubicBezTo>
                <a:cubicBezTo>
                  <a:pt x="128150" y="2235291"/>
                  <a:pt x="116053" y="2222696"/>
                  <a:pt x="106675" y="2208628"/>
                </a:cubicBezTo>
                <a:cubicBezTo>
                  <a:pt x="101986" y="2185182"/>
                  <a:pt x="98898" y="2161357"/>
                  <a:pt x="92607" y="2138289"/>
                </a:cubicBezTo>
                <a:cubicBezTo>
                  <a:pt x="84804" y="2109677"/>
                  <a:pt x="70288" y="2082964"/>
                  <a:pt x="64472" y="2053883"/>
                </a:cubicBezTo>
                <a:cubicBezTo>
                  <a:pt x="59783" y="2030437"/>
                  <a:pt x="56203" y="2006741"/>
                  <a:pt x="50404" y="1983545"/>
                </a:cubicBezTo>
                <a:cubicBezTo>
                  <a:pt x="45270" y="1963009"/>
                  <a:pt x="14514" y="1863520"/>
                  <a:pt x="8201" y="1828800"/>
                </a:cubicBezTo>
                <a:lnTo>
                  <a:pt x="0" y="1771394"/>
                </a:lnTo>
                <a:lnTo>
                  <a:pt x="0" y="1155105"/>
                </a:lnTo>
                <a:lnTo>
                  <a:pt x="1975" y="1130369"/>
                </a:lnTo>
                <a:cubicBezTo>
                  <a:pt x="5172" y="1080153"/>
                  <a:pt x="-19" y="1099652"/>
                  <a:pt x="36336" y="1026941"/>
                </a:cubicBezTo>
                <a:cubicBezTo>
                  <a:pt x="41025" y="1003495"/>
                  <a:pt x="44113" y="979671"/>
                  <a:pt x="50404" y="956603"/>
                </a:cubicBezTo>
                <a:cubicBezTo>
                  <a:pt x="63826" y="907390"/>
                  <a:pt x="80369" y="859769"/>
                  <a:pt x="106675" y="815926"/>
                </a:cubicBezTo>
                <a:cubicBezTo>
                  <a:pt x="124072" y="786930"/>
                  <a:pt x="147823" y="761764"/>
                  <a:pt x="162945" y="731520"/>
                </a:cubicBezTo>
                <a:cubicBezTo>
                  <a:pt x="189315" y="678780"/>
                  <a:pt x="192196" y="664632"/>
                  <a:pt x="233284" y="618978"/>
                </a:cubicBezTo>
                <a:cubicBezTo>
                  <a:pt x="259902" y="589403"/>
                  <a:pt x="289555" y="562707"/>
                  <a:pt x="317690" y="534572"/>
                </a:cubicBezTo>
                <a:lnTo>
                  <a:pt x="359893" y="492369"/>
                </a:lnTo>
                <a:cubicBezTo>
                  <a:pt x="369272" y="482991"/>
                  <a:pt x="376993" y="471591"/>
                  <a:pt x="388029" y="464234"/>
                </a:cubicBezTo>
                <a:cubicBezTo>
                  <a:pt x="424575" y="439869"/>
                  <a:pt x="451603" y="422977"/>
                  <a:pt x="486502" y="393895"/>
                </a:cubicBezTo>
                <a:cubicBezTo>
                  <a:pt x="535800" y="352813"/>
                  <a:pt x="495926" y="367297"/>
                  <a:pt x="570909" y="323557"/>
                </a:cubicBezTo>
                <a:cubicBezTo>
                  <a:pt x="788735" y="196491"/>
                  <a:pt x="594717" y="318687"/>
                  <a:pt x="753789" y="239151"/>
                </a:cubicBezTo>
                <a:cubicBezTo>
                  <a:pt x="768911" y="231590"/>
                  <a:pt x="780452" y="217675"/>
                  <a:pt x="795992" y="211015"/>
                </a:cubicBezTo>
                <a:cubicBezTo>
                  <a:pt x="816204" y="202353"/>
                  <a:pt x="906585" y="186884"/>
                  <a:pt x="922601" y="182880"/>
                </a:cubicBezTo>
                <a:cubicBezTo>
                  <a:pt x="977265" y="169214"/>
                  <a:pt x="970611" y="160036"/>
                  <a:pt x="1035142" y="140677"/>
                </a:cubicBezTo>
                <a:cubicBezTo>
                  <a:pt x="1058044" y="133806"/>
                  <a:pt x="1082035" y="131298"/>
                  <a:pt x="1105481" y="126609"/>
                </a:cubicBezTo>
                <a:cubicBezTo>
                  <a:pt x="1124238" y="117231"/>
                  <a:pt x="1142477" y="106735"/>
                  <a:pt x="1161752" y="98474"/>
                </a:cubicBezTo>
                <a:cubicBezTo>
                  <a:pt x="1198523" y="82715"/>
                  <a:pt x="1220565" y="82236"/>
                  <a:pt x="1260225" y="70338"/>
                </a:cubicBezTo>
                <a:cubicBezTo>
                  <a:pt x="1305758" y="56678"/>
                  <a:pt x="1365179" y="30254"/>
                  <a:pt x="1414970" y="28135"/>
                </a:cubicBezTo>
                <a:close/>
              </a:path>
            </a:pathLst>
          </a:custGeom>
        </p:spPr>
      </p:pic>
      <p:grpSp>
        <p:nvGrpSpPr>
          <p:cNvPr id="35" name="组合 34"/>
          <p:cNvGrpSpPr/>
          <p:nvPr/>
        </p:nvGrpSpPr>
        <p:grpSpPr>
          <a:xfrm>
            <a:off x="5167930" y="2016018"/>
            <a:ext cx="6837550" cy="2063743"/>
            <a:chOff x="5167930" y="2176843"/>
            <a:chExt cx="6837550" cy="2063743"/>
          </a:xfrm>
        </p:grpSpPr>
        <p:sp>
          <p:nvSpPr>
            <p:cNvPr id="13" name="Shape 40"/>
            <p:cNvSpPr/>
            <p:nvPr/>
          </p:nvSpPr>
          <p:spPr>
            <a:xfrm>
              <a:off x="5236061" y="3903401"/>
              <a:ext cx="4565494" cy="337185"/>
            </a:xfrm>
            <a:prstGeom prst="rect">
              <a:avLst/>
            </a:prstGeom>
            <a:ln w="12700">
              <a:miter lim="400000"/>
            </a:ln>
          </p:spPr>
          <p:txBody>
            <a:bodyPr wrap="square" lIns="34202" rIns="34202">
              <a:spAutoFit/>
            </a:bodyPr>
            <a:lstStyle>
              <a:lvl1pPr>
                <a:defRPr sz="3600">
                  <a:solidFill>
                    <a:srgbClr val="B61C22"/>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algn="dist"/>
              <a:r>
                <a:rPr lang="zh-CN" altLang="en-US" sz="1600" smtClean="0">
                  <a:solidFill>
                    <a:schemeClr val="bg1"/>
                  </a:solidFill>
                  <a:latin typeface="思源黑体 CN Light" panose="020B0300000000000000" pitchFamily="34" charset="-122"/>
                  <a:ea typeface="思源黑体 CN Light" panose="020B0300000000000000" pitchFamily="34" charset="-122"/>
                  <a:sym typeface="微软雅黑" panose="020B0503020204020204" charset="-122"/>
                </a:rPr>
                <a:t>主讲人：</a:t>
              </a:r>
              <a:r>
                <a:rPr lang="en-US" altLang="zh-CN" sz="1600" smtClean="0">
                  <a:solidFill>
                    <a:schemeClr val="bg1"/>
                  </a:solidFill>
                  <a:latin typeface="思源黑体 CN Light" panose="020B0300000000000000" pitchFamily="34" charset="-122"/>
                  <a:ea typeface="思源黑体 CN Light" panose="020B0300000000000000" pitchFamily="34" charset="-122"/>
                  <a:sym typeface="微软雅黑" panose="020B0503020204020204" charset="-122"/>
                </a:rPr>
                <a:t>PPT818   </a:t>
              </a:r>
              <a:r>
                <a:rPr lang="zh-CN" altLang="en-US" sz="1600" smtClean="0">
                  <a:solidFill>
                    <a:schemeClr val="bg1"/>
                  </a:solidFill>
                  <a:latin typeface="思源黑体 CN Light" panose="020B0300000000000000" pitchFamily="34" charset="-122"/>
                  <a:ea typeface="思源黑体 CN Light" panose="020B0300000000000000" pitchFamily="34" charset="-122"/>
                  <a:sym typeface="微软雅黑" panose="020B0503020204020204" charset="-122"/>
                </a:rPr>
                <a:t>人教版 数学八年级下册</a:t>
              </a:r>
              <a:endParaRPr lang="zh-CN" altLang="en-US" sz="1600" dirty="0">
                <a:solidFill>
                  <a:schemeClr val="bg1"/>
                </a:solidFill>
                <a:latin typeface="思源黑体 CN Light" panose="020B0300000000000000" pitchFamily="34" charset="-122"/>
                <a:ea typeface="思源黑体 CN Light" panose="020B0300000000000000" pitchFamily="34" charset="-122"/>
                <a:sym typeface="微软雅黑" panose="020B0503020204020204" charset="-122"/>
              </a:endParaRPr>
            </a:p>
          </p:txBody>
        </p:sp>
        <p:sp>
          <p:nvSpPr>
            <p:cNvPr id="14" name="矩形 13"/>
            <p:cNvSpPr/>
            <p:nvPr/>
          </p:nvSpPr>
          <p:spPr>
            <a:xfrm>
              <a:off x="5223546" y="2176843"/>
              <a:ext cx="3603212" cy="461665"/>
            </a:xfrm>
            <a:prstGeom prst="rect">
              <a:avLst/>
            </a:prstGeom>
          </p:spPr>
          <p:txBody>
            <a:bodyPr wrap="square">
              <a:spAutoFit/>
            </a:bodyPr>
            <a:lstStyle/>
            <a:p>
              <a:pPr>
                <a:defRPr sz="1800">
                  <a:solidFill>
                    <a:srgbClr val="000000"/>
                  </a:solidFill>
                </a:defRPr>
              </a:pPr>
              <a:r>
                <a:rPr lang="zh-CN" altLang="en-US" sz="2400" dirty="0">
                  <a:solidFill>
                    <a:schemeClr val="bg1"/>
                  </a:solidFill>
                  <a:latin typeface="思源黑体 CN Bold" panose="020B0800000000000000" pitchFamily="34" charset="-122"/>
                  <a:ea typeface="思源黑体 CN Bold" panose="020B0800000000000000" pitchFamily="34" charset="-122"/>
                </a:rPr>
                <a:t>第十七章</a:t>
              </a:r>
              <a:r>
                <a:rPr lang="en-US" altLang="zh-CN" sz="2400" dirty="0">
                  <a:solidFill>
                    <a:schemeClr val="bg1"/>
                  </a:solidFill>
                  <a:latin typeface="思源黑体 CN Bold" panose="020B0800000000000000" pitchFamily="34" charset="-122"/>
                  <a:ea typeface="思源黑体 CN Bold" panose="020B0800000000000000" pitchFamily="34" charset="-122"/>
                </a:rPr>
                <a:t>01</a:t>
              </a:r>
              <a:r>
                <a:rPr lang="zh-CN" altLang="en-US" sz="2400" dirty="0">
                  <a:solidFill>
                    <a:schemeClr val="bg1"/>
                  </a:solidFill>
                  <a:latin typeface="思源黑体 CN Bold" panose="020B0800000000000000" pitchFamily="34" charset="-122"/>
                  <a:ea typeface="思源黑体 CN Bold" panose="020B0800000000000000" pitchFamily="34" charset="-122"/>
                </a:rPr>
                <a:t>节 勾股定理</a:t>
              </a:r>
              <a:endParaRPr lang="en-US" altLang="zh-CN" sz="2400" dirty="0">
                <a:solidFill>
                  <a:schemeClr val="bg1"/>
                </a:solidFill>
                <a:latin typeface="思源黑体 CN Bold" panose="020B0800000000000000" pitchFamily="34" charset="-122"/>
                <a:ea typeface="思源黑体 CN Bold" panose="020B0800000000000000" pitchFamily="34" charset="-122"/>
              </a:endParaRPr>
            </a:p>
          </p:txBody>
        </p:sp>
        <p:sp>
          <p:nvSpPr>
            <p:cNvPr id="15" name="矩形 14"/>
            <p:cNvSpPr/>
            <p:nvPr/>
          </p:nvSpPr>
          <p:spPr>
            <a:xfrm>
              <a:off x="5167930" y="2702632"/>
              <a:ext cx="6541259" cy="923330"/>
            </a:xfrm>
            <a:prstGeom prst="rect">
              <a:avLst/>
            </a:prstGeom>
            <a:noFill/>
          </p:spPr>
          <p:txBody>
            <a:bodyPr wrap="square" rtlCol="0">
              <a:spAutoFit/>
            </a:bodyPr>
            <a:lstStyle/>
            <a:p>
              <a:r>
                <a:rPr lang="zh-CN" altLang="en-US" sz="5400" dirty="0">
                  <a:blipFill dpi="0" rotWithShape="1">
                    <a:blip r:embed="rId8"/>
                    <a:srcRect/>
                    <a:stretch>
                      <a:fillRect/>
                    </a:stretch>
                  </a:blipFill>
                  <a:latin typeface="思源黑体 CN Heavy" panose="020B0A00000000000000" pitchFamily="34" charset="-122"/>
                  <a:ea typeface="思源黑体 CN Heavy" panose="020B0A00000000000000" pitchFamily="34" charset="-122"/>
                </a:rPr>
                <a:t>勾股定理</a:t>
              </a:r>
              <a:r>
                <a:rPr lang="zh-CN" altLang="en-US" sz="3200" dirty="0">
                  <a:blipFill dpi="0" rotWithShape="1">
                    <a:blip r:embed="rId8"/>
                    <a:srcRect/>
                    <a:stretch>
                      <a:fillRect/>
                    </a:stretch>
                  </a:blipFill>
                  <a:latin typeface="思源黑体 CN Regular" panose="020B0500000000000000" pitchFamily="34" charset="-122"/>
                  <a:ea typeface="思源黑体 CN Regular" panose="020B0500000000000000" pitchFamily="34" charset="-122"/>
                </a:rPr>
                <a:t>（勾股定理的证明）</a:t>
              </a:r>
              <a:endParaRPr lang="en-US" altLang="zh-CN" sz="3200" dirty="0">
                <a:blipFill dpi="0" rotWithShape="1">
                  <a:blip r:embed="rId8"/>
                  <a:srcRect/>
                  <a:stretch>
                    <a:fillRect/>
                  </a:stretch>
                </a:blipFill>
                <a:latin typeface="思源黑体 CN Regular" panose="020B0500000000000000" pitchFamily="34" charset="-122"/>
                <a:ea typeface="思源黑体 CN Regular" panose="020B0500000000000000" pitchFamily="34" charset="-122"/>
              </a:endParaRPr>
            </a:p>
          </p:txBody>
        </p:sp>
        <p:cxnSp>
          <p:nvCxnSpPr>
            <p:cNvPr id="16" name="直接连接符 15"/>
            <p:cNvCxnSpPr/>
            <p:nvPr/>
          </p:nvCxnSpPr>
          <p:spPr>
            <a:xfrm>
              <a:off x="5271380" y="3681085"/>
              <a:ext cx="6734100"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1" name="文本框 33"/>
          <p:cNvSpPr txBox="1"/>
          <p:nvPr>
            <p:custDataLst>
              <p:tags r:id="rId2"/>
            </p:custDataLst>
          </p:nvPr>
        </p:nvSpPr>
        <p:spPr>
          <a:xfrm>
            <a:off x="3738625" y="3687160"/>
            <a:ext cx="2878009" cy="400110"/>
          </a:xfrm>
          <a:prstGeom prst="rect">
            <a:avLst/>
          </a:prstGeom>
          <a:ln w="12700">
            <a:miter lim="400000"/>
          </a:ln>
        </p:spPr>
        <p:txBody>
          <a:bodyPr wrap="square" lIns="34202" rIns="34202">
            <a:spAutoFit/>
          </a:bodyPr>
          <a:lstStyle>
            <a:defPPr>
              <a:defRPr lang="zh-CN"/>
            </a:defPPr>
            <a:lvl1pPr>
              <a:defRPr sz="2000">
                <a:solidFill>
                  <a:schemeClr val="bg1"/>
                </a:solidFill>
                <a:latin typeface="思源黑体 CN Light" panose="020B0300000000000000" pitchFamily="34" charset="-122"/>
                <a:ea typeface="思源黑体 CN Light" panose="020B0300000000000000" pitchFamily="34" charset="-122"/>
                <a:cs typeface="微软雅黑" panose="020B0503020204020204" charset="-122"/>
              </a:defRPr>
            </a:lvl1pPr>
          </a:lstStyle>
          <a:p>
            <a:endParaRPr lang="zh-CN" altLang="en-US" dirty="0"/>
          </a:p>
        </p:txBody>
      </p:sp>
      <p:pic>
        <p:nvPicPr>
          <p:cNvPr id="24" name="图片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46601" y="5210387"/>
            <a:ext cx="1262588" cy="1262588"/>
          </a:xfrm>
          <a:prstGeom prst="rect">
            <a:avLst/>
          </a:prstGeom>
        </p:spPr>
      </p:pic>
      <p:pic>
        <p:nvPicPr>
          <p:cNvPr id="27" name="图片 19"/>
          <p:cNvPicPr>
            <a:picLocks noChangeAspect="1"/>
          </p:cNvPicPr>
          <p:nvPr>
            <p:custDataLst>
              <p:tags r:id="rId3"/>
            </p:custDataLst>
          </p:nvPr>
        </p:nvPicPr>
        <p:blipFill>
          <a:blip r:embed="rId7">
            <a:lum bright="70000" contrast="-70000"/>
            <a:extLst>
              <a:ext uri="{28A0092B-C50C-407E-A947-70E740481C1C}">
                <a14:useLocalDpi xmlns:a14="http://schemas.microsoft.com/office/drawing/2010/main" val="0"/>
              </a:ext>
            </a:extLst>
          </a:blip>
          <a:srcRect l="63294" t="45640" r="18324" b="46950"/>
          <a:stretch>
            <a:fillRect/>
          </a:stretch>
        </p:blipFill>
        <p:spPr>
          <a:xfrm rot="773118">
            <a:off x="9588060" y="793109"/>
            <a:ext cx="1886238" cy="760444"/>
          </a:xfrm>
          <a:custGeom>
            <a:avLst/>
            <a:gdLst>
              <a:gd name="connsiteX0" fmla="*/ 71394 w 1886238"/>
              <a:gd name="connsiteY0" fmla="*/ 408752 h 760444"/>
              <a:gd name="connsiteX1" fmla="*/ 71423 w 1886238"/>
              <a:gd name="connsiteY1" fmla="*/ 422841 h 760444"/>
              <a:gd name="connsiteX2" fmla="*/ 71394 w 1886238"/>
              <a:gd name="connsiteY2" fmla="*/ 422819 h 760444"/>
              <a:gd name="connsiteX3" fmla="*/ 982566 w 1886238"/>
              <a:gd name="connsiteY3" fmla="*/ 185 h 760444"/>
              <a:gd name="connsiteX4" fmla="*/ 1379690 w 1886238"/>
              <a:gd name="connsiteY4" fmla="*/ 28924 h 760444"/>
              <a:gd name="connsiteX5" fmla="*/ 1478163 w 1886238"/>
              <a:gd name="connsiteY5" fmla="*/ 42992 h 760444"/>
              <a:gd name="connsiteX6" fmla="*/ 1618840 w 1886238"/>
              <a:gd name="connsiteY6" fmla="*/ 85195 h 760444"/>
              <a:gd name="connsiteX7" fmla="*/ 1661043 w 1886238"/>
              <a:gd name="connsiteY7" fmla="*/ 99262 h 760444"/>
              <a:gd name="connsiteX8" fmla="*/ 1703246 w 1886238"/>
              <a:gd name="connsiteY8" fmla="*/ 113330 h 760444"/>
              <a:gd name="connsiteX9" fmla="*/ 1731382 w 1886238"/>
              <a:gd name="connsiteY9" fmla="*/ 141466 h 760444"/>
              <a:gd name="connsiteX10" fmla="*/ 1815788 w 1886238"/>
              <a:gd name="connsiteY10" fmla="*/ 197736 h 760444"/>
              <a:gd name="connsiteX11" fmla="*/ 1872059 w 1886238"/>
              <a:gd name="connsiteY11" fmla="*/ 254007 h 760444"/>
              <a:gd name="connsiteX12" fmla="*/ 1886126 w 1886238"/>
              <a:gd name="connsiteY12" fmla="*/ 296210 h 760444"/>
              <a:gd name="connsiteX13" fmla="*/ 1872059 w 1886238"/>
              <a:gd name="connsiteY13" fmla="*/ 450955 h 760444"/>
              <a:gd name="connsiteX14" fmla="*/ 1773585 w 1886238"/>
              <a:gd name="connsiteY14" fmla="*/ 535361 h 760444"/>
              <a:gd name="connsiteX15" fmla="*/ 1689179 w 1886238"/>
              <a:gd name="connsiteY15" fmla="*/ 605699 h 760444"/>
              <a:gd name="connsiteX16" fmla="*/ 1604773 w 1886238"/>
              <a:gd name="connsiteY16" fmla="*/ 633835 h 760444"/>
              <a:gd name="connsiteX17" fmla="*/ 1548502 w 1886238"/>
              <a:gd name="connsiteY17" fmla="*/ 661970 h 760444"/>
              <a:gd name="connsiteX18" fmla="*/ 1492231 w 1886238"/>
              <a:gd name="connsiteY18" fmla="*/ 676038 h 760444"/>
              <a:gd name="connsiteX19" fmla="*/ 1365622 w 1886238"/>
              <a:gd name="connsiteY19" fmla="*/ 704173 h 760444"/>
              <a:gd name="connsiteX20" fmla="*/ 1323419 w 1886238"/>
              <a:gd name="connsiteY20" fmla="*/ 718241 h 760444"/>
              <a:gd name="connsiteX21" fmla="*/ 985794 w 1886238"/>
              <a:gd name="connsiteY21" fmla="*/ 760444 h 760444"/>
              <a:gd name="connsiteX22" fmla="*/ 296477 w 1886238"/>
              <a:gd name="connsiteY22" fmla="*/ 746376 h 760444"/>
              <a:gd name="connsiteX23" fmla="*/ 169868 w 1886238"/>
              <a:gd name="connsiteY23" fmla="*/ 690106 h 760444"/>
              <a:gd name="connsiteX24" fmla="*/ 113597 w 1886238"/>
              <a:gd name="connsiteY24" fmla="*/ 633835 h 760444"/>
              <a:gd name="connsiteX25" fmla="*/ 85462 w 1886238"/>
              <a:gd name="connsiteY25" fmla="*/ 605699 h 760444"/>
              <a:gd name="connsiteX26" fmla="*/ 57326 w 1886238"/>
              <a:gd name="connsiteY26" fmla="*/ 521293 h 760444"/>
              <a:gd name="connsiteX27" fmla="*/ 71430 w 1886238"/>
              <a:gd name="connsiteY27" fmla="*/ 426014 h 760444"/>
              <a:gd name="connsiteX28" fmla="*/ 71423 w 1886238"/>
              <a:gd name="connsiteY28" fmla="*/ 422841 h 760444"/>
              <a:gd name="connsiteX29" fmla="*/ 127665 w 1886238"/>
              <a:gd name="connsiteY29" fmla="*/ 465022 h 760444"/>
              <a:gd name="connsiteX30" fmla="*/ 1056 w 1886238"/>
              <a:gd name="connsiteY30" fmla="*/ 310278 h 760444"/>
              <a:gd name="connsiteX31" fmla="*/ 29191 w 1886238"/>
              <a:gd name="connsiteY31" fmla="*/ 282142 h 760444"/>
              <a:gd name="connsiteX32" fmla="*/ 127665 w 1886238"/>
              <a:gd name="connsiteY32" fmla="*/ 239939 h 760444"/>
              <a:gd name="connsiteX33" fmla="*/ 183936 w 1886238"/>
              <a:gd name="connsiteY33" fmla="*/ 211804 h 760444"/>
              <a:gd name="connsiteX34" fmla="*/ 226139 w 1886238"/>
              <a:gd name="connsiteY34" fmla="*/ 197736 h 760444"/>
              <a:gd name="connsiteX35" fmla="*/ 296477 w 1886238"/>
              <a:gd name="connsiteY35" fmla="*/ 169601 h 760444"/>
              <a:gd name="connsiteX36" fmla="*/ 451222 w 1886238"/>
              <a:gd name="connsiteY36" fmla="*/ 127398 h 760444"/>
              <a:gd name="connsiteX37" fmla="*/ 493425 w 1886238"/>
              <a:gd name="connsiteY37" fmla="*/ 99262 h 760444"/>
              <a:gd name="connsiteX38" fmla="*/ 577831 w 1886238"/>
              <a:gd name="connsiteY38" fmla="*/ 71127 h 760444"/>
              <a:gd name="connsiteX39" fmla="*/ 704440 w 1886238"/>
              <a:gd name="connsiteY39" fmla="*/ 42992 h 760444"/>
              <a:gd name="connsiteX40" fmla="*/ 845117 w 1886238"/>
              <a:gd name="connsiteY40" fmla="*/ 28924 h 760444"/>
              <a:gd name="connsiteX41" fmla="*/ 982566 w 1886238"/>
              <a:gd name="connsiteY41" fmla="*/ 185 h 76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886238" h="760444">
                <a:moveTo>
                  <a:pt x="71394" y="408752"/>
                </a:moveTo>
                <a:lnTo>
                  <a:pt x="71423" y="422841"/>
                </a:lnTo>
                <a:lnTo>
                  <a:pt x="71394" y="422819"/>
                </a:lnTo>
                <a:close/>
                <a:moveTo>
                  <a:pt x="982566" y="185"/>
                </a:moveTo>
                <a:cubicBezTo>
                  <a:pt x="1033630" y="-1942"/>
                  <a:pt x="1088834" y="14736"/>
                  <a:pt x="1379690" y="28924"/>
                </a:cubicBezTo>
                <a:cubicBezTo>
                  <a:pt x="1412808" y="30540"/>
                  <a:pt x="1445540" y="37061"/>
                  <a:pt x="1478163" y="42992"/>
                </a:cubicBezTo>
                <a:cubicBezTo>
                  <a:pt x="1524947" y="51498"/>
                  <a:pt x="1574778" y="70508"/>
                  <a:pt x="1618840" y="85195"/>
                </a:cubicBezTo>
                <a:lnTo>
                  <a:pt x="1661043" y="99262"/>
                </a:lnTo>
                <a:lnTo>
                  <a:pt x="1703246" y="113330"/>
                </a:lnTo>
                <a:cubicBezTo>
                  <a:pt x="1712625" y="122709"/>
                  <a:pt x="1720771" y="133508"/>
                  <a:pt x="1731382" y="141466"/>
                </a:cubicBezTo>
                <a:cubicBezTo>
                  <a:pt x="1758434" y="161755"/>
                  <a:pt x="1791878" y="173826"/>
                  <a:pt x="1815788" y="197736"/>
                </a:cubicBezTo>
                <a:lnTo>
                  <a:pt x="1872059" y="254007"/>
                </a:lnTo>
                <a:cubicBezTo>
                  <a:pt x="1876748" y="268075"/>
                  <a:pt x="1886126" y="281381"/>
                  <a:pt x="1886126" y="296210"/>
                </a:cubicBezTo>
                <a:cubicBezTo>
                  <a:pt x="1886126" y="348004"/>
                  <a:pt x="1888438" y="401819"/>
                  <a:pt x="1872059" y="450955"/>
                </a:cubicBezTo>
                <a:cubicBezTo>
                  <a:pt x="1859054" y="489972"/>
                  <a:pt x="1802663" y="511129"/>
                  <a:pt x="1773585" y="535361"/>
                </a:cubicBezTo>
                <a:cubicBezTo>
                  <a:pt x="1735722" y="566913"/>
                  <a:pt x="1734087" y="585740"/>
                  <a:pt x="1689179" y="605699"/>
                </a:cubicBezTo>
                <a:cubicBezTo>
                  <a:pt x="1662078" y="617744"/>
                  <a:pt x="1631299" y="620572"/>
                  <a:pt x="1604773" y="633835"/>
                </a:cubicBezTo>
                <a:cubicBezTo>
                  <a:pt x="1586016" y="643213"/>
                  <a:pt x="1568138" y="654607"/>
                  <a:pt x="1548502" y="661970"/>
                </a:cubicBezTo>
                <a:cubicBezTo>
                  <a:pt x="1530399" y="668759"/>
                  <a:pt x="1510821" y="670726"/>
                  <a:pt x="1492231" y="676038"/>
                </a:cubicBezTo>
                <a:cubicBezTo>
                  <a:pt x="1395265" y="703743"/>
                  <a:pt x="1517943" y="678787"/>
                  <a:pt x="1365622" y="704173"/>
                </a:cubicBezTo>
                <a:cubicBezTo>
                  <a:pt x="1351554" y="708862"/>
                  <a:pt x="1337868" y="714907"/>
                  <a:pt x="1323419" y="718241"/>
                </a:cubicBezTo>
                <a:cubicBezTo>
                  <a:pt x="1157835" y="756453"/>
                  <a:pt x="1175896" y="746865"/>
                  <a:pt x="985794" y="760444"/>
                </a:cubicBezTo>
                <a:cubicBezTo>
                  <a:pt x="756022" y="755755"/>
                  <a:pt x="525956" y="758893"/>
                  <a:pt x="296477" y="746376"/>
                </a:cubicBezTo>
                <a:cubicBezTo>
                  <a:pt x="258764" y="744319"/>
                  <a:pt x="200984" y="716777"/>
                  <a:pt x="169868" y="690106"/>
                </a:cubicBezTo>
                <a:cubicBezTo>
                  <a:pt x="149728" y="672843"/>
                  <a:pt x="132354" y="652592"/>
                  <a:pt x="113597" y="633835"/>
                </a:cubicBezTo>
                <a:lnTo>
                  <a:pt x="85462" y="605699"/>
                </a:lnTo>
                <a:cubicBezTo>
                  <a:pt x="76083" y="577564"/>
                  <a:pt x="52450" y="550547"/>
                  <a:pt x="57326" y="521293"/>
                </a:cubicBezTo>
                <a:cubicBezTo>
                  <a:pt x="70985" y="439343"/>
                  <a:pt x="71512" y="458020"/>
                  <a:pt x="71430" y="426014"/>
                </a:cubicBezTo>
                <a:lnTo>
                  <a:pt x="71423" y="422841"/>
                </a:lnTo>
                <a:lnTo>
                  <a:pt x="127665" y="465022"/>
                </a:lnTo>
                <a:cubicBezTo>
                  <a:pt x="85462" y="413441"/>
                  <a:pt x="32653" y="368958"/>
                  <a:pt x="1056" y="310278"/>
                </a:cubicBezTo>
                <a:cubicBezTo>
                  <a:pt x="-5232" y="298600"/>
                  <a:pt x="18155" y="289499"/>
                  <a:pt x="29191" y="282142"/>
                </a:cubicBezTo>
                <a:cubicBezTo>
                  <a:pt x="85172" y="244821"/>
                  <a:pt x="75151" y="262445"/>
                  <a:pt x="127665" y="239939"/>
                </a:cubicBezTo>
                <a:cubicBezTo>
                  <a:pt x="146940" y="231678"/>
                  <a:pt x="164661" y="220065"/>
                  <a:pt x="183936" y="211804"/>
                </a:cubicBezTo>
                <a:cubicBezTo>
                  <a:pt x="197566" y="205963"/>
                  <a:pt x="212255" y="202943"/>
                  <a:pt x="226139" y="197736"/>
                </a:cubicBezTo>
                <a:cubicBezTo>
                  <a:pt x="249783" y="188869"/>
                  <a:pt x="272290" y="176857"/>
                  <a:pt x="296477" y="169601"/>
                </a:cubicBezTo>
                <a:cubicBezTo>
                  <a:pt x="344518" y="155189"/>
                  <a:pt x="407859" y="156307"/>
                  <a:pt x="451222" y="127398"/>
                </a:cubicBezTo>
                <a:cubicBezTo>
                  <a:pt x="465290" y="118019"/>
                  <a:pt x="477975" y="106129"/>
                  <a:pt x="493425" y="99262"/>
                </a:cubicBezTo>
                <a:cubicBezTo>
                  <a:pt x="520526" y="87217"/>
                  <a:pt x="549059" y="78320"/>
                  <a:pt x="577831" y="71127"/>
                </a:cubicBezTo>
                <a:cubicBezTo>
                  <a:pt x="616044" y="61574"/>
                  <a:pt x="666162" y="48096"/>
                  <a:pt x="704440" y="42992"/>
                </a:cubicBezTo>
                <a:cubicBezTo>
                  <a:pt x="751153" y="36764"/>
                  <a:pt x="798225" y="33613"/>
                  <a:pt x="845117" y="28924"/>
                </a:cubicBezTo>
                <a:cubicBezTo>
                  <a:pt x="922780" y="9508"/>
                  <a:pt x="951927" y="1462"/>
                  <a:pt x="982566" y="185"/>
                </a:cubicBezTo>
                <a:close/>
              </a:path>
            </a:pathLst>
          </a:custGeom>
        </p:spPr>
      </p:pic>
      <p:pic>
        <p:nvPicPr>
          <p:cNvPr id="28" name="图片 16"/>
          <p:cNvPicPr>
            <a:picLocks noChangeAspect="1"/>
          </p:cNvPicPr>
          <p:nvPr>
            <p:custDataLst>
              <p:tags r:id="rId4"/>
            </p:custDataLst>
          </p:nvPr>
        </p:nvPicPr>
        <p:blipFill>
          <a:blip r:embed="rId10" cstate="print">
            <a:lum bright="70000" contrast="-70000"/>
            <a:extLst>
              <a:ext uri="{28A0092B-C50C-407E-A947-70E740481C1C}">
                <a14:useLocalDpi xmlns:a14="http://schemas.microsoft.com/office/drawing/2010/main" val="0"/>
              </a:ext>
            </a:extLst>
          </a:blip>
          <a:srcRect l="2296" t="78139" r="57535"/>
          <a:stretch>
            <a:fillRect/>
          </a:stretch>
        </p:blipFill>
        <p:spPr>
          <a:xfrm>
            <a:off x="4206816" y="4700708"/>
            <a:ext cx="2475186" cy="1347061"/>
          </a:xfrm>
          <a:custGeom>
            <a:avLst/>
            <a:gdLst>
              <a:gd name="connsiteX0" fmla="*/ 0 w 4121834"/>
              <a:gd name="connsiteY0" fmla="*/ 0 h 2243210"/>
              <a:gd name="connsiteX1" fmla="*/ 4121834 w 4121834"/>
              <a:gd name="connsiteY1" fmla="*/ 0 h 2243210"/>
              <a:gd name="connsiteX2" fmla="*/ 4121834 w 4121834"/>
              <a:gd name="connsiteY2" fmla="*/ 2243210 h 2243210"/>
              <a:gd name="connsiteX3" fmla="*/ 0 w 4121834"/>
              <a:gd name="connsiteY3" fmla="*/ 2243210 h 2243210"/>
            </a:gdLst>
            <a:ahLst/>
            <a:cxnLst>
              <a:cxn ang="0">
                <a:pos x="connsiteX0" y="connsiteY0"/>
              </a:cxn>
              <a:cxn ang="0">
                <a:pos x="connsiteX1" y="connsiteY1"/>
              </a:cxn>
              <a:cxn ang="0">
                <a:pos x="connsiteX2" y="connsiteY2"/>
              </a:cxn>
              <a:cxn ang="0">
                <a:pos x="connsiteX3" y="connsiteY3"/>
              </a:cxn>
            </a:cxnLst>
            <a:rect l="l" t="t" r="r" b="b"/>
            <a:pathLst>
              <a:path w="4121834" h="2243210">
                <a:moveTo>
                  <a:pt x="0" y="0"/>
                </a:moveTo>
                <a:lnTo>
                  <a:pt x="4121834" y="0"/>
                </a:lnTo>
                <a:lnTo>
                  <a:pt x="4121834" y="2243210"/>
                </a:lnTo>
                <a:lnTo>
                  <a:pt x="0" y="2243210"/>
                </a:lnTo>
                <a:close/>
              </a:path>
            </a:pathLst>
          </a:custGeom>
        </p:spPr>
      </p:pic>
      <p:pic>
        <p:nvPicPr>
          <p:cNvPr id="29" name="图片 13"/>
          <p:cNvPicPr>
            <a:picLocks noChangeAspect="1"/>
          </p:cNvPicPr>
          <p:nvPr>
            <p:custDataLst>
              <p:tags r:id="rId5"/>
            </p:custDataLst>
          </p:nvPr>
        </p:nvPicPr>
        <p:blipFill>
          <a:blip r:embed="rId11" cstate="print">
            <a:lum bright="70000" contrast="-70000"/>
            <a:extLst>
              <a:ext uri="{28A0092B-C50C-407E-A947-70E740481C1C}">
                <a14:useLocalDpi xmlns:a14="http://schemas.microsoft.com/office/drawing/2010/main" val="0"/>
              </a:ext>
            </a:extLst>
          </a:blip>
          <a:srcRect l="42694" t="79790" r="17137" b="1565"/>
          <a:stretch>
            <a:fillRect/>
          </a:stretch>
        </p:blipFill>
        <p:spPr>
          <a:xfrm rot="20572715">
            <a:off x="-1691" y="440091"/>
            <a:ext cx="2186412" cy="1014853"/>
          </a:xfrm>
          <a:custGeom>
            <a:avLst/>
            <a:gdLst>
              <a:gd name="connsiteX0" fmla="*/ 0 w 4121834"/>
              <a:gd name="connsiteY0" fmla="*/ 0 h 1913206"/>
              <a:gd name="connsiteX1" fmla="*/ 4121834 w 4121834"/>
              <a:gd name="connsiteY1" fmla="*/ 0 h 1913206"/>
              <a:gd name="connsiteX2" fmla="*/ 4121834 w 4121834"/>
              <a:gd name="connsiteY2" fmla="*/ 1913206 h 1913206"/>
              <a:gd name="connsiteX3" fmla="*/ 0 w 4121834"/>
              <a:gd name="connsiteY3" fmla="*/ 1913206 h 1913206"/>
            </a:gdLst>
            <a:ahLst/>
            <a:cxnLst>
              <a:cxn ang="0">
                <a:pos x="connsiteX0" y="connsiteY0"/>
              </a:cxn>
              <a:cxn ang="0">
                <a:pos x="connsiteX1" y="connsiteY1"/>
              </a:cxn>
              <a:cxn ang="0">
                <a:pos x="connsiteX2" y="connsiteY2"/>
              </a:cxn>
              <a:cxn ang="0">
                <a:pos x="connsiteX3" y="connsiteY3"/>
              </a:cxn>
            </a:cxnLst>
            <a:rect l="l" t="t" r="r" b="b"/>
            <a:pathLst>
              <a:path w="4121834" h="1913206">
                <a:moveTo>
                  <a:pt x="0" y="0"/>
                </a:moveTo>
                <a:lnTo>
                  <a:pt x="4121834" y="0"/>
                </a:lnTo>
                <a:lnTo>
                  <a:pt x="4121834" y="1913206"/>
                </a:lnTo>
                <a:lnTo>
                  <a:pt x="0" y="1913206"/>
                </a:lnTo>
                <a:close/>
              </a:path>
            </a:pathLst>
          </a:custGeom>
        </p:spPr>
      </p:pic>
      <p:pic>
        <p:nvPicPr>
          <p:cNvPr id="31" name="图片 30"/>
          <p:cNvPicPr>
            <a:picLocks noChangeAspect="1"/>
          </p:cNvPicPr>
          <p:nvPr/>
        </p:nvPicPr>
        <p:blipFill rotWithShape="1">
          <a:blip r:embed="rId12">
            <a:extLst>
              <a:ext uri="{28A0092B-C50C-407E-A947-70E740481C1C}">
                <a14:useLocalDpi xmlns:a14="http://schemas.microsoft.com/office/drawing/2010/main" val="0"/>
              </a:ext>
            </a:extLst>
          </a:blip>
          <a:srcRect t="85253"/>
          <a:stretch>
            <a:fillRect/>
          </a:stretch>
        </p:blipFill>
        <p:spPr>
          <a:xfrm>
            <a:off x="-2004903" y="6535971"/>
            <a:ext cx="16201806" cy="1592834"/>
          </a:xfrm>
          <a:prstGeom prst="rect">
            <a:avLst/>
          </a:prstGeom>
        </p:spPr>
      </p:pic>
      <p:pic>
        <p:nvPicPr>
          <p:cNvPr id="34" name="图片 3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953168" y="6159653"/>
            <a:ext cx="2664981" cy="51586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anim calcmode="lin" valueType="num">
                                      <p:cBhvr>
                                        <p:cTn id="14" dur="500" fill="hold"/>
                                        <p:tgtEl>
                                          <p:spTgt spid="35"/>
                                        </p:tgtEl>
                                        <p:attrNameLst>
                                          <p:attrName>ppt_x</p:attrName>
                                        </p:attrNameLst>
                                      </p:cBhvr>
                                      <p:tavLst>
                                        <p:tav tm="0">
                                          <p:val>
                                            <p:strVal val="#ppt_x"/>
                                          </p:val>
                                        </p:tav>
                                        <p:tav tm="100000">
                                          <p:val>
                                            <p:strVal val="#ppt_x"/>
                                          </p:val>
                                        </p:tav>
                                      </p:tavLst>
                                    </p:anim>
                                    <p:anim calcmode="lin" valueType="num">
                                      <p:cBhvr>
                                        <p:cTn id="15" dur="500" fill="hold"/>
                                        <p:tgtEl>
                                          <p:spTgt spid="3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anim calcmode="lin" valueType="num">
                                      <p:cBhvr>
                                        <p:cTn id="20" dur="500" fill="hold"/>
                                        <p:tgtEl>
                                          <p:spTgt spid="28"/>
                                        </p:tgtEl>
                                        <p:attrNameLst>
                                          <p:attrName>ppt_x</p:attrName>
                                        </p:attrNameLst>
                                      </p:cBhvr>
                                      <p:tavLst>
                                        <p:tav tm="0">
                                          <p:val>
                                            <p:strVal val="#ppt_x"/>
                                          </p:val>
                                        </p:tav>
                                        <p:tav tm="100000">
                                          <p:val>
                                            <p:strVal val="#ppt_x"/>
                                          </p:val>
                                        </p:tav>
                                      </p:tavLst>
                                    </p:anim>
                                    <p:anim calcmode="lin" valueType="num">
                                      <p:cBhvr>
                                        <p:cTn id="21" dur="500" fill="hold"/>
                                        <p:tgtEl>
                                          <p:spTgt spid="28"/>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anim calcmode="lin" valueType="num">
                                      <p:cBhvr>
                                        <p:cTn id="26" dur="500" fill="hold"/>
                                        <p:tgtEl>
                                          <p:spTgt spid="24"/>
                                        </p:tgtEl>
                                        <p:attrNameLst>
                                          <p:attrName>ppt_x</p:attrName>
                                        </p:attrNameLst>
                                      </p:cBhvr>
                                      <p:tavLst>
                                        <p:tav tm="0">
                                          <p:val>
                                            <p:strVal val="#ppt_x"/>
                                          </p:val>
                                        </p:tav>
                                        <p:tav tm="100000">
                                          <p:val>
                                            <p:strVal val="#ppt_x"/>
                                          </p:val>
                                        </p:tav>
                                      </p:tavLst>
                                    </p:anim>
                                    <p:anim calcmode="lin" valueType="num">
                                      <p:cBhvr>
                                        <p:cTn id="27" dur="500" fill="hold"/>
                                        <p:tgtEl>
                                          <p:spTgt spid="24"/>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anim calcmode="lin" valueType="num">
                                      <p:cBhvr>
                                        <p:cTn id="32" dur="500" fill="hold"/>
                                        <p:tgtEl>
                                          <p:spTgt spid="27"/>
                                        </p:tgtEl>
                                        <p:attrNameLst>
                                          <p:attrName>ppt_x</p:attrName>
                                        </p:attrNameLst>
                                      </p:cBhvr>
                                      <p:tavLst>
                                        <p:tav tm="0">
                                          <p:val>
                                            <p:strVal val="#ppt_x"/>
                                          </p:val>
                                        </p:tav>
                                        <p:tav tm="100000">
                                          <p:val>
                                            <p:strVal val="#ppt_x"/>
                                          </p:val>
                                        </p:tav>
                                      </p:tavLst>
                                    </p:anim>
                                    <p:anim calcmode="lin" valueType="num">
                                      <p:cBhvr>
                                        <p:cTn id="33" dur="500" fill="hold"/>
                                        <p:tgtEl>
                                          <p:spTgt spid="27"/>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anim calcmode="lin" valueType="num">
                                      <p:cBhvr>
                                        <p:cTn id="38" dur="500" fill="hold"/>
                                        <p:tgtEl>
                                          <p:spTgt spid="29"/>
                                        </p:tgtEl>
                                        <p:attrNameLst>
                                          <p:attrName>ppt_x</p:attrName>
                                        </p:attrNameLst>
                                      </p:cBhvr>
                                      <p:tavLst>
                                        <p:tav tm="0">
                                          <p:val>
                                            <p:strVal val="#ppt_x"/>
                                          </p:val>
                                        </p:tav>
                                        <p:tav tm="100000">
                                          <p:val>
                                            <p:strVal val="#ppt_x"/>
                                          </p:val>
                                        </p:tav>
                                      </p:tavLst>
                                    </p:anim>
                                    <p:anim calcmode="lin" valueType="num">
                                      <p:cBhvr>
                                        <p:cTn id="3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hidden="1"/>
          <p:cNvSpPr txBox="1"/>
          <p:nvPr/>
        </p:nvSpPr>
        <p:spPr>
          <a:xfrm>
            <a:off x="0" y="149731"/>
            <a:ext cx="2095500" cy="369332"/>
          </a:xfrm>
          <a:prstGeom prst="rect">
            <a:avLst/>
          </a:prstGeom>
          <a:noFill/>
        </p:spPr>
        <p:txBody>
          <a:bodyPr wrap="square" rtlCol="0">
            <a:spAutoFit/>
          </a:bodyPr>
          <a:lstStyle/>
          <a:p>
            <a:pPr algn="ctr"/>
            <a:r>
              <a:rPr lang="en-US" altLang="zh-CN" dirty="0">
                <a:noFill/>
              </a:rPr>
              <a:t>BY YUSHEN</a:t>
            </a:r>
            <a:endParaRPr lang="zh-CN" altLang="en-US" dirty="0">
              <a:noFill/>
            </a:endParaRPr>
          </a:p>
        </p:txBody>
      </p:sp>
      <p:grpSp>
        <p:nvGrpSpPr>
          <p:cNvPr id="2" name="组合 1"/>
          <p:cNvGrpSpPr/>
          <p:nvPr/>
        </p:nvGrpSpPr>
        <p:grpSpPr>
          <a:xfrm>
            <a:off x="286875" y="246419"/>
            <a:ext cx="3726325" cy="613817"/>
            <a:chOff x="528175" y="411519"/>
            <a:chExt cx="3726325" cy="613817"/>
          </a:xfrm>
        </p:grpSpPr>
        <p:sp>
          <p:nvSpPr>
            <p:cNvPr id="39" name="文本框 38"/>
            <p:cNvSpPr txBox="1"/>
            <p:nvPr>
              <p:custDataLst>
                <p:tags r:id="rId1"/>
              </p:custDataLst>
            </p:nvPr>
          </p:nvSpPr>
          <p:spPr>
            <a:xfrm>
              <a:off x="2383884" y="563671"/>
              <a:ext cx="1870616" cy="461665"/>
            </a:xfrm>
            <a:prstGeom prst="rect">
              <a:avLst/>
            </a:prstGeom>
            <a:noFill/>
          </p:spPr>
          <p:txBody>
            <a:bodyPr wrap="square" rtlCol="0">
              <a:spAutoFit/>
            </a:bodyPr>
            <a:lstStyle/>
            <a:p>
              <a:pPr lvl="0"/>
              <a:r>
                <a:rPr lang="zh-CN" altLang="en-US" sz="2400" dirty="0">
                  <a:solidFill>
                    <a:schemeClr val="bg1"/>
                  </a:solidFill>
                  <a:latin typeface="思源黑体 CN Bold" panose="020B0800000000000000" pitchFamily="34" charset="-122"/>
                  <a:ea typeface="思源黑体 CN Bold" panose="020B0800000000000000" pitchFamily="34" charset="-122"/>
                </a:rPr>
                <a:t>勾股定理</a:t>
              </a:r>
            </a:p>
          </p:txBody>
        </p:sp>
        <p:grpSp>
          <p:nvGrpSpPr>
            <p:cNvPr id="34" name="组合 33"/>
            <p:cNvGrpSpPr/>
            <p:nvPr/>
          </p:nvGrpSpPr>
          <p:grpSpPr>
            <a:xfrm>
              <a:off x="528175" y="411519"/>
              <a:ext cx="1652932" cy="604728"/>
              <a:chOff x="4738473" y="1752789"/>
              <a:chExt cx="1652932" cy="604728"/>
            </a:xfrm>
          </p:grpSpPr>
          <p:sp>
            <p:nvSpPr>
              <p:cNvPr id="36" name="矩形: 圆角 35"/>
              <p:cNvSpPr/>
              <p:nvPr/>
            </p:nvSpPr>
            <p:spPr>
              <a:xfrm>
                <a:off x="5400881" y="1904941"/>
                <a:ext cx="980398" cy="45023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solidFill>
                </a:endParaRPr>
              </a:p>
            </p:txBody>
          </p:sp>
          <p:sp>
            <p:nvSpPr>
              <p:cNvPr id="37" name="文本框 38"/>
              <p:cNvSpPr txBox="1"/>
              <p:nvPr>
                <p:custDataLst>
                  <p:tags r:id="rId2"/>
                </p:custDataLst>
              </p:nvPr>
            </p:nvSpPr>
            <p:spPr>
              <a:xfrm>
                <a:off x="5768064" y="1904941"/>
                <a:ext cx="623341" cy="400110"/>
              </a:xfrm>
              <a:prstGeom prst="rect">
                <a:avLst/>
              </a:prstGeom>
              <a:noFill/>
            </p:spPr>
            <p:txBody>
              <a:bodyPr wrap="square" rtlCol="0">
                <a:spAutoFit/>
              </a:bodyPr>
              <a:lstStyle/>
              <a:p>
                <a:pPr lvl="0" algn="ctr"/>
                <a:r>
                  <a:rPr lang="en-US" altLang="zh-CN" sz="2000" dirty="0">
                    <a:solidFill>
                      <a:schemeClr val="bg1"/>
                    </a:solidFill>
                    <a:latin typeface="思源黑体 CN Bold" panose="020B0800000000000000" pitchFamily="34" charset="-122"/>
                    <a:ea typeface="思源黑体 CN Bold" panose="020B0800000000000000" pitchFamily="34" charset="-122"/>
                  </a:rPr>
                  <a:t>02</a:t>
                </a:r>
                <a:endParaRPr lang="zh-CN" altLang="en-US" sz="2000" dirty="0">
                  <a:solidFill>
                    <a:schemeClr val="bg1"/>
                  </a:solidFill>
                  <a:latin typeface="思源黑体 CN Bold" panose="020B0800000000000000" pitchFamily="34" charset="-122"/>
                  <a:ea typeface="思源黑体 CN Bold" panose="020B0800000000000000" pitchFamily="34" charset="-122"/>
                </a:endParaRPr>
              </a:p>
            </p:txBody>
          </p:sp>
          <p:pic>
            <p:nvPicPr>
              <p:cNvPr id="38" name="图片 37" descr="图片包含 游戏机, 树&#10;&#10;描述已自动生成"/>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t="24513" b="26369"/>
              <a:stretch>
                <a:fillRect/>
              </a:stretch>
            </p:blipFill>
            <p:spPr>
              <a:xfrm>
                <a:off x="4738473" y="1752789"/>
                <a:ext cx="1231186" cy="604728"/>
              </a:xfrm>
              <a:prstGeom prst="rect">
                <a:avLst/>
              </a:prstGeom>
            </p:spPr>
          </p:pic>
        </p:grpSp>
      </p:grpSp>
      <p:sp>
        <p:nvSpPr>
          <p:cNvPr id="9" name="矩形 8"/>
          <p:cNvSpPr/>
          <p:nvPr/>
        </p:nvSpPr>
        <p:spPr>
          <a:xfrm>
            <a:off x="1169591" y="1538611"/>
            <a:ext cx="9852818" cy="1890389"/>
          </a:xfrm>
          <a:prstGeom prst="rect">
            <a:avLst/>
          </a:prstGeom>
        </p:spPr>
        <p:txBody>
          <a:bodyPr wrap="square">
            <a:spAutoFit/>
          </a:bodyPr>
          <a:lstStyle/>
          <a:p>
            <a:pPr defTabSz="685800">
              <a:lnSpc>
                <a:spcPct val="150000"/>
              </a:lnSpc>
              <a:spcBef>
                <a:spcPct val="0"/>
              </a:spcBef>
            </a:pPr>
            <a:r>
              <a:rPr lang="zh-CN" altLang="en-US" sz="2000" b="1" dirty="0">
                <a:solidFill>
                  <a:schemeClr val="bg1"/>
                </a:solidFill>
                <a:latin typeface="思源黑体 CN Bold" panose="020B0800000000000000" pitchFamily="34" charset="-122"/>
                <a:ea typeface="思源黑体 CN Bold" panose="020B0800000000000000" pitchFamily="34" charset="-122"/>
                <a:cs typeface="Arial" panose="020B0604020202020204" pitchFamily="34" charset="0"/>
              </a:rPr>
              <a:t>      如果直角三角形的两直角边长分别为</a:t>
            </a:r>
            <a:r>
              <a:rPr lang="en-US" altLang="zh-CN" sz="2000" b="1" dirty="0">
                <a:solidFill>
                  <a:schemeClr val="bg1"/>
                </a:solidFill>
                <a:latin typeface="思源黑体 CN Bold" panose="020B0800000000000000" pitchFamily="34" charset="-122"/>
                <a:ea typeface="思源黑体 CN Bold" panose="020B0800000000000000" pitchFamily="34" charset="-122"/>
                <a:cs typeface="Arial" panose="020B0604020202020204" pitchFamily="34" charset="0"/>
              </a:rPr>
              <a:t>a</a:t>
            </a:r>
            <a:r>
              <a:rPr lang="zh-CN" altLang="en-US" sz="2000" b="1" dirty="0">
                <a:solidFill>
                  <a:schemeClr val="bg1"/>
                </a:solidFill>
                <a:latin typeface="思源黑体 CN Bold" panose="020B0800000000000000" pitchFamily="34" charset="-122"/>
                <a:ea typeface="思源黑体 CN Bold" panose="020B0800000000000000" pitchFamily="34" charset="-122"/>
                <a:cs typeface="Arial" panose="020B0604020202020204" pitchFamily="34" charset="0"/>
              </a:rPr>
              <a:t>，</a:t>
            </a:r>
            <a:r>
              <a:rPr lang="en-US" altLang="zh-CN" sz="2000" b="1" dirty="0">
                <a:solidFill>
                  <a:schemeClr val="bg1"/>
                </a:solidFill>
                <a:latin typeface="思源黑体 CN Bold" panose="020B0800000000000000" pitchFamily="34" charset="-122"/>
                <a:ea typeface="思源黑体 CN Bold" panose="020B0800000000000000" pitchFamily="34" charset="-122"/>
                <a:cs typeface="Arial" panose="020B0604020202020204" pitchFamily="34" charset="0"/>
              </a:rPr>
              <a:t>b</a:t>
            </a:r>
            <a:r>
              <a:rPr lang="zh-CN" altLang="en-US" sz="2000" b="1" dirty="0">
                <a:solidFill>
                  <a:schemeClr val="bg1"/>
                </a:solidFill>
                <a:latin typeface="思源黑体 CN Bold" panose="020B0800000000000000" pitchFamily="34" charset="-122"/>
                <a:ea typeface="思源黑体 CN Bold" panose="020B0800000000000000" pitchFamily="34" charset="-122"/>
                <a:cs typeface="Arial" panose="020B0604020202020204" pitchFamily="34" charset="0"/>
              </a:rPr>
              <a:t>，斜边长为</a:t>
            </a:r>
            <a:r>
              <a:rPr lang="en-US" altLang="zh-CN" sz="2000" b="1" dirty="0">
                <a:solidFill>
                  <a:schemeClr val="bg1"/>
                </a:solidFill>
                <a:latin typeface="思源黑体 CN Bold" panose="020B0800000000000000" pitchFamily="34" charset="-122"/>
                <a:ea typeface="思源黑体 CN Bold" panose="020B0800000000000000" pitchFamily="34" charset="-122"/>
                <a:cs typeface="Arial" panose="020B0604020202020204" pitchFamily="34" charset="0"/>
              </a:rPr>
              <a:t>c</a:t>
            </a:r>
            <a:r>
              <a:rPr lang="zh-CN" altLang="en-US" sz="2000" b="1" dirty="0">
                <a:solidFill>
                  <a:schemeClr val="bg1"/>
                </a:solidFill>
                <a:latin typeface="思源黑体 CN Bold" panose="020B0800000000000000" pitchFamily="34" charset="-122"/>
                <a:ea typeface="思源黑体 CN Bold" panose="020B0800000000000000" pitchFamily="34" charset="-122"/>
                <a:cs typeface="Arial" panose="020B0604020202020204" pitchFamily="34" charset="0"/>
              </a:rPr>
              <a:t>，那么</a:t>
            </a:r>
            <a:r>
              <a:rPr lang="en-US" altLang="zh-CN" sz="2000" b="1" dirty="0">
                <a:solidFill>
                  <a:schemeClr val="bg1"/>
                </a:solidFill>
                <a:latin typeface="思源黑体 CN Bold" panose="020B0800000000000000" pitchFamily="34" charset="-122"/>
                <a:ea typeface="思源黑体 CN Bold" panose="020B0800000000000000" pitchFamily="34" charset="-122"/>
                <a:cs typeface="Arial" panose="020B0604020202020204" pitchFamily="34" charset="0"/>
              </a:rPr>
              <a:t>a²+b²=c²</a:t>
            </a:r>
            <a:r>
              <a:rPr lang="zh-CN" altLang="en-US" sz="2000" b="1" dirty="0">
                <a:solidFill>
                  <a:schemeClr val="bg1"/>
                </a:solidFill>
                <a:latin typeface="思源黑体 CN Bold" panose="020B0800000000000000" pitchFamily="34" charset="-122"/>
                <a:ea typeface="思源黑体 CN Bold" panose="020B0800000000000000" pitchFamily="34" charset="-122"/>
                <a:cs typeface="Arial" panose="020B0604020202020204" pitchFamily="34" charset="0"/>
              </a:rPr>
              <a:t> 。</a:t>
            </a:r>
            <a:endParaRPr lang="en-US" altLang="zh-CN" sz="2000" b="1" dirty="0">
              <a:solidFill>
                <a:schemeClr val="bg1"/>
              </a:solidFill>
              <a:latin typeface="思源黑体 CN Bold" panose="020B0800000000000000" pitchFamily="34" charset="-122"/>
              <a:ea typeface="思源黑体 CN Bold" panose="020B0800000000000000" pitchFamily="34" charset="-122"/>
              <a:cs typeface="Arial" panose="020B0604020202020204" pitchFamily="34" charset="0"/>
            </a:endParaRPr>
          </a:p>
          <a:p>
            <a:pPr defTabSz="685800">
              <a:lnSpc>
                <a:spcPct val="150000"/>
              </a:lnSpc>
              <a:spcBef>
                <a:spcPct val="0"/>
              </a:spcBef>
            </a:pPr>
            <a:r>
              <a:rPr lang="zh-CN" altLang="en-US" sz="2000" b="1" dirty="0">
                <a:solidFill>
                  <a:schemeClr val="bg1"/>
                </a:solidFill>
                <a:latin typeface="思源黑体 CN Bold" panose="020B0800000000000000" pitchFamily="34" charset="-122"/>
                <a:ea typeface="思源黑体 CN Bold" panose="020B0800000000000000" pitchFamily="34" charset="-122"/>
                <a:cs typeface="Arial" panose="020B0604020202020204" pitchFamily="34" charset="0"/>
              </a:rPr>
              <a:t>     几何描述：</a:t>
            </a:r>
            <a:endParaRPr lang="en-US" altLang="zh-CN" sz="2000" b="1" dirty="0">
              <a:solidFill>
                <a:schemeClr val="bg1"/>
              </a:solidFill>
              <a:latin typeface="思源黑体 CN Bold" panose="020B0800000000000000" pitchFamily="34" charset="-122"/>
              <a:ea typeface="思源黑体 CN Bold" panose="020B0800000000000000" pitchFamily="34" charset="-122"/>
              <a:cs typeface="Arial" panose="020B0604020202020204" pitchFamily="34" charset="0"/>
            </a:endParaRPr>
          </a:p>
          <a:p>
            <a:pPr defTabSz="685800">
              <a:lnSpc>
                <a:spcPct val="150000"/>
              </a:lnSpc>
              <a:spcBef>
                <a:spcPct val="0"/>
              </a:spcBef>
            </a:pPr>
            <a:r>
              <a:rPr lang="zh-CN" altLang="en-US" sz="2000" b="1" dirty="0">
                <a:solidFill>
                  <a:schemeClr val="bg1"/>
                </a:solidFill>
                <a:latin typeface="思源黑体 CN Bold" panose="020B0800000000000000" pitchFamily="34" charset="-122"/>
                <a:ea typeface="思源黑体 CN Bold" panose="020B0800000000000000" pitchFamily="34" charset="-122"/>
                <a:cs typeface="Arial" panose="020B0604020202020204" pitchFamily="34" charset="0"/>
              </a:rPr>
              <a:t>     ∵△</a:t>
            </a:r>
            <a:r>
              <a:rPr lang="en-US" altLang="zh-CN" sz="2000" b="1" dirty="0">
                <a:solidFill>
                  <a:schemeClr val="bg1"/>
                </a:solidFill>
                <a:latin typeface="思源黑体 CN Bold" panose="020B0800000000000000" pitchFamily="34" charset="-122"/>
                <a:ea typeface="思源黑体 CN Bold" panose="020B0800000000000000" pitchFamily="34" charset="-122"/>
                <a:cs typeface="Arial" panose="020B0604020202020204" pitchFamily="34" charset="0"/>
              </a:rPr>
              <a:t>ABC</a:t>
            </a:r>
            <a:r>
              <a:rPr lang="zh-CN" altLang="en-US" sz="2000" b="1" dirty="0">
                <a:solidFill>
                  <a:schemeClr val="bg1"/>
                </a:solidFill>
                <a:latin typeface="思源黑体 CN Bold" panose="020B0800000000000000" pitchFamily="34" charset="-122"/>
                <a:ea typeface="思源黑体 CN Bold" panose="020B0800000000000000" pitchFamily="34" charset="-122"/>
                <a:cs typeface="Arial" panose="020B0604020202020204" pitchFamily="34" charset="0"/>
              </a:rPr>
              <a:t>是直角三角形</a:t>
            </a:r>
            <a:endParaRPr lang="en-US" altLang="zh-CN" sz="2000" b="1" dirty="0">
              <a:solidFill>
                <a:schemeClr val="bg1"/>
              </a:solidFill>
              <a:latin typeface="思源黑体 CN Bold" panose="020B0800000000000000" pitchFamily="34" charset="-122"/>
              <a:ea typeface="思源黑体 CN Bold" panose="020B0800000000000000" pitchFamily="34" charset="-122"/>
              <a:cs typeface="Arial" panose="020B0604020202020204" pitchFamily="34" charset="0"/>
            </a:endParaRPr>
          </a:p>
          <a:p>
            <a:pPr defTabSz="685800">
              <a:lnSpc>
                <a:spcPct val="150000"/>
              </a:lnSpc>
              <a:spcBef>
                <a:spcPct val="0"/>
              </a:spcBef>
            </a:pPr>
            <a:r>
              <a:rPr lang="zh-CN" altLang="en-US" sz="2000" b="1" dirty="0">
                <a:solidFill>
                  <a:schemeClr val="bg1"/>
                </a:solidFill>
                <a:latin typeface="思源黑体 CN Bold" panose="020B0800000000000000" pitchFamily="34" charset="-122"/>
                <a:ea typeface="思源黑体 CN Bold" panose="020B0800000000000000" pitchFamily="34" charset="-122"/>
                <a:cs typeface="Arial" panose="020B0604020202020204" pitchFamily="34" charset="0"/>
              </a:rPr>
              <a:t>     ∴三边之间的关系为：</a:t>
            </a:r>
            <a:r>
              <a:rPr lang="en-US" altLang="zh-CN" sz="2000" b="1" dirty="0">
                <a:solidFill>
                  <a:schemeClr val="bg1"/>
                </a:solidFill>
                <a:latin typeface="思源黑体 CN Bold" panose="020B0800000000000000" pitchFamily="34" charset="-122"/>
                <a:ea typeface="思源黑体 CN Bold" panose="020B0800000000000000" pitchFamily="34" charset="-122"/>
                <a:cs typeface="Arial" panose="020B0604020202020204" pitchFamily="34" charset="0"/>
              </a:rPr>
              <a:t>a²+b²=c²</a:t>
            </a:r>
            <a:endParaRPr lang="zh-CN" altLang="en-US" sz="2000" b="1" dirty="0">
              <a:solidFill>
                <a:schemeClr val="bg1"/>
              </a:solidFill>
              <a:latin typeface="思源黑体 CN Bold" panose="020B0800000000000000" pitchFamily="34" charset="-122"/>
              <a:ea typeface="思源黑体 CN Bold" panose="020B0800000000000000" pitchFamily="34" charset="-122"/>
              <a:cs typeface="Arial" panose="020B0604020202020204" pitchFamily="34" charset="0"/>
            </a:endParaRPr>
          </a:p>
        </p:txBody>
      </p:sp>
      <p:sp>
        <p:nvSpPr>
          <p:cNvPr id="10" name="直角三角形 9"/>
          <p:cNvSpPr>
            <a:spLocks noChangeArrowheads="1"/>
          </p:cNvSpPr>
          <p:nvPr/>
        </p:nvSpPr>
        <p:spPr bwMode="auto">
          <a:xfrm rot="16200000">
            <a:off x="7803618" y="2991823"/>
            <a:ext cx="1823669" cy="2983550"/>
          </a:xfrm>
          <a:prstGeom prst="rtTriangle">
            <a:avLst/>
          </a:prstGeom>
          <a:solidFill>
            <a:srgbClr val="FFFF00"/>
          </a:solidFill>
          <a:ln w="9525" algn="ctr">
            <a:solidFill>
              <a:sysClr val="windowText" lastClr="000000"/>
            </a:solidFill>
            <a:miter lim="800000"/>
          </a:ln>
        </p:spPr>
        <p:txBody>
          <a:bodyPr wrap="none" lIns="91304" tIns="45650" rIns="91304" bIns="45650"/>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chemeClr val="bg1"/>
              </a:solidFill>
              <a:effectLst/>
              <a:uLnTx/>
              <a:uFillTx/>
              <a:latin typeface="Times New Roman" panose="02020603050405020304" pitchFamily="18" charset="0"/>
              <a:ea typeface="宋体" panose="02010600030101010101" pitchFamily="2" charset="-122"/>
            </a:endParaRPr>
          </a:p>
        </p:txBody>
      </p:sp>
      <p:sp>
        <p:nvSpPr>
          <p:cNvPr id="11" name="文本框 10"/>
          <p:cNvSpPr txBox="1"/>
          <p:nvPr/>
        </p:nvSpPr>
        <p:spPr>
          <a:xfrm>
            <a:off x="8715452" y="5463789"/>
            <a:ext cx="497434" cy="461665"/>
          </a:xfrm>
          <a:prstGeom prst="rect">
            <a:avLst/>
          </a:prstGeom>
          <a:noFill/>
        </p:spPr>
        <p:txBody>
          <a:bodyPr wrap="square" rtlCol="0">
            <a:spAutoFit/>
          </a:bodyPr>
          <a:lstStyle/>
          <a:p>
            <a:pPr algn="ctr" defTabSz="685800"/>
            <a:r>
              <a:rPr lang="en-US" altLang="zh-CN" sz="2400" b="1" dirty="0">
                <a:solidFill>
                  <a:schemeClr val="bg1"/>
                </a:solidFill>
                <a:ea typeface="宋体" panose="02010600030101010101" pitchFamily="2" charset="-122"/>
              </a:rPr>
              <a:t>b</a:t>
            </a:r>
          </a:p>
        </p:txBody>
      </p:sp>
      <p:sp>
        <p:nvSpPr>
          <p:cNvPr id="12" name="文本框 11"/>
          <p:cNvSpPr txBox="1"/>
          <p:nvPr/>
        </p:nvSpPr>
        <p:spPr>
          <a:xfrm>
            <a:off x="10207228" y="4311239"/>
            <a:ext cx="497434" cy="461665"/>
          </a:xfrm>
          <a:prstGeom prst="rect">
            <a:avLst/>
          </a:prstGeom>
          <a:noFill/>
        </p:spPr>
        <p:txBody>
          <a:bodyPr wrap="square" rtlCol="0">
            <a:spAutoFit/>
          </a:bodyPr>
          <a:lstStyle/>
          <a:p>
            <a:pPr algn="ctr" defTabSz="685800"/>
            <a:r>
              <a:rPr lang="en-US" altLang="zh-CN" sz="2400" b="1" dirty="0">
                <a:solidFill>
                  <a:schemeClr val="bg1"/>
                </a:solidFill>
                <a:ea typeface="宋体" panose="02010600030101010101" pitchFamily="2" charset="-122"/>
              </a:rPr>
              <a:t>a</a:t>
            </a:r>
          </a:p>
        </p:txBody>
      </p:sp>
      <p:sp>
        <p:nvSpPr>
          <p:cNvPr id="13" name="文本框 12"/>
          <p:cNvSpPr txBox="1"/>
          <p:nvPr/>
        </p:nvSpPr>
        <p:spPr>
          <a:xfrm>
            <a:off x="8218018" y="3923663"/>
            <a:ext cx="497434" cy="461665"/>
          </a:xfrm>
          <a:prstGeom prst="rect">
            <a:avLst/>
          </a:prstGeom>
          <a:noFill/>
        </p:spPr>
        <p:txBody>
          <a:bodyPr wrap="square" rtlCol="0">
            <a:spAutoFit/>
          </a:bodyPr>
          <a:lstStyle/>
          <a:p>
            <a:pPr algn="ctr" defTabSz="685800"/>
            <a:r>
              <a:rPr lang="en-US" altLang="zh-CN" sz="2400" b="1" dirty="0">
                <a:solidFill>
                  <a:schemeClr val="bg1"/>
                </a:solidFill>
                <a:ea typeface="宋体" panose="02010600030101010101" pitchFamily="2" charset="-122"/>
              </a:rPr>
              <a:t>c</a:t>
            </a:r>
          </a:p>
        </p:txBody>
      </p:sp>
      <p:grpSp>
        <p:nvGrpSpPr>
          <p:cNvPr id="14" name="组合 13"/>
          <p:cNvGrpSpPr/>
          <p:nvPr/>
        </p:nvGrpSpPr>
        <p:grpSpPr>
          <a:xfrm rot="8165088">
            <a:off x="9902628" y="5160558"/>
            <a:ext cx="291389" cy="155572"/>
            <a:chOff x="6100877" y="2287705"/>
            <a:chExt cx="291389" cy="155572"/>
          </a:xfrm>
        </p:grpSpPr>
        <p:cxnSp>
          <p:nvCxnSpPr>
            <p:cNvPr id="15" name="直接连接符 14"/>
            <p:cNvCxnSpPr/>
            <p:nvPr/>
          </p:nvCxnSpPr>
          <p:spPr>
            <a:xfrm>
              <a:off x="6100877" y="2287705"/>
              <a:ext cx="160934" cy="155572"/>
            </a:xfrm>
            <a:prstGeom prst="line">
              <a:avLst/>
            </a:prstGeom>
            <a:noFill/>
            <a:ln w="28575" cap="flat" cmpd="sng" algn="ctr">
              <a:solidFill>
                <a:srgbClr val="50742F">
                  <a:shade val="95000"/>
                  <a:satMod val="105000"/>
                </a:srgbClr>
              </a:solidFill>
              <a:prstDash val="solid"/>
            </a:ln>
            <a:effectLst/>
          </p:spPr>
        </p:cxnSp>
        <p:cxnSp>
          <p:nvCxnSpPr>
            <p:cNvPr id="16" name="直接连接符 15"/>
            <p:cNvCxnSpPr/>
            <p:nvPr/>
          </p:nvCxnSpPr>
          <p:spPr>
            <a:xfrm flipV="1">
              <a:off x="6261811" y="2301042"/>
              <a:ext cx="130455" cy="137652"/>
            </a:xfrm>
            <a:prstGeom prst="line">
              <a:avLst/>
            </a:prstGeom>
            <a:noFill/>
            <a:ln w="28575" cap="flat" cmpd="sng" algn="ctr">
              <a:solidFill>
                <a:srgbClr val="50742F">
                  <a:shade val="95000"/>
                  <a:satMod val="105000"/>
                </a:srgbClr>
              </a:solidFill>
              <a:prstDash val="solid"/>
            </a:ln>
            <a:effectLst/>
          </p:spPr>
        </p:cxnSp>
      </p:grpSp>
      <p:sp>
        <p:nvSpPr>
          <p:cNvPr id="17" name="文本框 16"/>
          <p:cNvSpPr txBox="1"/>
          <p:nvPr/>
        </p:nvSpPr>
        <p:spPr>
          <a:xfrm>
            <a:off x="10003121" y="3026766"/>
            <a:ext cx="497434" cy="584775"/>
          </a:xfrm>
          <a:prstGeom prst="rect">
            <a:avLst/>
          </a:prstGeom>
          <a:noFill/>
        </p:spPr>
        <p:txBody>
          <a:bodyPr wrap="square" rtlCol="0">
            <a:spAutoFit/>
          </a:bodyPr>
          <a:lstStyle/>
          <a:p>
            <a:pPr algn="ctr" defTabSz="685800"/>
            <a:r>
              <a:rPr lang="en-US" altLang="zh-CN" sz="3200" b="1" dirty="0">
                <a:solidFill>
                  <a:schemeClr val="bg1"/>
                </a:solidFill>
                <a:ea typeface="宋体" panose="02010600030101010101" pitchFamily="2" charset="-122"/>
              </a:rPr>
              <a:t>A</a:t>
            </a:r>
          </a:p>
        </p:txBody>
      </p:sp>
      <p:sp>
        <p:nvSpPr>
          <p:cNvPr id="18" name="文本框 17"/>
          <p:cNvSpPr txBox="1"/>
          <p:nvPr/>
        </p:nvSpPr>
        <p:spPr>
          <a:xfrm>
            <a:off x="9949716" y="5362186"/>
            <a:ext cx="497434" cy="584775"/>
          </a:xfrm>
          <a:prstGeom prst="rect">
            <a:avLst/>
          </a:prstGeom>
          <a:noFill/>
        </p:spPr>
        <p:txBody>
          <a:bodyPr wrap="square" rtlCol="0">
            <a:spAutoFit/>
          </a:bodyPr>
          <a:lstStyle/>
          <a:p>
            <a:pPr algn="ctr" defTabSz="685800"/>
            <a:r>
              <a:rPr lang="en-US" altLang="zh-CN" sz="3200" b="1" dirty="0">
                <a:solidFill>
                  <a:schemeClr val="bg1"/>
                </a:solidFill>
                <a:ea typeface="宋体" panose="02010600030101010101" pitchFamily="2" charset="-122"/>
              </a:rPr>
              <a:t>B</a:t>
            </a:r>
          </a:p>
        </p:txBody>
      </p:sp>
      <p:sp>
        <p:nvSpPr>
          <p:cNvPr id="19" name="文本框 18"/>
          <p:cNvSpPr txBox="1"/>
          <p:nvPr/>
        </p:nvSpPr>
        <p:spPr>
          <a:xfrm>
            <a:off x="6974960" y="5338243"/>
            <a:ext cx="497434" cy="584775"/>
          </a:xfrm>
          <a:prstGeom prst="rect">
            <a:avLst/>
          </a:prstGeom>
          <a:noFill/>
        </p:spPr>
        <p:txBody>
          <a:bodyPr wrap="square" rtlCol="0">
            <a:spAutoFit/>
          </a:bodyPr>
          <a:lstStyle/>
          <a:p>
            <a:pPr algn="ctr" defTabSz="685800"/>
            <a:r>
              <a:rPr lang="en-US" altLang="zh-CN" sz="3200" b="1" dirty="0">
                <a:solidFill>
                  <a:schemeClr val="bg1"/>
                </a:solidFill>
                <a:ea typeface="宋体" panose="02010600030101010101" pitchFamily="2" charset="-122"/>
              </a:rPr>
              <a:t>C</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hidden="1"/>
          <p:cNvSpPr txBox="1"/>
          <p:nvPr/>
        </p:nvSpPr>
        <p:spPr>
          <a:xfrm>
            <a:off x="0" y="149731"/>
            <a:ext cx="2095500" cy="369332"/>
          </a:xfrm>
          <a:prstGeom prst="rect">
            <a:avLst/>
          </a:prstGeom>
          <a:noFill/>
        </p:spPr>
        <p:txBody>
          <a:bodyPr wrap="square" rtlCol="0">
            <a:spAutoFit/>
          </a:bodyPr>
          <a:lstStyle/>
          <a:p>
            <a:pPr algn="ctr"/>
            <a:r>
              <a:rPr lang="en-US" altLang="zh-CN" dirty="0">
                <a:noFill/>
              </a:rPr>
              <a:t>BY YUSHEN</a:t>
            </a:r>
            <a:endParaRPr lang="zh-CN" altLang="en-US" dirty="0">
              <a:noFill/>
            </a:endParaRPr>
          </a:p>
        </p:txBody>
      </p:sp>
      <p:grpSp>
        <p:nvGrpSpPr>
          <p:cNvPr id="2" name="组合 1"/>
          <p:cNvGrpSpPr/>
          <p:nvPr/>
        </p:nvGrpSpPr>
        <p:grpSpPr>
          <a:xfrm>
            <a:off x="286875" y="246419"/>
            <a:ext cx="5263025" cy="613817"/>
            <a:chOff x="528175" y="411519"/>
            <a:chExt cx="5263025" cy="613817"/>
          </a:xfrm>
        </p:grpSpPr>
        <p:sp>
          <p:nvSpPr>
            <p:cNvPr id="39" name="文本框 38"/>
            <p:cNvSpPr txBox="1"/>
            <p:nvPr>
              <p:custDataLst>
                <p:tags r:id="rId1"/>
              </p:custDataLst>
            </p:nvPr>
          </p:nvSpPr>
          <p:spPr>
            <a:xfrm>
              <a:off x="2383884" y="563671"/>
              <a:ext cx="3407316" cy="461665"/>
            </a:xfrm>
            <a:prstGeom prst="rect">
              <a:avLst/>
            </a:prstGeom>
            <a:noFill/>
          </p:spPr>
          <p:txBody>
            <a:bodyPr wrap="square" rtlCol="0">
              <a:spAutoFit/>
            </a:bodyPr>
            <a:lstStyle/>
            <a:p>
              <a:pPr lvl="0"/>
              <a:r>
                <a:rPr lang="zh-CN" altLang="en-US" sz="2400" dirty="0">
                  <a:solidFill>
                    <a:schemeClr val="bg1"/>
                  </a:solidFill>
                  <a:latin typeface="思源黑体 CN Bold" panose="020B0800000000000000" pitchFamily="34" charset="-122"/>
                  <a:ea typeface="思源黑体 CN Bold" panose="020B0800000000000000" pitchFamily="34" charset="-122"/>
                </a:rPr>
                <a:t>探索与思考（赵爽弦图）</a:t>
              </a:r>
            </a:p>
          </p:txBody>
        </p:sp>
        <p:grpSp>
          <p:nvGrpSpPr>
            <p:cNvPr id="34" name="组合 33"/>
            <p:cNvGrpSpPr/>
            <p:nvPr/>
          </p:nvGrpSpPr>
          <p:grpSpPr>
            <a:xfrm>
              <a:off x="528175" y="411519"/>
              <a:ext cx="1652932" cy="604728"/>
              <a:chOff x="4738473" y="1752789"/>
              <a:chExt cx="1652932" cy="604728"/>
            </a:xfrm>
          </p:grpSpPr>
          <p:sp>
            <p:nvSpPr>
              <p:cNvPr id="36" name="矩形: 圆角 35"/>
              <p:cNvSpPr/>
              <p:nvPr/>
            </p:nvSpPr>
            <p:spPr>
              <a:xfrm>
                <a:off x="5400881" y="1904941"/>
                <a:ext cx="980398" cy="45023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solidFill>
                </a:endParaRPr>
              </a:p>
            </p:txBody>
          </p:sp>
          <p:sp>
            <p:nvSpPr>
              <p:cNvPr id="37" name="文本框 38"/>
              <p:cNvSpPr txBox="1"/>
              <p:nvPr>
                <p:custDataLst>
                  <p:tags r:id="rId2"/>
                </p:custDataLst>
              </p:nvPr>
            </p:nvSpPr>
            <p:spPr>
              <a:xfrm>
                <a:off x="5768064" y="1904941"/>
                <a:ext cx="623341" cy="400110"/>
              </a:xfrm>
              <a:prstGeom prst="rect">
                <a:avLst/>
              </a:prstGeom>
              <a:noFill/>
            </p:spPr>
            <p:txBody>
              <a:bodyPr wrap="square" rtlCol="0">
                <a:spAutoFit/>
              </a:bodyPr>
              <a:lstStyle/>
              <a:p>
                <a:pPr lvl="0" algn="ctr"/>
                <a:r>
                  <a:rPr lang="en-US" altLang="zh-CN" sz="2000" dirty="0">
                    <a:solidFill>
                      <a:schemeClr val="bg1"/>
                    </a:solidFill>
                    <a:latin typeface="思源黑体 CN Bold" panose="020B0800000000000000" pitchFamily="34" charset="-122"/>
                    <a:ea typeface="思源黑体 CN Bold" panose="020B0800000000000000" pitchFamily="34" charset="-122"/>
                  </a:rPr>
                  <a:t>02</a:t>
                </a:r>
                <a:endParaRPr lang="zh-CN" altLang="en-US" sz="2000" dirty="0">
                  <a:solidFill>
                    <a:schemeClr val="bg1"/>
                  </a:solidFill>
                  <a:latin typeface="思源黑体 CN Bold" panose="020B0800000000000000" pitchFamily="34" charset="-122"/>
                  <a:ea typeface="思源黑体 CN Bold" panose="020B0800000000000000" pitchFamily="34" charset="-122"/>
                </a:endParaRPr>
              </a:p>
            </p:txBody>
          </p:sp>
          <p:pic>
            <p:nvPicPr>
              <p:cNvPr id="38" name="图片 37" descr="图片包含 游戏机, 树&#10;&#10;描述已自动生成"/>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t="24513" b="26369"/>
              <a:stretch>
                <a:fillRect/>
              </a:stretch>
            </p:blipFill>
            <p:spPr>
              <a:xfrm>
                <a:off x="4738473" y="1752789"/>
                <a:ext cx="1231186" cy="604728"/>
              </a:xfrm>
              <a:prstGeom prst="rect">
                <a:avLst/>
              </a:prstGeom>
            </p:spPr>
          </p:pic>
        </p:grpSp>
      </p:grpSp>
      <p:sp>
        <p:nvSpPr>
          <p:cNvPr id="68" name="矩形 67"/>
          <p:cNvSpPr/>
          <p:nvPr/>
        </p:nvSpPr>
        <p:spPr>
          <a:xfrm>
            <a:off x="1774765" y="1791006"/>
            <a:ext cx="1755835" cy="400110"/>
          </a:xfrm>
          <a:prstGeom prst="rect">
            <a:avLst/>
          </a:prstGeom>
        </p:spPr>
        <p:txBody>
          <a:bodyPr wrap="square">
            <a:spAutoFit/>
          </a:bodyPr>
          <a:lstStyle/>
          <a:p>
            <a:pPr defTabSz="913130">
              <a:defRPr/>
            </a:pPr>
            <a:r>
              <a:rPr lang="zh-CN" altLang="en-US" sz="2000" kern="0" dirty="0">
                <a:solidFill>
                  <a:schemeClr val="bg1"/>
                </a:solidFill>
                <a:latin typeface="思源黑体 CN Bold" panose="020B0800000000000000" pitchFamily="34" charset="-122"/>
                <a:ea typeface="思源黑体 CN Bold" panose="020B0800000000000000" pitchFamily="34" charset="-122"/>
              </a:rPr>
              <a:t>基本思路如下：</a:t>
            </a:r>
          </a:p>
        </p:txBody>
      </p:sp>
      <p:sp>
        <p:nvSpPr>
          <p:cNvPr id="69" name="直角三角形 68"/>
          <p:cNvSpPr/>
          <p:nvPr/>
        </p:nvSpPr>
        <p:spPr>
          <a:xfrm>
            <a:off x="3058363" y="2816352"/>
            <a:ext cx="753466" cy="1221638"/>
          </a:xfrm>
          <a:prstGeom prst="rtTriangle">
            <a:avLst/>
          </a:prstGeom>
          <a:noFill/>
          <a:ln w="25400" cap="flat" cmpd="sng" algn="ctr">
            <a:solidFill>
              <a:srgbClr val="FF0000"/>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chemeClr val="bg1"/>
              </a:solidFill>
              <a:effectLst/>
              <a:uLnTx/>
              <a:uFillTx/>
              <a:latin typeface="思源黑体 CN Bold" panose="020B0800000000000000" pitchFamily="34" charset="-122"/>
              <a:ea typeface="思源黑体 CN Bold" panose="020B0800000000000000" pitchFamily="34" charset="-122"/>
            </a:endParaRPr>
          </a:p>
        </p:txBody>
      </p:sp>
      <p:sp>
        <p:nvSpPr>
          <p:cNvPr id="70" name="矩形 69"/>
          <p:cNvSpPr/>
          <p:nvPr/>
        </p:nvSpPr>
        <p:spPr>
          <a:xfrm>
            <a:off x="3058363" y="4037990"/>
            <a:ext cx="753466" cy="753466"/>
          </a:xfrm>
          <a:prstGeom prst="rect">
            <a:avLst/>
          </a:prstGeom>
          <a:solidFill>
            <a:srgbClr val="50742F">
              <a:lumMod val="60000"/>
              <a:lumOff val="40000"/>
            </a:srgbClr>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chemeClr val="bg1"/>
              </a:solidFill>
              <a:effectLst/>
              <a:uLnTx/>
              <a:uFillTx/>
              <a:latin typeface="思源黑体 CN Bold" panose="020B0800000000000000" pitchFamily="34" charset="-122"/>
              <a:ea typeface="思源黑体 CN Bold" panose="020B0800000000000000" pitchFamily="34" charset="-122"/>
            </a:endParaRPr>
          </a:p>
        </p:txBody>
      </p:sp>
      <p:sp>
        <p:nvSpPr>
          <p:cNvPr id="71" name="矩形 70"/>
          <p:cNvSpPr/>
          <p:nvPr/>
        </p:nvSpPr>
        <p:spPr>
          <a:xfrm>
            <a:off x="1836726" y="2816352"/>
            <a:ext cx="1221638" cy="1221638"/>
          </a:xfrm>
          <a:prstGeom prst="rect">
            <a:avLst/>
          </a:prstGeom>
          <a:solidFill>
            <a:srgbClr val="4BC5B9"/>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chemeClr val="bg1"/>
              </a:solidFill>
              <a:effectLst/>
              <a:uLnTx/>
              <a:uFillTx/>
              <a:latin typeface="思源黑体 CN Bold" panose="020B0800000000000000" pitchFamily="34" charset="-122"/>
              <a:ea typeface="思源黑体 CN Bold" panose="020B0800000000000000" pitchFamily="34" charset="-122"/>
            </a:endParaRPr>
          </a:p>
        </p:txBody>
      </p:sp>
      <p:sp>
        <p:nvSpPr>
          <p:cNvPr id="72" name="文本框 71"/>
          <p:cNvSpPr txBox="1"/>
          <p:nvPr/>
        </p:nvSpPr>
        <p:spPr>
          <a:xfrm>
            <a:off x="2809648" y="3223473"/>
            <a:ext cx="497434" cy="461665"/>
          </a:xfrm>
          <a:prstGeom prst="rect">
            <a:avLst/>
          </a:prstGeom>
          <a:noFill/>
        </p:spPr>
        <p:txBody>
          <a:bodyPr wrap="square" rtlCol="0">
            <a:spAutoFit/>
          </a:bodyPr>
          <a:lstStyle/>
          <a:p>
            <a:pPr algn="ctr" defTabSz="685800"/>
            <a:r>
              <a:rPr lang="en-US" altLang="zh-CN" sz="2400" b="1" dirty="0">
                <a:solidFill>
                  <a:schemeClr val="bg1"/>
                </a:solidFill>
                <a:latin typeface="思源黑体 CN Bold" panose="020B0800000000000000" pitchFamily="34" charset="-122"/>
                <a:ea typeface="思源黑体 CN Bold" panose="020B0800000000000000" pitchFamily="34" charset="-122"/>
              </a:rPr>
              <a:t>b</a:t>
            </a:r>
          </a:p>
        </p:txBody>
      </p:sp>
      <p:sp>
        <p:nvSpPr>
          <p:cNvPr id="73" name="文本框 72"/>
          <p:cNvSpPr txBox="1"/>
          <p:nvPr/>
        </p:nvSpPr>
        <p:spPr>
          <a:xfrm>
            <a:off x="3186379" y="3807157"/>
            <a:ext cx="497434" cy="461665"/>
          </a:xfrm>
          <a:prstGeom prst="rect">
            <a:avLst/>
          </a:prstGeom>
          <a:noFill/>
        </p:spPr>
        <p:txBody>
          <a:bodyPr wrap="square" rtlCol="0">
            <a:spAutoFit/>
          </a:bodyPr>
          <a:lstStyle/>
          <a:p>
            <a:pPr algn="ctr" defTabSz="685800"/>
            <a:r>
              <a:rPr lang="en-US" altLang="zh-CN" sz="2400" b="1" dirty="0">
                <a:solidFill>
                  <a:schemeClr val="bg1"/>
                </a:solidFill>
                <a:latin typeface="思源黑体 CN Bold" panose="020B0800000000000000" pitchFamily="34" charset="-122"/>
                <a:ea typeface="思源黑体 CN Bold" panose="020B0800000000000000" pitchFamily="34" charset="-122"/>
              </a:rPr>
              <a:t>a</a:t>
            </a:r>
          </a:p>
        </p:txBody>
      </p:sp>
      <p:sp>
        <p:nvSpPr>
          <p:cNvPr id="74" name="文本框 73"/>
          <p:cNvSpPr txBox="1"/>
          <p:nvPr/>
        </p:nvSpPr>
        <p:spPr>
          <a:xfrm>
            <a:off x="3343657" y="3196339"/>
            <a:ext cx="497434" cy="461665"/>
          </a:xfrm>
          <a:prstGeom prst="rect">
            <a:avLst/>
          </a:prstGeom>
          <a:noFill/>
        </p:spPr>
        <p:txBody>
          <a:bodyPr wrap="square" rtlCol="0">
            <a:spAutoFit/>
          </a:bodyPr>
          <a:lstStyle/>
          <a:p>
            <a:pPr algn="ctr" defTabSz="685800"/>
            <a:r>
              <a:rPr lang="en-US" altLang="zh-CN" sz="2400" b="1" dirty="0">
                <a:solidFill>
                  <a:schemeClr val="bg1"/>
                </a:solidFill>
                <a:latin typeface="思源黑体 CN Bold" panose="020B0800000000000000" pitchFamily="34" charset="-122"/>
                <a:ea typeface="思源黑体 CN Bold" panose="020B0800000000000000" pitchFamily="34" charset="-122"/>
              </a:rPr>
              <a:t>c</a:t>
            </a:r>
          </a:p>
        </p:txBody>
      </p:sp>
      <p:sp>
        <p:nvSpPr>
          <p:cNvPr id="75" name="箭头: 右 74"/>
          <p:cNvSpPr/>
          <p:nvPr/>
        </p:nvSpPr>
        <p:spPr>
          <a:xfrm>
            <a:off x="4038600" y="2390805"/>
            <a:ext cx="702260" cy="318211"/>
          </a:xfrm>
          <a:prstGeom prst="rightArrow">
            <a:avLst/>
          </a:prstGeom>
          <a:solidFill>
            <a:srgbClr val="4BC5B9"/>
          </a:solidFill>
          <a:ln w="25400" cap="flat" cmpd="sng" algn="ctr">
            <a:solidFill>
              <a:srgbClr val="4BC5B9">
                <a:shade val="5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chemeClr val="bg1"/>
              </a:solidFill>
              <a:effectLst/>
              <a:uLnTx/>
              <a:uFillTx/>
              <a:latin typeface="思源黑体 CN Bold" panose="020B0800000000000000" pitchFamily="34" charset="-122"/>
              <a:ea typeface="思源黑体 CN Bold" panose="020B0800000000000000" pitchFamily="34" charset="-122"/>
            </a:endParaRPr>
          </a:p>
        </p:txBody>
      </p:sp>
      <p:grpSp>
        <p:nvGrpSpPr>
          <p:cNvPr id="76" name="组合 75"/>
          <p:cNvGrpSpPr/>
          <p:nvPr/>
        </p:nvGrpSpPr>
        <p:grpSpPr>
          <a:xfrm>
            <a:off x="5238292" y="1857536"/>
            <a:ext cx="1975106" cy="1962194"/>
            <a:chOff x="4257445" y="1087435"/>
            <a:chExt cx="1975106" cy="1962194"/>
          </a:xfrm>
        </p:grpSpPr>
        <p:sp>
          <p:nvSpPr>
            <p:cNvPr id="77" name="矩形 76"/>
            <p:cNvSpPr/>
            <p:nvPr/>
          </p:nvSpPr>
          <p:spPr>
            <a:xfrm>
              <a:off x="5479083" y="1555607"/>
              <a:ext cx="753466" cy="753466"/>
            </a:xfrm>
            <a:prstGeom prst="rect">
              <a:avLst/>
            </a:prstGeom>
            <a:solidFill>
              <a:srgbClr val="50742F">
                <a:lumMod val="60000"/>
                <a:lumOff val="40000"/>
              </a:srgbClr>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chemeClr val="bg1"/>
                </a:solidFill>
                <a:effectLst/>
                <a:uLnTx/>
                <a:uFillTx/>
                <a:latin typeface="思源黑体 CN Bold" panose="020B0800000000000000" pitchFamily="34" charset="-122"/>
                <a:ea typeface="思源黑体 CN Bold" panose="020B0800000000000000" pitchFamily="34" charset="-122"/>
              </a:endParaRPr>
            </a:p>
          </p:txBody>
        </p:sp>
        <p:sp>
          <p:nvSpPr>
            <p:cNvPr id="78" name="矩形 77"/>
            <p:cNvSpPr/>
            <p:nvPr/>
          </p:nvSpPr>
          <p:spPr>
            <a:xfrm>
              <a:off x="4257445" y="1087435"/>
              <a:ext cx="1221638" cy="1221638"/>
            </a:xfrm>
            <a:prstGeom prst="rect">
              <a:avLst/>
            </a:prstGeom>
            <a:solidFill>
              <a:srgbClr val="4BC5B9"/>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chemeClr val="bg1"/>
                </a:solidFill>
                <a:effectLst/>
                <a:uLnTx/>
                <a:uFillTx/>
                <a:latin typeface="思源黑体 CN Bold" panose="020B0800000000000000" pitchFamily="34" charset="-122"/>
                <a:ea typeface="思源黑体 CN Bold" panose="020B0800000000000000" pitchFamily="34" charset="-122"/>
              </a:endParaRPr>
            </a:p>
          </p:txBody>
        </p:sp>
        <p:sp>
          <p:nvSpPr>
            <p:cNvPr id="79" name="文本框 78"/>
            <p:cNvSpPr txBox="1"/>
            <p:nvPr/>
          </p:nvSpPr>
          <p:spPr>
            <a:xfrm>
              <a:off x="4771338" y="2587964"/>
              <a:ext cx="947321" cy="461665"/>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err="1">
                  <a:ln>
                    <a:noFill/>
                  </a:ln>
                  <a:solidFill>
                    <a:schemeClr val="bg1"/>
                  </a:solidFill>
                  <a:effectLst/>
                  <a:uLnTx/>
                  <a:uFillTx/>
                  <a:latin typeface="思源黑体 CN Bold" panose="020B0800000000000000" pitchFamily="34" charset="-122"/>
                  <a:ea typeface="思源黑体 CN Bold" panose="020B0800000000000000" pitchFamily="34" charset="-122"/>
                </a:rPr>
                <a:t>a+b</a:t>
              </a:r>
              <a:endParaRPr kumimoji="0" lang="en-US" altLang="zh-CN" sz="2400" b="1" i="0" u="none" strike="noStrike" kern="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endParaRPr>
            </a:p>
          </p:txBody>
        </p:sp>
        <p:sp>
          <p:nvSpPr>
            <p:cNvPr id="80" name="左大括号 79"/>
            <p:cNvSpPr/>
            <p:nvPr/>
          </p:nvSpPr>
          <p:spPr>
            <a:xfrm rot="16200000">
              <a:off x="5065777" y="1500742"/>
              <a:ext cx="358444" cy="1975105"/>
            </a:xfrm>
            <a:prstGeom prst="leftBrace">
              <a:avLst/>
            </a:prstGeom>
            <a:noFill/>
            <a:ln w="25400" cap="flat" cmpd="sng" algn="ctr">
              <a:solidFill>
                <a:srgbClr val="3163CA"/>
              </a:solidFill>
              <a:prstDash val="solid"/>
            </a:ln>
            <a:effectLst>
              <a:outerShdw blurRad="40000" dist="20000" dir="5400000" rotWithShape="0">
                <a:srgbClr val="000000">
                  <a:alpha val="38000"/>
                </a:srgb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chemeClr val="bg1"/>
                </a:solidFill>
                <a:effectLst/>
                <a:uLnTx/>
                <a:uFillTx/>
                <a:latin typeface="思源黑体 CN Bold" panose="020B0800000000000000" pitchFamily="34" charset="-122"/>
                <a:ea typeface="思源黑体 CN Bold" panose="020B0800000000000000" pitchFamily="34" charset="-122"/>
              </a:endParaRPr>
            </a:p>
          </p:txBody>
        </p:sp>
      </p:grpSp>
      <p:sp>
        <p:nvSpPr>
          <p:cNvPr id="81" name="箭头: 右 80"/>
          <p:cNvSpPr/>
          <p:nvPr/>
        </p:nvSpPr>
        <p:spPr>
          <a:xfrm>
            <a:off x="7461650" y="2309249"/>
            <a:ext cx="702260" cy="318211"/>
          </a:xfrm>
          <a:prstGeom prst="rightArrow">
            <a:avLst/>
          </a:prstGeom>
          <a:solidFill>
            <a:srgbClr val="4BC5B9"/>
          </a:solidFill>
          <a:ln w="25400" cap="flat" cmpd="sng" algn="ctr">
            <a:solidFill>
              <a:srgbClr val="4BC5B9">
                <a:shade val="5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chemeClr val="bg1"/>
              </a:solidFill>
              <a:effectLst/>
              <a:uLnTx/>
              <a:uFillTx/>
              <a:latin typeface="思源黑体 CN Bold" panose="020B0800000000000000" pitchFamily="34" charset="-122"/>
              <a:ea typeface="思源黑体 CN Bold" panose="020B0800000000000000" pitchFamily="34" charset="-122"/>
            </a:endParaRPr>
          </a:p>
        </p:txBody>
      </p:sp>
      <p:grpSp>
        <p:nvGrpSpPr>
          <p:cNvPr id="82" name="组合 81"/>
          <p:cNvGrpSpPr/>
          <p:nvPr/>
        </p:nvGrpSpPr>
        <p:grpSpPr>
          <a:xfrm>
            <a:off x="8371933" y="1864111"/>
            <a:ext cx="1975104" cy="1221638"/>
            <a:chOff x="7076533" y="949711"/>
            <a:chExt cx="1975104" cy="1221638"/>
          </a:xfrm>
        </p:grpSpPr>
        <p:sp>
          <p:nvSpPr>
            <p:cNvPr id="83" name="矩形 82"/>
            <p:cNvSpPr/>
            <p:nvPr/>
          </p:nvSpPr>
          <p:spPr>
            <a:xfrm>
              <a:off x="8298171" y="1417883"/>
              <a:ext cx="753466" cy="753466"/>
            </a:xfrm>
            <a:prstGeom prst="rect">
              <a:avLst/>
            </a:prstGeom>
            <a:solidFill>
              <a:srgbClr val="50742F">
                <a:lumMod val="60000"/>
                <a:lumOff val="40000"/>
              </a:srgbClr>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chemeClr val="bg1"/>
                </a:solidFill>
                <a:effectLst/>
                <a:uLnTx/>
                <a:uFillTx/>
                <a:latin typeface="思源黑体 CN Bold" panose="020B0800000000000000" pitchFamily="34" charset="-122"/>
                <a:ea typeface="思源黑体 CN Bold" panose="020B0800000000000000" pitchFamily="34" charset="-122"/>
              </a:endParaRPr>
            </a:p>
          </p:txBody>
        </p:sp>
        <p:sp>
          <p:nvSpPr>
            <p:cNvPr id="84" name="矩形 83"/>
            <p:cNvSpPr/>
            <p:nvPr/>
          </p:nvSpPr>
          <p:spPr>
            <a:xfrm>
              <a:off x="7076533" y="949711"/>
              <a:ext cx="1221638" cy="1221638"/>
            </a:xfrm>
            <a:prstGeom prst="rect">
              <a:avLst/>
            </a:prstGeom>
            <a:solidFill>
              <a:srgbClr val="4BC5B9"/>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chemeClr val="bg1"/>
                </a:solidFill>
                <a:effectLst/>
                <a:uLnTx/>
                <a:uFillTx/>
                <a:latin typeface="思源黑体 CN Bold" panose="020B0800000000000000" pitchFamily="34" charset="-122"/>
                <a:ea typeface="思源黑体 CN Bold" panose="020B0800000000000000" pitchFamily="34" charset="-122"/>
              </a:endParaRPr>
            </a:p>
          </p:txBody>
        </p:sp>
        <p:sp>
          <p:nvSpPr>
            <p:cNvPr id="85" name="直角三角形 84"/>
            <p:cNvSpPr/>
            <p:nvPr/>
          </p:nvSpPr>
          <p:spPr>
            <a:xfrm>
              <a:off x="7078592" y="949711"/>
              <a:ext cx="753466" cy="1221638"/>
            </a:xfrm>
            <a:prstGeom prst="rtTriangle">
              <a:avLst/>
            </a:prstGeom>
            <a:noFill/>
            <a:ln w="25400" cap="flat" cmpd="sng" algn="ctr">
              <a:solidFill>
                <a:srgbClr val="FF0000"/>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chemeClr val="bg1"/>
                </a:solidFill>
                <a:effectLst/>
                <a:uLnTx/>
                <a:uFillTx/>
                <a:latin typeface="思源黑体 CN Bold" panose="020B0800000000000000" pitchFamily="34" charset="-122"/>
                <a:ea typeface="思源黑体 CN Bold" panose="020B0800000000000000" pitchFamily="34" charset="-122"/>
              </a:endParaRPr>
            </a:p>
          </p:txBody>
        </p:sp>
        <p:sp>
          <p:nvSpPr>
            <p:cNvPr id="86" name="直角三角形 85"/>
            <p:cNvSpPr/>
            <p:nvPr/>
          </p:nvSpPr>
          <p:spPr>
            <a:xfrm rot="16200000">
              <a:off x="8058598" y="1183797"/>
              <a:ext cx="753466" cy="1221638"/>
            </a:xfrm>
            <a:prstGeom prst="rtTriangle">
              <a:avLst/>
            </a:prstGeom>
            <a:noFill/>
            <a:ln w="25400" cap="flat" cmpd="sng" algn="ctr">
              <a:solidFill>
                <a:srgbClr val="FF0000"/>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chemeClr val="bg1"/>
                </a:solidFill>
                <a:effectLst/>
                <a:uLnTx/>
                <a:uFillTx/>
                <a:latin typeface="思源黑体 CN Bold" panose="020B0800000000000000" pitchFamily="34" charset="-122"/>
                <a:ea typeface="思源黑体 CN Bold" panose="020B0800000000000000" pitchFamily="34" charset="-122"/>
              </a:endParaRPr>
            </a:p>
          </p:txBody>
        </p:sp>
      </p:grpSp>
      <p:sp>
        <p:nvSpPr>
          <p:cNvPr id="87" name="箭头: 右 86"/>
          <p:cNvSpPr/>
          <p:nvPr/>
        </p:nvSpPr>
        <p:spPr>
          <a:xfrm rot="5400000">
            <a:off x="8961730" y="3482813"/>
            <a:ext cx="702260" cy="318211"/>
          </a:xfrm>
          <a:prstGeom prst="rightArrow">
            <a:avLst/>
          </a:prstGeom>
          <a:solidFill>
            <a:srgbClr val="4BC5B9"/>
          </a:solidFill>
          <a:ln w="25400" cap="flat" cmpd="sng" algn="ctr">
            <a:solidFill>
              <a:srgbClr val="4BC5B9">
                <a:shade val="5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chemeClr val="bg1"/>
              </a:solidFill>
              <a:effectLst/>
              <a:uLnTx/>
              <a:uFillTx/>
              <a:latin typeface="思源黑体 CN Bold" panose="020B0800000000000000" pitchFamily="34" charset="-122"/>
              <a:ea typeface="思源黑体 CN Bold" panose="020B0800000000000000" pitchFamily="34" charset="-122"/>
            </a:endParaRPr>
          </a:p>
        </p:txBody>
      </p:sp>
      <p:sp>
        <p:nvSpPr>
          <p:cNvPr id="88" name="文本框 87"/>
          <p:cNvSpPr txBox="1"/>
          <p:nvPr/>
        </p:nvSpPr>
        <p:spPr>
          <a:xfrm>
            <a:off x="8498235" y="2965506"/>
            <a:ext cx="497434" cy="461665"/>
          </a:xfrm>
          <a:prstGeom prst="rect">
            <a:avLst/>
          </a:prstGeom>
          <a:noFill/>
        </p:spPr>
        <p:txBody>
          <a:bodyPr wrap="square" rtlCol="0">
            <a:spAutoFit/>
          </a:bodyPr>
          <a:lstStyle/>
          <a:p>
            <a:pPr algn="ctr" defTabSz="685800"/>
            <a:r>
              <a:rPr lang="en-US" altLang="zh-CN" sz="2400" b="1" dirty="0">
                <a:solidFill>
                  <a:schemeClr val="bg1"/>
                </a:solidFill>
                <a:latin typeface="思源黑体 CN Bold" panose="020B0800000000000000" pitchFamily="34" charset="-122"/>
                <a:ea typeface="思源黑体 CN Bold" panose="020B0800000000000000" pitchFamily="34" charset="-122"/>
              </a:rPr>
              <a:t>a</a:t>
            </a:r>
          </a:p>
        </p:txBody>
      </p:sp>
      <p:sp>
        <p:nvSpPr>
          <p:cNvPr id="89" name="文本框 88"/>
          <p:cNvSpPr txBox="1"/>
          <p:nvPr/>
        </p:nvSpPr>
        <p:spPr>
          <a:xfrm>
            <a:off x="9668560" y="2986723"/>
            <a:ext cx="497434" cy="461665"/>
          </a:xfrm>
          <a:prstGeom prst="rect">
            <a:avLst/>
          </a:prstGeom>
          <a:noFill/>
        </p:spPr>
        <p:txBody>
          <a:bodyPr wrap="square" rtlCol="0">
            <a:spAutoFit/>
          </a:bodyPr>
          <a:lstStyle/>
          <a:p>
            <a:pPr algn="ctr" defTabSz="685800"/>
            <a:r>
              <a:rPr lang="en-US" altLang="zh-CN" sz="2400" b="1" dirty="0">
                <a:solidFill>
                  <a:schemeClr val="bg1"/>
                </a:solidFill>
                <a:latin typeface="思源黑体 CN Bold" panose="020B0800000000000000" pitchFamily="34" charset="-122"/>
                <a:ea typeface="思源黑体 CN Bold" panose="020B0800000000000000" pitchFamily="34" charset="-122"/>
              </a:rPr>
              <a:t>b</a:t>
            </a:r>
          </a:p>
        </p:txBody>
      </p:sp>
      <p:sp>
        <p:nvSpPr>
          <p:cNvPr id="90" name="文本框 89"/>
          <p:cNvSpPr txBox="1"/>
          <p:nvPr/>
        </p:nvSpPr>
        <p:spPr>
          <a:xfrm>
            <a:off x="8743409" y="2149578"/>
            <a:ext cx="497434" cy="461665"/>
          </a:xfrm>
          <a:prstGeom prst="rect">
            <a:avLst/>
          </a:prstGeom>
          <a:noFill/>
        </p:spPr>
        <p:txBody>
          <a:bodyPr wrap="square" rtlCol="0">
            <a:spAutoFit/>
          </a:bodyPr>
          <a:lstStyle/>
          <a:p>
            <a:pPr algn="ctr" defTabSz="685800"/>
            <a:r>
              <a:rPr lang="en-US" altLang="zh-CN" sz="2400" b="1" dirty="0">
                <a:solidFill>
                  <a:schemeClr val="bg1"/>
                </a:solidFill>
                <a:latin typeface="思源黑体 CN Bold" panose="020B0800000000000000" pitchFamily="34" charset="-122"/>
                <a:ea typeface="思源黑体 CN Bold" panose="020B0800000000000000" pitchFamily="34" charset="-122"/>
              </a:rPr>
              <a:t>c</a:t>
            </a:r>
          </a:p>
        </p:txBody>
      </p:sp>
      <p:sp>
        <p:nvSpPr>
          <p:cNvPr id="91" name="文本框 90"/>
          <p:cNvSpPr txBox="1"/>
          <p:nvPr/>
        </p:nvSpPr>
        <p:spPr>
          <a:xfrm>
            <a:off x="9448865" y="2368208"/>
            <a:ext cx="497434" cy="461665"/>
          </a:xfrm>
          <a:prstGeom prst="rect">
            <a:avLst/>
          </a:prstGeom>
          <a:noFill/>
        </p:spPr>
        <p:txBody>
          <a:bodyPr wrap="square" rtlCol="0">
            <a:spAutoFit/>
          </a:bodyPr>
          <a:lstStyle/>
          <a:p>
            <a:pPr algn="ctr" defTabSz="685800"/>
            <a:r>
              <a:rPr lang="en-US" altLang="zh-CN" sz="2400" b="1" dirty="0">
                <a:solidFill>
                  <a:schemeClr val="bg1"/>
                </a:solidFill>
                <a:latin typeface="思源黑体 CN Bold" panose="020B0800000000000000" pitchFamily="34" charset="-122"/>
                <a:ea typeface="思源黑体 CN Bold" panose="020B0800000000000000" pitchFamily="34" charset="-122"/>
              </a:rPr>
              <a:t>c</a:t>
            </a:r>
          </a:p>
        </p:txBody>
      </p:sp>
      <p:sp>
        <p:nvSpPr>
          <p:cNvPr id="92" name="箭头: 右 91"/>
          <p:cNvSpPr/>
          <p:nvPr/>
        </p:nvSpPr>
        <p:spPr>
          <a:xfrm rot="10800000">
            <a:off x="7412672" y="4782712"/>
            <a:ext cx="702260" cy="318211"/>
          </a:xfrm>
          <a:prstGeom prst="rightArrow">
            <a:avLst/>
          </a:prstGeom>
          <a:solidFill>
            <a:srgbClr val="4BC5B9"/>
          </a:solidFill>
          <a:ln w="25400" cap="flat" cmpd="sng" algn="ctr">
            <a:solidFill>
              <a:srgbClr val="4BC5B9">
                <a:shade val="5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chemeClr val="bg1"/>
              </a:solidFill>
              <a:effectLst/>
              <a:uLnTx/>
              <a:uFillTx/>
              <a:latin typeface="思源黑体 CN Bold" panose="020B0800000000000000" pitchFamily="34" charset="-122"/>
              <a:ea typeface="思源黑体 CN Bold" panose="020B0800000000000000" pitchFamily="34" charset="-122"/>
            </a:endParaRPr>
          </a:p>
        </p:txBody>
      </p:sp>
      <p:sp>
        <p:nvSpPr>
          <p:cNvPr id="93" name="矩形 92"/>
          <p:cNvSpPr/>
          <p:nvPr/>
        </p:nvSpPr>
        <p:spPr>
          <a:xfrm>
            <a:off x="5703481" y="4964771"/>
            <a:ext cx="753466" cy="753466"/>
          </a:xfrm>
          <a:prstGeom prst="rect">
            <a:avLst/>
          </a:prstGeom>
          <a:solidFill>
            <a:srgbClr val="50742F">
              <a:lumMod val="60000"/>
              <a:lumOff val="40000"/>
            </a:srgbClr>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chemeClr val="bg1"/>
              </a:solidFill>
              <a:effectLst/>
              <a:uLnTx/>
              <a:uFillTx/>
              <a:latin typeface="思源黑体 CN Bold" panose="020B0800000000000000" pitchFamily="34" charset="-122"/>
              <a:ea typeface="思源黑体 CN Bold" panose="020B0800000000000000" pitchFamily="34" charset="-122"/>
            </a:endParaRPr>
          </a:p>
        </p:txBody>
      </p:sp>
      <p:sp>
        <p:nvSpPr>
          <p:cNvPr id="94" name="直角三角形 93"/>
          <p:cNvSpPr/>
          <p:nvPr/>
        </p:nvSpPr>
        <p:spPr>
          <a:xfrm rot="16200000">
            <a:off x="4717193" y="3512941"/>
            <a:ext cx="753466" cy="1221638"/>
          </a:xfrm>
          <a:prstGeom prst="rtTriangle">
            <a:avLst/>
          </a:prstGeom>
          <a:noFill/>
          <a:ln w="25400" cap="flat" cmpd="sng" algn="ctr">
            <a:solidFill>
              <a:srgbClr val="FF0000"/>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chemeClr val="bg1"/>
              </a:solidFill>
              <a:effectLst/>
              <a:uLnTx/>
              <a:uFillTx/>
              <a:latin typeface="思源黑体 CN Bold" panose="020B0800000000000000" pitchFamily="34" charset="-122"/>
              <a:ea typeface="思源黑体 CN Bold" panose="020B0800000000000000" pitchFamily="34" charset="-122"/>
            </a:endParaRPr>
          </a:p>
        </p:txBody>
      </p:sp>
      <p:sp>
        <p:nvSpPr>
          <p:cNvPr id="95" name="矩形 94"/>
          <p:cNvSpPr/>
          <p:nvPr/>
        </p:nvSpPr>
        <p:spPr>
          <a:xfrm>
            <a:off x="4496012" y="4496599"/>
            <a:ext cx="1221638" cy="1221638"/>
          </a:xfrm>
          <a:prstGeom prst="rect">
            <a:avLst/>
          </a:prstGeom>
          <a:solidFill>
            <a:srgbClr val="4BC5B9"/>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chemeClr val="bg1"/>
              </a:solidFill>
              <a:effectLst/>
              <a:uLnTx/>
              <a:uFillTx/>
              <a:latin typeface="思源黑体 CN Bold" panose="020B0800000000000000" pitchFamily="34" charset="-122"/>
              <a:ea typeface="思源黑体 CN Bold" panose="020B0800000000000000" pitchFamily="34" charset="-122"/>
            </a:endParaRPr>
          </a:p>
        </p:txBody>
      </p:sp>
      <p:sp>
        <p:nvSpPr>
          <p:cNvPr id="96" name="直角三角形 95"/>
          <p:cNvSpPr/>
          <p:nvPr/>
        </p:nvSpPr>
        <p:spPr>
          <a:xfrm rot="10800000">
            <a:off x="4468117" y="4496599"/>
            <a:ext cx="753466" cy="1221638"/>
          </a:xfrm>
          <a:prstGeom prst="rtTriangle">
            <a:avLst/>
          </a:prstGeom>
          <a:noFill/>
          <a:ln w="25400" cap="flat" cmpd="sng" algn="ctr">
            <a:solidFill>
              <a:srgbClr val="FF0000"/>
            </a:solidFill>
            <a:prstDash val="sysDash"/>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chemeClr val="bg1"/>
              </a:solidFill>
              <a:effectLst/>
              <a:uLnTx/>
              <a:uFillTx/>
              <a:latin typeface="思源黑体 CN Bold" panose="020B0800000000000000" pitchFamily="34" charset="-122"/>
              <a:ea typeface="思源黑体 CN Bold" panose="020B0800000000000000" pitchFamily="34" charset="-122"/>
            </a:endParaRPr>
          </a:p>
        </p:txBody>
      </p:sp>
      <p:sp>
        <p:nvSpPr>
          <p:cNvPr id="97" name="直角三角形 96"/>
          <p:cNvSpPr/>
          <p:nvPr/>
        </p:nvSpPr>
        <p:spPr>
          <a:xfrm rot="5400000">
            <a:off x="5463908" y="4721276"/>
            <a:ext cx="753466" cy="1221638"/>
          </a:xfrm>
          <a:prstGeom prst="rtTriangle">
            <a:avLst/>
          </a:prstGeom>
          <a:noFill/>
          <a:ln w="25400" cap="flat" cmpd="sng" algn="ctr">
            <a:solidFill>
              <a:srgbClr val="FF0000"/>
            </a:solidFill>
            <a:prstDash val="sysDot"/>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chemeClr val="bg1"/>
              </a:solidFill>
              <a:effectLst/>
              <a:uLnTx/>
              <a:uFillTx/>
              <a:latin typeface="思源黑体 CN Bold" panose="020B0800000000000000" pitchFamily="34" charset="-122"/>
              <a:ea typeface="思源黑体 CN Bold" panose="020B0800000000000000" pitchFamily="34" charset="-122"/>
            </a:endParaRPr>
          </a:p>
        </p:txBody>
      </p:sp>
      <p:sp>
        <p:nvSpPr>
          <p:cNvPr id="98" name="文本框 97"/>
          <p:cNvSpPr txBox="1"/>
          <p:nvPr/>
        </p:nvSpPr>
        <p:spPr>
          <a:xfrm>
            <a:off x="4661739" y="3649398"/>
            <a:ext cx="497434" cy="461665"/>
          </a:xfrm>
          <a:prstGeom prst="rect">
            <a:avLst/>
          </a:prstGeom>
          <a:noFill/>
        </p:spPr>
        <p:txBody>
          <a:bodyPr wrap="square" rtlCol="0">
            <a:spAutoFit/>
          </a:bodyPr>
          <a:lstStyle/>
          <a:p>
            <a:pPr algn="ctr" defTabSz="685800"/>
            <a:r>
              <a:rPr lang="en-US" altLang="zh-CN" sz="2400" b="1" dirty="0">
                <a:solidFill>
                  <a:schemeClr val="bg1"/>
                </a:solidFill>
                <a:latin typeface="思源黑体 CN Bold" panose="020B0800000000000000" pitchFamily="34" charset="-122"/>
                <a:ea typeface="思源黑体 CN Bold" panose="020B0800000000000000" pitchFamily="34" charset="-122"/>
              </a:rPr>
              <a:t>c</a:t>
            </a:r>
          </a:p>
        </p:txBody>
      </p:sp>
      <p:sp>
        <p:nvSpPr>
          <p:cNvPr id="99" name="文本框 98"/>
          <p:cNvSpPr txBox="1"/>
          <p:nvPr/>
        </p:nvSpPr>
        <p:spPr>
          <a:xfrm>
            <a:off x="6083712" y="3930585"/>
            <a:ext cx="497434" cy="461665"/>
          </a:xfrm>
          <a:prstGeom prst="rect">
            <a:avLst/>
          </a:prstGeom>
          <a:noFill/>
        </p:spPr>
        <p:txBody>
          <a:bodyPr wrap="square" rtlCol="0">
            <a:spAutoFit/>
          </a:bodyPr>
          <a:lstStyle/>
          <a:p>
            <a:pPr algn="ctr" defTabSz="685800"/>
            <a:r>
              <a:rPr lang="en-US" altLang="zh-CN" sz="2400" b="1" dirty="0">
                <a:solidFill>
                  <a:schemeClr val="bg1"/>
                </a:solidFill>
                <a:latin typeface="思源黑体 CN Bold" panose="020B0800000000000000" pitchFamily="34" charset="-122"/>
                <a:ea typeface="思源黑体 CN Bold" panose="020B0800000000000000" pitchFamily="34" charset="-122"/>
              </a:rPr>
              <a:t>c</a:t>
            </a:r>
          </a:p>
        </p:txBody>
      </p:sp>
      <p:grpSp>
        <p:nvGrpSpPr>
          <p:cNvPr id="100" name="组合 99"/>
          <p:cNvGrpSpPr/>
          <p:nvPr/>
        </p:nvGrpSpPr>
        <p:grpSpPr>
          <a:xfrm>
            <a:off x="8350557" y="4272693"/>
            <a:ext cx="1993496" cy="1684843"/>
            <a:chOff x="7055157" y="3358293"/>
            <a:chExt cx="1993496" cy="1684843"/>
          </a:xfrm>
        </p:grpSpPr>
        <p:grpSp>
          <p:nvGrpSpPr>
            <p:cNvPr id="101" name="组合 100"/>
            <p:cNvGrpSpPr/>
            <p:nvPr/>
          </p:nvGrpSpPr>
          <p:grpSpPr>
            <a:xfrm>
              <a:off x="7059823" y="3358293"/>
              <a:ext cx="1988830" cy="1684843"/>
              <a:chOff x="7059823" y="3358293"/>
              <a:chExt cx="1988830" cy="1684843"/>
            </a:xfrm>
          </p:grpSpPr>
          <p:sp>
            <p:nvSpPr>
              <p:cNvPr id="103" name="矩形 102"/>
              <p:cNvSpPr/>
              <p:nvPr/>
            </p:nvSpPr>
            <p:spPr>
              <a:xfrm>
                <a:off x="8295187" y="3826465"/>
                <a:ext cx="753466" cy="753466"/>
              </a:xfrm>
              <a:prstGeom prst="rect">
                <a:avLst/>
              </a:prstGeom>
              <a:solidFill>
                <a:srgbClr val="50742F">
                  <a:lumMod val="60000"/>
                  <a:lumOff val="40000"/>
                </a:srgbClr>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chemeClr val="bg1"/>
                  </a:solidFill>
                  <a:effectLst/>
                  <a:uLnTx/>
                  <a:uFillTx/>
                  <a:latin typeface="思源黑体 CN Bold" panose="020B0800000000000000" pitchFamily="34" charset="-122"/>
                  <a:ea typeface="思源黑体 CN Bold" panose="020B0800000000000000" pitchFamily="34" charset="-122"/>
                </a:endParaRPr>
              </a:p>
            </p:txBody>
          </p:sp>
          <p:sp>
            <p:nvSpPr>
              <p:cNvPr id="104" name="直角三角形 103"/>
              <p:cNvSpPr/>
              <p:nvPr/>
            </p:nvSpPr>
            <p:spPr>
              <a:xfrm>
                <a:off x="7075608" y="3358293"/>
                <a:ext cx="753466" cy="1221638"/>
              </a:xfrm>
              <a:prstGeom prst="rtTriangle">
                <a:avLst/>
              </a:prstGeom>
              <a:noFill/>
              <a:ln w="25400" cap="flat" cmpd="sng" algn="ctr">
                <a:solidFill>
                  <a:srgbClr val="FF0000"/>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chemeClr val="bg1"/>
                  </a:solidFill>
                  <a:effectLst/>
                  <a:uLnTx/>
                  <a:uFillTx/>
                  <a:latin typeface="思源黑体 CN Bold" panose="020B0800000000000000" pitchFamily="34" charset="-122"/>
                  <a:ea typeface="思源黑体 CN Bold" panose="020B0800000000000000" pitchFamily="34" charset="-122"/>
                </a:endParaRPr>
              </a:p>
            </p:txBody>
          </p:sp>
          <p:sp>
            <p:nvSpPr>
              <p:cNvPr id="105" name="直角三角形 104"/>
              <p:cNvSpPr/>
              <p:nvPr/>
            </p:nvSpPr>
            <p:spPr>
              <a:xfrm rot="16200000">
                <a:off x="8055614" y="3592379"/>
                <a:ext cx="753466" cy="1221638"/>
              </a:xfrm>
              <a:prstGeom prst="rtTriangle">
                <a:avLst/>
              </a:prstGeom>
              <a:noFill/>
              <a:ln w="25400" cap="flat" cmpd="sng" algn="ctr">
                <a:solidFill>
                  <a:srgbClr val="FF0000"/>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chemeClr val="bg1"/>
                  </a:solidFill>
                  <a:effectLst/>
                  <a:uLnTx/>
                  <a:uFillTx/>
                  <a:latin typeface="思源黑体 CN Bold" panose="020B0800000000000000" pitchFamily="34" charset="-122"/>
                  <a:ea typeface="思源黑体 CN Bold" panose="020B0800000000000000" pitchFamily="34" charset="-122"/>
                </a:endParaRPr>
              </a:p>
            </p:txBody>
          </p:sp>
          <p:grpSp>
            <p:nvGrpSpPr>
              <p:cNvPr id="106" name="组合 105"/>
              <p:cNvGrpSpPr/>
              <p:nvPr/>
            </p:nvGrpSpPr>
            <p:grpSpPr>
              <a:xfrm>
                <a:off x="7059823" y="3358293"/>
                <a:ext cx="1983343" cy="1221638"/>
                <a:chOff x="7059823" y="3358293"/>
                <a:chExt cx="1983343" cy="1221638"/>
              </a:xfrm>
            </p:grpSpPr>
            <p:sp>
              <p:nvSpPr>
                <p:cNvPr id="111" name="矩形 110"/>
                <p:cNvSpPr/>
                <p:nvPr/>
              </p:nvSpPr>
              <p:spPr>
                <a:xfrm>
                  <a:off x="7073549" y="3358293"/>
                  <a:ext cx="1221638" cy="1221638"/>
                </a:xfrm>
                <a:prstGeom prst="rect">
                  <a:avLst/>
                </a:prstGeom>
                <a:solidFill>
                  <a:srgbClr val="4BC5B9"/>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chemeClr val="bg1"/>
                    </a:solidFill>
                    <a:effectLst/>
                    <a:uLnTx/>
                    <a:uFillTx/>
                    <a:latin typeface="思源黑体 CN Bold" panose="020B0800000000000000" pitchFamily="34" charset="-122"/>
                    <a:ea typeface="思源黑体 CN Bold" panose="020B0800000000000000" pitchFamily="34" charset="-122"/>
                  </a:endParaRPr>
                </a:p>
              </p:txBody>
            </p:sp>
            <p:sp>
              <p:nvSpPr>
                <p:cNvPr id="112" name="直角三角形 111"/>
                <p:cNvSpPr/>
                <p:nvPr/>
              </p:nvSpPr>
              <p:spPr>
                <a:xfrm rot="10800000">
                  <a:off x="7059823" y="3358293"/>
                  <a:ext cx="753466" cy="1221638"/>
                </a:xfrm>
                <a:prstGeom prst="rtTriangle">
                  <a:avLst/>
                </a:prstGeom>
                <a:noFill/>
                <a:ln w="25400" cap="flat" cmpd="sng" algn="ctr">
                  <a:solidFill>
                    <a:srgbClr val="FF0000"/>
                  </a:solidFill>
                  <a:prstDash val="sysDash"/>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chemeClr val="bg1"/>
                    </a:solidFill>
                    <a:effectLst/>
                    <a:uLnTx/>
                    <a:uFillTx/>
                    <a:latin typeface="思源黑体 CN Bold" panose="020B0800000000000000" pitchFamily="34" charset="-122"/>
                    <a:ea typeface="思源黑体 CN Bold" panose="020B0800000000000000" pitchFamily="34" charset="-122"/>
                  </a:endParaRPr>
                </a:p>
              </p:txBody>
            </p:sp>
            <p:sp>
              <p:nvSpPr>
                <p:cNvPr id="113" name="直角三角形 112"/>
                <p:cNvSpPr/>
                <p:nvPr/>
              </p:nvSpPr>
              <p:spPr>
                <a:xfrm rot="5400000">
                  <a:off x="8055614" y="3582970"/>
                  <a:ext cx="753466" cy="1221638"/>
                </a:xfrm>
                <a:prstGeom prst="rtTriangle">
                  <a:avLst/>
                </a:prstGeom>
                <a:noFill/>
                <a:ln w="25400" cap="flat" cmpd="sng" algn="ctr">
                  <a:solidFill>
                    <a:srgbClr val="FF0000"/>
                  </a:solidFill>
                  <a:prstDash val="sysDot"/>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chemeClr val="bg1"/>
                    </a:solidFill>
                    <a:effectLst/>
                    <a:uLnTx/>
                    <a:uFillTx/>
                    <a:latin typeface="思源黑体 CN Bold" panose="020B0800000000000000" pitchFamily="34" charset="-122"/>
                    <a:ea typeface="思源黑体 CN Bold" panose="020B0800000000000000" pitchFamily="34" charset="-122"/>
                  </a:endParaRPr>
                </a:p>
              </p:txBody>
            </p:sp>
          </p:grpSp>
          <p:sp>
            <p:nvSpPr>
              <p:cNvPr id="107" name="文本框 106"/>
              <p:cNvSpPr txBox="1"/>
              <p:nvPr/>
            </p:nvSpPr>
            <p:spPr>
              <a:xfrm>
                <a:off x="7124427" y="4560254"/>
                <a:ext cx="497434" cy="461665"/>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rPr>
                  <a:t>a</a:t>
                </a:r>
              </a:p>
            </p:txBody>
          </p:sp>
          <p:sp>
            <p:nvSpPr>
              <p:cNvPr id="108" name="文本框 107"/>
              <p:cNvSpPr txBox="1"/>
              <p:nvPr/>
            </p:nvSpPr>
            <p:spPr>
              <a:xfrm>
                <a:off x="8294752" y="4581471"/>
                <a:ext cx="497434" cy="461665"/>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rPr>
                  <a:t>b</a:t>
                </a:r>
              </a:p>
            </p:txBody>
          </p:sp>
          <p:sp>
            <p:nvSpPr>
              <p:cNvPr id="109" name="文本框 108"/>
              <p:cNvSpPr txBox="1"/>
              <p:nvPr/>
            </p:nvSpPr>
            <p:spPr>
              <a:xfrm>
                <a:off x="7369601" y="3744326"/>
                <a:ext cx="497434" cy="461665"/>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rPr>
                  <a:t>c</a:t>
                </a:r>
              </a:p>
            </p:txBody>
          </p:sp>
          <p:sp>
            <p:nvSpPr>
              <p:cNvPr id="110" name="文本框 109"/>
              <p:cNvSpPr txBox="1"/>
              <p:nvPr/>
            </p:nvSpPr>
            <p:spPr>
              <a:xfrm>
                <a:off x="8075057" y="3962956"/>
                <a:ext cx="497434" cy="461665"/>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rPr>
                  <a:t>c</a:t>
                </a:r>
              </a:p>
            </p:txBody>
          </p:sp>
        </p:grpSp>
        <p:sp>
          <p:nvSpPr>
            <p:cNvPr id="102" name="直角三角形 101"/>
            <p:cNvSpPr/>
            <p:nvPr/>
          </p:nvSpPr>
          <p:spPr>
            <a:xfrm>
              <a:off x="7055157" y="3370612"/>
              <a:ext cx="753466" cy="1221638"/>
            </a:xfrm>
            <a:prstGeom prst="rtTriangle">
              <a:avLst/>
            </a:prstGeom>
            <a:noFill/>
            <a:ln w="25400" cap="flat" cmpd="sng" algn="ctr">
              <a:solidFill>
                <a:srgbClr val="FF0000"/>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chemeClr val="bg1"/>
                </a:solidFill>
                <a:effectLst/>
                <a:uLnTx/>
                <a:uFillTx/>
                <a:latin typeface="思源黑体 CN Bold" panose="020B0800000000000000" pitchFamily="34" charset="-122"/>
                <a:ea typeface="思源黑体 CN Bold" panose="020B0800000000000000" pitchFamily="34" charset="-122"/>
              </a:endParaRPr>
            </a:p>
          </p:txBody>
        </p:sp>
      </p:grpSp>
      <p:sp>
        <p:nvSpPr>
          <p:cNvPr id="114" name="直角三角形 113"/>
          <p:cNvSpPr/>
          <p:nvPr/>
        </p:nvSpPr>
        <p:spPr>
          <a:xfrm>
            <a:off x="5696343" y="3738454"/>
            <a:ext cx="753466" cy="1221638"/>
          </a:xfrm>
          <a:prstGeom prst="rtTriangle">
            <a:avLst/>
          </a:prstGeom>
          <a:noFill/>
          <a:ln w="25400" cap="flat" cmpd="sng" algn="ctr">
            <a:solidFill>
              <a:srgbClr val="FF0000"/>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chemeClr val="bg1"/>
              </a:solidFill>
              <a:effectLst/>
              <a:uLnTx/>
              <a:uFillTx/>
              <a:latin typeface="思源黑体 CN Bold" panose="020B0800000000000000" pitchFamily="34" charset="-122"/>
              <a:ea typeface="思源黑体 CN Bold" panose="020B0800000000000000" pitchFamily="34" charset="-122"/>
            </a:endParaRPr>
          </a:p>
        </p:txBody>
      </p:sp>
      <p:sp>
        <p:nvSpPr>
          <p:cNvPr id="115" name="箭头: 上弧形 114"/>
          <p:cNvSpPr/>
          <p:nvPr/>
        </p:nvSpPr>
        <p:spPr>
          <a:xfrm rot="16402551">
            <a:off x="3854542" y="4344468"/>
            <a:ext cx="666732" cy="318211"/>
          </a:xfrm>
          <a:prstGeom prst="curvedDownArrow">
            <a:avLst/>
          </a:prstGeom>
          <a:solidFill>
            <a:srgbClr val="50742F"/>
          </a:solidFill>
          <a:ln w="25400" cap="flat" cmpd="sng" algn="ctr">
            <a:solidFill>
              <a:srgbClr val="50742F">
                <a:shade val="5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chemeClr val="bg1"/>
              </a:solidFill>
              <a:effectLst/>
              <a:uLnTx/>
              <a:uFillTx/>
              <a:latin typeface="思源黑体 CN Bold" panose="020B0800000000000000" pitchFamily="34" charset="-122"/>
              <a:ea typeface="思源黑体 CN Bold" panose="020B0800000000000000" pitchFamily="34" charset="-122"/>
            </a:endParaRPr>
          </a:p>
        </p:txBody>
      </p:sp>
      <p:sp>
        <p:nvSpPr>
          <p:cNvPr id="116" name="箭头: 下弧形 115"/>
          <p:cNvSpPr/>
          <p:nvPr/>
        </p:nvSpPr>
        <p:spPr>
          <a:xfrm rot="15718357">
            <a:off x="6466983" y="4788991"/>
            <a:ext cx="576053" cy="243583"/>
          </a:xfrm>
          <a:prstGeom prst="curvedUpArrow">
            <a:avLst/>
          </a:prstGeom>
          <a:solidFill>
            <a:srgbClr val="50742F"/>
          </a:solidFill>
          <a:ln w="25400" cap="flat" cmpd="sng" algn="ctr">
            <a:solidFill>
              <a:srgbClr val="50742F">
                <a:shade val="5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chemeClr val="bg1"/>
              </a:solidFill>
              <a:effectLst/>
              <a:uLnTx/>
              <a:uFillTx/>
              <a:latin typeface="思源黑体 CN Bold" panose="020B0800000000000000" pitchFamily="34" charset="-122"/>
              <a:ea typeface="思源黑体 CN Bold" panose="020B0800000000000000" pitchFamily="34" charset="-122"/>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wipe(left)">
                                      <p:cBhvr>
                                        <p:cTn id="7" dur="500"/>
                                        <p:tgtEl>
                                          <p:spTgt spid="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6"/>
                                        </p:tgtEl>
                                        <p:attrNameLst>
                                          <p:attrName>style.visibility</p:attrName>
                                        </p:attrNameLst>
                                      </p:cBhvr>
                                      <p:to>
                                        <p:strVal val="visible"/>
                                      </p:to>
                                    </p:set>
                                    <p:animEffect transition="in" filter="fade">
                                      <p:cBhvr>
                                        <p:cTn id="12" dur="500"/>
                                        <p:tgtEl>
                                          <p:spTgt spid="7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1"/>
                                        </p:tgtEl>
                                        <p:attrNameLst>
                                          <p:attrName>style.visibility</p:attrName>
                                        </p:attrNameLst>
                                      </p:cBhvr>
                                      <p:to>
                                        <p:strVal val="visible"/>
                                      </p:to>
                                    </p:set>
                                    <p:animEffect transition="in" filter="wipe(left)">
                                      <p:cBhvr>
                                        <p:cTn id="17" dur="500"/>
                                        <p:tgtEl>
                                          <p:spTgt spid="8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500"/>
                                        <p:tgtEl>
                                          <p:spTgt spid="8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8"/>
                                        </p:tgtEl>
                                        <p:attrNameLst>
                                          <p:attrName>style.visibility</p:attrName>
                                        </p:attrNameLst>
                                      </p:cBhvr>
                                      <p:to>
                                        <p:strVal val="visible"/>
                                      </p:to>
                                    </p:set>
                                    <p:animEffect transition="in" filter="fade">
                                      <p:cBhvr>
                                        <p:cTn id="25" dur="500"/>
                                        <p:tgtEl>
                                          <p:spTgt spid="8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9"/>
                                        </p:tgtEl>
                                        <p:attrNameLst>
                                          <p:attrName>style.visibility</p:attrName>
                                        </p:attrNameLst>
                                      </p:cBhvr>
                                      <p:to>
                                        <p:strVal val="visible"/>
                                      </p:to>
                                    </p:set>
                                    <p:animEffect transition="in" filter="fade">
                                      <p:cBhvr>
                                        <p:cTn id="28" dur="500"/>
                                        <p:tgtEl>
                                          <p:spTgt spid="8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0"/>
                                        </p:tgtEl>
                                        <p:attrNameLst>
                                          <p:attrName>style.visibility</p:attrName>
                                        </p:attrNameLst>
                                      </p:cBhvr>
                                      <p:to>
                                        <p:strVal val="visible"/>
                                      </p:to>
                                    </p:set>
                                    <p:animEffect transition="in" filter="fade">
                                      <p:cBhvr>
                                        <p:cTn id="31" dur="500"/>
                                        <p:tgtEl>
                                          <p:spTgt spid="9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1"/>
                                        </p:tgtEl>
                                        <p:attrNameLst>
                                          <p:attrName>style.visibility</p:attrName>
                                        </p:attrNameLst>
                                      </p:cBhvr>
                                      <p:to>
                                        <p:strVal val="visible"/>
                                      </p:to>
                                    </p:set>
                                    <p:animEffect transition="in" filter="fade">
                                      <p:cBhvr>
                                        <p:cTn id="34" dur="500"/>
                                        <p:tgtEl>
                                          <p:spTgt spid="9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87"/>
                                        </p:tgtEl>
                                        <p:attrNameLst>
                                          <p:attrName>style.visibility</p:attrName>
                                        </p:attrNameLst>
                                      </p:cBhvr>
                                      <p:to>
                                        <p:strVal val="visible"/>
                                      </p:to>
                                    </p:set>
                                    <p:animEffect transition="in" filter="wipe(up)">
                                      <p:cBhvr>
                                        <p:cTn id="39" dur="500"/>
                                        <p:tgtEl>
                                          <p:spTgt spid="8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00"/>
                                        </p:tgtEl>
                                        <p:attrNameLst>
                                          <p:attrName>style.visibility</p:attrName>
                                        </p:attrNameLst>
                                      </p:cBhvr>
                                      <p:to>
                                        <p:strVal val="visible"/>
                                      </p:to>
                                    </p:set>
                                    <p:animEffect transition="in" filter="fade">
                                      <p:cBhvr>
                                        <p:cTn id="44" dur="500"/>
                                        <p:tgtEl>
                                          <p:spTgt spid="10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grpId="0" nodeType="clickEffect">
                                  <p:stCondLst>
                                    <p:cond delay="0"/>
                                  </p:stCondLst>
                                  <p:childTnLst>
                                    <p:set>
                                      <p:cBhvr>
                                        <p:cTn id="48" dur="1" fill="hold">
                                          <p:stCondLst>
                                            <p:cond delay="0"/>
                                          </p:stCondLst>
                                        </p:cTn>
                                        <p:tgtEl>
                                          <p:spTgt spid="92"/>
                                        </p:tgtEl>
                                        <p:attrNameLst>
                                          <p:attrName>style.visibility</p:attrName>
                                        </p:attrNameLst>
                                      </p:cBhvr>
                                      <p:to>
                                        <p:strVal val="visible"/>
                                      </p:to>
                                    </p:set>
                                    <p:animEffect transition="in" filter="wipe(right)">
                                      <p:cBhvr>
                                        <p:cTn id="49" dur="500"/>
                                        <p:tgtEl>
                                          <p:spTgt spid="9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95"/>
                                        </p:tgtEl>
                                        <p:attrNameLst>
                                          <p:attrName>style.visibility</p:attrName>
                                        </p:attrNameLst>
                                      </p:cBhvr>
                                      <p:to>
                                        <p:strVal val="visible"/>
                                      </p:to>
                                    </p:set>
                                    <p:animEffect transition="in" filter="fade">
                                      <p:cBhvr>
                                        <p:cTn id="54" dur="500"/>
                                        <p:tgtEl>
                                          <p:spTgt spid="95"/>
                                        </p:tgtEl>
                                      </p:cBhvr>
                                    </p:animEffect>
                                  </p:childTnLst>
                                </p:cTn>
                              </p:par>
                            </p:childTnLst>
                          </p:cTn>
                        </p:par>
                        <p:par>
                          <p:cTn id="55" fill="hold">
                            <p:stCondLst>
                              <p:cond delay="500"/>
                            </p:stCondLst>
                            <p:childTnLst>
                              <p:par>
                                <p:cTn id="56" presetID="10" presetClass="entr" presetSubtype="0" fill="hold" grpId="0" nodeType="afterEffect">
                                  <p:stCondLst>
                                    <p:cond delay="0"/>
                                  </p:stCondLst>
                                  <p:childTnLst>
                                    <p:set>
                                      <p:cBhvr>
                                        <p:cTn id="57" dur="1" fill="hold">
                                          <p:stCondLst>
                                            <p:cond delay="0"/>
                                          </p:stCondLst>
                                        </p:cTn>
                                        <p:tgtEl>
                                          <p:spTgt spid="93"/>
                                        </p:tgtEl>
                                        <p:attrNameLst>
                                          <p:attrName>style.visibility</p:attrName>
                                        </p:attrNameLst>
                                      </p:cBhvr>
                                      <p:to>
                                        <p:strVal val="visible"/>
                                      </p:to>
                                    </p:set>
                                    <p:animEffect transition="in" filter="fade">
                                      <p:cBhvr>
                                        <p:cTn id="58" dur="500"/>
                                        <p:tgtEl>
                                          <p:spTgt spid="9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96"/>
                                        </p:tgtEl>
                                        <p:attrNameLst>
                                          <p:attrName>style.visibility</p:attrName>
                                        </p:attrNameLst>
                                      </p:cBhvr>
                                      <p:to>
                                        <p:strVal val="visible"/>
                                      </p:to>
                                    </p:set>
                                    <p:animEffect transition="in" filter="fade">
                                      <p:cBhvr>
                                        <p:cTn id="61" dur="500"/>
                                        <p:tgtEl>
                                          <p:spTgt spid="9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97"/>
                                        </p:tgtEl>
                                        <p:attrNameLst>
                                          <p:attrName>style.visibility</p:attrName>
                                        </p:attrNameLst>
                                      </p:cBhvr>
                                      <p:to>
                                        <p:strVal val="visible"/>
                                      </p:to>
                                    </p:set>
                                    <p:animEffect transition="in" filter="fade">
                                      <p:cBhvr>
                                        <p:cTn id="64" dur="500"/>
                                        <p:tgtEl>
                                          <p:spTgt spid="9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115"/>
                                        </p:tgtEl>
                                        <p:attrNameLst>
                                          <p:attrName>style.visibility</p:attrName>
                                        </p:attrNameLst>
                                      </p:cBhvr>
                                      <p:to>
                                        <p:strVal val="visible"/>
                                      </p:to>
                                    </p:set>
                                    <p:animEffect transition="in" filter="wipe(down)">
                                      <p:cBhvr>
                                        <p:cTn id="69" dur="500"/>
                                        <p:tgtEl>
                                          <p:spTgt spid="115"/>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94"/>
                                        </p:tgtEl>
                                        <p:attrNameLst>
                                          <p:attrName>style.visibility</p:attrName>
                                        </p:attrNameLst>
                                      </p:cBhvr>
                                      <p:to>
                                        <p:strVal val="visible"/>
                                      </p:to>
                                    </p:set>
                                    <p:animEffect transition="in" filter="fade">
                                      <p:cBhvr>
                                        <p:cTn id="74" dur="500"/>
                                        <p:tgtEl>
                                          <p:spTgt spid="94"/>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98"/>
                                        </p:tgtEl>
                                        <p:attrNameLst>
                                          <p:attrName>style.visibility</p:attrName>
                                        </p:attrNameLst>
                                      </p:cBhvr>
                                      <p:to>
                                        <p:strVal val="visible"/>
                                      </p:to>
                                    </p:set>
                                    <p:animEffect transition="in" filter="fade">
                                      <p:cBhvr>
                                        <p:cTn id="77" dur="500"/>
                                        <p:tgtEl>
                                          <p:spTgt spid="98"/>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116"/>
                                        </p:tgtEl>
                                        <p:attrNameLst>
                                          <p:attrName>style.visibility</p:attrName>
                                        </p:attrNameLst>
                                      </p:cBhvr>
                                      <p:to>
                                        <p:strVal val="visible"/>
                                      </p:to>
                                    </p:set>
                                    <p:animEffect transition="in" filter="wipe(down)">
                                      <p:cBhvr>
                                        <p:cTn id="82" dur="500"/>
                                        <p:tgtEl>
                                          <p:spTgt spid="11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14"/>
                                        </p:tgtEl>
                                        <p:attrNameLst>
                                          <p:attrName>style.visibility</p:attrName>
                                        </p:attrNameLst>
                                      </p:cBhvr>
                                      <p:to>
                                        <p:strVal val="visible"/>
                                      </p:to>
                                    </p:set>
                                    <p:animEffect transition="in" filter="fade">
                                      <p:cBhvr>
                                        <p:cTn id="87" dur="500"/>
                                        <p:tgtEl>
                                          <p:spTgt spid="114"/>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99"/>
                                        </p:tgtEl>
                                        <p:attrNameLst>
                                          <p:attrName>style.visibility</p:attrName>
                                        </p:attrNameLst>
                                      </p:cBhvr>
                                      <p:to>
                                        <p:strVal val="visible"/>
                                      </p:to>
                                    </p:set>
                                    <p:animEffect transition="in" filter="fade">
                                      <p:cBhvr>
                                        <p:cTn id="90"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81" grpId="0" animBg="1"/>
      <p:bldP spid="87" grpId="0" animBg="1"/>
      <p:bldP spid="88" grpId="0"/>
      <p:bldP spid="89" grpId="0"/>
      <p:bldP spid="90" grpId="0"/>
      <p:bldP spid="91" grpId="0"/>
      <p:bldP spid="92" grpId="0" animBg="1"/>
      <p:bldP spid="93" grpId="0" animBg="1"/>
      <p:bldP spid="94" grpId="0" animBg="1"/>
      <p:bldP spid="95" grpId="0" animBg="1"/>
      <p:bldP spid="96" grpId="0" animBg="1"/>
      <p:bldP spid="97" grpId="0" animBg="1"/>
      <p:bldP spid="98" grpId="0"/>
      <p:bldP spid="99" grpId="0"/>
      <p:bldP spid="114" grpId="0" animBg="1"/>
      <p:bldP spid="115" grpId="0" animBg="1"/>
      <p:bldP spid="1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hidden="1"/>
          <p:cNvSpPr txBox="1"/>
          <p:nvPr/>
        </p:nvSpPr>
        <p:spPr>
          <a:xfrm>
            <a:off x="0" y="149731"/>
            <a:ext cx="2095500" cy="369332"/>
          </a:xfrm>
          <a:prstGeom prst="rect">
            <a:avLst/>
          </a:prstGeom>
          <a:noFill/>
        </p:spPr>
        <p:txBody>
          <a:bodyPr wrap="square" rtlCol="0">
            <a:spAutoFit/>
          </a:bodyPr>
          <a:lstStyle/>
          <a:p>
            <a:pPr algn="ctr"/>
            <a:r>
              <a:rPr lang="en-US" altLang="zh-CN" dirty="0">
                <a:noFill/>
              </a:rPr>
              <a:t>BY YUSHEN</a:t>
            </a:r>
            <a:endParaRPr lang="zh-CN" altLang="en-US" dirty="0">
              <a:noFill/>
            </a:endParaRPr>
          </a:p>
        </p:txBody>
      </p:sp>
      <p:grpSp>
        <p:nvGrpSpPr>
          <p:cNvPr id="2" name="组合 1"/>
          <p:cNvGrpSpPr/>
          <p:nvPr/>
        </p:nvGrpSpPr>
        <p:grpSpPr>
          <a:xfrm>
            <a:off x="286875" y="246419"/>
            <a:ext cx="3726325" cy="613817"/>
            <a:chOff x="528175" y="411519"/>
            <a:chExt cx="3726325" cy="613817"/>
          </a:xfrm>
        </p:grpSpPr>
        <p:sp>
          <p:nvSpPr>
            <p:cNvPr id="39" name="文本框 38"/>
            <p:cNvSpPr txBox="1"/>
            <p:nvPr>
              <p:custDataLst>
                <p:tags r:id="rId1"/>
              </p:custDataLst>
            </p:nvPr>
          </p:nvSpPr>
          <p:spPr>
            <a:xfrm>
              <a:off x="2383884" y="563671"/>
              <a:ext cx="1870616" cy="461665"/>
            </a:xfrm>
            <a:prstGeom prst="rect">
              <a:avLst/>
            </a:prstGeom>
            <a:noFill/>
          </p:spPr>
          <p:txBody>
            <a:bodyPr wrap="square" rtlCol="0">
              <a:spAutoFit/>
            </a:bodyPr>
            <a:lstStyle/>
            <a:p>
              <a:pPr lvl="0"/>
              <a:r>
                <a:rPr lang="zh-CN" altLang="en-US" sz="2400" dirty="0">
                  <a:solidFill>
                    <a:schemeClr val="bg1"/>
                  </a:solidFill>
                  <a:latin typeface="思源黑体 CN Bold" panose="020B0800000000000000" pitchFamily="34" charset="-122"/>
                  <a:ea typeface="思源黑体 CN Bold" panose="020B0800000000000000" pitchFamily="34" charset="-122"/>
                </a:rPr>
                <a:t>勾股的含义</a:t>
              </a:r>
            </a:p>
          </p:txBody>
        </p:sp>
        <p:grpSp>
          <p:nvGrpSpPr>
            <p:cNvPr id="34" name="组合 33"/>
            <p:cNvGrpSpPr/>
            <p:nvPr/>
          </p:nvGrpSpPr>
          <p:grpSpPr>
            <a:xfrm>
              <a:off x="528175" y="411519"/>
              <a:ext cx="1652932" cy="604728"/>
              <a:chOff x="4738473" y="1752789"/>
              <a:chExt cx="1652932" cy="604728"/>
            </a:xfrm>
          </p:grpSpPr>
          <p:sp>
            <p:nvSpPr>
              <p:cNvPr id="36" name="矩形: 圆角 35"/>
              <p:cNvSpPr/>
              <p:nvPr/>
            </p:nvSpPr>
            <p:spPr>
              <a:xfrm>
                <a:off x="5400881" y="1904941"/>
                <a:ext cx="980398" cy="45023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solidFill>
                </a:endParaRPr>
              </a:p>
            </p:txBody>
          </p:sp>
          <p:sp>
            <p:nvSpPr>
              <p:cNvPr id="37" name="文本框 38"/>
              <p:cNvSpPr txBox="1"/>
              <p:nvPr>
                <p:custDataLst>
                  <p:tags r:id="rId2"/>
                </p:custDataLst>
              </p:nvPr>
            </p:nvSpPr>
            <p:spPr>
              <a:xfrm>
                <a:off x="5768064" y="1904941"/>
                <a:ext cx="623341" cy="400110"/>
              </a:xfrm>
              <a:prstGeom prst="rect">
                <a:avLst/>
              </a:prstGeom>
              <a:noFill/>
            </p:spPr>
            <p:txBody>
              <a:bodyPr wrap="square" rtlCol="0">
                <a:spAutoFit/>
              </a:bodyPr>
              <a:lstStyle/>
              <a:p>
                <a:pPr lvl="0" algn="ctr"/>
                <a:r>
                  <a:rPr lang="en-US" altLang="zh-CN" sz="2000" dirty="0">
                    <a:solidFill>
                      <a:schemeClr val="bg1"/>
                    </a:solidFill>
                    <a:latin typeface="思源黑体 CN Bold" panose="020B0800000000000000" pitchFamily="34" charset="-122"/>
                    <a:ea typeface="思源黑体 CN Bold" panose="020B0800000000000000" pitchFamily="34" charset="-122"/>
                  </a:rPr>
                  <a:t>02</a:t>
                </a:r>
                <a:endParaRPr lang="zh-CN" altLang="en-US" sz="2000" dirty="0">
                  <a:solidFill>
                    <a:schemeClr val="bg1"/>
                  </a:solidFill>
                  <a:latin typeface="思源黑体 CN Bold" panose="020B0800000000000000" pitchFamily="34" charset="-122"/>
                  <a:ea typeface="思源黑体 CN Bold" panose="020B0800000000000000" pitchFamily="34" charset="-122"/>
                </a:endParaRPr>
              </a:p>
            </p:txBody>
          </p:sp>
          <p:pic>
            <p:nvPicPr>
              <p:cNvPr id="38" name="图片 37" descr="图片包含 游戏机, 树&#10;&#10;描述已自动生成"/>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t="24513" b="26369"/>
              <a:stretch>
                <a:fillRect/>
              </a:stretch>
            </p:blipFill>
            <p:spPr>
              <a:xfrm>
                <a:off x="4738473" y="1752789"/>
                <a:ext cx="1231186" cy="604728"/>
              </a:xfrm>
              <a:prstGeom prst="rect">
                <a:avLst/>
              </a:prstGeom>
            </p:spPr>
          </p:pic>
        </p:grpSp>
      </p:grpSp>
      <p:sp>
        <p:nvSpPr>
          <p:cNvPr id="9" name="矩形 8"/>
          <p:cNvSpPr/>
          <p:nvPr/>
        </p:nvSpPr>
        <p:spPr>
          <a:xfrm>
            <a:off x="1071292" y="1566363"/>
            <a:ext cx="10049416" cy="505395"/>
          </a:xfrm>
          <a:prstGeom prst="rect">
            <a:avLst/>
          </a:prstGeom>
        </p:spPr>
        <p:txBody>
          <a:bodyPr wrap="square">
            <a:spAutoFit/>
          </a:bodyPr>
          <a:lstStyle/>
          <a:p>
            <a:pPr defTabSz="913130">
              <a:lnSpc>
                <a:spcPct val="150000"/>
              </a:lnSpc>
              <a:defRPr/>
            </a:pPr>
            <a:r>
              <a:rPr lang="zh-CN" altLang="en-US" sz="2000" dirty="0">
                <a:solidFill>
                  <a:schemeClr val="bg1"/>
                </a:solidFill>
                <a:latin typeface="思源黑体 CN Bold" panose="020B0800000000000000" pitchFamily="34" charset="-122"/>
                <a:ea typeface="思源黑体 CN Bold" panose="020B0800000000000000" pitchFamily="34" charset="-122"/>
              </a:rPr>
              <a:t>在我国古代，人们将直角三角形中短的直角边叫做勾，长的直角边叫做股，斜边叫做弦。</a:t>
            </a:r>
          </a:p>
        </p:txBody>
      </p:sp>
      <p:sp>
        <p:nvSpPr>
          <p:cNvPr id="10" name="直角三角形 9"/>
          <p:cNvSpPr>
            <a:spLocks noChangeArrowheads="1"/>
          </p:cNvSpPr>
          <p:nvPr/>
        </p:nvSpPr>
        <p:spPr bwMode="auto">
          <a:xfrm rot="16200000">
            <a:off x="4841859" y="2650078"/>
            <a:ext cx="1823669" cy="2983550"/>
          </a:xfrm>
          <a:prstGeom prst="rtTriangle">
            <a:avLst/>
          </a:prstGeom>
          <a:solidFill>
            <a:srgbClr val="FFFF00"/>
          </a:solidFill>
          <a:ln w="9525" algn="ctr">
            <a:solidFill>
              <a:sysClr val="windowText" lastClr="000000"/>
            </a:solidFill>
            <a:miter lim="800000"/>
          </a:ln>
        </p:spPr>
        <p:txBody>
          <a:bodyPr wrap="none" lIns="91304" tIns="45650" rIns="91304" bIns="45650"/>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chemeClr val="bg1"/>
              </a:solidFill>
              <a:effectLst/>
              <a:uLnTx/>
              <a:uFillTx/>
              <a:latin typeface="思源黑体 CN Bold" panose="020B0800000000000000" pitchFamily="34" charset="-122"/>
              <a:ea typeface="思源黑体 CN Bold" panose="020B0800000000000000" pitchFamily="34" charset="-122"/>
            </a:endParaRPr>
          </a:p>
        </p:txBody>
      </p:sp>
      <p:sp>
        <p:nvSpPr>
          <p:cNvPr id="11" name="文本框 10"/>
          <p:cNvSpPr txBox="1"/>
          <p:nvPr/>
        </p:nvSpPr>
        <p:spPr>
          <a:xfrm>
            <a:off x="7041362" y="2685021"/>
            <a:ext cx="497434" cy="584775"/>
          </a:xfrm>
          <a:prstGeom prst="rect">
            <a:avLst/>
          </a:prstGeom>
          <a:noFill/>
        </p:spPr>
        <p:txBody>
          <a:bodyPr wrap="square" rtlCol="0">
            <a:spAutoFit/>
          </a:bodyPr>
          <a:lstStyle/>
          <a:p>
            <a:pPr algn="ctr" defTabSz="685800"/>
            <a:r>
              <a:rPr lang="en-US" altLang="zh-CN" sz="3200" b="1" dirty="0">
                <a:solidFill>
                  <a:schemeClr val="bg1"/>
                </a:solidFill>
                <a:latin typeface="思源黑体 CN Bold" panose="020B0800000000000000" pitchFamily="34" charset="-122"/>
                <a:ea typeface="思源黑体 CN Bold" panose="020B0800000000000000" pitchFamily="34" charset="-122"/>
              </a:rPr>
              <a:t>A</a:t>
            </a:r>
          </a:p>
        </p:txBody>
      </p:sp>
      <p:sp>
        <p:nvSpPr>
          <p:cNvPr id="12" name="文本框 11"/>
          <p:cNvSpPr txBox="1"/>
          <p:nvPr/>
        </p:nvSpPr>
        <p:spPr>
          <a:xfrm>
            <a:off x="6987957" y="5020441"/>
            <a:ext cx="497434" cy="584775"/>
          </a:xfrm>
          <a:prstGeom prst="rect">
            <a:avLst/>
          </a:prstGeom>
          <a:noFill/>
        </p:spPr>
        <p:txBody>
          <a:bodyPr wrap="square" rtlCol="0">
            <a:spAutoFit/>
          </a:bodyPr>
          <a:lstStyle/>
          <a:p>
            <a:pPr algn="ctr" defTabSz="685800"/>
            <a:r>
              <a:rPr lang="en-US" altLang="zh-CN" sz="3200" b="1" dirty="0">
                <a:solidFill>
                  <a:schemeClr val="bg1"/>
                </a:solidFill>
                <a:latin typeface="思源黑体 CN Bold" panose="020B0800000000000000" pitchFamily="34" charset="-122"/>
                <a:ea typeface="思源黑体 CN Bold" panose="020B0800000000000000" pitchFamily="34" charset="-122"/>
              </a:rPr>
              <a:t>B</a:t>
            </a:r>
          </a:p>
        </p:txBody>
      </p:sp>
      <p:sp>
        <p:nvSpPr>
          <p:cNvPr id="13" name="文本框 12"/>
          <p:cNvSpPr txBox="1"/>
          <p:nvPr/>
        </p:nvSpPr>
        <p:spPr>
          <a:xfrm>
            <a:off x="4013201" y="4996498"/>
            <a:ext cx="497434" cy="584775"/>
          </a:xfrm>
          <a:prstGeom prst="rect">
            <a:avLst/>
          </a:prstGeom>
          <a:noFill/>
        </p:spPr>
        <p:txBody>
          <a:bodyPr wrap="square" rtlCol="0">
            <a:spAutoFit/>
          </a:bodyPr>
          <a:lstStyle/>
          <a:p>
            <a:pPr algn="ctr" defTabSz="685800"/>
            <a:r>
              <a:rPr lang="en-US" altLang="zh-CN" sz="3200" b="1" dirty="0">
                <a:solidFill>
                  <a:schemeClr val="bg1"/>
                </a:solidFill>
                <a:latin typeface="思源黑体 CN Bold" panose="020B0800000000000000" pitchFamily="34" charset="-122"/>
                <a:ea typeface="思源黑体 CN Bold" panose="020B0800000000000000" pitchFamily="34" charset="-122"/>
              </a:rPr>
              <a:t>C</a:t>
            </a:r>
          </a:p>
        </p:txBody>
      </p:sp>
      <p:sp>
        <p:nvSpPr>
          <p:cNvPr id="14" name="矩形 13"/>
          <p:cNvSpPr/>
          <p:nvPr/>
        </p:nvSpPr>
        <p:spPr>
          <a:xfrm>
            <a:off x="7296136" y="3914286"/>
            <a:ext cx="492443" cy="461665"/>
          </a:xfrm>
          <a:prstGeom prst="rect">
            <a:avLst/>
          </a:prstGeom>
        </p:spPr>
        <p:txBody>
          <a:bodyPr wrap="none">
            <a:spAutoFit/>
          </a:bodyPr>
          <a:lstStyle/>
          <a:p>
            <a:pPr defTabSz="685800"/>
            <a:r>
              <a:rPr lang="zh-CN" altLang="en-US" sz="2400" dirty="0">
                <a:solidFill>
                  <a:schemeClr val="bg1"/>
                </a:solidFill>
                <a:latin typeface="思源黑体 CN Bold" panose="020B0800000000000000" pitchFamily="34" charset="-122"/>
                <a:ea typeface="思源黑体 CN Bold" panose="020B0800000000000000" pitchFamily="34" charset="-122"/>
              </a:rPr>
              <a:t>勾</a:t>
            </a:r>
          </a:p>
        </p:txBody>
      </p:sp>
      <p:sp>
        <p:nvSpPr>
          <p:cNvPr id="15" name="矩形 14"/>
          <p:cNvSpPr/>
          <p:nvPr/>
        </p:nvSpPr>
        <p:spPr>
          <a:xfrm>
            <a:off x="5503074" y="5174863"/>
            <a:ext cx="492443" cy="461665"/>
          </a:xfrm>
          <a:prstGeom prst="rect">
            <a:avLst/>
          </a:prstGeom>
        </p:spPr>
        <p:txBody>
          <a:bodyPr wrap="none">
            <a:spAutoFit/>
          </a:bodyPr>
          <a:lstStyle/>
          <a:p>
            <a:pPr defTabSz="685800"/>
            <a:r>
              <a:rPr lang="zh-CN" altLang="en-US" sz="2400" dirty="0">
                <a:solidFill>
                  <a:schemeClr val="bg1"/>
                </a:solidFill>
                <a:latin typeface="思源黑体 CN Bold" panose="020B0800000000000000" pitchFamily="34" charset="-122"/>
                <a:ea typeface="思源黑体 CN Bold" panose="020B0800000000000000" pitchFamily="34" charset="-122"/>
              </a:rPr>
              <a:t>股</a:t>
            </a:r>
          </a:p>
        </p:txBody>
      </p:sp>
      <p:sp>
        <p:nvSpPr>
          <p:cNvPr id="16" name="矩形 15"/>
          <p:cNvSpPr/>
          <p:nvPr/>
        </p:nvSpPr>
        <p:spPr>
          <a:xfrm>
            <a:off x="5503073" y="3507136"/>
            <a:ext cx="492443" cy="461665"/>
          </a:xfrm>
          <a:prstGeom prst="rect">
            <a:avLst/>
          </a:prstGeom>
        </p:spPr>
        <p:txBody>
          <a:bodyPr wrap="none">
            <a:spAutoFit/>
          </a:bodyPr>
          <a:lstStyle/>
          <a:p>
            <a:pPr defTabSz="685800"/>
            <a:r>
              <a:rPr lang="zh-CN" altLang="en-US" sz="2400" dirty="0">
                <a:solidFill>
                  <a:schemeClr val="bg1"/>
                </a:solidFill>
                <a:latin typeface="思源黑体 CN Bold" panose="020B0800000000000000" pitchFamily="34" charset="-122"/>
                <a:ea typeface="思源黑体 CN Bold" panose="020B0800000000000000" pitchFamily="34" charset="-122"/>
              </a:rPr>
              <a:t>弦</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hidden="1"/>
          <p:cNvSpPr txBox="1"/>
          <p:nvPr/>
        </p:nvSpPr>
        <p:spPr>
          <a:xfrm>
            <a:off x="0" y="149731"/>
            <a:ext cx="2095500" cy="369332"/>
          </a:xfrm>
          <a:prstGeom prst="rect">
            <a:avLst/>
          </a:prstGeom>
          <a:noFill/>
        </p:spPr>
        <p:txBody>
          <a:bodyPr wrap="square" rtlCol="0">
            <a:spAutoFit/>
          </a:bodyPr>
          <a:lstStyle/>
          <a:p>
            <a:pPr algn="ctr"/>
            <a:r>
              <a:rPr lang="en-US" altLang="zh-CN" dirty="0">
                <a:noFill/>
              </a:rPr>
              <a:t>BY YUSHEN</a:t>
            </a:r>
            <a:endParaRPr lang="zh-CN" altLang="en-US" dirty="0">
              <a:noFill/>
            </a:endParaRPr>
          </a:p>
        </p:txBody>
      </p:sp>
      <p:grpSp>
        <p:nvGrpSpPr>
          <p:cNvPr id="2" name="组合 1"/>
          <p:cNvGrpSpPr/>
          <p:nvPr/>
        </p:nvGrpSpPr>
        <p:grpSpPr>
          <a:xfrm>
            <a:off x="286875" y="246419"/>
            <a:ext cx="3726325" cy="613817"/>
            <a:chOff x="528175" y="411519"/>
            <a:chExt cx="3726325" cy="613817"/>
          </a:xfrm>
        </p:grpSpPr>
        <p:sp>
          <p:nvSpPr>
            <p:cNvPr id="39" name="文本框 38"/>
            <p:cNvSpPr txBox="1"/>
            <p:nvPr>
              <p:custDataLst>
                <p:tags r:id="rId1"/>
              </p:custDataLst>
            </p:nvPr>
          </p:nvSpPr>
          <p:spPr>
            <a:xfrm>
              <a:off x="2383884" y="563671"/>
              <a:ext cx="1870616" cy="461665"/>
            </a:xfrm>
            <a:prstGeom prst="rect">
              <a:avLst/>
            </a:prstGeom>
            <a:noFill/>
          </p:spPr>
          <p:txBody>
            <a:bodyPr wrap="square" rtlCol="0">
              <a:spAutoFit/>
            </a:bodyPr>
            <a:lstStyle/>
            <a:p>
              <a:pPr lvl="0"/>
              <a:r>
                <a:rPr lang="zh-CN" altLang="en-US" sz="2400" dirty="0">
                  <a:solidFill>
                    <a:schemeClr val="bg1"/>
                  </a:solidFill>
                  <a:latin typeface="思源黑体 CN Bold" panose="020B0800000000000000" pitchFamily="34" charset="-122"/>
                  <a:ea typeface="思源黑体 CN Bold" panose="020B0800000000000000" pitchFamily="34" charset="-122"/>
                </a:rPr>
                <a:t>探索与提高</a:t>
              </a:r>
            </a:p>
          </p:txBody>
        </p:sp>
        <p:grpSp>
          <p:nvGrpSpPr>
            <p:cNvPr id="34" name="组合 33"/>
            <p:cNvGrpSpPr/>
            <p:nvPr/>
          </p:nvGrpSpPr>
          <p:grpSpPr>
            <a:xfrm>
              <a:off x="528175" y="411519"/>
              <a:ext cx="1652932" cy="604728"/>
              <a:chOff x="4738473" y="1752789"/>
              <a:chExt cx="1652932" cy="604728"/>
            </a:xfrm>
          </p:grpSpPr>
          <p:sp>
            <p:nvSpPr>
              <p:cNvPr id="36" name="矩形: 圆角 35"/>
              <p:cNvSpPr/>
              <p:nvPr/>
            </p:nvSpPr>
            <p:spPr>
              <a:xfrm>
                <a:off x="5400881" y="1904941"/>
                <a:ext cx="980398" cy="45023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solidFill>
                </a:endParaRPr>
              </a:p>
            </p:txBody>
          </p:sp>
          <p:sp>
            <p:nvSpPr>
              <p:cNvPr id="37" name="文本框 38"/>
              <p:cNvSpPr txBox="1"/>
              <p:nvPr>
                <p:custDataLst>
                  <p:tags r:id="rId2"/>
                </p:custDataLst>
              </p:nvPr>
            </p:nvSpPr>
            <p:spPr>
              <a:xfrm>
                <a:off x="5768064" y="1904941"/>
                <a:ext cx="623341" cy="400110"/>
              </a:xfrm>
              <a:prstGeom prst="rect">
                <a:avLst/>
              </a:prstGeom>
              <a:noFill/>
            </p:spPr>
            <p:txBody>
              <a:bodyPr wrap="square" rtlCol="0">
                <a:spAutoFit/>
              </a:bodyPr>
              <a:lstStyle/>
              <a:p>
                <a:pPr lvl="0" algn="ctr"/>
                <a:r>
                  <a:rPr lang="en-US" altLang="zh-CN" sz="2000" dirty="0">
                    <a:solidFill>
                      <a:schemeClr val="bg1"/>
                    </a:solidFill>
                    <a:latin typeface="思源黑体 CN Bold" panose="020B0800000000000000" pitchFamily="34" charset="-122"/>
                    <a:ea typeface="思源黑体 CN Bold" panose="020B0800000000000000" pitchFamily="34" charset="-122"/>
                  </a:rPr>
                  <a:t>02</a:t>
                </a:r>
                <a:endParaRPr lang="zh-CN" altLang="en-US" sz="2000" dirty="0">
                  <a:solidFill>
                    <a:schemeClr val="bg1"/>
                  </a:solidFill>
                  <a:latin typeface="思源黑体 CN Bold" panose="020B0800000000000000" pitchFamily="34" charset="-122"/>
                  <a:ea typeface="思源黑体 CN Bold" panose="020B0800000000000000" pitchFamily="34" charset="-122"/>
                </a:endParaRPr>
              </a:p>
            </p:txBody>
          </p:sp>
          <p:pic>
            <p:nvPicPr>
              <p:cNvPr id="38" name="图片 37" descr="图片包含 游戏机, 树&#10;&#10;描述已自动生成"/>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t="24513" b="26369"/>
              <a:stretch>
                <a:fillRect/>
              </a:stretch>
            </p:blipFill>
            <p:spPr>
              <a:xfrm>
                <a:off x="4738473" y="1752789"/>
                <a:ext cx="1231186" cy="604728"/>
              </a:xfrm>
              <a:prstGeom prst="rect">
                <a:avLst/>
              </a:prstGeom>
            </p:spPr>
          </p:pic>
        </p:grpSp>
      </p:grpSp>
      <p:sp>
        <p:nvSpPr>
          <p:cNvPr id="9" name="矩形 8"/>
          <p:cNvSpPr/>
          <p:nvPr/>
        </p:nvSpPr>
        <p:spPr>
          <a:xfrm>
            <a:off x="2151279" y="1649265"/>
            <a:ext cx="7889443" cy="962956"/>
          </a:xfrm>
          <a:prstGeom prst="rect">
            <a:avLst/>
          </a:prstGeom>
        </p:spPr>
        <p:txBody>
          <a:bodyPr wrap="square">
            <a:spAutoFit/>
          </a:bodyPr>
          <a:lstStyle/>
          <a:p>
            <a:pPr algn="ctr" defTabSz="685800">
              <a:lnSpc>
                <a:spcPct val="150000"/>
              </a:lnSpc>
            </a:pPr>
            <a:r>
              <a:rPr lang="zh-CN" altLang="en-US" sz="2000" dirty="0">
                <a:solidFill>
                  <a:schemeClr val="bg1"/>
                </a:solidFill>
                <a:latin typeface="思源黑体 CN Bold" panose="020B0800000000000000" pitchFamily="34" charset="-122"/>
                <a:ea typeface="思源黑体 CN Bold" panose="020B0800000000000000" pitchFamily="34" charset="-122"/>
              </a:rPr>
              <a:t>请利用下面的全等直角三角形的图示摆放，根据图示的边长，</a:t>
            </a:r>
            <a:endParaRPr lang="en-US" altLang="zh-CN" sz="2000" dirty="0">
              <a:solidFill>
                <a:schemeClr val="bg1"/>
              </a:solidFill>
              <a:latin typeface="思源黑体 CN Bold" panose="020B0800000000000000" pitchFamily="34" charset="-122"/>
              <a:ea typeface="思源黑体 CN Bold" panose="020B0800000000000000" pitchFamily="34" charset="-122"/>
            </a:endParaRPr>
          </a:p>
          <a:p>
            <a:pPr algn="ctr" defTabSz="685800">
              <a:lnSpc>
                <a:spcPct val="150000"/>
              </a:lnSpc>
            </a:pPr>
            <a:r>
              <a:rPr lang="zh-CN" altLang="en-US" sz="2000" dirty="0">
                <a:solidFill>
                  <a:schemeClr val="bg1"/>
                </a:solidFill>
                <a:latin typeface="思源黑体 CN Bold" panose="020B0800000000000000" pitchFamily="34" charset="-122"/>
                <a:ea typeface="思源黑体 CN Bold" panose="020B0800000000000000" pitchFamily="34" charset="-122"/>
              </a:rPr>
              <a:t>选择其中一个图形，分析其面积关系后证明猜想，并与同学交流过程。</a:t>
            </a:r>
          </a:p>
        </p:txBody>
      </p:sp>
      <p:pic>
        <p:nvPicPr>
          <p:cNvPr id="10" name="Picture 2" descr="121043391"/>
          <p:cNvPicPr>
            <a:picLocks noChangeAspect="1" noChangeArrowheads="1"/>
          </p:cNvPicPr>
          <p:nvPr/>
        </p:nvPicPr>
        <p:blipFill>
          <a:blip r:embed="rId6">
            <a:clrChange>
              <a:clrFrom>
                <a:srgbClr val="FDFDFD"/>
              </a:clrFrom>
              <a:clrTo>
                <a:srgbClr val="FDFDFD">
                  <a:alpha val="0"/>
                </a:srgbClr>
              </a:clrTo>
            </a:clrChange>
            <a:extLst>
              <a:ext uri="{28A0092B-C50C-407E-A947-70E740481C1C}">
                <a14:useLocalDpi xmlns:a14="http://schemas.microsoft.com/office/drawing/2010/main" val="0"/>
              </a:ext>
            </a:extLst>
          </a:blip>
          <a:srcRect l="238" r="119" b="11578"/>
          <a:stretch>
            <a:fillRect/>
          </a:stretch>
        </p:blipFill>
        <p:spPr bwMode="auto">
          <a:xfrm>
            <a:off x="2266950" y="2930083"/>
            <a:ext cx="3028950" cy="3031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20081128190035-30561118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7074" y="3337369"/>
            <a:ext cx="3367976" cy="2353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b="50000"/>
          <a:stretch>
            <a:fillRect/>
          </a:stretch>
        </p:blipFill>
        <p:spPr>
          <a:xfrm>
            <a:off x="902468" y="1252519"/>
            <a:ext cx="7075963" cy="4897904"/>
          </a:xfrm>
          <a:prstGeom prst="rect">
            <a:avLst/>
          </a:prstGeom>
        </p:spPr>
      </p:pic>
      <p:sp>
        <p:nvSpPr>
          <p:cNvPr id="4" name="文本框 3" hidden="1"/>
          <p:cNvSpPr txBox="1"/>
          <p:nvPr/>
        </p:nvSpPr>
        <p:spPr>
          <a:xfrm>
            <a:off x="0" y="149731"/>
            <a:ext cx="2095500" cy="369332"/>
          </a:xfrm>
          <a:prstGeom prst="rect">
            <a:avLst/>
          </a:prstGeom>
          <a:noFill/>
        </p:spPr>
        <p:txBody>
          <a:bodyPr wrap="square" rtlCol="0">
            <a:spAutoFit/>
          </a:bodyPr>
          <a:lstStyle/>
          <a:p>
            <a:pPr algn="ctr"/>
            <a:r>
              <a:rPr lang="en-US" altLang="zh-CN" dirty="0">
                <a:noFill/>
              </a:rPr>
              <a:t>BY YUSHEN</a:t>
            </a:r>
            <a:endParaRPr lang="zh-CN" altLang="en-US" dirty="0">
              <a:noFill/>
            </a:endParaRPr>
          </a:p>
        </p:txBody>
      </p:sp>
      <p:grpSp>
        <p:nvGrpSpPr>
          <p:cNvPr id="2" name="组合 1"/>
          <p:cNvGrpSpPr/>
          <p:nvPr/>
        </p:nvGrpSpPr>
        <p:grpSpPr>
          <a:xfrm>
            <a:off x="286875" y="246419"/>
            <a:ext cx="3726325" cy="613817"/>
            <a:chOff x="528175" y="411519"/>
            <a:chExt cx="3726325" cy="613817"/>
          </a:xfrm>
        </p:grpSpPr>
        <p:sp>
          <p:nvSpPr>
            <p:cNvPr id="39" name="文本框 38"/>
            <p:cNvSpPr txBox="1"/>
            <p:nvPr>
              <p:custDataLst>
                <p:tags r:id="rId1"/>
              </p:custDataLst>
            </p:nvPr>
          </p:nvSpPr>
          <p:spPr>
            <a:xfrm>
              <a:off x="2383884" y="563671"/>
              <a:ext cx="1870616" cy="461665"/>
            </a:xfrm>
            <a:prstGeom prst="rect">
              <a:avLst/>
            </a:prstGeom>
            <a:noFill/>
          </p:spPr>
          <p:txBody>
            <a:bodyPr wrap="square" rtlCol="0">
              <a:spAutoFit/>
            </a:bodyPr>
            <a:lstStyle/>
            <a:p>
              <a:pPr lvl="0"/>
              <a:r>
                <a:rPr lang="zh-CN" altLang="en-US" sz="2400" dirty="0">
                  <a:solidFill>
                    <a:schemeClr val="bg1"/>
                  </a:solidFill>
                  <a:latin typeface="思源黑体 CN Bold" panose="020B0800000000000000" pitchFamily="34" charset="-122"/>
                  <a:ea typeface="思源黑体 CN Bold" panose="020B0800000000000000" pitchFamily="34" charset="-122"/>
                </a:rPr>
                <a:t>课外扩展</a:t>
              </a:r>
            </a:p>
          </p:txBody>
        </p:sp>
        <p:grpSp>
          <p:nvGrpSpPr>
            <p:cNvPr id="34" name="组合 33"/>
            <p:cNvGrpSpPr/>
            <p:nvPr/>
          </p:nvGrpSpPr>
          <p:grpSpPr>
            <a:xfrm>
              <a:off x="528175" y="411519"/>
              <a:ext cx="1652932" cy="604728"/>
              <a:chOff x="4738473" y="1752789"/>
              <a:chExt cx="1652932" cy="604728"/>
            </a:xfrm>
          </p:grpSpPr>
          <p:sp>
            <p:nvSpPr>
              <p:cNvPr id="36" name="矩形: 圆角 35"/>
              <p:cNvSpPr/>
              <p:nvPr/>
            </p:nvSpPr>
            <p:spPr>
              <a:xfrm>
                <a:off x="5400881" y="1904941"/>
                <a:ext cx="980398" cy="45023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solidFill>
                </a:endParaRPr>
              </a:p>
            </p:txBody>
          </p:sp>
          <p:sp>
            <p:nvSpPr>
              <p:cNvPr id="37" name="文本框 38"/>
              <p:cNvSpPr txBox="1"/>
              <p:nvPr>
                <p:custDataLst>
                  <p:tags r:id="rId2"/>
                </p:custDataLst>
              </p:nvPr>
            </p:nvSpPr>
            <p:spPr>
              <a:xfrm>
                <a:off x="5768064" y="1904941"/>
                <a:ext cx="623341" cy="400110"/>
              </a:xfrm>
              <a:prstGeom prst="rect">
                <a:avLst/>
              </a:prstGeom>
              <a:noFill/>
            </p:spPr>
            <p:txBody>
              <a:bodyPr wrap="square" rtlCol="0">
                <a:spAutoFit/>
              </a:bodyPr>
              <a:lstStyle/>
              <a:p>
                <a:pPr lvl="0" algn="ctr"/>
                <a:r>
                  <a:rPr lang="en-US" altLang="zh-CN" sz="2000" dirty="0">
                    <a:solidFill>
                      <a:schemeClr val="bg1"/>
                    </a:solidFill>
                    <a:latin typeface="思源黑体 CN Bold" panose="020B0800000000000000" pitchFamily="34" charset="-122"/>
                    <a:ea typeface="思源黑体 CN Bold" panose="020B0800000000000000" pitchFamily="34" charset="-122"/>
                  </a:rPr>
                  <a:t>02</a:t>
                </a:r>
                <a:endParaRPr lang="zh-CN" altLang="en-US" sz="2000" dirty="0">
                  <a:solidFill>
                    <a:schemeClr val="bg1"/>
                  </a:solidFill>
                  <a:latin typeface="思源黑体 CN Bold" panose="020B0800000000000000" pitchFamily="34" charset="-122"/>
                  <a:ea typeface="思源黑体 CN Bold" panose="020B0800000000000000" pitchFamily="34" charset="-122"/>
                </a:endParaRPr>
              </a:p>
            </p:txBody>
          </p:sp>
          <p:pic>
            <p:nvPicPr>
              <p:cNvPr id="38" name="图片 37" descr="图片包含 游戏机, 树&#10;&#10;描述已自动生成"/>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t="24513" b="26369"/>
              <a:stretch>
                <a:fillRect/>
              </a:stretch>
            </p:blipFill>
            <p:spPr>
              <a:xfrm>
                <a:off x="4738473" y="1752789"/>
                <a:ext cx="1231186" cy="604728"/>
              </a:xfrm>
              <a:prstGeom prst="rect">
                <a:avLst/>
              </a:prstGeom>
            </p:spPr>
          </p:pic>
        </p:grpSp>
      </p:grpSp>
      <p:sp>
        <p:nvSpPr>
          <p:cNvPr id="9" name="矩形 8"/>
          <p:cNvSpPr/>
          <p:nvPr/>
        </p:nvSpPr>
        <p:spPr>
          <a:xfrm>
            <a:off x="1728992" y="2197406"/>
            <a:ext cx="5154408" cy="3008131"/>
          </a:xfrm>
          <a:prstGeom prst="rect">
            <a:avLst/>
          </a:prstGeom>
        </p:spPr>
        <p:txBody>
          <a:bodyPr wrap="square">
            <a:spAutoFit/>
          </a:bodyPr>
          <a:lstStyle/>
          <a:p>
            <a:pPr algn="just" defTabSz="685800">
              <a:lnSpc>
                <a:spcPct val="150000"/>
              </a:lnSpc>
            </a:pPr>
            <a:r>
              <a:rPr lang="zh-CN" altLang="en-US" sz="1600" dirty="0">
                <a:solidFill>
                  <a:schemeClr val="bg1"/>
                </a:solidFill>
                <a:latin typeface="思源黑体 CN Bold" panose="020B0800000000000000" pitchFamily="34" charset="-122"/>
                <a:ea typeface="思源黑体 CN Bold" panose="020B0800000000000000" pitchFamily="34" charset="-122"/>
              </a:rPr>
              <a:t>         毕达哥拉斯是古希腊数学家、哲学家。他出生在爱琴海中的萨摩斯岛</a:t>
            </a:r>
            <a:r>
              <a:rPr lang="en-US" altLang="zh-CN" sz="1600" dirty="0">
                <a:solidFill>
                  <a:schemeClr val="bg1"/>
                </a:solidFill>
                <a:latin typeface="思源黑体 CN Bold" panose="020B0800000000000000" pitchFamily="34" charset="-122"/>
                <a:ea typeface="思源黑体 CN Bold" panose="020B0800000000000000" pitchFamily="34" charset="-122"/>
              </a:rPr>
              <a:t>(</a:t>
            </a:r>
            <a:r>
              <a:rPr lang="zh-CN" altLang="en-US" sz="1600" dirty="0">
                <a:solidFill>
                  <a:schemeClr val="bg1"/>
                </a:solidFill>
                <a:latin typeface="思源黑体 CN Bold" panose="020B0800000000000000" pitchFamily="34" charset="-122"/>
                <a:ea typeface="思源黑体 CN Bold" panose="020B0800000000000000" pitchFamily="34" charset="-122"/>
              </a:rPr>
              <a:t>今希腊东部小岛</a:t>
            </a:r>
            <a:r>
              <a:rPr lang="en-US" altLang="zh-CN" sz="1600" dirty="0">
                <a:solidFill>
                  <a:schemeClr val="bg1"/>
                </a:solidFill>
                <a:latin typeface="思源黑体 CN Bold" panose="020B0800000000000000" pitchFamily="34" charset="-122"/>
                <a:ea typeface="思源黑体 CN Bold" panose="020B0800000000000000" pitchFamily="34" charset="-122"/>
              </a:rPr>
              <a:t>)</a:t>
            </a:r>
            <a:r>
              <a:rPr lang="zh-CN" altLang="en-US" sz="1600" dirty="0">
                <a:solidFill>
                  <a:schemeClr val="bg1"/>
                </a:solidFill>
                <a:latin typeface="思源黑体 CN Bold" panose="020B0800000000000000" pitchFamily="34" charset="-122"/>
                <a:ea typeface="思源黑体 CN Bold" panose="020B0800000000000000" pitchFamily="34" charset="-122"/>
              </a:rPr>
              <a:t>，自幼聪明好学，曾在名师门下学习几何学、自然科学和哲学。     </a:t>
            </a:r>
            <a:endParaRPr lang="en-US" altLang="zh-CN" sz="1600" dirty="0">
              <a:solidFill>
                <a:schemeClr val="bg1"/>
              </a:solidFill>
              <a:latin typeface="思源黑体 CN Bold" panose="020B0800000000000000" pitchFamily="34" charset="-122"/>
              <a:ea typeface="思源黑体 CN Bold" panose="020B0800000000000000" pitchFamily="34" charset="-122"/>
            </a:endParaRPr>
          </a:p>
          <a:p>
            <a:pPr algn="just" defTabSz="685800">
              <a:lnSpc>
                <a:spcPct val="150000"/>
              </a:lnSpc>
            </a:pPr>
            <a:r>
              <a:rPr lang="en-US" altLang="zh-CN" sz="1600" dirty="0">
                <a:solidFill>
                  <a:schemeClr val="bg1"/>
                </a:solidFill>
                <a:latin typeface="思源黑体 CN Bold" panose="020B0800000000000000" pitchFamily="34" charset="-122"/>
                <a:ea typeface="思源黑体 CN Bold" panose="020B0800000000000000" pitchFamily="34" charset="-122"/>
              </a:rPr>
              <a:t>        </a:t>
            </a:r>
            <a:r>
              <a:rPr lang="zh-CN" altLang="en-US" sz="1600" dirty="0">
                <a:solidFill>
                  <a:schemeClr val="bg1"/>
                </a:solidFill>
                <a:latin typeface="思源黑体 CN Bold" panose="020B0800000000000000" pitchFamily="34" charset="-122"/>
                <a:ea typeface="思源黑体 CN Bold" panose="020B0800000000000000" pitchFamily="34" charset="-122"/>
              </a:rPr>
              <a:t>几何学中，有着无数定理，毕达哥拉斯定理是其中最诱人的一个，是人类科学发现中的一条基本定理，对科技进步起了不可估量的作用。中世纪德国数学家、天文学家开普勒称赞说：“几何学中有两件瑰宝，一是毕达哥拉斯定理，一是黄金分割律。”</a:t>
            </a:r>
          </a:p>
        </p:txBody>
      </p:sp>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09924" y="1092200"/>
            <a:ext cx="3589771" cy="57658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hidden="1"/>
          <p:cNvSpPr txBox="1"/>
          <p:nvPr/>
        </p:nvSpPr>
        <p:spPr>
          <a:xfrm>
            <a:off x="0" y="149731"/>
            <a:ext cx="2095500" cy="369332"/>
          </a:xfrm>
          <a:prstGeom prst="rect">
            <a:avLst/>
          </a:prstGeom>
          <a:noFill/>
        </p:spPr>
        <p:txBody>
          <a:bodyPr wrap="square" rtlCol="0">
            <a:spAutoFit/>
          </a:bodyPr>
          <a:lstStyle/>
          <a:p>
            <a:pPr algn="ctr"/>
            <a:r>
              <a:rPr lang="en-US" altLang="zh-CN" dirty="0">
                <a:noFill/>
              </a:rPr>
              <a:t>BY YUSHEN</a:t>
            </a:r>
            <a:endParaRPr lang="zh-CN" altLang="en-US" dirty="0">
              <a:noFill/>
            </a:endParaRPr>
          </a:p>
        </p:txBody>
      </p:sp>
      <p:grpSp>
        <p:nvGrpSpPr>
          <p:cNvPr id="2" name="组合 1"/>
          <p:cNvGrpSpPr/>
          <p:nvPr/>
        </p:nvGrpSpPr>
        <p:grpSpPr>
          <a:xfrm>
            <a:off x="286875" y="246419"/>
            <a:ext cx="3726325" cy="613817"/>
            <a:chOff x="528175" y="411519"/>
            <a:chExt cx="3726325" cy="613817"/>
          </a:xfrm>
        </p:grpSpPr>
        <p:sp>
          <p:nvSpPr>
            <p:cNvPr id="39" name="文本框 38"/>
            <p:cNvSpPr txBox="1"/>
            <p:nvPr>
              <p:custDataLst>
                <p:tags r:id="rId1"/>
              </p:custDataLst>
            </p:nvPr>
          </p:nvSpPr>
          <p:spPr>
            <a:xfrm>
              <a:off x="2383884" y="563671"/>
              <a:ext cx="1870616" cy="461665"/>
            </a:xfrm>
            <a:prstGeom prst="rect">
              <a:avLst/>
            </a:prstGeom>
            <a:noFill/>
          </p:spPr>
          <p:txBody>
            <a:bodyPr wrap="square" rtlCol="0">
              <a:spAutoFit/>
            </a:bodyPr>
            <a:lstStyle/>
            <a:p>
              <a:pPr lvl="0"/>
              <a:r>
                <a:rPr lang="zh-CN" altLang="en-US" sz="2400" dirty="0">
                  <a:solidFill>
                    <a:schemeClr val="bg1"/>
                  </a:solidFill>
                  <a:latin typeface="思源黑体 CN Bold" panose="020B0800000000000000" pitchFamily="34" charset="-122"/>
                  <a:ea typeface="思源黑体 CN Bold" panose="020B0800000000000000" pitchFamily="34" charset="-122"/>
                </a:rPr>
                <a:t>课外扩展</a:t>
              </a:r>
            </a:p>
          </p:txBody>
        </p:sp>
        <p:grpSp>
          <p:nvGrpSpPr>
            <p:cNvPr id="34" name="组合 33"/>
            <p:cNvGrpSpPr/>
            <p:nvPr/>
          </p:nvGrpSpPr>
          <p:grpSpPr>
            <a:xfrm>
              <a:off x="528175" y="411519"/>
              <a:ext cx="1652932" cy="604728"/>
              <a:chOff x="4738473" y="1752789"/>
              <a:chExt cx="1652932" cy="604728"/>
            </a:xfrm>
          </p:grpSpPr>
          <p:sp>
            <p:nvSpPr>
              <p:cNvPr id="36" name="矩形: 圆角 35"/>
              <p:cNvSpPr/>
              <p:nvPr/>
            </p:nvSpPr>
            <p:spPr>
              <a:xfrm>
                <a:off x="5400881" y="1904941"/>
                <a:ext cx="980398" cy="45023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solidFill>
                </a:endParaRPr>
              </a:p>
            </p:txBody>
          </p:sp>
          <p:sp>
            <p:nvSpPr>
              <p:cNvPr id="37" name="文本框 38"/>
              <p:cNvSpPr txBox="1"/>
              <p:nvPr>
                <p:custDataLst>
                  <p:tags r:id="rId2"/>
                </p:custDataLst>
              </p:nvPr>
            </p:nvSpPr>
            <p:spPr>
              <a:xfrm>
                <a:off x="5768064" y="1904941"/>
                <a:ext cx="623341" cy="400110"/>
              </a:xfrm>
              <a:prstGeom prst="rect">
                <a:avLst/>
              </a:prstGeom>
              <a:noFill/>
            </p:spPr>
            <p:txBody>
              <a:bodyPr wrap="square" rtlCol="0">
                <a:spAutoFit/>
              </a:bodyPr>
              <a:lstStyle/>
              <a:p>
                <a:pPr lvl="0" algn="ctr"/>
                <a:r>
                  <a:rPr lang="en-US" altLang="zh-CN" sz="2000" dirty="0">
                    <a:solidFill>
                      <a:schemeClr val="bg1"/>
                    </a:solidFill>
                    <a:latin typeface="思源黑体 CN Bold" panose="020B0800000000000000" pitchFamily="34" charset="-122"/>
                    <a:ea typeface="思源黑体 CN Bold" panose="020B0800000000000000" pitchFamily="34" charset="-122"/>
                  </a:rPr>
                  <a:t>02</a:t>
                </a:r>
                <a:endParaRPr lang="zh-CN" altLang="en-US" sz="2000" dirty="0">
                  <a:solidFill>
                    <a:schemeClr val="bg1"/>
                  </a:solidFill>
                  <a:latin typeface="思源黑体 CN Bold" panose="020B0800000000000000" pitchFamily="34" charset="-122"/>
                  <a:ea typeface="思源黑体 CN Bold" panose="020B0800000000000000" pitchFamily="34" charset="-122"/>
                </a:endParaRPr>
              </a:p>
            </p:txBody>
          </p:sp>
          <p:pic>
            <p:nvPicPr>
              <p:cNvPr id="38" name="图片 37" descr="图片包含 游戏机, 树&#10;&#10;描述已自动生成"/>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t="24513" b="26369"/>
              <a:stretch>
                <a:fillRect/>
              </a:stretch>
            </p:blipFill>
            <p:spPr>
              <a:xfrm>
                <a:off x="4738473" y="1752789"/>
                <a:ext cx="1231186" cy="604728"/>
              </a:xfrm>
              <a:prstGeom prst="rect">
                <a:avLst/>
              </a:prstGeom>
            </p:spPr>
          </p:pic>
        </p:grpSp>
      </p:grpSp>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b="50000"/>
          <a:stretch>
            <a:fillRect/>
          </a:stretch>
        </p:blipFill>
        <p:spPr>
          <a:xfrm>
            <a:off x="902468" y="1252519"/>
            <a:ext cx="7075963" cy="4897904"/>
          </a:xfrm>
          <a:prstGeom prst="rect">
            <a:avLst/>
          </a:prstGeom>
        </p:spPr>
      </p:pic>
      <p:sp>
        <p:nvSpPr>
          <p:cNvPr id="10" name="矩形 9"/>
          <p:cNvSpPr/>
          <p:nvPr/>
        </p:nvSpPr>
        <p:spPr>
          <a:xfrm>
            <a:off x="2085495" y="2362506"/>
            <a:ext cx="4709908" cy="2966774"/>
          </a:xfrm>
          <a:prstGeom prst="rect">
            <a:avLst/>
          </a:prstGeom>
        </p:spPr>
        <p:txBody>
          <a:bodyPr wrap="square">
            <a:spAutoFit/>
          </a:bodyPr>
          <a:lstStyle/>
          <a:p>
            <a:pPr algn="just" defTabSz="685800">
              <a:lnSpc>
                <a:spcPct val="150000"/>
              </a:lnSpc>
            </a:pPr>
            <a:r>
              <a:rPr lang="zh-CN" altLang="en-US" sz="1400" dirty="0">
                <a:solidFill>
                  <a:schemeClr val="bg1"/>
                </a:solidFill>
                <a:latin typeface="思源黑体 CN Bold" panose="020B0800000000000000" pitchFamily="34" charset="-122"/>
                <a:ea typeface="思源黑体 CN Bold" panose="020B0800000000000000" pitchFamily="34" charset="-122"/>
              </a:rPr>
              <a:t>        赵爽，字君卿，中国数学家。东汉末至三国时代吴国人。他的主要贡献是约在</a:t>
            </a:r>
            <a:r>
              <a:rPr lang="en-US" altLang="zh-CN" sz="1400" dirty="0">
                <a:solidFill>
                  <a:schemeClr val="bg1"/>
                </a:solidFill>
                <a:latin typeface="思源黑体 CN Bold" panose="020B0800000000000000" pitchFamily="34" charset="-122"/>
                <a:ea typeface="思源黑体 CN Bold" panose="020B0800000000000000" pitchFamily="34" charset="-122"/>
              </a:rPr>
              <a:t>222</a:t>
            </a:r>
            <a:r>
              <a:rPr lang="zh-CN" altLang="en-US" sz="1400" dirty="0">
                <a:solidFill>
                  <a:schemeClr val="bg1"/>
                </a:solidFill>
                <a:latin typeface="思源黑体 CN Bold" panose="020B0800000000000000" pitchFamily="34" charset="-122"/>
                <a:ea typeface="思源黑体 CN Bold" panose="020B0800000000000000" pitchFamily="34" charset="-122"/>
              </a:rPr>
              <a:t>年深入研究了</a:t>
            </a:r>
            <a:r>
              <a:rPr lang="en-US" altLang="zh-CN" sz="1400" dirty="0">
                <a:solidFill>
                  <a:schemeClr val="bg1"/>
                </a:solidFill>
                <a:latin typeface="思源黑体 CN Bold" panose="020B0800000000000000" pitchFamily="34" charset="-122"/>
                <a:ea typeface="思源黑体 CN Bold" panose="020B0800000000000000" pitchFamily="34" charset="-122"/>
              </a:rPr>
              <a:t>《</a:t>
            </a:r>
            <a:r>
              <a:rPr lang="zh-CN" altLang="en-US" sz="1400" dirty="0">
                <a:solidFill>
                  <a:schemeClr val="bg1"/>
                </a:solidFill>
                <a:latin typeface="思源黑体 CN Bold" panose="020B0800000000000000" pitchFamily="34" charset="-122"/>
                <a:ea typeface="思源黑体 CN Bold" panose="020B0800000000000000" pitchFamily="34" charset="-122"/>
              </a:rPr>
              <a:t>周髀</a:t>
            </a:r>
            <a:r>
              <a:rPr lang="en-US" altLang="zh-CN" sz="1400" dirty="0">
                <a:solidFill>
                  <a:schemeClr val="bg1"/>
                </a:solidFill>
                <a:latin typeface="思源黑体 CN Bold" panose="020B0800000000000000" pitchFamily="34" charset="-122"/>
                <a:ea typeface="思源黑体 CN Bold" panose="020B0800000000000000" pitchFamily="34" charset="-122"/>
              </a:rPr>
              <a:t>》</a:t>
            </a:r>
            <a:r>
              <a:rPr lang="zh-CN" altLang="en-US" sz="1400" dirty="0">
                <a:solidFill>
                  <a:schemeClr val="bg1"/>
                </a:solidFill>
                <a:latin typeface="思源黑体 CN Bold" panose="020B0800000000000000" pitchFamily="34" charset="-122"/>
                <a:ea typeface="思源黑体 CN Bold" panose="020B0800000000000000" pitchFamily="34" charset="-122"/>
              </a:rPr>
              <a:t>，该书是我国最古老的天文学著作，该书简明扼要地总结出中国古代勾股算术的深奥原理。其中一段</a:t>
            </a:r>
            <a:r>
              <a:rPr lang="en-US" altLang="zh-CN" sz="1400" dirty="0">
                <a:solidFill>
                  <a:schemeClr val="bg1"/>
                </a:solidFill>
                <a:latin typeface="思源黑体 CN Bold" panose="020B0800000000000000" pitchFamily="34" charset="-122"/>
                <a:ea typeface="思源黑体 CN Bold" panose="020B0800000000000000" pitchFamily="34" charset="-122"/>
              </a:rPr>
              <a:t>530</a:t>
            </a:r>
            <a:r>
              <a:rPr lang="zh-CN" altLang="en-US" sz="1400" dirty="0">
                <a:solidFill>
                  <a:schemeClr val="bg1"/>
                </a:solidFill>
                <a:latin typeface="思源黑体 CN Bold" panose="020B0800000000000000" pitchFamily="34" charset="-122"/>
                <a:ea typeface="思源黑体 CN Bold" panose="020B0800000000000000" pitchFamily="34" charset="-122"/>
              </a:rPr>
              <a:t>余字的“勾股圆方图”注文是数学史上极有价值的文献。它详细解释了</a:t>
            </a:r>
            <a:r>
              <a:rPr lang="en-US" altLang="zh-CN" sz="1400" dirty="0">
                <a:solidFill>
                  <a:schemeClr val="bg1"/>
                </a:solidFill>
                <a:latin typeface="思源黑体 CN Bold" panose="020B0800000000000000" pitchFamily="34" charset="-122"/>
                <a:ea typeface="思源黑体 CN Bold" panose="020B0800000000000000" pitchFamily="34" charset="-122"/>
              </a:rPr>
              <a:t>《</a:t>
            </a:r>
            <a:r>
              <a:rPr lang="zh-CN" altLang="en-US" sz="1400" dirty="0">
                <a:solidFill>
                  <a:schemeClr val="bg1"/>
                </a:solidFill>
                <a:latin typeface="思源黑体 CN Bold" panose="020B0800000000000000" pitchFamily="34" charset="-122"/>
                <a:ea typeface="思源黑体 CN Bold" panose="020B0800000000000000" pitchFamily="34" charset="-122"/>
              </a:rPr>
              <a:t>周髀算经</a:t>
            </a:r>
            <a:r>
              <a:rPr lang="en-US" altLang="zh-CN" sz="1400" dirty="0">
                <a:solidFill>
                  <a:schemeClr val="bg1"/>
                </a:solidFill>
                <a:latin typeface="思源黑体 CN Bold" panose="020B0800000000000000" pitchFamily="34" charset="-122"/>
                <a:ea typeface="思源黑体 CN Bold" panose="020B0800000000000000" pitchFamily="34" charset="-122"/>
              </a:rPr>
              <a:t>》</a:t>
            </a:r>
            <a:r>
              <a:rPr lang="zh-CN" altLang="en-US" sz="1400" dirty="0">
                <a:solidFill>
                  <a:schemeClr val="bg1"/>
                </a:solidFill>
                <a:latin typeface="思源黑体 CN Bold" panose="020B0800000000000000" pitchFamily="34" charset="-122"/>
                <a:ea typeface="思源黑体 CN Bold" panose="020B0800000000000000" pitchFamily="34" charset="-122"/>
              </a:rPr>
              <a:t>中勾股定理，将勾股定理表述为：“勾股各自乘，并之，为弦实。开方除之，即弦。”。又给出了新的证明：“按弦图，又可以勾股相乘为朱实二，倍之为朱实四，以勾股之差自相乘为中黄实，加差实，亦成弦实。”</a:t>
            </a:r>
          </a:p>
        </p:txBody>
      </p:sp>
      <p:pic>
        <p:nvPicPr>
          <p:cNvPr id="11" name="图片 10"/>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8444448" y="2224219"/>
            <a:ext cx="2348760" cy="310506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hidden="1"/>
          <p:cNvSpPr txBox="1"/>
          <p:nvPr/>
        </p:nvSpPr>
        <p:spPr>
          <a:xfrm>
            <a:off x="0" y="149731"/>
            <a:ext cx="2095500" cy="369332"/>
          </a:xfrm>
          <a:prstGeom prst="rect">
            <a:avLst/>
          </a:prstGeom>
          <a:noFill/>
        </p:spPr>
        <p:txBody>
          <a:bodyPr wrap="square" rtlCol="0">
            <a:spAutoFit/>
          </a:bodyPr>
          <a:lstStyle/>
          <a:p>
            <a:pPr algn="ctr"/>
            <a:r>
              <a:rPr lang="en-US" altLang="zh-CN" dirty="0">
                <a:noFill/>
              </a:rPr>
              <a:t>BY YUSHEN</a:t>
            </a:r>
            <a:endParaRPr lang="zh-CN" altLang="en-US" dirty="0">
              <a:noFill/>
            </a:endParaRPr>
          </a:p>
        </p:txBody>
      </p:sp>
      <p:pic>
        <p:nvPicPr>
          <p:cNvPr id="7" name="图片 6" descr="图片包含 黑色, 游戏机, 桌子&#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74303" y="2440164"/>
            <a:ext cx="1509876" cy="1394655"/>
          </a:xfrm>
          <a:prstGeom prst="rect">
            <a:avLst/>
          </a:prstGeom>
        </p:spPr>
      </p:pic>
      <p:grpSp>
        <p:nvGrpSpPr>
          <p:cNvPr id="8" name="组合 7"/>
          <p:cNvGrpSpPr/>
          <p:nvPr/>
        </p:nvGrpSpPr>
        <p:grpSpPr>
          <a:xfrm>
            <a:off x="5388691" y="2784168"/>
            <a:ext cx="4463729" cy="1142194"/>
            <a:chOff x="8266676" y="1577362"/>
            <a:chExt cx="2048067" cy="524066"/>
          </a:xfrm>
        </p:grpSpPr>
        <p:sp>
          <p:nvSpPr>
            <p:cNvPr id="9" name="文本框 38"/>
            <p:cNvSpPr txBox="1"/>
            <p:nvPr>
              <p:custDataLst>
                <p:tags r:id="rId1"/>
              </p:custDataLst>
            </p:nvPr>
          </p:nvSpPr>
          <p:spPr>
            <a:xfrm>
              <a:off x="8266676" y="1577362"/>
              <a:ext cx="1906510" cy="353038"/>
            </a:xfrm>
            <a:prstGeom prst="rect">
              <a:avLst/>
            </a:prstGeom>
            <a:noFill/>
          </p:spPr>
          <p:txBody>
            <a:bodyPr wrap="square" rtlCol="0">
              <a:spAutoFit/>
            </a:bodyPr>
            <a:lstStyle/>
            <a:p>
              <a:pPr lvl="0"/>
              <a:r>
                <a:rPr lang="en-US" altLang="zh-CN" sz="4400" dirty="0">
                  <a:solidFill>
                    <a:schemeClr val="bg1"/>
                  </a:solidFill>
                  <a:latin typeface="思源黑体 CN Bold" panose="020B0800000000000000" pitchFamily="34" charset="-122"/>
                  <a:ea typeface="思源黑体 CN Bold" panose="020B0800000000000000" pitchFamily="34" charset="-122"/>
                </a:rPr>
                <a:t>03 </a:t>
              </a:r>
              <a:r>
                <a:rPr lang="zh-CN" altLang="en-US" sz="4400" dirty="0">
                  <a:solidFill>
                    <a:schemeClr val="bg1"/>
                  </a:solidFill>
                  <a:latin typeface="思源黑体 CN Bold" panose="020B0800000000000000" pitchFamily="34" charset="-122"/>
                  <a:ea typeface="思源黑体 CN Bold" panose="020B0800000000000000" pitchFamily="34" charset="-122"/>
                </a:rPr>
                <a:t>随堂测试</a:t>
              </a:r>
            </a:p>
          </p:txBody>
        </p:sp>
        <p:sp>
          <p:nvSpPr>
            <p:cNvPr id="10" name="矩形 9"/>
            <p:cNvSpPr/>
            <p:nvPr/>
          </p:nvSpPr>
          <p:spPr>
            <a:xfrm>
              <a:off x="8278442" y="1981395"/>
              <a:ext cx="2036301" cy="120033"/>
            </a:xfrm>
            <a:prstGeom prst="rect">
              <a:avLst/>
            </a:prstGeom>
          </p:spPr>
          <p:txBody>
            <a:bodyPr wrap="square">
              <a:spAutoFit/>
            </a:bodyPr>
            <a:lstStyle/>
            <a:p>
              <a:pPr algn="dist"/>
              <a:r>
                <a:rPr lang="en-US" altLang="zh-CN" sz="1100" dirty="0">
                  <a:solidFill>
                    <a:schemeClr val="bg1"/>
                  </a:solidFill>
                  <a:latin typeface="思源黑体 CN Light" panose="020B0300000000000000" pitchFamily="34" charset="-122"/>
                  <a:ea typeface="思源黑体 CN Light" panose="020B0300000000000000" pitchFamily="34" charset="-122"/>
                </a:rPr>
                <a:t>A KEY</a:t>
              </a:r>
            </a:p>
          </p:txBody>
        </p:sp>
      </p:grpSp>
      <p:grpSp>
        <p:nvGrpSpPr>
          <p:cNvPr id="2" name="组合 1"/>
          <p:cNvGrpSpPr/>
          <p:nvPr/>
        </p:nvGrpSpPr>
        <p:grpSpPr>
          <a:xfrm>
            <a:off x="1917843" y="2157344"/>
            <a:ext cx="3335253" cy="2835745"/>
            <a:chOff x="1917843" y="2195444"/>
            <a:chExt cx="3335253" cy="2835745"/>
          </a:xfrm>
        </p:grpSpPr>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85253"/>
            <a:stretch>
              <a:fillRect/>
            </a:stretch>
          </p:blipFill>
          <p:spPr>
            <a:xfrm flipH="1">
              <a:off x="1917843" y="3962521"/>
              <a:ext cx="3335253" cy="1068668"/>
            </a:xfrm>
            <a:prstGeom prst="rect">
              <a:avLst/>
            </a:prstGeom>
          </p:spPr>
        </p:pic>
        <p:sp>
          <p:nvSpPr>
            <p:cNvPr id="6" name="文本框 5"/>
            <p:cNvSpPr txBox="1"/>
            <p:nvPr/>
          </p:nvSpPr>
          <p:spPr>
            <a:xfrm>
              <a:off x="2617049" y="3700911"/>
              <a:ext cx="1936844" cy="523220"/>
            </a:xfrm>
            <a:prstGeom prst="rect">
              <a:avLst/>
            </a:prstGeom>
            <a:noFill/>
          </p:spPr>
          <p:txBody>
            <a:bodyPr wrap="square" rtlCol="0">
              <a:spAutoFit/>
            </a:bodyPr>
            <a:lstStyle/>
            <a:p>
              <a:pPr algn="dist"/>
              <a:r>
                <a:rPr lang="en-US" altLang="zh-CN" sz="2800" dirty="0">
                  <a:solidFill>
                    <a:schemeClr val="bg1"/>
                  </a:solidFill>
                  <a:latin typeface="思源黑体 CN Bold" panose="020B0800000000000000" pitchFamily="34" charset="-122"/>
                  <a:ea typeface="思源黑体 CN Bold" panose="020B0800000000000000" pitchFamily="34" charset="-122"/>
                </a:rPr>
                <a:t>PART 03</a:t>
              </a:r>
              <a:endParaRPr lang="zh-CN" altLang="en-US" sz="2800" dirty="0">
                <a:solidFill>
                  <a:schemeClr val="bg1"/>
                </a:solidFill>
                <a:latin typeface="思源黑体 CN Bold" panose="020B0800000000000000" pitchFamily="34" charset="-122"/>
                <a:ea typeface="思源黑体 CN Bold" panose="020B0800000000000000" pitchFamily="34" charset="-122"/>
              </a:endParaRPr>
            </a:p>
          </p:txBody>
        </p:sp>
        <p:pic>
          <p:nvPicPr>
            <p:cNvPr id="11" name="图片 10" descr="图片包含 游戏机, 树&#10;&#10;描述已自动生成"/>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t="24513" b="26369"/>
            <a:stretch>
              <a:fillRect/>
            </a:stretch>
          </p:blipFill>
          <p:spPr>
            <a:xfrm>
              <a:off x="2034664" y="2195444"/>
              <a:ext cx="3072086" cy="1508932"/>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hidden="1"/>
          <p:cNvSpPr txBox="1"/>
          <p:nvPr/>
        </p:nvSpPr>
        <p:spPr>
          <a:xfrm>
            <a:off x="0" y="149731"/>
            <a:ext cx="2095500" cy="369332"/>
          </a:xfrm>
          <a:prstGeom prst="rect">
            <a:avLst/>
          </a:prstGeom>
          <a:noFill/>
        </p:spPr>
        <p:txBody>
          <a:bodyPr wrap="square" rtlCol="0">
            <a:spAutoFit/>
          </a:bodyPr>
          <a:lstStyle/>
          <a:p>
            <a:pPr algn="ctr"/>
            <a:r>
              <a:rPr lang="en-US" altLang="zh-CN" dirty="0">
                <a:noFill/>
              </a:rPr>
              <a:t>BY YUSHEN</a:t>
            </a:r>
            <a:endParaRPr lang="zh-CN" altLang="en-US" dirty="0">
              <a:noFill/>
            </a:endParaRPr>
          </a:p>
        </p:txBody>
      </p:sp>
      <p:grpSp>
        <p:nvGrpSpPr>
          <p:cNvPr id="2" name="组合 1"/>
          <p:cNvGrpSpPr/>
          <p:nvPr/>
        </p:nvGrpSpPr>
        <p:grpSpPr>
          <a:xfrm>
            <a:off x="286875" y="246419"/>
            <a:ext cx="3726325" cy="613817"/>
            <a:chOff x="528175" y="411519"/>
            <a:chExt cx="3726325" cy="613817"/>
          </a:xfrm>
        </p:grpSpPr>
        <p:sp>
          <p:nvSpPr>
            <p:cNvPr id="39" name="文本框 38"/>
            <p:cNvSpPr txBox="1"/>
            <p:nvPr>
              <p:custDataLst>
                <p:tags r:id="rId1"/>
              </p:custDataLst>
            </p:nvPr>
          </p:nvSpPr>
          <p:spPr>
            <a:xfrm>
              <a:off x="2383884" y="563671"/>
              <a:ext cx="1870616" cy="461665"/>
            </a:xfrm>
            <a:prstGeom prst="rect">
              <a:avLst/>
            </a:prstGeom>
            <a:noFill/>
          </p:spPr>
          <p:txBody>
            <a:bodyPr wrap="square" rtlCol="0">
              <a:spAutoFit/>
            </a:bodyPr>
            <a:lstStyle/>
            <a:p>
              <a:pPr lvl="0"/>
              <a:r>
                <a:rPr lang="zh-CN" altLang="en-US" sz="2400" dirty="0">
                  <a:solidFill>
                    <a:schemeClr val="bg1"/>
                  </a:solidFill>
                  <a:latin typeface="思源黑体 CN Bold" panose="020B0800000000000000" pitchFamily="34" charset="-122"/>
                  <a:ea typeface="思源黑体 CN Bold" panose="020B0800000000000000" pitchFamily="34" charset="-122"/>
                </a:rPr>
                <a:t>随堂测试</a:t>
              </a:r>
            </a:p>
          </p:txBody>
        </p:sp>
        <p:grpSp>
          <p:nvGrpSpPr>
            <p:cNvPr id="34" name="组合 33"/>
            <p:cNvGrpSpPr/>
            <p:nvPr/>
          </p:nvGrpSpPr>
          <p:grpSpPr>
            <a:xfrm>
              <a:off x="528175" y="411519"/>
              <a:ext cx="1652932" cy="604728"/>
              <a:chOff x="4738473" y="1752789"/>
              <a:chExt cx="1652932" cy="604728"/>
            </a:xfrm>
          </p:grpSpPr>
          <p:sp>
            <p:nvSpPr>
              <p:cNvPr id="36" name="矩形: 圆角 35"/>
              <p:cNvSpPr/>
              <p:nvPr/>
            </p:nvSpPr>
            <p:spPr>
              <a:xfrm>
                <a:off x="5400881" y="1904941"/>
                <a:ext cx="980398" cy="45023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solidFill>
                </a:endParaRPr>
              </a:p>
            </p:txBody>
          </p:sp>
          <p:sp>
            <p:nvSpPr>
              <p:cNvPr id="37" name="文本框 38"/>
              <p:cNvSpPr txBox="1"/>
              <p:nvPr>
                <p:custDataLst>
                  <p:tags r:id="rId2"/>
                </p:custDataLst>
              </p:nvPr>
            </p:nvSpPr>
            <p:spPr>
              <a:xfrm>
                <a:off x="5768064" y="1904941"/>
                <a:ext cx="623341" cy="400110"/>
              </a:xfrm>
              <a:prstGeom prst="rect">
                <a:avLst/>
              </a:prstGeom>
              <a:noFill/>
            </p:spPr>
            <p:txBody>
              <a:bodyPr wrap="square" rtlCol="0">
                <a:spAutoFit/>
              </a:bodyPr>
              <a:lstStyle/>
              <a:p>
                <a:pPr lvl="0" algn="ctr"/>
                <a:r>
                  <a:rPr lang="en-US" altLang="zh-CN" sz="2000" dirty="0">
                    <a:solidFill>
                      <a:schemeClr val="bg1"/>
                    </a:solidFill>
                    <a:latin typeface="思源黑体 CN Bold" panose="020B0800000000000000" pitchFamily="34" charset="-122"/>
                    <a:ea typeface="思源黑体 CN Bold" panose="020B0800000000000000" pitchFamily="34" charset="-122"/>
                  </a:rPr>
                  <a:t>03</a:t>
                </a:r>
                <a:endParaRPr lang="zh-CN" altLang="en-US" sz="2000" dirty="0">
                  <a:solidFill>
                    <a:schemeClr val="bg1"/>
                  </a:solidFill>
                  <a:latin typeface="思源黑体 CN Bold" panose="020B0800000000000000" pitchFamily="34" charset="-122"/>
                  <a:ea typeface="思源黑体 CN Bold" panose="020B0800000000000000" pitchFamily="34" charset="-122"/>
                </a:endParaRPr>
              </a:p>
            </p:txBody>
          </p:sp>
          <p:pic>
            <p:nvPicPr>
              <p:cNvPr id="38" name="图片 37" descr="图片包含 游戏机, 树&#10;&#10;描述已自动生成"/>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t="24513" b="26369"/>
              <a:stretch>
                <a:fillRect/>
              </a:stretch>
            </p:blipFill>
            <p:spPr>
              <a:xfrm>
                <a:off x="4738473" y="1752789"/>
                <a:ext cx="1231186" cy="604728"/>
              </a:xfrm>
              <a:prstGeom prst="rect">
                <a:avLst/>
              </a:prstGeom>
            </p:spPr>
          </p:pic>
        </p:grpSp>
      </p:grpSp>
      <p:pic>
        <p:nvPicPr>
          <p:cNvPr id="9" name="图片 8" descr="figure"/>
          <p:cNvPicPr/>
          <p:nvPr/>
        </p:nvPicPr>
        <p:blipFill>
          <a:blip r:embed="rId6"/>
          <a:stretch>
            <a:fillRect/>
          </a:stretch>
        </p:blipFill>
        <p:spPr>
          <a:xfrm>
            <a:off x="8014843" y="2526590"/>
            <a:ext cx="3234832" cy="2906572"/>
          </a:xfrm>
          <a:prstGeom prst="rect">
            <a:avLst/>
          </a:prstGeom>
        </p:spPr>
      </p:pic>
      <mc:AlternateContent xmlns:mc="http://schemas.openxmlformats.org/markup-compatibility/2006" xmlns:a14="http://schemas.microsoft.com/office/drawing/2010/main">
        <mc:Choice Requires="a14">
          <p:sp>
            <p:nvSpPr>
              <p:cNvPr id="10" name="矩形 9"/>
              <p:cNvSpPr/>
              <p:nvPr/>
            </p:nvSpPr>
            <p:spPr>
              <a:xfrm>
                <a:off x="1316466" y="1639960"/>
                <a:ext cx="7556657" cy="1522340"/>
              </a:xfrm>
              <a:prstGeom prst="rect">
                <a:avLst/>
              </a:prstGeom>
            </p:spPr>
            <p:txBody>
              <a:bodyPr wrap="square">
                <a:spAutoFit/>
              </a:bodyPr>
              <a:lstStyle/>
              <a:p>
                <a:pPr defTabSz="685800" fontAlgn="ctr">
                  <a:lnSpc>
                    <a:spcPct val="150000"/>
                  </a:lnSpc>
                </a:pPr>
                <a:r>
                  <a:rPr lang="en-US" altLang="zh-CN" sz="2000" kern="100" dirty="0">
                    <a:solidFill>
                      <a:schemeClr val="bg1"/>
                    </a:solidFill>
                    <a:latin typeface="思源黑体 CN Bold" panose="020B0800000000000000" pitchFamily="34" charset="-122"/>
                    <a:ea typeface="思源黑体 CN Bold" panose="020B0800000000000000" pitchFamily="34" charset="-122"/>
                  </a:rPr>
                  <a:t>1</a:t>
                </a:r>
                <a:r>
                  <a:rPr lang="zh-CN" altLang="zh-CN" sz="2000" kern="100" dirty="0">
                    <a:solidFill>
                      <a:schemeClr val="bg1"/>
                    </a:solidFill>
                    <a:latin typeface="思源黑体 CN Bold" panose="020B0800000000000000" pitchFamily="34" charset="-122"/>
                    <a:ea typeface="思源黑体 CN Bold" panose="020B0800000000000000" pitchFamily="34" charset="-122"/>
                  </a:rPr>
                  <a:t>．如图，在边长为</a:t>
                </a:r>
                <a:r>
                  <a:rPr lang="en-US" altLang="zh-CN" sz="2000" kern="100" dirty="0">
                    <a:solidFill>
                      <a:schemeClr val="bg1"/>
                    </a:solidFill>
                    <a:latin typeface="思源黑体 CN Bold" panose="020B0800000000000000" pitchFamily="34" charset="-122"/>
                    <a:ea typeface="思源黑体 CN Bold" panose="020B0800000000000000" pitchFamily="34" charset="-122"/>
                  </a:rPr>
                  <a:t>1</a:t>
                </a:r>
                <a:r>
                  <a:rPr lang="zh-CN" altLang="zh-CN" sz="2000" kern="100" dirty="0">
                    <a:solidFill>
                      <a:schemeClr val="bg1"/>
                    </a:solidFill>
                    <a:latin typeface="思源黑体 CN Bold" panose="020B0800000000000000" pitchFamily="34" charset="-122"/>
                    <a:ea typeface="思源黑体 CN Bold" panose="020B0800000000000000" pitchFamily="34" charset="-122"/>
                  </a:rPr>
                  <a:t>个单位长度的小正方形网格中，点</a:t>
                </a:r>
                <a:r>
                  <a:rPr lang="en-US" altLang="zh-CN" sz="2000" i="1" kern="100" dirty="0">
                    <a:solidFill>
                      <a:schemeClr val="bg1"/>
                    </a:solidFill>
                    <a:latin typeface="思源黑体 CN Bold" panose="020B0800000000000000" pitchFamily="34" charset="-122"/>
                    <a:ea typeface="思源黑体 CN Bold" panose="020B0800000000000000" pitchFamily="34" charset="-122"/>
                  </a:rPr>
                  <a:t>A</a:t>
                </a:r>
                <a:r>
                  <a:rPr lang="zh-CN" altLang="zh-CN" sz="2000" kern="100" dirty="0">
                    <a:solidFill>
                      <a:schemeClr val="bg1"/>
                    </a:solidFill>
                    <a:latin typeface="思源黑体 CN Bold" panose="020B0800000000000000" pitchFamily="34" charset="-122"/>
                    <a:ea typeface="思源黑体 CN Bold" panose="020B0800000000000000" pitchFamily="34" charset="-122"/>
                  </a:rPr>
                  <a:t>、</a:t>
                </a:r>
                <a:r>
                  <a:rPr lang="en-US" altLang="zh-CN" sz="2000" i="1" kern="100" dirty="0">
                    <a:solidFill>
                      <a:schemeClr val="bg1"/>
                    </a:solidFill>
                    <a:latin typeface="思源黑体 CN Bold" panose="020B0800000000000000" pitchFamily="34" charset="-122"/>
                    <a:ea typeface="思源黑体 CN Bold" panose="020B0800000000000000" pitchFamily="34" charset="-122"/>
                  </a:rPr>
                  <a:t>B</a:t>
                </a:r>
                <a:r>
                  <a:rPr lang="zh-CN" altLang="zh-CN" sz="2000" kern="100" dirty="0">
                    <a:solidFill>
                      <a:schemeClr val="bg1"/>
                    </a:solidFill>
                    <a:latin typeface="思源黑体 CN Bold" panose="020B0800000000000000" pitchFamily="34" charset="-122"/>
                    <a:ea typeface="思源黑体 CN Bold" panose="020B0800000000000000" pitchFamily="34" charset="-122"/>
                  </a:rPr>
                  <a:t>都是格点（即网格线的交点），则线段</a:t>
                </a:r>
                <a:r>
                  <a:rPr lang="en-US" altLang="zh-CN" sz="2000" i="1" kern="100" dirty="0">
                    <a:solidFill>
                      <a:schemeClr val="bg1"/>
                    </a:solidFill>
                    <a:latin typeface="思源黑体 CN Bold" panose="020B0800000000000000" pitchFamily="34" charset="-122"/>
                    <a:ea typeface="思源黑体 CN Bold" panose="020B0800000000000000" pitchFamily="34" charset="-122"/>
                  </a:rPr>
                  <a:t>AB</a:t>
                </a:r>
                <a:r>
                  <a:rPr lang="zh-CN" altLang="zh-CN" sz="2000" kern="100" dirty="0">
                    <a:solidFill>
                      <a:schemeClr val="bg1"/>
                    </a:solidFill>
                    <a:latin typeface="思源黑体 CN Bold" panose="020B0800000000000000" pitchFamily="34" charset="-122"/>
                    <a:ea typeface="思源黑体 CN Bold" panose="020B0800000000000000" pitchFamily="34" charset="-122"/>
                  </a:rPr>
                  <a:t>的长度为（　　）</a:t>
                </a:r>
              </a:p>
              <a:p>
                <a:pPr defTabSz="685800" fontAlgn="ctr">
                  <a:lnSpc>
                    <a:spcPct val="150000"/>
                  </a:lnSpc>
                  <a:tabLst>
                    <a:tab pos="1318260" algn="l"/>
                    <a:tab pos="2637155" algn="l"/>
                    <a:tab pos="3955415" algn="l"/>
                  </a:tabLst>
                </a:pPr>
                <a:r>
                  <a:rPr lang="en-US" altLang="zh-CN" sz="2000" kern="100" dirty="0">
                    <a:solidFill>
                      <a:schemeClr val="bg1"/>
                    </a:solidFill>
                    <a:latin typeface="思源黑体 CN Bold" panose="020B0800000000000000" pitchFamily="34" charset="-122"/>
                    <a:ea typeface="思源黑体 CN Bold" panose="020B0800000000000000" pitchFamily="34" charset="-122"/>
                  </a:rPr>
                  <a:t>A</a:t>
                </a:r>
                <a:r>
                  <a:rPr lang="zh-CN" altLang="zh-CN" sz="2000" kern="100" dirty="0">
                    <a:solidFill>
                      <a:schemeClr val="bg1"/>
                    </a:solidFill>
                    <a:latin typeface="思源黑体 CN Bold" panose="020B0800000000000000" pitchFamily="34" charset="-122"/>
                    <a:ea typeface="思源黑体 CN Bold" panose="020B0800000000000000" pitchFamily="34" charset="-122"/>
                  </a:rPr>
                  <a:t>．</a:t>
                </a:r>
                <a:r>
                  <a:rPr lang="en-US" altLang="zh-CN" sz="2000" kern="100" dirty="0">
                    <a:solidFill>
                      <a:schemeClr val="bg1"/>
                    </a:solidFill>
                    <a:latin typeface="思源黑体 CN Bold" panose="020B0800000000000000" pitchFamily="34" charset="-122"/>
                    <a:ea typeface="思源黑体 CN Bold" panose="020B0800000000000000" pitchFamily="34" charset="-122"/>
                  </a:rPr>
                  <a:t>3</a:t>
                </a:r>
                <a14:m>
                  <m:oMath xmlns:m="http://schemas.openxmlformats.org/officeDocument/2006/math">
                    <m:rad>
                      <m:radPr>
                        <m:degHide m:val="on"/>
                        <m:ctrlPr>
                          <a:rPr lang="zh-CN" altLang="zh-CN" sz="2000" i="1" kern="100">
                            <a:solidFill>
                              <a:schemeClr val="bg1"/>
                            </a:solidFill>
                            <a:latin typeface="Cambria Math" panose="02040503050406030204" pitchFamily="18" charset="0"/>
                            <a:ea typeface="Cambria Math" panose="02040503050406030204" pitchFamily="18" charset="0"/>
                          </a:rPr>
                        </m:ctrlPr>
                      </m:radPr>
                      <m:deg/>
                      <m:e>
                        <m:r>
                          <a:rPr lang="en-US" altLang="zh-CN" sz="2000" i="1" kern="100">
                            <a:solidFill>
                              <a:schemeClr val="bg1"/>
                            </a:solidFill>
                            <a:latin typeface="Cambria Math" panose="02040503050406030204" pitchFamily="18" charset="0"/>
                          </a:rPr>
                          <m:t>3</m:t>
                        </m:r>
                      </m:e>
                    </m:rad>
                  </m:oMath>
                </a14:m>
                <a:r>
                  <a:rPr lang="en-US" altLang="zh-CN" sz="2000" kern="100" dirty="0">
                    <a:solidFill>
                      <a:schemeClr val="bg1"/>
                    </a:solidFill>
                    <a:latin typeface="思源黑体 CN Bold" panose="020B0800000000000000" pitchFamily="34" charset="-122"/>
                    <a:ea typeface="思源黑体 CN Bold" panose="020B0800000000000000" pitchFamily="34" charset="-122"/>
                  </a:rPr>
                  <a:t>	B</a:t>
                </a:r>
                <a:r>
                  <a:rPr lang="zh-CN" altLang="zh-CN" sz="2000" kern="100" dirty="0">
                    <a:solidFill>
                      <a:schemeClr val="bg1"/>
                    </a:solidFill>
                    <a:latin typeface="思源黑体 CN Bold" panose="020B0800000000000000" pitchFamily="34" charset="-122"/>
                    <a:ea typeface="思源黑体 CN Bold" panose="020B0800000000000000" pitchFamily="34" charset="-122"/>
                  </a:rPr>
                  <a:t>．</a:t>
                </a:r>
                <a:r>
                  <a:rPr lang="en-US" altLang="zh-CN" sz="2000" kern="100" dirty="0">
                    <a:solidFill>
                      <a:schemeClr val="bg1"/>
                    </a:solidFill>
                    <a:latin typeface="思源黑体 CN Bold" panose="020B0800000000000000" pitchFamily="34" charset="-122"/>
                    <a:ea typeface="思源黑体 CN Bold" panose="020B0800000000000000" pitchFamily="34" charset="-122"/>
                  </a:rPr>
                  <a:t>5	C</a:t>
                </a:r>
                <a:r>
                  <a:rPr lang="zh-CN" altLang="zh-CN" sz="2000" kern="100" dirty="0">
                    <a:solidFill>
                      <a:schemeClr val="bg1"/>
                    </a:solidFill>
                    <a:latin typeface="思源黑体 CN Bold" panose="020B0800000000000000" pitchFamily="34" charset="-122"/>
                    <a:ea typeface="思源黑体 CN Bold" panose="020B0800000000000000" pitchFamily="34" charset="-122"/>
                  </a:rPr>
                  <a:t>．</a:t>
                </a:r>
                <a:r>
                  <a:rPr lang="en-US" altLang="zh-CN" sz="2000" kern="100" dirty="0">
                    <a:solidFill>
                      <a:schemeClr val="bg1"/>
                    </a:solidFill>
                    <a:latin typeface="思源黑体 CN Bold" panose="020B0800000000000000" pitchFamily="34" charset="-122"/>
                    <a:ea typeface="思源黑体 CN Bold" panose="020B0800000000000000" pitchFamily="34" charset="-122"/>
                  </a:rPr>
                  <a:t>6	D</a:t>
                </a:r>
                <a:r>
                  <a:rPr lang="zh-CN" altLang="zh-CN" sz="2000" kern="100" dirty="0">
                    <a:solidFill>
                      <a:schemeClr val="bg1"/>
                    </a:solidFill>
                    <a:latin typeface="思源黑体 CN Bold" panose="020B0800000000000000" pitchFamily="34" charset="-122"/>
                    <a:ea typeface="思源黑体 CN Bold" panose="020B0800000000000000" pitchFamily="34" charset="-122"/>
                  </a:rPr>
                  <a:t>．</a:t>
                </a:r>
                <a:r>
                  <a:rPr lang="en-US" altLang="zh-CN" sz="2000" kern="100" dirty="0">
                    <a:solidFill>
                      <a:schemeClr val="bg1"/>
                    </a:solidFill>
                    <a:latin typeface="思源黑体 CN Bold" panose="020B0800000000000000" pitchFamily="34" charset="-122"/>
                    <a:ea typeface="思源黑体 CN Bold" panose="020B0800000000000000" pitchFamily="34" charset="-122"/>
                  </a:rPr>
                  <a:t>4</a:t>
                </a:r>
                <a14:m>
                  <m:oMath xmlns:m="http://schemas.openxmlformats.org/officeDocument/2006/math">
                    <m:rad>
                      <m:radPr>
                        <m:degHide m:val="on"/>
                        <m:ctrlPr>
                          <a:rPr lang="zh-CN" altLang="zh-CN" sz="2000" i="1" kern="100">
                            <a:solidFill>
                              <a:schemeClr val="bg1"/>
                            </a:solidFill>
                            <a:latin typeface="Cambria Math" panose="02040503050406030204" pitchFamily="18" charset="0"/>
                            <a:ea typeface="Cambria Math" panose="02040503050406030204" pitchFamily="18" charset="0"/>
                          </a:rPr>
                        </m:ctrlPr>
                      </m:radPr>
                      <m:deg/>
                      <m:e>
                        <m:r>
                          <a:rPr lang="en-US" altLang="zh-CN" sz="2000" i="1" kern="100">
                            <a:solidFill>
                              <a:schemeClr val="bg1"/>
                            </a:solidFill>
                            <a:latin typeface="Cambria Math" panose="02040503050406030204" pitchFamily="18" charset="0"/>
                          </a:rPr>
                          <m:t>2</m:t>
                        </m:r>
                      </m:e>
                    </m:rad>
                  </m:oMath>
                </a14:m>
                <a:endParaRPr lang="zh-CN" altLang="zh-CN" sz="2000" kern="100" dirty="0">
                  <a:solidFill>
                    <a:schemeClr val="bg1"/>
                  </a:solidFill>
                  <a:latin typeface="思源黑体 CN Bold" panose="020B0800000000000000" pitchFamily="34" charset="-122"/>
                  <a:ea typeface="思源黑体 CN Bold" panose="020B0800000000000000" pitchFamily="34" charset="-122"/>
                </a:endParaRPr>
              </a:p>
            </p:txBody>
          </p:sp>
        </mc:Choice>
        <mc:Fallback xmlns="">
          <p:sp>
            <p:nvSpPr>
              <p:cNvPr id="10" name="矩形 9"/>
              <p:cNvSpPr>
                <a:spLocks noRot="1" noChangeAspect="1" noMove="1" noResize="1" noEditPoints="1" noAdjustHandles="1" noChangeArrowheads="1" noChangeShapeType="1" noTextEdit="1"/>
              </p:cNvSpPr>
              <p:nvPr/>
            </p:nvSpPr>
            <p:spPr>
              <a:xfrm>
                <a:off x="1316466" y="1639960"/>
                <a:ext cx="7556657" cy="1522340"/>
              </a:xfrm>
              <a:prstGeom prst="rect">
                <a:avLst/>
              </a:prstGeom>
              <a:blipFill rotWithShape="1">
                <a:blip r:embed="rId7"/>
                <a:stretch>
                  <a:fillRect l="-1" t="-26" r="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矩形 10"/>
              <p:cNvSpPr/>
              <p:nvPr/>
            </p:nvSpPr>
            <p:spPr>
              <a:xfrm>
                <a:off x="1316466" y="3460312"/>
                <a:ext cx="7133076" cy="1995483"/>
              </a:xfrm>
              <a:prstGeom prst="rect">
                <a:avLst/>
              </a:prstGeom>
            </p:spPr>
            <p:txBody>
              <a:bodyPr wrap="square">
                <a:spAutoFit/>
              </a:bodyPr>
              <a:lstStyle/>
              <a:p>
                <a:pPr defTabSz="685800" fontAlgn="ctr">
                  <a:lnSpc>
                    <a:spcPct val="150000"/>
                  </a:lnSpc>
                </a:pPr>
                <a:r>
                  <a:rPr lang="zh-CN" altLang="zh-CN" sz="2000" kern="100" dirty="0">
                    <a:solidFill>
                      <a:schemeClr val="bg1"/>
                    </a:solidFill>
                    <a:latin typeface="思源黑体 CN Bold" panose="020B0800000000000000" pitchFamily="34" charset="-122"/>
                    <a:ea typeface="思源黑体 CN Bold" panose="020B0800000000000000" pitchFamily="34" charset="-122"/>
                  </a:rPr>
                  <a:t>【答案】</a:t>
                </a:r>
                <a:r>
                  <a:rPr lang="en-US" altLang="zh-CN" sz="2000" kern="100" dirty="0">
                    <a:solidFill>
                      <a:schemeClr val="bg1"/>
                    </a:solidFill>
                    <a:latin typeface="思源黑体 CN Bold" panose="020B0800000000000000" pitchFamily="34" charset="-122"/>
                    <a:ea typeface="思源黑体 CN Bold" panose="020B0800000000000000" pitchFamily="34" charset="-122"/>
                  </a:rPr>
                  <a:t>B</a:t>
                </a:r>
                <a:endParaRPr lang="zh-CN" altLang="zh-CN" sz="2000" kern="100" dirty="0">
                  <a:solidFill>
                    <a:schemeClr val="bg1"/>
                  </a:solidFill>
                  <a:latin typeface="思源黑体 CN Bold" panose="020B0800000000000000" pitchFamily="34" charset="-122"/>
                  <a:ea typeface="思源黑体 CN Bold" panose="020B0800000000000000" pitchFamily="34" charset="-122"/>
                </a:endParaRPr>
              </a:p>
              <a:p>
                <a:pPr defTabSz="685800" fontAlgn="ctr">
                  <a:lnSpc>
                    <a:spcPct val="150000"/>
                  </a:lnSpc>
                </a:pPr>
                <a:r>
                  <a:rPr lang="zh-CN" altLang="zh-CN" sz="2000" kern="100" dirty="0">
                    <a:solidFill>
                      <a:schemeClr val="bg1"/>
                    </a:solidFill>
                    <a:latin typeface="思源黑体 CN Bold" panose="020B0800000000000000" pitchFamily="34" charset="-122"/>
                    <a:ea typeface="思源黑体 CN Bold" panose="020B0800000000000000" pitchFamily="34" charset="-122"/>
                  </a:rPr>
                  <a:t>【详解】</a:t>
                </a:r>
              </a:p>
              <a:p>
                <a:pPr defTabSz="685800" fontAlgn="ctr">
                  <a:lnSpc>
                    <a:spcPct val="150000"/>
                  </a:lnSpc>
                </a:pPr>
                <a:r>
                  <a:rPr lang="zh-CN" altLang="zh-CN" sz="2000" kern="100" dirty="0">
                    <a:solidFill>
                      <a:schemeClr val="bg1"/>
                    </a:solidFill>
                    <a:latin typeface="思源黑体 CN Bold" panose="020B0800000000000000" pitchFamily="34" charset="-122"/>
                    <a:ea typeface="思源黑体 CN Bold" panose="020B0800000000000000" pitchFamily="34" charset="-122"/>
                  </a:rPr>
                  <a:t>解：由勾股定理得：</a:t>
                </a:r>
                <a:r>
                  <a:rPr lang="en-US" altLang="zh-CN" sz="2000" i="1" kern="100" dirty="0">
                    <a:solidFill>
                      <a:schemeClr val="bg1"/>
                    </a:solidFill>
                    <a:latin typeface="思源黑体 CN Bold" panose="020B0800000000000000" pitchFamily="34" charset="-122"/>
                    <a:ea typeface="思源黑体 CN Bold" panose="020B0800000000000000" pitchFamily="34" charset="-122"/>
                  </a:rPr>
                  <a:t>AB</a:t>
                </a:r>
                <a:r>
                  <a:rPr lang="zh-CN" altLang="zh-CN" sz="2000" kern="100" dirty="0">
                    <a:solidFill>
                      <a:schemeClr val="bg1"/>
                    </a:solidFill>
                    <a:latin typeface="思源黑体 CN Bold" panose="020B0800000000000000" pitchFamily="34" charset="-122"/>
                    <a:ea typeface="思源黑体 CN Bold" panose="020B0800000000000000" pitchFamily="34" charset="-122"/>
                  </a:rPr>
                  <a:t>＝</a:t>
                </a:r>
                <a14:m>
                  <m:oMath xmlns:m="http://schemas.openxmlformats.org/officeDocument/2006/math">
                    <m:rad>
                      <m:radPr>
                        <m:degHide m:val="on"/>
                        <m:ctrlPr>
                          <a:rPr lang="zh-CN" altLang="zh-CN" sz="2000" i="1" kern="100">
                            <a:solidFill>
                              <a:schemeClr val="bg1"/>
                            </a:solidFill>
                            <a:latin typeface="Cambria Math" panose="02040503050406030204" pitchFamily="18" charset="0"/>
                            <a:ea typeface="Cambria Math" panose="02040503050406030204" pitchFamily="18" charset="0"/>
                          </a:rPr>
                        </m:ctrlPr>
                      </m:radPr>
                      <m:deg/>
                      <m:e>
                        <m:sSup>
                          <m:sSupPr>
                            <m:ctrlPr>
                              <a:rPr lang="zh-CN" altLang="zh-CN" sz="2000" i="1" kern="100">
                                <a:solidFill>
                                  <a:schemeClr val="bg1"/>
                                </a:solidFill>
                                <a:latin typeface="Cambria Math" panose="02040503050406030204" pitchFamily="18" charset="0"/>
                                <a:ea typeface="Cambria Math" panose="02040503050406030204" pitchFamily="18" charset="0"/>
                              </a:rPr>
                            </m:ctrlPr>
                          </m:sSupPr>
                          <m:e>
                            <m:r>
                              <a:rPr lang="en-US" altLang="zh-CN" sz="2000" i="1" kern="100">
                                <a:solidFill>
                                  <a:schemeClr val="bg1"/>
                                </a:solidFill>
                                <a:latin typeface="Cambria Math" panose="02040503050406030204" pitchFamily="18" charset="0"/>
                              </a:rPr>
                              <m:t>3</m:t>
                            </m:r>
                          </m:e>
                          <m:sup>
                            <m:r>
                              <a:rPr lang="en-US" altLang="zh-CN" sz="2000" i="1" kern="100">
                                <a:solidFill>
                                  <a:schemeClr val="bg1"/>
                                </a:solidFill>
                                <a:latin typeface="Cambria Math" panose="02040503050406030204" pitchFamily="18" charset="0"/>
                              </a:rPr>
                              <m:t>2</m:t>
                            </m:r>
                          </m:sup>
                        </m:sSup>
                        <m:r>
                          <a:rPr lang="en-US" altLang="zh-CN" sz="2000" i="1" kern="100">
                            <a:solidFill>
                              <a:schemeClr val="bg1"/>
                            </a:solidFill>
                            <a:latin typeface="Cambria Math" panose="02040503050406030204" pitchFamily="18" charset="0"/>
                          </a:rPr>
                          <m:t>+</m:t>
                        </m:r>
                        <m:sSup>
                          <m:sSupPr>
                            <m:ctrlPr>
                              <a:rPr lang="zh-CN" altLang="zh-CN" sz="2000" i="1" kern="100">
                                <a:solidFill>
                                  <a:schemeClr val="bg1"/>
                                </a:solidFill>
                                <a:latin typeface="Cambria Math" panose="02040503050406030204" pitchFamily="18" charset="0"/>
                                <a:ea typeface="Cambria Math" panose="02040503050406030204" pitchFamily="18" charset="0"/>
                              </a:rPr>
                            </m:ctrlPr>
                          </m:sSupPr>
                          <m:e>
                            <m:r>
                              <a:rPr lang="en-US" altLang="zh-CN" sz="2000" i="1" kern="100">
                                <a:solidFill>
                                  <a:schemeClr val="bg1"/>
                                </a:solidFill>
                                <a:latin typeface="Cambria Math" panose="02040503050406030204" pitchFamily="18" charset="0"/>
                              </a:rPr>
                              <m:t>4</m:t>
                            </m:r>
                          </m:e>
                          <m:sup>
                            <m:r>
                              <a:rPr lang="en-US" altLang="zh-CN" sz="2000" i="1" kern="100">
                                <a:solidFill>
                                  <a:schemeClr val="bg1"/>
                                </a:solidFill>
                                <a:latin typeface="Cambria Math" panose="02040503050406030204" pitchFamily="18" charset="0"/>
                              </a:rPr>
                              <m:t>2</m:t>
                            </m:r>
                          </m:sup>
                        </m:sSup>
                      </m:e>
                    </m:rad>
                  </m:oMath>
                </a14:m>
                <a:r>
                  <a:rPr lang="zh-CN" altLang="zh-CN" sz="2000" kern="100" dirty="0">
                    <a:solidFill>
                      <a:schemeClr val="bg1"/>
                    </a:solidFill>
                    <a:latin typeface="思源黑体 CN Bold" panose="020B0800000000000000" pitchFamily="34" charset="-122"/>
                    <a:ea typeface="思源黑体 CN Bold" panose="020B0800000000000000" pitchFamily="34" charset="-122"/>
                  </a:rPr>
                  <a:t>＝</a:t>
                </a:r>
                <a:r>
                  <a:rPr lang="en-US" altLang="zh-CN" sz="2000" kern="100" dirty="0">
                    <a:solidFill>
                      <a:schemeClr val="bg1"/>
                    </a:solidFill>
                    <a:latin typeface="思源黑体 CN Bold" panose="020B0800000000000000" pitchFamily="34" charset="-122"/>
                    <a:ea typeface="思源黑体 CN Bold" panose="020B0800000000000000" pitchFamily="34" charset="-122"/>
                  </a:rPr>
                  <a:t>5</a:t>
                </a:r>
                <a:r>
                  <a:rPr lang="zh-CN" altLang="zh-CN" sz="2000" kern="100" dirty="0">
                    <a:solidFill>
                      <a:schemeClr val="bg1"/>
                    </a:solidFill>
                    <a:latin typeface="思源黑体 CN Bold" panose="020B0800000000000000" pitchFamily="34" charset="-122"/>
                    <a:ea typeface="思源黑体 CN Bold" panose="020B0800000000000000" pitchFamily="34" charset="-122"/>
                  </a:rPr>
                  <a:t>；</a:t>
                </a:r>
              </a:p>
              <a:p>
                <a:pPr defTabSz="685800" fontAlgn="ctr">
                  <a:lnSpc>
                    <a:spcPct val="150000"/>
                  </a:lnSpc>
                </a:pPr>
                <a:r>
                  <a:rPr lang="zh-CN" altLang="zh-CN" sz="2000" kern="100" dirty="0">
                    <a:solidFill>
                      <a:schemeClr val="bg1"/>
                    </a:solidFill>
                    <a:latin typeface="思源黑体 CN Bold" panose="020B0800000000000000" pitchFamily="34" charset="-122"/>
                    <a:ea typeface="思源黑体 CN Bold" panose="020B0800000000000000" pitchFamily="34" charset="-122"/>
                  </a:rPr>
                  <a:t>故答案为</a:t>
                </a:r>
                <a:r>
                  <a:rPr lang="en-US" altLang="zh-CN" sz="2000" i="1" kern="100" dirty="0">
                    <a:solidFill>
                      <a:schemeClr val="bg1"/>
                    </a:solidFill>
                    <a:latin typeface="思源黑体 CN Bold" panose="020B0800000000000000" pitchFamily="34" charset="-122"/>
                    <a:ea typeface="思源黑体 CN Bold" panose="020B0800000000000000" pitchFamily="34" charset="-122"/>
                  </a:rPr>
                  <a:t>B</a:t>
                </a:r>
                <a:r>
                  <a:rPr lang="zh-CN" altLang="zh-CN" sz="2000" kern="100" dirty="0">
                    <a:solidFill>
                      <a:schemeClr val="bg1"/>
                    </a:solidFill>
                    <a:latin typeface="思源黑体 CN Bold" panose="020B0800000000000000" pitchFamily="34" charset="-122"/>
                    <a:ea typeface="思源黑体 CN Bold" panose="020B0800000000000000" pitchFamily="34" charset="-122"/>
                  </a:rPr>
                  <a:t>．</a:t>
                </a:r>
              </a:p>
            </p:txBody>
          </p:sp>
        </mc:Choice>
        <mc:Fallback xmlns="">
          <p:sp>
            <p:nvSpPr>
              <p:cNvPr id="11" name="矩形 10"/>
              <p:cNvSpPr>
                <a:spLocks noRot="1" noChangeAspect="1" noMove="1" noResize="1" noEditPoints="1" noAdjustHandles="1" noChangeArrowheads="1" noChangeShapeType="1" noTextEdit="1"/>
              </p:cNvSpPr>
              <p:nvPr/>
            </p:nvSpPr>
            <p:spPr>
              <a:xfrm>
                <a:off x="1316466" y="3460312"/>
                <a:ext cx="7133076" cy="1995483"/>
              </a:xfrm>
              <a:prstGeom prst="rect">
                <a:avLst/>
              </a:prstGeom>
              <a:blipFill rotWithShape="1">
                <a:blip r:embed="rId8"/>
                <a:stretch>
                  <a:fillRect l="-2" t="-10" r="3" b="26"/>
                </a:stretch>
              </a:blipFill>
            </p:spPr>
            <p:txBody>
              <a:bodyPr/>
              <a:lstStyle/>
              <a:p>
                <a:r>
                  <a:rPr lang="zh-CN" altLang="en-US">
                    <a:noFill/>
                  </a:rPr>
                  <a:t> </a:t>
                </a:r>
              </a:p>
            </p:txBody>
          </p:sp>
        </mc:Fallback>
      </mc:AlternateContent>
      <p:sp>
        <p:nvSpPr>
          <p:cNvPr id="12" name="笑脸 11"/>
          <p:cNvSpPr/>
          <p:nvPr/>
        </p:nvSpPr>
        <p:spPr>
          <a:xfrm>
            <a:off x="2593347" y="2732778"/>
            <a:ext cx="363071" cy="429522"/>
          </a:xfrm>
          <a:prstGeom prst="smileyFace">
            <a:avLst/>
          </a:prstGeom>
          <a:solidFill>
            <a:schemeClr val="bg1"/>
          </a:solidFill>
          <a:ln w="25400" cap="flat" cmpd="sng" algn="ctr">
            <a:solidFill>
              <a:srgbClr val="4BC5B9">
                <a:shade val="5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chemeClr val="bg1"/>
              </a:solidFill>
              <a:effectLst/>
              <a:uLnTx/>
              <a:uFillTx/>
              <a:latin typeface="思源黑体 CN Bold" panose="020B0800000000000000" pitchFamily="34" charset="-122"/>
              <a:ea typeface="思源黑体 CN Bold" panose="020B0800000000000000" pitchFamily="34" charset="-122"/>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hidden="1"/>
          <p:cNvSpPr txBox="1"/>
          <p:nvPr/>
        </p:nvSpPr>
        <p:spPr>
          <a:xfrm>
            <a:off x="0" y="149731"/>
            <a:ext cx="2095500" cy="369332"/>
          </a:xfrm>
          <a:prstGeom prst="rect">
            <a:avLst/>
          </a:prstGeom>
          <a:noFill/>
        </p:spPr>
        <p:txBody>
          <a:bodyPr wrap="square" rtlCol="0">
            <a:spAutoFit/>
          </a:bodyPr>
          <a:lstStyle/>
          <a:p>
            <a:pPr algn="ctr"/>
            <a:r>
              <a:rPr lang="en-US" altLang="zh-CN" dirty="0">
                <a:noFill/>
              </a:rPr>
              <a:t>BY YUSHEN</a:t>
            </a:r>
            <a:endParaRPr lang="zh-CN" altLang="en-US" dirty="0">
              <a:noFill/>
            </a:endParaRPr>
          </a:p>
        </p:txBody>
      </p:sp>
      <p:grpSp>
        <p:nvGrpSpPr>
          <p:cNvPr id="2" name="组合 1"/>
          <p:cNvGrpSpPr/>
          <p:nvPr/>
        </p:nvGrpSpPr>
        <p:grpSpPr>
          <a:xfrm>
            <a:off x="286875" y="246419"/>
            <a:ext cx="3726325" cy="613817"/>
            <a:chOff x="528175" y="411519"/>
            <a:chExt cx="3726325" cy="613817"/>
          </a:xfrm>
        </p:grpSpPr>
        <p:sp>
          <p:nvSpPr>
            <p:cNvPr id="39" name="文本框 38"/>
            <p:cNvSpPr txBox="1"/>
            <p:nvPr>
              <p:custDataLst>
                <p:tags r:id="rId1"/>
              </p:custDataLst>
            </p:nvPr>
          </p:nvSpPr>
          <p:spPr>
            <a:xfrm>
              <a:off x="2383884" y="563671"/>
              <a:ext cx="1870616" cy="461665"/>
            </a:xfrm>
            <a:prstGeom prst="rect">
              <a:avLst/>
            </a:prstGeom>
            <a:noFill/>
          </p:spPr>
          <p:txBody>
            <a:bodyPr wrap="square" rtlCol="0">
              <a:spAutoFit/>
            </a:bodyPr>
            <a:lstStyle/>
            <a:p>
              <a:pPr lvl="0"/>
              <a:r>
                <a:rPr lang="zh-CN" altLang="en-US" sz="2400" dirty="0">
                  <a:solidFill>
                    <a:schemeClr val="bg1"/>
                  </a:solidFill>
                  <a:latin typeface="思源黑体 CN Bold" panose="020B0800000000000000" pitchFamily="34" charset="-122"/>
                  <a:ea typeface="思源黑体 CN Bold" panose="020B0800000000000000" pitchFamily="34" charset="-122"/>
                </a:rPr>
                <a:t>随堂测试</a:t>
              </a:r>
            </a:p>
          </p:txBody>
        </p:sp>
        <p:grpSp>
          <p:nvGrpSpPr>
            <p:cNvPr id="34" name="组合 33"/>
            <p:cNvGrpSpPr/>
            <p:nvPr/>
          </p:nvGrpSpPr>
          <p:grpSpPr>
            <a:xfrm>
              <a:off x="528175" y="411519"/>
              <a:ext cx="1652932" cy="604728"/>
              <a:chOff x="4738473" y="1752789"/>
              <a:chExt cx="1652932" cy="604728"/>
            </a:xfrm>
          </p:grpSpPr>
          <p:sp>
            <p:nvSpPr>
              <p:cNvPr id="36" name="矩形: 圆角 35"/>
              <p:cNvSpPr/>
              <p:nvPr/>
            </p:nvSpPr>
            <p:spPr>
              <a:xfrm>
                <a:off x="5400881" y="1904941"/>
                <a:ext cx="980398" cy="45023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solidFill>
                </a:endParaRPr>
              </a:p>
            </p:txBody>
          </p:sp>
          <p:sp>
            <p:nvSpPr>
              <p:cNvPr id="37" name="文本框 38"/>
              <p:cNvSpPr txBox="1"/>
              <p:nvPr>
                <p:custDataLst>
                  <p:tags r:id="rId2"/>
                </p:custDataLst>
              </p:nvPr>
            </p:nvSpPr>
            <p:spPr>
              <a:xfrm>
                <a:off x="5768064" y="1904941"/>
                <a:ext cx="623341" cy="400110"/>
              </a:xfrm>
              <a:prstGeom prst="rect">
                <a:avLst/>
              </a:prstGeom>
              <a:noFill/>
            </p:spPr>
            <p:txBody>
              <a:bodyPr wrap="square" rtlCol="0">
                <a:spAutoFit/>
              </a:bodyPr>
              <a:lstStyle/>
              <a:p>
                <a:pPr lvl="0" algn="ctr"/>
                <a:r>
                  <a:rPr lang="en-US" altLang="zh-CN" sz="2000" dirty="0">
                    <a:solidFill>
                      <a:schemeClr val="bg1"/>
                    </a:solidFill>
                    <a:latin typeface="思源黑体 CN Bold" panose="020B0800000000000000" pitchFamily="34" charset="-122"/>
                    <a:ea typeface="思源黑体 CN Bold" panose="020B0800000000000000" pitchFamily="34" charset="-122"/>
                  </a:rPr>
                  <a:t>03</a:t>
                </a:r>
                <a:endParaRPr lang="zh-CN" altLang="en-US" sz="2000" dirty="0">
                  <a:solidFill>
                    <a:schemeClr val="bg1"/>
                  </a:solidFill>
                  <a:latin typeface="思源黑体 CN Bold" panose="020B0800000000000000" pitchFamily="34" charset="-122"/>
                  <a:ea typeface="思源黑体 CN Bold" panose="020B0800000000000000" pitchFamily="34" charset="-122"/>
                </a:endParaRPr>
              </a:p>
            </p:txBody>
          </p:sp>
          <p:pic>
            <p:nvPicPr>
              <p:cNvPr id="38" name="图片 37" descr="图片包含 游戏机, 树&#10;&#10;描述已自动生成"/>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t="24513" b="26369"/>
              <a:stretch>
                <a:fillRect/>
              </a:stretch>
            </p:blipFill>
            <p:spPr>
              <a:xfrm>
                <a:off x="4738473" y="1752789"/>
                <a:ext cx="1231186" cy="604728"/>
              </a:xfrm>
              <a:prstGeom prst="rect">
                <a:avLst/>
              </a:prstGeom>
            </p:spPr>
          </p:pic>
        </p:grpSp>
      </p:grpSp>
      <p:sp>
        <p:nvSpPr>
          <p:cNvPr id="13" name="矩形 12"/>
          <p:cNvSpPr/>
          <p:nvPr/>
        </p:nvSpPr>
        <p:spPr>
          <a:xfrm>
            <a:off x="1518061" y="1951672"/>
            <a:ext cx="7765087" cy="1477328"/>
          </a:xfrm>
          <a:prstGeom prst="rect">
            <a:avLst/>
          </a:prstGeom>
        </p:spPr>
        <p:txBody>
          <a:bodyPr wrap="square">
            <a:spAutoFit/>
          </a:bodyPr>
          <a:lstStyle/>
          <a:p>
            <a:pPr defTabSz="685800" fontAlgn="ctr">
              <a:lnSpc>
                <a:spcPct val="150000"/>
              </a:lnSpc>
            </a:pPr>
            <a:r>
              <a:rPr lang="en-US" altLang="zh-CN" sz="2000" kern="100" dirty="0">
                <a:solidFill>
                  <a:schemeClr val="bg1"/>
                </a:solidFill>
                <a:latin typeface="思源黑体 CN Bold" panose="020B0800000000000000" pitchFamily="34" charset="-122"/>
                <a:ea typeface="思源黑体 CN Bold" panose="020B0800000000000000" pitchFamily="34" charset="-122"/>
              </a:rPr>
              <a:t>2</a:t>
            </a:r>
            <a:r>
              <a:rPr lang="zh-CN" altLang="zh-CN" sz="2000" kern="100" dirty="0">
                <a:solidFill>
                  <a:schemeClr val="bg1"/>
                </a:solidFill>
                <a:latin typeface="思源黑体 CN Bold" panose="020B0800000000000000" pitchFamily="34" charset="-122"/>
                <a:ea typeface="思源黑体 CN Bold" panose="020B0800000000000000" pitchFamily="34" charset="-122"/>
              </a:rPr>
              <a:t>．在直角坐标系中，已知点</a:t>
            </a:r>
            <a:r>
              <a:rPr lang="en-US" altLang="zh-CN" sz="2000" kern="100" dirty="0">
                <a:solidFill>
                  <a:schemeClr val="bg1"/>
                </a:solidFill>
                <a:latin typeface="思源黑体 CN Bold" panose="020B0800000000000000" pitchFamily="34" charset="-122"/>
                <a:ea typeface="思源黑体 CN Bold" panose="020B0800000000000000" pitchFamily="34" charset="-122"/>
              </a:rPr>
              <a:t>P</a:t>
            </a:r>
            <a:r>
              <a:rPr lang="zh-CN" altLang="zh-CN" sz="2000" kern="100" dirty="0">
                <a:solidFill>
                  <a:schemeClr val="bg1"/>
                </a:solidFill>
                <a:latin typeface="思源黑体 CN Bold" panose="020B0800000000000000" pitchFamily="34" charset="-122"/>
                <a:ea typeface="思源黑体 CN Bold" panose="020B0800000000000000" pitchFamily="34" charset="-122"/>
              </a:rPr>
              <a:t>的坐标为（</a:t>
            </a:r>
            <a:r>
              <a:rPr lang="en-US" altLang="zh-CN" sz="2000" kern="100" dirty="0">
                <a:solidFill>
                  <a:schemeClr val="bg1"/>
                </a:solidFill>
                <a:latin typeface="思源黑体 CN Bold" panose="020B0800000000000000" pitchFamily="34" charset="-122"/>
                <a:ea typeface="思源黑体 CN Bold" panose="020B0800000000000000" pitchFamily="34" charset="-122"/>
              </a:rPr>
              <a:t>5,12</a:t>
            </a:r>
            <a:r>
              <a:rPr lang="zh-CN" altLang="zh-CN" sz="2000" kern="100" dirty="0">
                <a:solidFill>
                  <a:schemeClr val="bg1"/>
                </a:solidFill>
                <a:latin typeface="思源黑体 CN Bold" panose="020B0800000000000000" pitchFamily="34" charset="-122"/>
                <a:ea typeface="思源黑体 CN Bold" panose="020B0800000000000000" pitchFamily="34" charset="-122"/>
              </a:rPr>
              <a:t>），则点</a:t>
            </a:r>
            <a:r>
              <a:rPr lang="en-US" altLang="zh-CN" sz="2000" kern="100" dirty="0">
                <a:solidFill>
                  <a:schemeClr val="bg1"/>
                </a:solidFill>
                <a:latin typeface="思源黑体 CN Bold" panose="020B0800000000000000" pitchFamily="34" charset="-122"/>
                <a:ea typeface="思源黑体 CN Bold" panose="020B0800000000000000" pitchFamily="34" charset="-122"/>
              </a:rPr>
              <a:t>P</a:t>
            </a:r>
            <a:r>
              <a:rPr lang="zh-CN" altLang="zh-CN" sz="2000" kern="100" dirty="0">
                <a:solidFill>
                  <a:schemeClr val="bg1"/>
                </a:solidFill>
                <a:latin typeface="思源黑体 CN Bold" panose="020B0800000000000000" pitchFamily="34" charset="-122"/>
                <a:ea typeface="思源黑体 CN Bold" panose="020B0800000000000000" pitchFamily="34" charset="-122"/>
              </a:rPr>
              <a:t>到原点的距离是（</a:t>
            </a:r>
            <a:r>
              <a:rPr lang="en-US" altLang="zh-CN" sz="2000" kern="100" dirty="0">
                <a:solidFill>
                  <a:schemeClr val="bg1"/>
                </a:solidFill>
                <a:latin typeface="思源黑体 CN Bold" panose="020B0800000000000000" pitchFamily="34" charset="-122"/>
                <a:ea typeface="思源黑体 CN Bold" panose="020B0800000000000000" pitchFamily="34" charset="-122"/>
              </a:rPr>
              <a:t>   </a:t>
            </a:r>
            <a:r>
              <a:rPr lang="zh-CN" altLang="zh-CN" sz="2000" kern="100" dirty="0">
                <a:solidFill>
                  <a:schemeClr val="bg1"/>
                </a:solidFill>
                <a:latin typeface="思源黑体 CN Bold" panose="020B0800000000000000" pitchFamily="34" charset="-122"/>
                <a:ea typeface="思源黑体 CN Bold" panose="020B0800000000000000" pitchFamily="34" charset="-122"/>
              </a:rPr>
              <a:t>）</a:t>
            </a:r>
          </a:p>
          <a:p>
            <a:pPr defTabSz="685800" fontAlgn="ctr">
              <a:lnSpc>
                <a:spcPct val="150000"/>
              </a:lnSpc>
              <a:tabLst>
                <a:tab pos="1318260" algn="l"/>
                <a:tab pos="2637155" algn="l"/>
                <a:tab pos="3955415" algn="l"/>
              </a:tabLst>
            </a:pPr>
            <a:r>
              <a:rPr lang="en-US" altLang="zh-CN" sz="2000" kern="100" dirty="0">
                <a:solidFill>
                  <a:schemeClr val="bg1"/>
                </a:solidFill>
                <a:latin typeface="思源黑体 CN Bold" panose="020B0800000000000000" pitchFamily="34" charset="-122"/>
                <a:ea typeface="思源黑体 CN Bold" panose="020B0800000000000000" pitchFamily="34" charset="-122"/>
              </a:rPr>
              <a:t>A</a:t>
            </a:r>
            <a:r>
              <a:rPr lang="zh-CN" altLang="zh-CN" sz="2000" kern="100" dirty="0">
                <a:solidFill>
                  <a:schemeClr val="bg1"/>
                </a:solidFill>
                <a:latin typeface="思源黑体 CN Bold" panose="020B0800000000000000" pitchFamily="34" charset="-122"/>
                <a:ea typeface="思源黑体 CN Bold" panose="020B0800000000000000" pitchFamily="34" charset="-122"/>
              </a:rPr>
              <a:t>．</a:t>
            </a:r>
            <a:r>
              <a:rPr lang="en-US" altLang="zh-CN" sz="2000" kern="100" dirty="0">
                <a:solidFill>
                  <a:schemeClr val="bg1"/>
                </a:solidFill>
                <a:latin typeface="思源黑体 CN Bold" panose="020B0800000000000000" pitchFamily="34" charset="-122"/>
                <a:ea typeface="思源黑体 CN Bold" panose="020B0800000000000000" pitchFamily="34" charset="-122"/>
              </a:rPr>
              <a:t>5	B</a:t>
            </a:r>
            <a:r>
              <a:rPr lang="zh-CN" altLang="zh-CN" sz="2000" kern="100" dirty="0">
                <a:solidFill>
                  <a:schemeClr val="bg1"/>
                </a:solidFill>
                <a:latin typeface="思源黑体 CN Bold" panose="020B0800000000000000" pitchFamily="34" charset="-122"/>
                <a:ea typeface="思源黑体 CN Bold" panose="020B0800000000000000" pitchFamily="34" charset="-122"/>
              </a:rPr>
              <a:t>．</a:t>
            </a:r>
            <a:r>
              <a:rPr lang="en-US" altLang="zh-CN" sz="2000" kern="100" dirty="0">
                <a:solidFill>
                  <a:schemeClr val="bg1"/>
                </a:solidFill>
                <a:latin typeface="思源黑体 CN Bold" panose="020B0800000000000000" pitchFamily="34" charset="-122"/>
                <a:ea typeface="思源黑体 CN Bold" panose="020B0800000000000000" pitchFamily="34" charset="-122"/>
              </a:rPr>
              <a:t>12	C</a:t>
            </a:r>
            <a:r>
              <a:rPr lang="zh-CN" altLang="zh-CN" sz="2000" kern="100" dirty="0">
                <a:solidFill>
                  <a:schemeClr val="bg1"/>
                </a:solidFill>
                <a:latin typeface="思源黑体 CN Bold" panose="020B0800000000000000" pitchFamily="34" charset="-122"/>
                <a:ea typeface="思源黑体 CN Bold" panose="020B0800000000000000" pitchFamily="34" charset="-122"/>
              </a:rPr>
              <a:t>．</a:t>
            </a:r>
            <a:r>
              <a:rPr lang="en-US" altLang="zh-CN" sz="2000" kern="100" dirty="0">
                <a:solidFill>
                  <a:schemeClr val="bg1"/>
                </a:solidFill>
                <a:latin typeface="思源黑体 CN Bold" panose="020B0800000000000000" pitchFamily="34" charset="-122"/>
                <a:ea typeface="思源黑体 CN Bold" panose="020B0800000000000000" pitchFamily="34" charset="-122"/>
              </a:rPr>
              <a:t>13	D</a:t>
            </a:r>
            <a:r>
              <a:rPr lang="zh-CN" altLang="zh-CN" sz="2000" kern="100" dirty="0">
                <a:solidFill>
                  <a:schemeClr val="bg1"/>
                </a:solidFill>
                <a:latin typeface="思源黑体 CN Bold" panose="020B0800000000000000" pitchFamily="34" charset="-122"/>
                <a:ea typeface="思源黑体 CN Bold" panose="020B0800000000000000" pitchFamily="34" charset="-122"/>
              </a:rPr>
              <a:t>．</a:t>
            </a:r>
            <a:r>
              <a:rPr lang="en-US" altLang="zh-CN" sz="2000" kern="100" dirty="0">
                <a:solidFill>
                  <a:schemeClr val="bg1"/>
                </a:solidFill>
                <a:latin typeface="思源黑体 CN Bold" panose="020B0800000000000000" pitchFamily="34" charset="-122"/>
                <a:ea typeface="思源黑体 CN Bold" panose="020B0800000000000000" pitchFamily="34" charset="-122"/>
              </a:rPr>
              <a:t>17</a:t>
            </a:r>
            <a:endParaRPr lang="zh-CN" altLang="zh-CN" sz="2000" kern="100" dirty="0">
              <a:solidFill>
                <a:schemeClr val="bg1"/>
              </a:solidFill>
              <a:latin typeface="思源黑体 CN Bold" panose="020B0800000000000000" pitchFamily="34" charset="-122"/>
              <a:ea typeface="思源黑体 CN Bold" panose="020B0800000000000000" pitchFamily="34" charset="-122"/>
            </a:endParaRPr>
          </a:p>
        </p:txBody>
      </p:sp>
      <mc:AlternateContent xmlns:mc="http://schemas.openxmlformats.org/markup-compatibility/2006" xmlns:a14="http://schemas.microsoft.com/office/drawing/2010/main">
        <mc:Choice Requires="a14">
          <p:sp>
            <p:nvSpPr>
              <p:cNvPr id="14" name="矩形 13"/>
              <p:cNvSpPr/>
              <p:nvPr/>
            </p:nvSpPr>
            <p:spPr>
              <a:xfrm>
                <a:off x="1439482" y="4089891"/>
                <a:ext cx="7765087" cy="1392497"/>
              </a:xfrm>
              <a:prstGeom prst="rect">
                <a:avLst/>
              </a:prstGeom>
            </p:spPr>
            <p:txBody>
              <a:bodyPr wrap="square">
                <a:spAutoFit/>
              </a:bodyPr>
              <a:lstStyle/>
              <a:p>
                <a:pPr defTabSz="685800" fontAlgn="ctr">
                  <a:lnSpc>
                    <a:spcPct val="150000"/>
                  </a:lnSpc>
                </a:pPr>
                <a:r>
                  <a:rPr lang="zh-CN" altLang="zh-CN" kern="100" dirty="0">
                    <a:solidFill>
                      <a:schemeClr val="bg1"/>
                    </a:solidFill>
                    <a:latin typeface="思源黑体 CN Bold" panose="020B0800000000000000" pitchFamily="34" charset="-122"/>
                    <a:ea typeface="思源黑体 CN Bold" panose="020B0800000000000000" pitchFamily="34" charset="-122"/>
                  </a:rPr>
                  <a:t>【答案】</a:t>
                </a:r>
                <a:r>
                  <a:rPr lang="en-US" altLang="zh-CN" kern="100" dirty="0">
                    <a:solidFill>
                      <a:schemeClr val="bg1"/>
                    </a:solidFill>
                    <a:latin typeface="思源黑体 CN Bold" panose="020B0800000000000000" pitchFamily="34" charset="-122"/>
                    <a:ea typeface="思源黑体 CN Bold" panose="020B0800000000000000" pitchFamily="34" charset="-122"/>
                  </a:rPr>
                  <a:t>C</a:t>
                </a:r>
                <a:endParaRPr lang="zh-CN" altLang="zh-CN" kern="100" dirty="0">
                  <a:solidFill>
                    <a:schemeClr val="bg1"/>
                  </a:solidFill>
                  <a:latin typeface="思源黑体 CN Bold" panose="020B0800000000000000" pitchFamily="34" charset="-122"/>
                  <a:ea typeface="思源黑体 CN Bold" panose="020B0800000000000000" pitchFamily="34" charset="-122"/>
                </a:endParaRPr>
              </a:p>
              <a:p>
                <a:pPr defTabSz="685800" fontAlgn="ctr">
                  <a:lnSpc>
                    <a:spcPct val="150000"/>
                  </a:lnSpc>
                </a:pPr>
                <a:r>
                  <a:rPr lang="zh-CN" altLang="zh-CN" kern="100" dirty="0">
                    <a:solidFill>
                      <a:schemeClr val="bg1"/>
                    </a:solidFill>
                    <a:latin typeface="思源黑体 CN Bold" panose="020B0800000000000000" pitchFamily="34" charset="-122"/>
                    <a:ea typeface="思源黑体 CN Bold" panose="020B0800000000000000" pitchFamily="34" charset="-122"/>
                  </a:rPr>
                  <a:t>【解析】</a:t>
                </a:r>
              </a:p>
              <a:p>
                <a:pPr defTabSz="685800" fontAlgn="ctr">
                  <a:lnSpc>
                    <a:spcPct val="150000"/>
                  </a:lnSpc>
                </a:pPr>
                <a:r>
                  <a:rPr lang="zh-CN" altLang="zh-CN" kern="100" dirty="0">
                    <a:solidFill>
                      <a:schemeClr val="bg1"/>
                    </a:solidFill>
                    <a:latin typeface="思源黑体 CN Bold" panose="020B0800000000000000" pitchFamily="34" charset="-122"/>
                    <a:ea typeface="思源黑体 CN Bold" panose="020B0800000000000000" pitchFamily="34" charset="-122"/>
                  </a:rPr>
                  <a:t>由勾股定理得，点</a:t>
                </a:r>
                <a:r>
                  <a:rPr lang="en-US" altLang="zh-CN" i="1" kern="100" dirty="0">
                    <a:solidFill>
                      <a:schemeClr val="bg1"/>
                    </a:solidFill>
                    <a:latin typeface="思源黑体 CN Bold" panose="020B0800000000000000" pitchFamily="34" charset="-122"/>
                    <a:ea typeface="思源黑体 CN Bold" panose="020B0800000000000000" pitchFamily="34" charset="-122"/>
                  </a:rPr>
                  <a:t>P</a:t>
                </a:r>
                <a:r>
                  <a:rPr lang="zh-CN" altLang="zh-CN" kern="100" dirty="0">
                    <a:solidFill>
                      <a:schemeClr val="bg1"/>
                    </a:solidFill>
                    <a:latin typeface="思源黑体 CN Bold" panose="020B0800000000000000" pitchFamily="34" charset="-122"/>
                    <a:ea typeface="思源黑体 CN Bold" panose="020B0800000000000000" pitchFamily="34" charset="-122"/>
                  </a:rPr>
                  <a:t>到原点的距离是</a:t>
                </a:r>
                <a14:m>
                  <m:oMath xmlns:m="http://schemas.openxmlformats.org/officeDocument/2006/math">
                    <m:rad>
                      <m:radPr>
                        <m:degHide m:val="on"/>
                        <m:ctrlPr>
                          <a:rPr lang="zh-CN" altLang="zh-CN" i="1" kern="100">
                            <a:solidFill>
                              <a:schemeClr val="bg1"/>
                            </a:solidFill>
                            <a:latin typeface="Cambria Math" panose="02040503050406030204" pitchFamily="18" charset="0"/>
                            <a:ea typeface="Cambria Math" panose="02040503050406030204" pitchFamily="18" charset="0"/>
                          </a:rPr>
                        </m:ctrlPr>
                      </m:radPr>
                      <m:deg/>
                      <m:e>
                        <m:sSup>
                          <m:sSupPr>
                            <m:ctrlPr>
                              <a:rPr lang="zh-CN" altLang="zh-CN" i="1" kern="100">
                                <a:solidFill>
                                  <a:schemeClr val="bg1"/>
                                </a:solidFill>
                                <a:latin typeface="Cambria Math" panose="02040503050406030204" pitchFamily="18" charset="0"/>
                                <a:ea typeface="Cambria Math" panose="02040503050406030204" pitchFamily="18" charset="0"/>
                              </a:rPr>
                            </m:ctrlPr>
                          </m:sSupPr>
                          <m:e>
                            <m:r>
                              <a:rPr lang="en-US" altLang="zh-CN" i="1" kern="100">
                                <a:solidFill>
                                  <a:schemeClr val="bg1"/>
                                </a:solidFill>
                                <a:latin typeface="Cambria Math" panose="02040503050406030204" pitchFamily="18" charset="0"/>
                              </a:rPr>
                              <m:t>5</m:t>
                            </m:r>
                          </m:e>
                          <m:sup>
                            <m:r>
                              <a:rPr lang="en-US" altLang="zh-CN" i="1" kern="100">
                                <a:solidFill>
                                  <a:schemeClr val="bg1"/>
                                </a:solidFill>
                                <a:latin typeface="Cambria Math" panose="02040503050406030204" pitchFamily="18" charset="0"/>
                              </a:rPr>
                              <m:t>2</m:t>
                            </m:r>
                          </m:sup>
                        </m:sSup>
                        <m:r>
                          <a:rPr lang="zh-CN" altLang="zh-CN" i="1" kern="100">
                            <a:solidFill>
                              <a:schemeClr val="bg1"/>
                            </a:solidFill>
                            <a:latin typeface="Cambria Math" panose="02040503050406030204" pitchFamily="18" charset="0"/>
                          </a:rPr>
                          <m:t>＋</m:t>
                        </m:r>
                        <m:r>
                          <a:rPr lang="en-US" altLang="zh-CN" i="1" kern="100">
                            <a:solidFill>
                              <a:schemeClr val="bg1"/>
                            </a:solidFill>
                            <a:latin typeface="Cambria Math" panose="02040503050406030204" pitchFamily="18" charset="0"/>
                          </a:rPr>
                          <m:t>1</m:t>
                        </m:r>
                        <m:sSup>
                          <m:sSupPr>
                            <m:ctrlPr>
                              <a:rPr lang="zh-CN" altLang="zh-CN" i="1" kern="100">
                                <a:solidFill>
                                  <a:schemeClr val="bg1"/>
                                </a:solidFill>
                                <a:latin typeface="Cambria Math" panose="02040503050406030204" pitchFamily="18" charset="0"/>
                                <a:ea typeface="Cambria Math" panose="02040503050406030204" pitchFamily="18" charset="0"/>
                              </a:rPr>
                            </m:ctrlPr>
                          </m:sSupPr>
                          <m:e>
                            <m:r>
                              <a:rPr lang="en-US" altLang="zh-CN" i="1" kern="100">
                                <a:solidFill>
                                  <a:schemeClr val="bg1"/>
                                </a:solidFill>
                                <a:latin typeface="Cambria Math" panose="02040503050406030204" pitchFamily="18" charset="0"/>
                              </a:rPr>
                              <m:t>2</m:t>
                            </m:r>
                          </m:e>
                          <m:sup>
                            <m:r>
                              <a:rPr lang="en-US" altLang="zh-CN" i="1" kern="100">
                                <a:solidFill>
                                  <a:schemeClr val="bg1"/>
                                </a:solidFill>
                                <a:latin typeface="Cambria Math" panose="02040503050406030204" pitchFamily="18" charset="0"/>
                              </a:rPr>
                              <m:t>2</m:t>
                            </m:r>
                          </m:sup>
                        </m:sSup>
                      </m:e>
                    </m:rad>
                  </m:oMath>
                </a14:m>
                <a:r>
                  <a:rPr lang="zh-CN" altLang="zh-CN" kern="100" dirty="0">
                    <a:solidFill>
                      <a:schemeClr val="bg1"/>
                    </a:solidFill>
                    <a:latin typeface="思源黑体 CN Bold" panose="020B0800000000000000" pitchFamily="34" charset="-122"/>
                    <a:ea typeface="思源黑体 CN Bold" panose="020B0800000000000000" pitchFamily="34" charset="-122"/>
                  </a:rPr>
                  <a:t>＝</a:t>
                </a:r>
                <a:r>
                  <a:rPr lang="en-US" altLang="zh-CN" kern="100" dirty="0">
                    <a:solidFill>
                      <a:schemeClr val="bg1"/>
                    </a:solidFill>
                    <a:latin typeface="思源黑体 CN Bold" panose="020B0800000000000000" pitchFamily="34" charset="-122"/>
                    <a:ea typeface="思源黑体 CN Bold" panose="020B0800000000000000" pitchFamily="34" charset="-122"/>
                  </a:rPr>
                  <a:t>13.</a:t>
                </a:r>
                <a:r>
                  <a:rPr lang="zh-CN" altLang="zh-CN" kern="100" dirty="0">
                    <a:solidFill>
                      <a:schemeClr val="bg1"/>
                    </a:solidFill>
                    <a:latin typeface="思源黑体 CN Bold" panose="020B0800000000000000" pitchFamily="34" charset="-122"/>
                    <a:ea typeface="思源黑体 CN Bold" panose="020B0800000000000000" pitchFamily="34" charset="-122"/>
                  </a:rPr>
                  <a:t>故选</a:t>
                </a:r>
                <a:r>
                  <a:rPr lang="en-US" altLang="zh-CN" i="1" kern="100" dirty="0">
                    <a:solidFill>
                      <a:schemeClr val="bg1"/>
                    </a:solidFill>
                    <a:latin typeface="思源黑体 CN Bold" panose="020B0800000000000000" pitchFamily="34" charset="-122"/>
                    <a:ea typeface="思源黑体 CN Bold" panose="020B0800000000000000" pitchFamily="34" charset="-122"/>
                  </a:rPr>
                  <a:t>C</a:t>
                </a:r>
                <a:r>
                  <a:rPr lang="en-US" altLang="zh-CN" kern="100" dirty="0">
                    <a:solidFill>
                      <a:schemeClr val="bg1"/>
                    </a:solidFill>
                    <a:latin typeface="思源黑体 CN Bold" panose="020B0800000000000000" pitchFamily="34" charset="-122"/>
                    <a:ea typeface="思源黑体 CN Bold" panose="020B0800000000000000" pitchFamily="34" charset="-122"/>
                  </a:rPr>
                  <a:t>.</a:t>
                </a:r>
                <a:endParaRPr lang="zh-CN" altLang="zh-CN" kern="100" dirty="0">
                  <a:solidFill>
                    <a:schemeClr val="bg1"/>
                  </a:solidFill>
                  <a:latin typeface="思源黑体 CN Bold" panose="020B0800000000000000" pitchFamily="34" charset="-122"/>
                  <a:ea typeface="思源黑体 CN Bold" panose="020B0800000000000000" pitchFamily="34" charset="-122"/>
                </a:endParaRPr>
              </a:p>
            </p:txBody>
          </p:sp>
        </mc:Choice>
        <mc:Fallback xmlns="">
          <p:sp>
            <p:nvSpPr>
              <p:cNvPr id="14" name="矩形 13"/>
              <p:cNvSpPr>
                <a:spLocks noRot="1" noChangeAspect="1" noMove="1" noResize="1" noEditPoints="1" noAdjustHandles="1" noChangeArrowheads="1" noChangeShapeType="1" noTextEdit="1"/>
              </p:cNvSpPr>
              <p:nvPr/>
            </p:nvSpPr>
            <p:spPr>
              <a:xfrm>
                <a:off x="1439482" y="4089891"/>
                <a:ext cx="7765087" cy="1392497"/>
              </a:xfrm>
              <a:prstGeom prst="rect">
                <a:avLst/>
              </a:prstGeom>
              <a:blipFill rotWithShape="1">
                <a:blip r:embed="rId6"/>
                <a:stretch>
                  <a:fillRect l="-7" t="-35" r="3" b="31"/>
                </a:stretch>
              </a:blipFill>
            </p:spPr>
            <p:txBody>
              <a:bodyPr/>
              <a:lstStyle/>
              <a:p>
                <a:r>
                  <a:rPr lang="zh-CN" altLang="en-US">
                    <a:noFill/>
                  </a:rPr>
                  <a:t> </a:t>
                </a:r>
              </a:p>
            </p:txBody>
          </p:sp>
        </mc:Fallback>
      </mc:AlternateContent>
      <p:sp>
        <p:nvSpPr>
          <p:cNvPr id="15" name="笑脸 14"/>
          <p:cNvSpPr/>
          <p:nvPr/>
        </p:nvSpPr>
        <p:spPr>
          <a:xfrm>
            <a:off x="4146371" y="3012424"/>
            <a:ext cx="363071" cy="429522"/>
          </a:xfrm>
          <a:prstGeom prst="smileyFace">
            <a:avLst/>
          </a:prstGeom>
          <a:solidFill>
            <a:schemeClr val="bg1"/>
          </a:solidFill>
          <a:ln w="25400" cap="flat" cmpd="sng" algn="ctr">
            <a:solidFill>
              <a:srgbClr val="4BC5B9">
                <a:shade val="5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chemeClr val="bg1"/>
              </a:solidFill>
              <a:effectLst/>
              <a:uLnTx/>
              <a:uFillTx/>
              <a:latin typeface="思源黑体 CN Bold" panose="020B0800000000000000" pitchFamily="34" charset="-122"/>
              <a:ea typeface="思源黑体 CN Bold" panose="020B0800000000000000" pitchFamily="34" charset="-122"/>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hidden="1"/>
          <p:cNvSpPr txBox="1"/>
          <p:nvPr/>
        </p:nvSpPr>
        <p:spPr>
          <a:xfrm>
            <a:off x="0" y="149731"/>
            <a:ext cx="2095500" cy="369332"/>
          </a:xfrm>
          <a:prstGeom prst="rect">
            <a:avLst/>
          </a:prstGeom>
          <a:noFill/>
        </p:spPr>
        <p:txBody>
          <a:bodyPr wrap="square" rtlCol="0">
            <a:spAutoFit/>
          </a:bodyPr>
          <a:lstStyle/>
          <a:p>
            <a:pPr algn="ctr"/>
            <a:r>
              <a:rPr lang="en-US" altLang="zh-CN" dirty="0">
                <a:noFill/>
              </a:rPr>
              <a:t>BY YUSHEN</a:t>
            </a:r>
            <a:endParaRPr lang="zh-CN" altLang="en-US" dirty="0">
              <a:noFill/>
            </a:endParaRPr>
          </a:p>
        </p:txBody>
      </p:sp>
      <p:grpSp>
        <p:nvGrpSpPr>
          <p:cNvPr id="2" name="组合 1"/>
          <p:cNvGrpSpPr/>
          <p:nvPr/>
        </p:nvGrpSpPr>
        <p:grpSpPr>
          <a:xfrm>
            <a:off x="286875" y="246419"/>
            <a:ext cx="3726325" cy="613817"/>
            <a:chOff x="528175" y="411519"/>
            <a:chExt cx="3726325" cy="613817"/>
          </a:xfrm>
        </p:grpSpPr>
        <p:sp>
          <p:nvSpPr>
            <p:cNvPr id="39" name="文本框 38"/>
            <p:cNvSpPr txBox="1"/>
            <p:nvPr>
              <p:custDataLst>
                <p:tags r:id="rId1"/>
              </p:custDataLst>
            </p:nvPr>
          </p:nvSpPr>
          <p:spPr>
            <a:xfrm>
              <a:off x="2383884" y="563671"/>
              <a:ext cx="1870616" cy="461665"/>
            </a:xfrm>
            <a:prstGeom prst="rect">
              <a:avLst/>
            </a:prstGeom>
            <a:noFill/>
          </p:spPr>
          <p:txBody>
            <a:bodyPr wrap="square" rtlCol="0">
              <a:spAutoFit/>
            </a:bodyPr>
            <a:lstStyle/>
            <a:p>
              <a:pPr lvl="0"/>
              <a:r>
                <a:rPr lang="zh-CN" altLang="en-US" sz="2400" dirty="0">
                  <a:solidFill>
                    <a:schemeClr val="bg1"/>
                  </a:solidFill>
                  <a:latin typeface="思源黑体 CN Bold" panose="020B0800000000000000" pitchFamily="34" charset="-122"/>
                  <a:ea typeface="思源黑体 CN Bold" panose="020B0800000000000000" pitchFamily="34" charset="-122"/>
                </a:rPr>
                <a:t>随堂测试</a:t>
              </a:r>
            </a:p>
          </p:txBody>
        </p:sp>
        <p:grpSp>
          <p:nvGrpSpPr>
            <p:cNvPr id="34" name="组合 33"/>
            <p:cNvGrpSpPr/>
            <p:nvPr/>
          </p:nvGrpSpPr>
          <p:grpSpPr>
            <a:xfrm>
              <a:off x="528175" y="411519"/>
              <a:ext cx="1652932" cy="604728"/>
              <a:chOff x="4738473" y="1752789"/>
              <a:chExt cx="1652932" cy="604728"/>
            </a:xfrm>
          </p:grpSpPr>
          <p:sp>
            <p:nvSpPr>
              <p:cNvPr id="36" name="矩形: 圆角 35"/>
              <p:cNvSpPr/>
              <p:nvPr/>
            </p:nvSpPr>
            <p:spPr>
              <a:xfrm>
                <a:off x="5400881" y="1904941"/>
                <a:ext cx="980398" cy="45023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solidFill>
                </a:endParaRPr>
              </a:p>
            </p:txBody>
          </p:sp>
          <p:sp>
            <p:nvSpPr>
              <p:cNvPr id="37" name="文本框 38"/>
              <p:cNvSpPr txBox="1"/>
              <p:nvPr>
                <p:custDataLst>
                  <p:tags r:id="rId2"/>
                </p:custDataLst>
              </p:nvPr>
            </p:nvSpPr>
            <p:spPr>
              <a:xfrm>
                <a:off x="5768064" y="1904941"/>
                <a:ext cx="623341" cy="400110"/>
              </a:xfrm>
              <a:prstGeom prst="rect">
                <a:avLst/>
              </a:prstGeom>
              <a:noFill/>
            </p:spPr>
            <p:txBody>
              <a:bodyPr wrap="square" rtlCol="0">
                <a:spAutoFit/>
              </a:bodyPr>
              <a:lstStyle/>
              <a:p>
                <a:pPr lvl="0" algn="ctr"/>
                <a:r>
                  <a:rPr lang="en-US" altLang="zh-CN" sz="2000" dirty="0">
                    <a:solidFill>
                      <a:schemeClr val="bg1"/>
                    </a:solidFill>
                    <a:latin typeface="思源黑体 CN Bold" panose="020B0800000000000000" pitchFamily="34" charset="-122"/>
                    <a:ea typeface="思源黑体 CN Bold" panose="020B0800000000000000" pitchFamily="34" charset="-122"/>
                  </a:rPr>
                  <a:t>03</a:t>
                </a:r>
                <a:endParaRPr lang="zh-CN" altLang="en-US" sz="2000" dirty="0">
                  <a:solidFill>
                    <a:schemeClr val="bg1"/>
                  </a:solidFill>
                  <a:latin typeface="思源黑体 CN Bold" panose="020B0800000000000000" pitchFamily="34" charset="-122"/>
                  <a:ea typeface="思源黑体 CN Bold" panose="020B0800000000000000" pitchFamily="34" charset="-122"/>
                </a:endParaRPr>
              </a:p>
            </p:txBody>
          </p:sp>
          <p:pic>
            <p:nvPicPr>
              <p:cNvPr id="38" name="图片 37" descr="图片包含 游戏机, 树&#10;&#10;描述已自动生成"/>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t="24513" b="26369"/>
              <a:stretch>
                <a:fillRect/>
              </a:stretch>
            </p:blipFill>
            <p:spPr>
              <a:xfrm>
                <a:off x="4738473" y="1752789"/>
                <a:ext cx="1231186" cy="604728"/>
              </a:xfrm>
              <a:prstGeom prst="rect">
                <a:avLst/>
              </a:prstGeom>
            </p:spPr>
          </p:pic>
        </p:grpSp>
      </p:grpSp>
      <p:sp>
        <p:nvSpPr>
          <p:cNvPr id="9" name="矩形 8"/>
          <p:cNvSpPr/>
          <p:nvPr/>
        </p:nvSpPr>
        <p:spPr>
          <a:xfrm>
            <a:off x="1518061" y="1433374"/>
            <a:ext cx="7543210" cy="1754326"/>
          </a:xfrm>
          <a:prstGeom prst="rect">
            <a:avLst/>
          </a:prstGeom>
        </p:spPr>
        <p:txBody>
          <a:bodyPr wrap="square">
            <a:spAutoFit/>
          </a:bodyPr>
          <a:lstStyle/>
          <a:p>
            <a:pPr defTabSz="685800" fontAlgn="ctr">
              <a:lnSpc>
                <a:spcPct val="150000"/>
              </a:lnSpc>
            </a:pPr>
            <a:r>
              <a:rPr lang="en-US" altLang="zh-CN" kern="100" dirty="0">
                <a:solidFill>
                  <a:schemeClr val="bg1"/>
                </a:solidFill>
                <a:latin typeface="思源黑体 CN Bold" panose="020B0800000000000000" pitchFamily="34" charset="-122"/>
                <a:ea typeface="思源黑体 CN Bold" panose="020B0800000000000000" pitchFamily="34" charset="-122"/>
              </a:rPr>
              <a:t>3</a:t>
            </a:r>
            <a:r>
              <a:rPr lang="zh-CN" altLang="zh-CN" kern="100" dirty="0">
                <a:solidFill>
                  <a:schemeClr val="bg1"/>
                </a:solidFill>
                <a:latin typeface="思源黑体 CN Bold" panose="020B0800000000000000" pitchFamily="34" charset="-122"/>
                <a:ea typeface="思源黑体 CN Bold" panose="020B0800000000000000" pitchFamily="34" charset="-122"/>
              </a:rPr>
              <a:t>．（</a:t>
            </a:r>
            <a:r>
              <a:rPr lang="en-US" altLang="zh-CN" kern="100" dirty="0">
                <a:solidFill>
                  <a:schemeClr val="bg1"/>
                </a:solidFill>
                <a:latin typeface="思源黑体 CN Bold" panose="020B0800000000000000" pitchFamily="34" charset="-122"/>
                <a:ea typeface="思源黑体 CN Bold" panose="020B0800000000000000" pitchFamily="34" charset="-122"/>
              </a:rPr>
              <a:t>2018·</a:t>
            </a:r>
            <a:r>
              <a:rPr lang="zh-CN" altLang="zh-CN" kern="100" dirty="0">
                <a:solidFill>
                  <a:schemeClr val="bg1"/>
                </a:solidFill>
                <a:latin typeface="思源黑体 CN Bold" panose="020B0800000000000000" pitchFamily="34" charset="-122"/>
                <a:ea typeface="思源黑体 CN Bold" panose="020B0800000000000000" pitchFamily="34" charset="-122"/>
              </a:rPr>
              <a:t>昆明市第一中学西山学校初二期末）在下列四组数中，不是勾股数的一组数是（　　）</a:t>
            </a:r>
          </a:p>
          <a:p>
            <a:pPr defTabSz="685800" fontAlgn="ctr">
              <a:lnSpc>
                <a:spcPct val="150000"/>
              </a:lnSpc>
              <a:tabLst>
                <a:tab pos="1318260" algn="l"/>
                <a:tab pos="2637155" algn="l"/>
                <a:tab pos="3955415" algn="l"/>
              </a:tabLst>
            </a:pPr>
            <a:r>
              <a:rPr lang="en-US" altLang="zh-CN" kern="100" dirty="0">
                <a:solidFill>
                  <a:schemeClr val="bg1"/>
                </a:solidFill>
                <a:latin typeface="思源黑体 CN Bold" panose="020B0800000000000000" pitchFamily="34" charset="-122"/>
                <a:ea typeface="思源黑体 CN Bold" panose="020B0800000000000000" pitchFamily="34" charset="-122"/>
              </a:rPr>
              <a:t>A</a:t>
            </a:r>
            <a:r>
              <a:rPr lang="zh-CN" altLang="zh-CN" kern="100" dirty="0">
                <a:solidFill>
                  <a:schemeClr val="bg1"/>
                </a:solidFill>
                <a:latin typeface="思源黑体 CN Bold" panose="020B0800000000000000" pitchFamily="34" charset="-122"/>
                <a:ea typeface="思源黑体 CN Bold" panose="020B0800000000000000" pitchFamily="34" charset="-122"/>
              </a:rPr>
              <a:t>．</a:t>
            </a:r>
            <a:r>
              <a:rPr lang="en-US" altLang="zh-CN" kern="100" dirty="0">
                <a:solidFill>
                  <a:schemeClr val="bg1"/>
                </a:solidFill>
                <a:latin typeface="思源黑体 CN Bold" panose="020B0800000000000000" pitchFamily="34" charset="-122"/>
                <a:ea typeface="思源黑体 CN Bold" panose="020B0800000000000000" pitchFamily="34" charset="-122"/>
              </a:rPr>
              <a:t>a=15</a:t>
            </a:r>
            <a:r>
              <a:rPr lang="zh-CN" altLang="zh-CN" kern="100" dirty="0">
                <a:solidFill>
                  <a:schemeClr val="bg1"/>
                </a:solidFill>
                <a:latin typeface="思源黑体 CN Bold" panose="020B0800000000000000" pitchFamily="34" charset="-122"/>
                <a:ea typeface="思源黑体 CN Bold" panose="020B0800000000000000" pitchFamily="34" charset="-122"/>
              </a:rPr>
              <a:t>，</a:t>
            </a:r>
            <a:r>
              <a:rPr lang="en-US" altLang="zh-CN" kern="100" dirty="0">
                <a:solidFill>
                  <a:schemeClr val="bg1"/>
                </a:solidFill>
                <a:latin typeface="思源黑体 CN Bold" panose="020B0800000000000000" pitchFamily="34" charset="-122"/>
                <a:ea typeface="思源黑体 CN Bold" panose="020B0800000000000000" pitchFamily="34" charset="-122"/>
              </a:rPr>
              <a:t>b=8</a:t>
            </a:r>
            <a:r>
              <a:rPr lang="zh-CN" altLang="zh-CN" kern="100" dirty="0">
                <a:solidFill>
                  <a:schemeClr val="bg1"/>
                </a:solidFill>
                <a:latin typeface="思源黑体 CN Bold" panose="020B0800000000000000" pitchFamily="34" charset="-122"/>
                <a:ea typeface="思源黑体 CN Bold" panose="020B0800000000000000" pitchFamily="34" charset="-122"/>
              </a:rPr>
              <a:t>，</a:t>
            </a:r>
            <a:r>
              <a:rPr lang="en-US" altLang="zh-CN" kern="100" dirty="0">
                <a:solidFill>
                  <a:schemeClr val="bg1"/>
                </a:solidFill>
                <a:latin typeface="思源黑体 CN Bold" panose="020B0800000000000000" pitchFamily="34" charset="-122"/>
                <a:ea typeface="思源黑体 CN Bold" panose="020B0800000000000000" pitchFamily="34" charset="-122"/>
              </a:rPr>
              <a:t>c=17	B</a:t>
            </a:r>
            <a:r>
              <a:rPr lang="zh-CN" altLang="zh-CN" kern="100" dirty="0">
                <a:solidFill>
                  <a:schemeClr val="bg1"/>
                </a:solidFill>
                <a:latin typeface="思源黑体 CN Bold" panose="020B0800000000000000" pitchFamily="34" charset="-122"/>
                <a:ea typeface="思源黑体 CN Bold" panose="020B0800000000000000" pitchFamily="34" charset="-122"/>
              </a:rPr>
              <a:t>．</a:t>
            </a:r>
            <a:r>
              <a:rPr lang="en-US" altLang="zh-CN" kern="100" dirty="0">
                <a:solidFill>
                  <a:schemeClr val="bg1"/>
                </a:solidFill>
                <a:latin typeface="思源黑体 CN Bold" panose="020B0800000000000000" pitchFamily="34" charset="-122"/>
                <a:ea typeface="思源黑体 CN Bold" panose="020B0800000000000000" pitchFamily="34" charset="-122"/>
              </a:rPr>
              <a:t>a=9</a:t>
            </a:r>
            <a:r>
              <a:rPr lang="zh-CN" altLang="zh-CN" kern="100" dirty="0">
                <a:solidFill>
                  <a:schemeClr val="bg1"/>
                </a:solidFill>
                <a:latin typeface="思源黑体 CN Bold" panose="020B0800000000000000" pitchFamily="34" charset="-122"/>
                <a:ea typeface="思源黑体 CN Bold" panose="020B0800000000000000" pitchFamily="34" charset="-122"/>
              </a:rPr>
              <a:t>，</a:t>
            </a:r>
            <a:r>
              <a:rPr lang="en-US" altLang="zh-CN" kern="100" dirty="0">
                <a:solidFill>
                  <a:schemeClr val="bg1"/>
                </a:solidFill>
                <a:latin typeface="思源黑体 CN Bold" panose="020B0800000000000000" pitchFamily="34" charset="-122"/>
                <a:ea typeface="思源黑体 CN Bold" panose="020B0800000000000000" pitchFamily="34" charset="-122"/>
              </a:rPr>
              <a:t>b=12</a:t>
            </a:r>
            <a:r>
              <a:rPr lang="zh-CN" altLang="zh-CN" kern="100" dirty="0">
                <a:solidFill>
                  <a:schemeClr val="bg1"/>
                </a:solidFill>
                <a:latin typeface="思源黑体 CN Bold" panose="020B0800000000000000" pitchFamily="34" charset="-122"/>
                <a:ea typeface="思源黑体 CN Bold" panose="020B0800000000000000" pitchFamily="34" charset="-122"/>
              </a:rPr>
              <a:t>，</a:t>
            </a:r>
            <a:r>
              <a:rPr lang="en-US" altLang="zh-CN" kern="100" dirty="0">
                <a:solidFill>
                  <a:schemeClr val="bg1"/>
                </a:solidFill>
                <a:latin typeface="思源黑体 CN Bold" panose="020B0800000000000000" pitchFamily="34" charset="-122"/>
                <a:ea typeface="思源黑体 CN Bold" panose="020B0800000000000000" pitchFamily="34" charset="-122"/>
              </a:rPr>
              <a:t>c=15	</a:t>
            </a:r>
          </a:p>
          <a:p>
            <a:pPr defTabSz="685800" fontAlgn="ctr">
              <a:lnSpc>
                <a:spcPct val="150000"/>
              </a:lnSpc>
              <a:tabLst>
                <a:tab pos="1318260" algn="l"/>
                <a:tab pos="2637155" algn="l"/>
                <a:tab pos="3955415" algn="l"/>
              </a:tabLst>
            </a:pPr>
            <a:r>
              <a:rPr lang="en-US" altLang="zh-CN" kern="100" dirty="0">
                <a:solidFill>
                  <a:schemeClr val="bg1"/>
                </a:solidFill>
                <a:latin typeface="思源黑体 CN Bold" panose="020B0800000000000000" pitchFamily="34" charset="-122"/>
                <a:ea typeface="思源黑体 CN Bold" panose="020B0800000000000000" pitchFamily="34" charset="-122"/>
              </a:rPr>
              <a:t>C</a:t>
            </a:r>
            <a:r>
              <a:rPr lang="zh-CN" altLang="zh-CN" kern="100" dirty="0">
                <a:solidFill>
                  <a:schemeClr val="bg1"/>
                </a:solidFill>
                <a:latin typeface="思源黑体 CN Bold" panose="020B0800000000000000" pitchFamily="34" charset="-122"/>
                <a:ea typeface="思源黑体 CN Bold" panose="020B0800000000000000" pitchFamily="34" charset="-122"/>
              </a:rPr>
              <a:t>．</a:t>
            </a:r>
            <a:r>
              <a:rPr lang="en-US" altLang="zh-CN" kern="100" dirty="0">
                <a:solidFill>
                  <a:schemeClr val="bg1"/>
                </a:solidFill>
                <a:latin typeface="思源黑体 CN Bold" panose="020B0800000000000000" pitchFamily="34" charset="-122"/>
                <a:ea typeface="思源黑体 CN Bold" panose="020B0800000000000000" pitchFamily="34" charset="-122"/>
              </a:rPr>
              <a:t>a=7</a:t>
            </a:r>
            <a:r>
              <a:rPr lang="zh-CN" altLang="zh-CN" kern="100" dirty="0">
                <a:solidFill>
                  <a:schemeClr val="bg1"/>
                </a:solidFill>
                <a:latin typeface="思源黑体 CN Bold" panose="020B0800000000000000" pitchFamily="34" charset="-122"/>
                <a:ea typeface="思源黑体 CN Bold" panose="020B0800000000000000" pitchFamily="34" charset="-122"/>
              </a:rPr>
              <a:t>，</a:t>
            </a:r>
            <a:r>
              <a:rPr lang="en-US" altLang="zh-CN" kern="100" dirty="0">
                <a:solidFill>
                  <a:schemeClr val="bg1"/>
                </a:solidFill>
                <a:latin typeface="思源黑体 CN Bold" panose="020B0800000000000000" pitchFamily="34" charset="-122"/>
                <a:ea typeface="思源黑体 CN Bold" panose="020B0800000000000000" pitchFamily="34" charset="-122"/>
              </a:rPr>
              <a:t>b=24</a:t>
            </a:r>
            <a:r>
              <a:rPr lang="zh-CN" altLang="zh-CN" kern="100" dirty="0">
                <a:solidFill>
                  <a:schemeClr val="bg1"/>
                </a:solidFill>
                <a:latin typeface="思源黑体 CN Bold" panose="020B0800000000000000" pitchFamily="34" charset="-122"/>
                <a:ea typeface="思源黑体 CN Bold" panose="020B0800000000000000" pitchFamily="34" charset="-122"/>
              </a:rPr>
              <a:t>，</a:t>
            </a:r>
            <a:r>
              <a:rPr lang="en-US" altLang="zh-CN" kern="100" dirty="0">
                <a:solidFill>
                  <a:schemeClr val="bg1"/>
                </a:solidFill>
                <a:latin typeface="思源黑体 CN Bold" panose="020B0800000000000000" pitchFamily="34" charset="-122"/>
                <a:ea typeface="思源黑体 CN Bold" panose="020B0800000000000000" pitchFamily="34" charset="-122"/>
              </a:rPr>
              <a:t>c=25	D</a:t>
            </a:r>
            <a:r>
              <a:rPr lang="zh-CN" altLang="zh-CN" kern="100" dirty="0">
                <a:solidFill>
                  <a:schemeClr val="bg1"/>
                </a:solidFill>
                <a:latin typeface="思源黑体 CN Bold" panose="020B0800000000000000" pitchFamily="34" charset="-122"/>
                <a:ea typeface="思源黑体 CN Bold" panose="020B0800000000000000" pitchFamily="34" charset="-122"/>
              </a:rPr>
              <a:t>．</a:t>
            </a:r>
            <a:r>
              <a:rPr lang="en-US" altLang="zh-CN" kern="100" dirty="0">
                <a:solidFill>
                  <a:schemeClr val="bg1"/>
                </a:solidFill>
                <a:latin typeface="思源黑体 CN Bold" panose="020B0800000000000000" pitchFamily="34" charset="-122"/>
                <a:ea typeface="思源黑体 CN Bold" panose="020B0800000000000000" pitchFamily="34" charset="-122"/>
              </a:rPr>
              <a:t>a=3</a:t>
            </a:r>
            <a:r>
              <a:rPr lang="zh-CN" altLang="zh-CN" kern="100" dirty="0">
                <a:solidFill>
                  <a:schemeClr val="bg1"/>
                </a:solidFill>
                <a:latin typeface="思源黑体 CN Bold" panose="020B0800000000000000" pitchFamily="34" charset="-122"/>
                <a:ea typeface="思源黑体 CN Bold" panose="020B0800000000000000" pitchFamily="34" charset="-122"/>
              </a:rPr>
              <a:t>，</a:t>
            </a:r>
            <a:r>
              <a:rPr lang="en-US" altLang="zh-CN" kern="100" dirty="0">
                <a:solidFill>
                  <a:schemeClr val="bg1"/>
                </a:solidFill>
                <a:latin typeface="思源黑体 CN Bold" panose="020B0800000000000000" pitchFamily="34" charset="-122"/>
                <a:ea typeface="思源黑体 CN Bold" panose="020B0800000000000000" pitchFamily="34" charset="-122"/>
              </a:rPr>
              <a:t>b=5</a:t>
            </a:r>
            <a:r>
              <a:rPr lang="zh-CN" altLang="zh-CN" kern="100" dirty="0">
                <a:solidFill>
                  <a:schemeClr val="bg1"/>
                </a:solidFill>
                <a:latin typeface="思源黑体 CN Bold" panose="020B0800000000000000" pitchFamily="34" charset="-122"/>
                <a:ea typeface="思源黑体 CN Bold" panose="020B0800000000000000" pitchFamily="34" charset="-122"/>
              </a:rPr>
              <a:t>，</a:t>
            </a:r>
            <a:r>
              <a:rPr lang="en-US" altLang="zh-CN" kern="100" dirty="0">
                <a:solidFill>
                  <a:schemeClr val="bg1"/>
                </a:solidFill>
                <a:latin typeface="思源黑体 CN Bold" panose="020B0800000000000000" pitchFamily="34" charset="-122"/>
                <a:ea typeface="思源黑体 CN Bold" panose="020B0800000000000000" pitchFamily="34" charset="-122"/>
              </a:rPr>
              <a:t>c=7</a:t>
            </a:r>
            <a:endParaRPr lang="zh-CN" altLang="zh-CN" kern="100" dirty="0">
              <a:solidFill>
                <a:schemeClr val="bg1"/>
              </a:solidFill>
              <a:latin typeface="思源黑体 CN Bold" panose="020B0800000000000000" pitchFamily="34" charset="-122"/>
              <a:ea typeface="思源黑体 CN Bold" panose="020B0800000000000000" pitchFamily="34" charset="-122"/>
            </a:endParaRPr>
          </a:p>
        </p:txBody>
      </p:sp>
      <p:sp>
        <p:nvSpPr>
          <p:cNvPr id="10" name="矩形 9"/>
          <p:cNvSpPr/>
          <p:nvPr/>
        </p:nvSpPr>
        <p:spPr>
          <a:xfrm>
            <a:off x="1518061" y="3638989"/>
            <a:ext cx="4572000" cy="2308324"/>
          </a:xfrm>
          <a:prstGeom prst="rect">
            <a:avLst/>
          </a:prstGeom>
        </p:spPr>
        <p:txBody>
          <a:bodyPr>
            <a:spAutoFit/>
          </a:bodyPr>
          <a:lstStyle/>
          <a:p>
            <a:pPr defTabSz="685800" fontAlgn="ctr">
              <a:lnSpc>
                <a:spcPct val="150000"/>
              </a:lnSpc>
            </a:pPr>
            <a:r>
              <a:rPr lang="zh-CN" altLang="zh-CN" sz="1600" kern="100" dirty="0">
                <a:solidFill>
                  <a:schemeClr val="bg1"/>
                </a:solidFill>
                <a:latin typeface="思源黑体 CN Bold" panose="020B0800000000000000" pitchFamily="34" charset="-122"/>
                <a:ea typeface="思源黑体 CN Bold" panose="020B0800000000000000" pitchFamily="34" charset="-122"/>
              </a:rPr>
              <a:t>【答案】</a:t>
            </a:r>
            <a:r>
              <a:rPr lang="en-US" altLang="zh-CN" sz="1600" kern="100" dirty="0">
                <a:solidFill>
                  <a:schemeClr val="bg1"/>
                </a:solidFill>
                <a:latin typeface="思源黑体 CN Bold" panose="020B0800000000000000" pitchFamily="34" charset="-122"/>
                <a:ea typeface="思源黑体 CN Bold" panose="020B0800000000000000" pitchFamily="34" charset="-122"/>
              </a:rPr>
              <a:t>D</a:t>
            </a:r>
            <a:endParaRPr lang="zh-CN" altLang="zh-CN" sz="1600" kern="100" dirty="0">
              <a:solidFill>
                <a:schemeClr val="bg1"/>
              </a:solidFill>
              <a:latin typeface="思源黑体 CN Bold" panose="020B0800000000000000" pitchFamily="34" charset="-122"/>
              <a:ea typeface="思源黑体 CN Bold" panose="020B0800000000000000" pitchFamily="34" charset="-122"/>
            </a:endParaRPr>
          </a:p>
          <a:p>
            <a:pPr defTabSz="685800" fontAlgn="ctr">
              <a:lnSpc>
                <a:spcPct val="150000"/>
              </a:lnSpc>
            </a:pPr>
            <a:r>
              <a:rPr lang="zh-CN" altLang="zh-CN" sz="1600" kern="100" dirty="0">
                <a:solidFill>
                  <a:schemeClr val="bg1"/>
                </a:solidFill>
                <a:latin typeface="思源黑体 CN Bold" panose="020B0800000000000000" pitchFamily="34" charset="-122"/>
                <a:ea typeface="思源黑体 CN Bold" panose="020B0800000000000000" pitchFamily="34" charset="-122"/>
              </a:rPr>
              <a:t>【解析】</a:t>
            </a:r>
          </a:p>
          <a:p>
            <a:pPr defTabSz="685800" fontAlgn="ctr">
              <a:lnSpc>
                <a:spcPct val="150000"/>
              </a:lnSpc>
            </a:pPr>
            <a:r>
              <a:rPr lang="zh-CN" altLang="zh-CN" sz="1600" kern="100" dirty="0">
                <a:solidFill>
                  <a:schemeClr val="bg1"/>
                </a:solidFill>
                <a:latin typeface="思源黑体 CN Bold" panose="020B0800000000000000" pitchFamily="34" charset="-122"/>
                <a:ea typeface="思源黑体 CN Bold" panose="020B0800000000000000" pitchFamily="34" charset="-122"/>
              </a:rPr>
              <a:t>解：</a:t>
            </a:r>
            <a:r>
              <a:rPr lang="en-US" altLang="zh-CN" sz="1600" kern="100" dirty="0">
                <a:solidFill>
                  <a:schemeClr val="bg1"/>
                </a:solidFill>
                <a:latin typeface="思源黑体 CN Bold" panose="020B0800000000000000" pitchFamily="34" charset="-122"/>
                <a:ea typeface="思源黑体 CN Bold" panose="020B0800000000000000" pitchFamily="34" charset="-122"/>
              </a:rPr>
              <a:t>A</a:t>
            </a:r>
            <a:r>
              <a:rPr lang="zh-CN" altLang="zh-CN" sz="1600" kern="100" dirty="0">
                <a:solidFill>
                  <a:schemeClr val="bg1"/>
                </a:solidFill>
                <a:latin typeface="思源黑体 CN Bold" panose="020B0800000000000000" pitchFamily="34" charset="-122"/>
                <a:ea typeface="思源黑体 CN Bold" panose="020B0800000000000000" pitchFamily="34" charset="-122"/>
              </a:rPr>
              <a:t>．</a:t>
            </a:r>
            <a:r>
              <a:rPr lang="en-US" altLang="zh-CN" sz="1600" kern="100" dirty="0">
                <a:solidFill>
                  <a:schemeClr val="bg1"/>
                </a:solidFill>
                <a:latin typeface="思源黑体 CN Bold" panose="020B0800000000000000" pitchFamily="34" charset="-122"/>
                <a:ea typeface="思源黑体 CN Bold" panose="020B0800000000000000" pitchFamily="34" charset="-122"/>
              </a:rPr>
              <a:t>15</a:t>
            </a:r>
            <a:r>
              <a:rPr lang="en-US" altLang="zh-CN" sz="1600" kern="100" baseline="30000" dirty="0">
                <a:solidFill>
                  <a:schemeClr val="bg1"/>
                </a:solidFill>
                <a:latin typeface="思源黑体 CN Bold" panose="020B0800000000000000" pitchFamily="34" charset="-122"/>
                <a:ea typeface="思源黑体 CN Bold" panose="020B0800000000000000" pitchFamily="34" charset="-122"/>
              </a:rPr>
              <a:t>2</a:t>
            </a:r>
            <a:r>
              <a:rPr lang="en-US" altLang="zh-CN" sz="1600" kern="100" dirty="0">
                <a:solidFill>
                  <a:schemeClr val="bg1"/>
                </a:solidFill>
                <a:latin typeface="思源黑体 CN Bold" panose="020B0800000000000000" pitchFamily="34" charset="-122"/>
                <a:ea typeface="思源黑体 CN Bold" panose="020B0800000000000000" pitchFamily="34" charset="-122"/>
              </a:rPr>
              <a:t>+8</a:t>
            </a:r>
            <a:r>
              <a:rPr lang="en-US" altLang="zh-CN" sz="1600" kern="100" baseline="30000" dirty="0">
                <a:solidFill>
                  <a:schemeClr val="bg1"/>
                </a:solidFill>
                <a:latin typeface="思源黑体 CN Bold" panose="020B0800000000000000" pitchFamily="34" charset="-122"/>
                <a:ea typeface="思源黑体 CN Bold" panose="020B0800000000000000" pitchFamily="34" charset="-122"/>
              </a:rPr>
              <a:t>2</a:t>
            </a:r>
            <a:r>
              <a:rPr lang="en-US" altLang="zh-CN" sz="1600" kern="100" dirty="0">
                <a:solidFill>
                  <a:schemeClr val="bg1"/>
                </a:solidFill>
                <a:latin typeface="思源黑体 CN Bold" panose="020B0800000000000000" pitchFamily="34" charset="-122"/>
                <a:ea typeface="思源黑体 CN Bold" panose="020B0800000000000000" pitchFamily="34" charset="-122"/>
              </a:rPr>
              <a:t>=17</a:t>
            </a:r>
            <a:r>
              <a:rPr lang="en-US" altLang="zh-CN" sz="1600" kern="100" baseline="30000" dirty="0">
                <a:solidFill>
                  <a:schemeClr val="bg1"/>
                </a:solidFill>
                <a:latin typeface="思源黑体 CN Bold" panose="020B0800000000000000" pitchFamily="34" charset="-122"/>
                <a:ea typeface="思源黑体 CN Bold" panose="020B0800000000000000" pitchFamily="34" charset="-122"/>
              </a:rPr>
              <a:t>2</a:t>
            </a:r>
            <a:r>
              <a:rPr lang="en-US" altLang="zh-CN" sz="1600" kern="100" dirty="0">
                <a:solidFill>
                  <a:schemeClr val="bg1"/>
                </a:solidFill>
                <a:latin typeface="思源黑体 CN Bold" panose="020B0800000000000000" pitchFamily="34" charset="-122"/>
                <a:ea typeface="思源黑体 CN Bold" panose="020B0800000000000000" pitchFamily="34" charset="-122"/>
              </a:rPr>
              <a:t>=289</a:t>
            </a:r>
            <a:r>
              <a:rPr lang="zh-CN" altLang="zh-CN" sz="1600" kern="100" dirty="0">
                <a:solidFill>
                  <a:schemeClr val="bg1"/>
                </a:solidFill>
                <a:latin typeface="思源黑体 CN Bold" panose="020B0800000000000000" pitchFamily="34" charset="-122"/>
                <a:ea typeface="思源黑体 CN Bold" panose="020B0800000000000000" pitchFamily="34" charset="-122"/>
              </a:rPr>
              <a:t>，是勾股数；</a:t>
            </a:r>
          </a:p>
          <a:p>
            <a:pPr defTabSz="685800" fontAlgn="ctr">
              <a:lnSpc>
                <a:spcPct val="150000"/>
              </a:lnSpc>
            </a:pPr>
            <a:r>
              <a:rPr lang="en-US" altLang="zh-CN" sz="1600" kern="100" dirty="0">
                <a:solidFill>
                  <a:schemeClr val="bg1"/>
                </a:solidFill>
                <a:latin typeface="思源黑体 CN Bold" panose="020B0800000000000000" pitchFamily="34" charset="-122"/>
                <a:ea typeface="思源黑体 CN Bold" panose="020B0800000000000000" pitchFamily="34" charset="-122"/>
              </a:rPr>
              <a:t>B</a:t>
            </a:r>
            <a:r>
              <a:rPr lang="zh-CN" altLang="zh-CN" sz="1600" kern="100" dirty="0">
                <a:solidFill>
                  <a:schemeClr val="bg1"/>
                </a:solidFill>
                <a:latin typeface="思源黑体 CN Bold" panose="020B0800000000000000" pitchFamily="34" charset="-122"/>
                <a:ea typeface="思源黑体 CN Bold" panose="020B0800000000000000" pitchFamily="34" charset="-122"/>
              </a:rPr>
              <a:t>．</a:t>
            </a:r>
            <a:r>
              <a:rPr lang="en-US" altLang="zh-CN" sz="1600" kern="100" dirty="0">
                <a:solidFill>
                  <a:schemeClr val="bg1"/>
                </a:solidFill>
                <a:latin typeface="思源黑体 CN Bold" panose="020B0800000000000000" pitchFamily="34" charset="-122"/>
                <a:ea typeface="思源黑体 CN Bold" panose="020B0800000000000000" pitchFamily="34" charset="-122"/>
              </a:rPr>
              <a:t>9</a:t>
            </a:r>
            <a:r>
              <a:rPr lang="en-US" altLang="zh-CN" sz="1600" kern="100" baseline="30000" dirty="0">
                <a:solidFill>
                  <a:schemeClr val="bg1"/>
                </a:solidFill>
                <a:latin typeface="思源黑体 CN Bold" panose="020B0800000000000000" pitchFamily="34" charset="-122"/>
                <a:ea typeface="思源黑体 CN Bold" panose="020B0800000000000000" pitchFamily="34" charset="-122"/>
              </a:rPr>
              <a:t>2</a:t>
            </a:r>
            <a:r>
              <a:rPr lang="en-US" altLang="zh-CN" sz="1600" kern="100" dirty="0">
                <a:solidFill>
                  <a:schemeClr val="bg1"/>
                </a:solidFill>
                <a:latin typeface="思源黑体 CN Bold" panose="020B0800000000000000" pitchFamily="34" charset="-122"/>
                <a:ea typeface="思源黑体 CN Bold" panose="020B0800000000000000" pitchFamily="34" charset="-122"/>
              </a:rPr>
              <a:t>+12</a:t>
            </a:r>
            <a:r>
              <a:rPr lang="en-US" altLang="zh-CN" sz="1600" kern="100" baseline="30000" dirty="0">
                <a:solidFill>
                  <a:schemeClr val="bg1"/>
                </a:solidFill>
                <a:latin typeface="思源黑体 CN Bold" panose="020B0800000000000000" pitchFamily="34" charset="-122"/>
                <a:ea typeface="思源黑体 CN Bold" panose="020B0800000000000000" pitchFamily="34" charset="-122"/>
              </a:rPr>
              <a:t>2</a:t>
            </a:r>
            <a:r>
              <a:rPr lang="en-US" altLang="zh-CN" sz="1600" kern="100" dirty="0">
                <a:solidFill>
                  <a:schemeClr val="bg1"/>
                </a:solidFill>
                <a:latin typeface="思源黑体 CN Bold" panose="020B0800000000000000" pitchFamily="34" charset="-122"/>
                <a:ea typeface="思源黑体 CN Bold" panose="020B0800000000000000" pitchFamily="34" charset="-122"/>
              </a:rPr>
              <a:t>=15</a:t>
            </a:r>
            <a:r>
              <a:rPr lang="en-US" altLang="zh-CN" sz="1600" kern="100" baseline="30000" dirty="0">
                <a:solidFill>
                  <a:schemeClr val="bg1"/>
                </a:solidFill>
                <a:latin typeface="思源黑体 CN Bold" panose="020B0800000000000000" pitchFamily="34" charset="-122"/>
                <a:ea typeface="思源黑体 CN Bold" panose="020B0800000000000000" pitchFamily="34" charset="-122"/>
              </a:rPr>
              <a:t>2</a:t>
            </a:r>
            <a:r>
              <a:rPr lang="en-US" altLang="zh-CN" sz="1600" kern="100" dirty="0">
                <a:solidFill>
                  <a:schemeClr val="bg1"/>
                </a:solidFill>
                <a:latin typeface="思源黑体 CN Bold" panose="020B0800000000000000" pitchFamily="34" charset="-122"/>
                <a:ea typeface="思源黑体 CN Bold" panose="020B0800000000000000" pitchFamily="34" charset="-122"/>
              </a:rPr>
              <a:t>=225</a:t>
            </a:r>
            <a:r>
              <a:rPr lang="zh-CN" altLang="zh-CN" sz="1600" kern="100" dirty="0">
                <a:solidFill>
                  <a:schemeClr val="bg1"/>
                </a:solidFill>
                <a:latin typeface="思源黑体 CN Bold" panose="020B0800000000000000" pitchFamily="34" charset="-122"/>
                <a:ea typeface="思源黑体 CN Bold" panose="020B0800000000000000" pitchFamily="34" charset="-122"/>
              </a:rPr>
              <a:t>，是勾股数；</a:t>
            </a:r>
          </a:p>
          <a:p>
            <a:pPr defTabSz="685800" fontAlgn="ctr">
              <a:lnSpc>
                <a:spcPct val="150000"/>
              </a:lnSpc>
            </a:pPr>
            <a:r>
              <a:rPr lang="en-US" altLang="zh-CN" sz="1600" kern="100" dirty="0">
                <a:solidFill>
                  <a:schemeClr val="bg1"/>
                </a:solidFill>
                <a:latin typeface="思源黑体 CN Bold" panose="020B0800000000000000" pitchFamily="34" charset="-122"/>
                <a:ea typeface="思源黑体 CN Bold" panose="020B0800000000000000" pitchFamily="34" charset="-122"/>
              </a:rPr>
              <a:t>C</a:t>
            </a:r>
            <a:r>
              <a:rPr lang="zh-CN" altLang="zh-CN" sz="1600" kern="100" dirty="0">
                <a:solidFill>
                  <a:schemeClr val="bg1"/>
                </a:solidFill>
                <a:latin typeface="思源黑体 CN Bold" panose="020B0800000000000000" pitchFamily="34" charset="-122"/>
                <a:ea typeface="思源黑体 CN Bold" panose="020B0800000000000000" pitchFamily="34" charset="-122"/>
              </a:rPr>
              <a:t>．</a:t>
            </a:r>
            <a:r>
              <a:rPr lang="en-US" altLang="zh-CN" sz="1600" kern="100" dirty="0">
                <a:solidFill>
                  <a:schemeClr val="bg1"/>
                </a:solidFill>
                <a:latin typeface="思源黑体 CN Bold" panose="020B0800000000000000" pitchFamily="34" charset="-122"/>
                <a:ea typeface="思源黑体 CN Bold" panose="020B0800000000000000" pitchFamily="34" charset="-122"/>
              </a:rPr>
              <a:t>7</a:t>
            </a:r>
            <a:r>
              <a:rPr lang="en-US" altLang="zh-CN" sz="1600" kern="100" baseline="30000" dirty="0">
                <a:solidFill>
                  <a:schemeClr val="bg1"/>
                </a:solidFill>
                <a:latin typeface="思源黑体 CN Bold" panose="020B0800000000000000" pitchFamily="34" charset="-122"/>
                <a:ea typeface="思源黑体 CN Bold" panose="020B0800000000000000" pitchFamily="34" charset="-122"/>
              </a:rPr>
              <a:t>2</a:t>
            </a:r>
            <a:r>
              <a:rPr lang="en-US" altLang="zh-CN" sz="1600" kern="100" dirty="0">
                <a:solidFill>
                  <a:schemeClr val="bg1"/>
                </a:solidFill>
                <a:latin typeface="思源黑体 CN Bold" panose="020B0800000000000000" pitchFamily="34" charset="-122"/>
                <a:ea typeface="思源黑体 CN Bold" panose="020B0800000000000000" pitchFamily="34" charset="-122"/>
              </a:rPr>
              <a:t>+24</a:t>
            </a:r>
            <a:r>
              <a:rPr lang="en-US" altLang="zh-CN" sz="1600" kern="100" baseline="30000" dirty="0">
                <a:solidFill>
                  <a:schemeClr val="bg1"/>
                </a:solidFill>
                <a:latin typeface="思源黑体 CN Bold" panose="020B0800000000000000" pitchFamily="34" charset="-122"/>
                <a:ea typeface="思源黑体 CN Bold" panose="020B0800000000000000" pitchFamily="34" charset="-122"/>
              </a:rPr>
              <a:t>2</a:t>
            </a:r>
            <a:r>
              <a:rPr lang="en-US" altLang="zh-CN" sz="1600" kern="100" dirty="0">
                <a:solidFill>
                  <a:schemeClr val="bg1"/>
                </a:solidFill>
                <a:latin typeface="思源黑体 CN Bold" panose="020B0800000000000000" pitchFamily="34" charset="-122"/>
                <a:ea typeface="思源黑体 CN Bold" panose="020B0800000000000000" pitchFamily="34" charset="-122"/>
              </a:rPr>
              <a:t>=25</a:t>
            </a:r>
            <a:r>
              <a:rPr lang="en-US" altLang="zh-CN" sz="1600" kern="100" baseline="30000" dirty="0">
                <a:solidFill>
                  <a:schemeClr val="bg1"/>
                </a:solidFill>
                <a:latin typeface="思源黑体 CN Bold" panose="020B0800000000000000" pitchFamily="34" charset="-122"/>
                <a:ea typeface="思源黑体 CN Bold" panose="020B0800000000000000" pitchFamily="34" charset="-122"/>
              </a:rPr>
              <a:t>2</a:t>
            </a:r>
            <a:r>
              <a:rPr lang="en-US" altLang="zh-CN" sz="1600" kern="100" dirty="0">
                <a:solidFill>
                  <a:schemeClr val="bg1"/>
                </a:solidFill>
                <a:latin typeface="思源黑体 CN Bold" panose="020B0800000000000000" pitchFamily="34" charset="-122"/>
                <a:ea typeface="思源黑体 CN Bold" panose="020B0800000000000000" pitchFamily="34" charset="-122"/>
              </a:rPr>
              <a:t>=625</a:t>
            </a:r>
            <a:r>
              <a:rPr lang="zh-CN" altLang="zh-CN" sz="1600" kern="100" dirty="0">
                <a:solidFill>
                  <a:schemeClr val="bg1"/>
                </a:solidFill>
                <a:latin typeface="思源黑体 CN Bold" panose="020B0800000000000000" pitchFamily="34" charset="-122"/>
                <a:ea typeface="思源黑体 CN Bold" panose="020B0800000000000000" pitchFamily="34" charset="-122"/>
              </a:rPr>
              <a:t>，是勾股数；</a:t>
            </a:r>
          </a:p>
          <a:p>
            <a:pPr defTabSz="685800" fontAlgn="ctr">
              <a:lnSpc>
                <a:spcPct val="150000"/>
              </a:lnSpc>
            </a:pPr>
            <a:r>
              <a:rPr lang="en-US" altLang="zh-CN" sz="1600" kern="100" dirty="0">
                <a:solidFill>
                  <a:schemeClr val="bg1"/>
                </a:solidFill>
                <a:latin typeface="思源黑体 CN Bold" panose="020B0800000000000000" pitchFamily="34" charset="-122"/>
                <a:ea typeface="思源黑体 CN Bold" panose="020B0800000000000000" pitchFamily="34" charset="-122"/>
              </a:rPr>
              <a:t>D</a:t>
            </a:r>
            <a:r>
              <a:rPr lang="zh-CN" altLang="zh-CN" sz="1600" kern="100" dirty="0">
                <a:solidFill>
                  <a:schemeClr val="bg1"/>
                </a:solidFill>
                <a:latin typeface="思源黑体 CN Bold" panose="020B0800000000000000" pitchFamily="34" charset="-122"/>
                <a:ea typeface="思源黑体 CN Bold" panose="020B0800000000000000" pitchFamily="34" charset="-122"/>
              </a:rPr>
              <a:t>．</a:t>
            </a:r>
            <a:r>
              <a:rPr lang="en-US" altLang="zh-CN" sz="1600" kern="100" dirty="0">
                <a:solidFill>
                  <a:schemeClr val="bg1"/>
                </a:solidFill>
                <a:latin typeface="思源黑体 CN Bold" panose="020B0800000000000000" pitchFamily="34" charset="-122"/>
                <a:ea typeface="思源黑体 CN Bold" panose="020B0800000000000000" pitchFamily="34" charset="-122"/>
              </a:rPr>
              <a:t>3</a:t>
            </a:r>
            <a:r>
              <a:rPr lang="en-US" altLang="zh-CN" sz="1600" kern="100" baseline="30000" dirty="0">
                <a:solidFill>
                  <a:schemeClr val="bg1"/>
                </a:solidFill>
                <a:latin typeface="思源黑体 CN Bold" panose="020B0800000000000000" pitchFamily="34" charset="-122"/>
                <a:ea typeface="思源黑体 CN Bold" panose="020B0800000000000000" pitchFamily="34" charset="-122"/>
              </a:rPr>
              <a:t>2</a:t>
            </a:r>
            <a:r>
              <a:rPr lang="en-US" altLang="zh-CN" sz="1600" kern="100" dirty="0">
                <a:solidFill>
                  <a:schemeClr val="bg1"/>
                </a:solidFill>
                <a:latin typeface="思源黑体 CN Bold" panose="020B0800000000000000" pitchFamily="34" charset="-122"/>
                <a:ea typeface="思源黑体 CN Bold" panose="020B0800000000000000" pitchFamily="34" charset="-122"/>
              </a:rPr>
              <a:t>+5</a:t>
            </a:r>
            <a:r>
              <a:rPr lang="en-US" altLang="zh-CN" sz="1600" kern="100" baseline="30000" dirty="0">
                <a:solidFill>
                  <a:schemeClr val="bg1"/>
                </a:solidFill>
                <a:latin typeface="思源黑体 CN Bold" panose="020B0800000000000000" pitchFamily="34" charset="-122"/>
                <a:ea typeface="思源黑体 CN Bold" panose="020B0800000000000000" pitchFamily="34" charset="-122"/>
              </a:rPr>
              <a:t>2</a:t>
            </a:r>
            <a:r>
              <a:rPr lang="en-US" altLang="zh-CN" sz="1600" kern="100" dirty="0">
                <a:solidFill>
                  <a:schemeClr val="bg1"/>
                </a:solidFill>
                <a:latin typeface="思源黑体 CN Bold" panose="020B0800000000000000" pitchFamily="34" charset="-122"/>
                <a:ea typeface="思源黑体 CN Bold" panose="020B0800000000000000" pitchFamily="34" charset="-122"/>
              </a:rPr>
              <a:t>≠7</a:t>
            </a:r>
            <a:r>
              <a:rPr lang="en-US" altLang="zh-CN" sz="1600" kern="100" baseline="30000" dirty="0">
                <a:solidFill>
                  <a:schemeClr val="bg1"/>
                </a:solidFill>
                <a:latin typeface="思源黑体 CN Bold" panose="020B0800000000000000" pitchFamily="34" charset="-122"/>
                <a:ea typeface="思源黑体 CN Bold" panose="020B0800000000000000" pitchFamily="34" charset="-122"/>
              </a:rPr>
              <a:t>2</a:t>
            </a:r>
            <a:r>
              <a:rPr lang="zh-CN" altLang="zh-CN" sz="1600" kern="100" dirty="0">
                <a:solidFill>
                  <a:schemeClr val="bg1"/>
                </a:solidFill>
                <a:latin typeface="思源黑体 CN Bold" panose="020B0800000000000000" pitchFamily="34" charset="-122"/>
                <a:ea typeface="思源黑体 CN Bold" panose="020B0800000000000000" pitchFamily="34" charset="-122"/>
              </a:rPr>
              <a:t>，不是勾股数．故选</a:t>
            </a:r>
            <a:r>
              <a:rPr lang="en-US" altLang="zh-CN" sz="1600" kern="100" dirty="0">
                <a:solidFill>
                  <a:schemeClr val="bg1"/>
                </a:solidFill>
                <a:latin typeface="思源黑体 CN Bold" panose="020B0800000000000000" pitchFamily="34" charset="-122"/>
                <a:ea typeface="思源黑体 CN Bold" panose="020B0800000000000000" pitchFamily="34" charset="-122"/>
              </a:rPr>
              <a:t>D</a:t>
            </a:r>
            <a:r>
              <a:rPr lang="zh-CN" altLang="zh-CN" sz="1600" kern="100" dirty="0">
                <a:solidFill>
                  <a:schemeClr val="bg1"/>
                </a:solidFill>
                <a:latin typeface="思源黑体 CN Bold" panose="020B0800000000000000" pitchFamily="34" charset="-122"/>
                <a:ea typeface="思源黑体 CN Bold" panose="020B0800000000000000" pitchFamily="34" charset="-122"/>
              </a:rPr>
              <a:t>．</a:t>
            </a:r>
          </a:p>
        </p:txBody>
      </p:sp>
      <p:sp>
        <p:nvSpPr>
          <p:cNvPr id="11" name="笑脸 10"/>
          <p:cNvSpPr/>
          <p:nvPr/>
        </p:nvSpPr>
        <p:spPr>
          <a:xfrm>
            <a:off x="4161768" y="2789490"/>
            <a:ext cx="363071" cy="429522"/>
          </a:xfrm>
          <a:prstGeom prst="smileyFace">
            <a:avLst/>
          </a:prstGeom>
          <a:solidFill>
            <a:schemeClr val="bg1"/>
          </a:solidFill>
          <a:ln w="25400" cap="flat" cmpd="sng" algn="ctr">
            <a:solidFill>
              <a:srgbClr val="4BC5B9">
                <a:shade val="5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chemeClr val="bg1"/>
              </a:solidFill>
              <a:effectLst/>
              <a:uLnTx/>
              <a:uFillTx/>
              <a:latin typeface="思源黑体 CN Bold" panose="020B0800000000000000" pitchFamily="34" charset="-122"/>
              <a:ea typeface="思源黑体 CN Bold" panose="020B0800000000000000" pitchFamily="34" charset="-122"/>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hidden="1"/>
          <p:cNvSpPr txBox="1"/>
          <p:nvPr/>
        </p:nvSpPr>
        <p:spPr>
          <a:xfrm>
            <a:off x="0" y="149731"/>
            <a:ext cx="2095500" cy="369332"/>
          </a:xfrm>
          <a:prstGeom prst="rect">
            <a:avLst/>
          </a:prstGeom>
          <a:noFill/>
        </p:spPr>
        <p:txBody>
          <a:bodyPr wrap="square" rtlCol="0">
            <a:spAutoFit/>
          </a:bodyPr>
          <a:lstStyle/>
          <a:p>
            <a:pPr algn="ctr"/>
            <a:r>
              <a:rPr lang="en-US" altLang="zh-CN" dirty="0">
                <a:noFill/>
              </a:rPr>
              <a:t>BY YUSHEN</a:t>
            </a:r>
            <a:endParaRPr lang="zh-CN" altLang="en-US" dirty="0">
              <a:noFill/>
            </a:endParaRPr>
          </a:p>
        </p:txBody>
      </p:sp>
      <p:grpSp>
        <p:nvGrpSpPr>
          <p:cNvPr id="2" name="组合 1"/>
          <p:cNvGrpSpPr/>
          <p:nvPr/>
        </p:nvGrpSpPr>
        <p:grpSpPr>
          <a:xfrm>
            <a:off x="830675" y="1742583"/>
            <a:ext cx="3335253" cy="2935768"/>
            <a:chOff x="1846822" y="1767376"/>
            <a:chExt cx="3335253" cy="2935768"/>
          </a:xfrm>
        </p:grpSpPr>
        <p:pic>
          <p:nvPicPr>
            <p:cNvPr id="41" name="图片 40"/>
            <p:cNvPicPr>
              <a:picLocks noChangeAspect="1"/>
            </p:cNvPicPr>
            <p:nvPr/>
          </p:nvPicPr>
          <p:blipFill rotWithShape="1">
            <a:blip r:embed="rId8" cstate="print">
              <a:extLst>
                <a:ext uri="{28A0092B-C50C-407E-A947-70E740481C1C}">
                  <a14:useLocalDpi xmlns:a14="http://schemas.microsoft.com/office/drawing/2010/main" val="0"/>
                </a:ext>
              </a:extLst>
            </a:blip>
            <a:srcRect t="85253"/>
            <a:stretch>
              <a:fillRect/>
            </a:stretch>
          </p:blipFill>
          <p:spPr>
            <a:xfrm flipH="1">
              <a:off x="1846822" y="3807192"/>
              <a:ext cx="3335253" cy="895952"/>
            </a:xfrm>
            <a:prstGeom prst="rect">
              <a:avLst/>
            </a:prstGeom>
          </p:spPr>
        </p:pic>
        <p:grpSp>
          <p:nvGrpSpPr>
            <p:cNvPr id="3" name="组合 2"/>
            <p:cNvGrpSpPr/>
            <p:nvPr/>
          </p:nvGrpSpPr>
          <p:grpSpPr>
            <a:xfrm>
              <a:off x="2092905" y="1767376"/>
              <a:ext cx="2642172" cy="2342833"/>
              <a:chOff x="2092905" y="1767376"/>
              <a:chExt cx="2642172" cy="2342833"/>
            </a:xfrm>
          </p:grpSpPr>
          <p:sp>
            <p:nvSpPr>
              <p:cNvPr id="5" name="文本框 4"/>
              <p:cNvSpPr txBox="1"/>
              <p:nvPr/>
            </p:nvSpPr>
            <p:spPr>
              <a:xfrm>
                <a:off x="2092905" y="1767376"/>
                <a:ext cx="1659429" cy="1862048"/>
              </a:xfrm>
              <a:prstGeom prst="rect">
                <a:avLst/>
              </a:prstGeom>
              <a:noFill/>
            </p:spPr>
            <p:txBody>
              <a:bodyPr wrap="none" rtlCol="0">
                <a:spAutoFit/>
              </a:bodyPr>
              <a:lstStyle/>
              <a:p>
                <a:r>
                  <a:rPr lang="zh-CN" altLang="en-US" sz="11500" dirty="0">
                    <a:solidFill>
                      <a:prstClr val="white"/>
                    </a:solidFill>
                    <a:effectLst>
                      <a:outerShdw blurRad="38100" dist="38100" dir="2700000" algn="tl">
                        <a:srgbClr val="000000">
                          <a:alpha val="43137"/>
                        </a:srgbClr>
                      </a:outerShdw>
                    </a:effectLst>
                    <a:latin typeface="站酷快乐体2016修订版" panose="02010600030101010101" pitchFamily="2" charset="-122"/>
                    <a:ea typeface="站酷快乐体2016修订版" panose="02010600030101010101" pitchFamily="2" charset="-122"/>
                  </a:rPr>
                  <a:t>目</a:t>
                </a:r>
                <a:endParaRPr lang="zh-CN" altLang="en-US" sz="11500" dirty="0">
                  <a:solidFill>
                    <a:schemeClr val="bg1"/>
                  </a:solidFill>
                  <a:effectLst>
                    <a:outerShdw blurRad="38100" dist="38100" dir="2700000" algn="tl">
                      <a:srgbClr val="000000">
                        <a:alpha val="43137"/>
                      </a:srgbClr>
                    </a:outerShdw>
                  </a:effectLst>
                  <a:latin typeface="站酷快乐体2016修订版" panose="02010600030101010101" pitchFamily="2" charset="-122"/>
                  <a:ea typeface="站酷快乐体2016修订版" panose="02010600030101010101" pitchFamily="2" charset="-122"/>
                </a:endParaRPr>
              </a:p>
            </p:txBody>
          </p:sp>
          <p:sp>
            <p:nvSpPr>
              <p:cNvPr id="6" name="文本框 5"/>
              <p:cNvSpPr txBox="1"/>
              <p:nvPr/>
            </p:nvSpPr>
            <p:spPr>
              <a:xfrm>
                <a:off x="3421897" y="2663659"/>
                <a:ext cx="1313180" cy="1446550"/>
              </a:xfrm>
              <a:prstGeom prst="rect">
                <a:avLst/>
              </a:prstGeom>
              <a:noFill/>
            </p:spPr>
            <p:txBody>
              <a:bodyPr wrap="none" rtlCol="0">
                <a:spAutoFit/>
              </a:bodyPr>
              <a:lstStyle/>
              <a:p>
                <a:r>
                  <a:rPr lang="zh-CN" altLang="en-US" sz="8800" dirty="0">
                    <a:solidFill>
                      <a:schemeClr val="bg1"/>
                    </a:solidFill>
                    <a:effectLst>
                      <a:outerShdw blurRad="38100" dist="38100" dir="2700000" algn="tl">
                        <a:srgbClr val="000000">
                          <a:alpha val="43137"/>
                        </a:srgbClr>
                      </a:outerShdw>
                    </a:effectLst>
                    <a:latin typeface="站酷快乐体2016修订版" panose="02010600030101010101" pitchFamily="2" charset="-122"/>
                    <a:ea typeface="站酷快乐体2016修订版" panose="02010600030101010101" pitchFamily="2" charset="-122"/>
                  </a:rPr>
                  <a:t>录</a:t>
                </a:r>
              </a:p>
            </p:txBody>
          </p:sp>
        </p:grpSp>
        <p:pic>
          <p:nvPicPr>
            <p:cNvPr id="39" name="图片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65450" y="3120693"/>
              <a:ext cx="895952" cy="895952"/>
            </a:xfrm>
            <a:prstGeom prst="rect">
              <a:avLst/>
            </a:prstGeom>
          </p:spPr>
        </p:pic>
      </p:grpSp>
      <p:grpSp>
        <p:nvGrpSpPr>
          <p:cNvPr id="46" name="组合 45"/>
          <p:cNvGrpSpPr/>
          <p:nvPr/>
        </p:nvGrpSpPr>
        <p:grpSpPr>
          <a:xfrm>
            <a:off x="4922375" y="1440219"/>
            <a:ext cx="6636829" cy="1815500"/>
            <a:chOff x="4738473" y="1170995"/>
            <a:chExt cx="6636829" cy="1815500"/>
          </a:xfrm>
        </p:grpSpPr>
        <p:grpSp>
          <p:nvGrpSpPr>
            <p:cNvPr id="14" name="组合 13"/>
            <p:cNvGrpSpPr/>
            <p:nvPr/>
          </p:nvGrpSpPr>
          <p:grpSpPr>
            <a:xfrm>
              <a:off x="4889105" y="1862831"/>
              <a:ext cx="3712114" cy="461665"/>
              <a:chOff x="8266676" y="1577362"/>
              <a:chExt cx="3305288" cy="411069"/>
            </a:xfrm>
          </p:grpSpPr>
          <p:sp>
            <p:nvSpPr>
              <p:cNvPr id="16" name="文本框 38"/>
              <p:cNvSpPr txBox="1"/>
              <p:nvPr>
                <p:custDataLst>
                  <p:tags r:id="rId6"/>
                </p:custDataLst>
              </p:nvPr>
            </p:nvSpPr>
            <p:spPr>
              <a:xfrm>
                <a:off x="8266676" y="1577362"/>
                <a:ext cx="1518843" cy="411069"/>
              </a:xfrm>
              <a:prstGeom prst="rect">
                <a:avLst/>
              </a:prstGeom>
              <a:noFill/>
            </p:spPr>
            <p:txBody>
              <a:bodyPr wrap="square" rtlCol="0">
                <a:spAutoFit/>
              </a:bodyPr>
              <a:lstStyle/>
              <a:p>
                <a:pPr lvl="0"/>
                <a:r>
                  <a:rPr lang="zh-CN" altLang="en-US" sz="2400" dirty="0">
                    <a:solidFill>
                      <a:schemeClr val="bg1"/>
                    </a:solidFill>
                    <a:latin typeface="思源黑体 CN Bold" panose="020B0800000000000000" pitchFamily="34" charset="-122"/>
                    <a:ea typeface="思源黑体 CN Bold" panose="020B0800000000000000" pitchFamily="34" charset="-122"/>
                  </a:rPr>
                  <a:t>学习目标</a:t>
                </a:r>
              </a:p>
            </p:txBody>
          </p:sp>
          <p:sp>
            <p:nvSpPr>
              <p:cNvPr id="17" name="矩形 16"/>
              <p:cNvSpPr/>
              <p:nvPr/>
            </p:nvSpPr>
            <p:spPr>
              <a:xfrm>
                <a:off x="9463446" y="1773267"/>
                <a:ext cx="2108518" cy="178130"/>
              </a:xfrm>
              <a:prstGeom prst="rect">
                <a:avLst/>
              </a:prstGeom>
            </p:spPr>
            <p:txBody>
              <a:bodyPr wrap="square">
                <a:spAutoFit/>
              </a:bodyPr>
              <a:lstStyle/>
              <a:p>
                <a:r>
                  <a:rPr lang="en-US" altLang="zh-CN" sz="700" dirty="0">
                    <a:solidFill>
                      <a:schemeClr val="bg1"/>
                    </a:solidFill>
                    <a:latin typeface="思源黑体 CN Light" panose="020B0300000000000000" pitchFamily="34" charset="-122"/>
                    <a:ea typeface="思源黑体 CN Light" panose="020B0300000000000000" pitchFamily="34" charset="-122"/>
                  </a:rPr>
                  <a:t>LEARNING OBJECTIVES</a:t>
                </a:r>
              </a:p>
            </p:txBody>
          </p:sp>
        </p:grpSp>
        <p:grpSp>
          <p:nvGrpSpPr>
            <p:cNvPr id="44" name="组合 43"/>
            <p:cNvGrpSpPr/>
            <p:nvPr/>
          </p:nvGrpSpPr>
          <p:grpSpPr>
            <a:xfrm>
              <a:off x="4738473" y="1170995"/>
              <a:ext cx="1652932" cy="604728"/>
              <a:chOff x="4738473" y="1752789"/>
              <a:chExt cx="1652932" cy="604728"/>
            </a:xfrm>
          </p:grpSpPr>
          <p:sp>
            <p:nvSpPr>
              <p:cNvPr id="12" name="矩形: 圆角 11"/>
              <p:cNvSpPr/>
              <p:nvPr/>
            </p:nvSpPr>
            <p:spPr>
              <a:xfrm>
                <a:off x="5400881" y="1904941"/>
                <a:ext cx="980398" cy="45023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solidFill>
                </a:endParaRPr>
              </a:p>
            </p:txBody>
          </p:sp>
          <p:sp>
            <p:nvSpPr>
              <p:cNvPr id="13" name="文本框 38"/>
              <p:cNvSpPr txBox="1"/>
              <p:nvPr>
                <p:custDataLst>
                  <p:tags r:id="rId5"/>
                </p:custDataLst>
              </p:nvPr>
            </p:nvSpPr>
            <p:spPr>
              <a:xfrm>
                <a:off x="5768064" y="1904941"/>
                <a:ext cx="623341" cy="400110"/>
              </a:xfrm>
              <a:prstGeom prst="rect">
                <a:avLst/>
              </a:prstGeom>
              <a:noFill/>
            </p:spPr>
            <p:txBody>
              <a:bodyPr wrap="square" rtlCol="0">
                <a:spAutoFit/>
              </a:bodyPr>
              <a:lstStyle/>
              <a:p>
                <a:pPr lvl="0" algn="ctr"/>
                <a:r>
                  <a:rPr lang="en-US" altLang="zh-CN" sz="2000" dirty="0">
                    <a:solidFill>
                      <a:schemeClr val="bg1"/>
                    </a:solidFill>
                    <a:latin typeface="思源黑体 CN Bold" panose="020B0800000000000000" pitchFamily="34" charset="-122"/>
                    <a:ea typeface="思源黑体 CN Bold" panose="020B0800000000000000" pitchFamily="34" charset="-122"/>
                  </a:rPr>
                  <a:t>01</a:t>
                </a:r>
                <a:endParaRPr lang="zh-CN" altLang="en-US" sz="2000" dirty="0">
                  <a:solidFill>
                    <a:schemeClr val="bg1"/>
                  </a:solidFill>
                  <a:latin typeface="思源黑体 CN Bold" panose="020B0800000000000000" pitchFamily="34" charset="-122"/>
                  <a:ea typeface="思源黑体 CN Bold" panose="020B0800000000000000" pitchFamily="34" charset="-122"/>
                </a:endParaRPr>
              </a:p>
            </p:txBody>
          </p:sp>
          <p:pic>
            <p:nvPicPr>
              <p:cNvPr id="15" name="图片 14" descr="图片包含 游戏机, 树&#10;&#10;描述已自动生成"/>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rcRect t="24513" b="26369"/>
              <a:stretch>
                <a:fillRect/>
              </a:stretch>
            </p:blipFill>
            <p:spPr>
              <a:xfrm>
                <a:off x="4738473" y="1752789"/>
                <a:ext cx="1231186" cy="604728"/>
              </a:xfrm>
              <a:prstGeom prst="rect">
                <a:avLst/>
              </a:prstGeom>
            </p:spPr>
          </p:pic>
        </p:grpSp>
        <p:sp>
          <p:nvSpPr>
            <p:cNvPr id="42" name="矩形 41"/>
            <p:cNvSpPr/>
            <p:nvPr/>
          </p:nvSpPr>
          <p:spPr>
            <a:xfrm>
              <a:off x="4920034" y="2281366"/>
              <a:ext cx="6455268" cy="705129"/>
            </a:xfrm>
            <a:prstGeom prst="rect">
              <a:avLst/>
            </a:prstGeom>
          </p:spPr>
          <p:txBody>
            <a:bodyPr wrap="square">
              <a:spAutoFit/>
            </a:bodyPr>
            <a:lstStyle/>
            <a:p>
              <a:pPr>
                <a:lnSpc>
                  <a:spcPct val="150000"/>
                </a:lnSpc>
              </a:pPr>
              <a:r>
                <a:rPr lang="en-US" altLang="zh-CN" sz="1400" dirty="0">
                  <a:solidFill>
                    <a:schemeClr val="bg1"/>
                  </a:solidFill>
                  <a:latin typeface="思源黑体 CN Light" panose="020B0300000000000000" pitchFamily="34" charset="-122"/>
                  <a:ea typeface="思源黑体 CN Light" panose="020B0300000000000000" pitchFamily="34" charset="-122"/>
                </a:rPr>
                <a:t>1</a:t>
              </a:r>
              <a:r>
                <a:rPr lang="zh-CN" altLang="en-US" sz="1400" dirty="0">
                  <a:solidFill>
                    <a:schemeClr val="bg1"/>
                  </a:solidFill>
                  <a:latin typeface="思源黑体 CN Light" panose="020B0300000000000000" pitchFamily="34" charset="-122"/>
                  <a:ea typeface="思源黑体 CN Light" panose="020B0300000000000000" pitchFamily="34" charset="-122"/>
                </a:rPr>
                <a:t>、了解勾股定理的发现过程，掌握勾股定理的内容，会用面积法证明勾股定理。</a:t>
              </a:r>
              <a:endParaRPr lang="en-US" altLang="zh-CN" sz="1400" dirty="0">
                <a:solidFill>
                  <a:schemeClr val="bg1"/>
                </a:solidFill>
                <a:latin typeface="思源黑体 CN Light" panose="020B0300000000000000" pitchFamily="34" charset="-122"/>
                <a:ea typeface="思源黑体 CN Light" panose="020B0300000000000000" pitchFamily="34" charset="-122"/>
              </a:endParaRPr>
            </a:p>
            <a:p>
              <a:pPr>
                <a:lnSpc>
                  <a:spcPct val="150000"/>
                </a:lnSpc>
              </a:pPr>
              <a:r>
                <a:rPr lang="en-US" altLang="zh-CN" sz="1400" dirty="0">
                  <a:solidFill>
                    <a:schemeClr val="bg1"/>
                  </a:solidFill>
                  <a:latin typeface="思源黑体 CN Light" panose="020B0300000000000000" pitchFamily="34" charset="-122"/>
                  <a:ea typeface="思源黑体 CN Light" panose="020B0300000000000000" pitchFamily="34" charset="-122"/>
                </a:rPr>
                <a:t>2</a:t>
              </a:r>
              <a:r>
                <a:rPr lang="zh-CN" altLang="en-US" sz="1400" dirty="0">
                  <a:solidFill>
                    <a:schemeClr val="bg1"/>
                  </a:solidFill>
                  <a:latin typeface="思源黑体 CN Light" panose="020B0300000000000000" pitchFamily="34" charset="-122"/>
                  <a:ea typeface="思源黑体 CN Light" panose="020B0300000000000000" pitchFamily="34" charset="-122"/>
                </a:rPr>
                <a:t>、培养在实际生活中发现问题总结规律的意识和能力。</a:t>
              </a:r>
            </a:p>
          </p:txBody>
        </p:sp>
      </p:grpSp>
      <p:grpSp>
        <p:nvGrpSpPr>
          <p:cNvPr id="65" name="组合 64"/>
          <p:cNvGrpSpPr/>
          <p:nvPr/>
        </p:nvGrpSpPr>
        <p:grpSpPr>
          <a:xfrm>
            <a:off x="4922375" y="3680900"/>
            <a:ext cx="3253144" cy="1492335"/>
            <a:chOff x="4738473" y="1170995"/>
            <a:chExt cx="3253144" cy="1492335"/>
          </a:xfrm>
        </p:grpSpPr>
        <p:grpSp>
          <p:nvGrpSpPr>
            <p:cNvPr id="66" name="组合 65"/>
            <p:cNvGrpSpPr/>
            <p:nvPr/>
          </p:nvGrpSpPr>
          <p:grpSpPr>
            <a:xfrm>
              <a:off x="4889104" y="1862831"/>
              <a:ext cx="3102513" cy="461665"/>
              <a:chOff x="8266676" y="1577362"/>
              <a:chExt cx="2762496" cy="411069"/>
            </a:xfrm>
          </p:grpSpPr>
          <p:sp>
            <p:nvSpPr>
              <p:cNvPr id="72" name="文本框 38"/>
              <p:cNvSpPr txBox="1"/>
              <p:nvPr>
                <p:custDataLst>
                  <p:tags r:id="rId4"/>
                </p:custDataLst>
              </p:nvPr>
            </p:nvSpPr>
            <p:spPr>
              <a:xfrm>
                <a:off x="8266676" y="1577362"/>
                <a:ext cx="1518843" cy="411069"/>
              </a:xfrm>
              <a:prstGeom prst="rect">
                <a:avLst/>
              </a:prstGeom>
              <a:noFill/>
            </p:spPr>
            <p:txBody>
              <a:bodyPr wrap="square" rtlCol="0">
                <a:spAutoFit/>
              </a:bodyPr>
              <a:lstStyle/>
              <a:p>
                <a:pPr lvl="0"/>
                <a:r>
                  <a:rPr lang="zh-CN" altLang="en-US" sz="2400" dirty="0">
                    <a:solidFill>
                      <a:schemeClr val="bg1"/>
                    </a:solidFill>
                    <a:latin typeface="思源黑体 CN Bold" panose="020B0800000000000000" pitchFamily="34" charset="-122"/>
                    <a:ea typeface="思源黑体 CN Bold" panose="020B0800000000000000" pitchFamily="34" charset="-122"/>
                  </a:rPr>
                  <a:t>重点</a:t>
                </a:r>
              </a:p>
            </p:txBody>
          </p:sp>
          <p:sp>
            <p:nvSpPr>
              <p:cNvPr id="73" name="矩形 72"/>
              <p:cNvSpPr/>
              <p:nvPr/>
            </p:nvSpPr>
            <p:spPr>
              <a:xfrm>
                <a:off x="8920654" y="1771898"/>
                <a:ext cx="2108518" cy="178130"/>
              </a:xfrm>
              <a:prstGeom prst="rect">
                <a:avLst/>
              </a:prstGeom>
            </p:spPr>
            <p:txBody>
              <a:bodyPr wrap="square">
                <a:spAutoFit/>
              </a:bodyPr>
              <a:lstStyle/>
              <a:p>
                <a:r>
                  <a:rPr lang="en-US" altLang="zh-CN" sz="700" dirty="0">
                    <a:solidFill>
                      <a:schemeClr val="bg1"/>
                    </a:solidFill>
                    <a:latin typeface="思源黑体 CN Light" panose="020B0300000000000000" pitchFamily="34" charset="-122"/>
                    <a:ea typeface="思源黑体 CN Light" panose="020B0300000000000000" pitchFamily="34" charset="-122"/>
                  </a:rPr>
                  <a:t>A KEY</a:t>
                </a:r>
              </a:p>
            </p:txBody>
          </p:sp>
        </p:grpSp>
        <p:grpSp>
          <p:nvGrpSpPr>
            <p:cNvPr id="67" name="组合 66"/>
            <p:cNvGrpSpPr/>
            <p:nvPr/>
          </p:nvGrpSpPr>
          <p:grpSpPr>
            <a:xfrm>
              <a:off x="4738473" y="1170995"/>
              <a:ext cx="1652932" cy="604728"/>
              <a:chOff x="4738473" y="1752789"/>
              <a:chExt cx="1652932" cy="604728"/>
            </a:xfrm>
          </p:grpSpPr>
          <p:sp>
            <p:nvSpPr>
              <p:cNvPr id="69" name="矩形: 圆角 68"/>
              <p:cNvSpPr/>
              <p:nvPr/>
            </p:nvSpPr>
            <p:spPr>
              <a:xfrm>
                <a:off x="5400881" y="1904941"/>
                <a:ext cx="980398" cy="45023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solidFill>
                </a:endParaRPr>
              </a:p>
            </p:txBody>
          </p:sp>
          <p:sp>
            <p:nvSpPr>
              <p:cNvPr id="70" name="文本框 38"/>
              <p:cNvSpPr txBox="1"/>
              <p:nvPr>
                <p:custDataLst>
                  <p:tags r:id="rId3"/>
                </p:custDataLst>
              </p:nvPr>
            </p:nvSpPr>
            <p:spPr>
              <a:xfrm>
                <a:off x="5768064" y="1904941"/>
                <a:ext cx="623341" cy="400110"/>
              </a:xfrm>
              <a:prstGeom prst="rect">
                <a:avLst/>
              </a:prstGeom>
              <a:noFill/>
            </p:spPr>
            <p:txBody>
              <a:bodyPr wrap="square" rtlCol="0">
                <a:spAutoFit/>
              </a:bodyPr>
              <a:lstStyle/>
              <a:p>
                <a:pPr lvl="0" algn="ctr"/>
                <a:r>
                  <a:rPr lang="en-US" altLang="zh-CN" sz="2000" dirty="0">
                    <a:solidFill>
                      <a:schemeClr val="bg1"/>
                    </a:solidFill>
                    <a:latin typeface="思源黑体 CN Bold" panose="020B0800000000000000" pitchFamily="34" charset="-122"/>
                    <a:ea typeface="思源黑体 CN Bold" panose="020B0800000000000000" pitchFamily="34" charset="-122"/>
                  </a:rPr>
                  <a:t>02</a:t>
                </a:r>
                <a:endParaRPr lang="zh-CN" altLang="en-US" sz="2000" dirty="0">
                  <a:solidFill>
                    <a:schemeClr val="bg1"/>
                  </a:solidFill>
                  <a:latin typeface="思源黑体 CN Bold" panose="020B0800000000000000" pitchFamily="34" charset="-122"/>
                  <a:ea typeface="思源黑体 CN Bold" panose="020B0800000000000000" pitchFamily="34" charset="-122"/>
                </a:endParaRPr>
              </a:p>
            </p:txBody>
          </p:sp>
          <p:pic>
            <p:nvPicPr>
              <p:cNvPr id="71" name="图片 70" descr="图片包含 游戏机, 树&#10;&#10;描述已自动生成"/>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rcRect t="24513" b="26369"/>
              <a:stretch>
                <a:fillRect/>
              </a:stretch>
            </p:blipFill>
            <p:spPr>
              <a:xfrm>
                <a:off x="4738473" y="1752789"/>
                <a:ext cx="1231186" cy="604728"/>
              </a:xfrm>
              <a:prstGeom prst="rect">
                <a:avLst/>
              </a:prstGeom>
            </p:spPr>
          </p:pic>
        </p:grpSp>
        <p:sp>
          <p:nvSpPr>
            <p:cNvPr id="68" name="矩形 67"/>
            <p:cNvSpPr/>
            <p:nvPr/>
          </p:nvSpPr>
          <p:spPr>
            <a:xfrm>
              <a:off x="4920034" y="2281366"/>
              <a:ext cx="2548328" cy="381964"/>
            </a:xfrm>
            <a:prstGeom prst="rect">
              <a:avLst/>
            </a:prstGeom>
          </p:spPr>
          <p:txBody>
            <a:bodyPr wrap="square">
              <a:spAutoFit/>
            </a:bodyPr>
            <a:lstStyle/>
            <a:p>
              <a:pPr>
                <a:lnSpc>
                  <a:spcPct val="150000"/>
                </a:lnSpc>
              </a:pPr>
              <a:r>
                <a:rPr lang="en-US" altLang="zh-CN" sz="1400" dirty="0">
                  <a:solidFill>
                    <a:schemeClr val="bg1"/>
                  </a:solidFill>
                  <a:latin typeface="思源黑体 CN Light" panose="020B0300000000000000" pitchFamily="34" charset="-122"/>
                  <a:ea typeface="思源黑体 CN Light" panose="020B0300000000000000" pitchFamily="34" charset="-122"/>
                </a:rPr>
                <a:t>1</a:t>
              </a:r>
              <a:r>
                <a:rPr lang="zh-CN" altLang="en-US" sz="1400" dirty="0">
                  <a:solidFill>
                    <a:schemeClr val="bg1"/>
                  </a:solidFill>
                  <a:latin typeface="思源黑体 CN Light" panose="020B0300000000000000" pitchFamily="34" charset="-122"/>
                  <a:ea typeface="思源黑体 CN Light" panose="020B0300000000000000" pitchFamily="34" charset="-122"/>
                </a:rPr>
                <a:t>、勾股定理的内容和证明。</a:t>
              </a:r>
            </a:p>
          </p:txBody>
        </p:sp>
      </p:grpSp>
      <p:grpSp>
        <p:nvGrpSpPr>
          <p:cNvPr id="74" name="组合 73"/>
          <p:cNvGrpSpPr/>
          <p:nvPr/>
        </p:nvGrpSpPr>
        <p:grpSpPr>
          <a:xfrm>
            <a:off x="8261864" y="3680900"/>
            <a:ext cx="2333954" cy="1492335"/>
            <a:chOff x="4738473" y="1170995"/>
            <a:chExt cx="2333954" cy="1492335"/>
          </a:xfrm>
        </p:grpSpPr>
        <p:grpSp>
          <p:nvGrpSpPr>
            <p:cNvPr id="75" name="组合 74"/>
            <p:cNvGrpSpPr/>
            <p:nvPr/>
          </p:nvGrpSpPr>
          <p:grpSpPr>
            <a:xfrm>
              <a:off x="4889103" y="1862831"/>
              <a:ext cx="1940208" cy="461665"/>
              <a:chOff x="8266676" y="1577362"/>
              <a:chExt cx="1727573" cy="411069"/>
            </a:xfrm>
          </p:grpSpPr>
          <p:sp>
            <p:nvSpPr>
              <p:cNvPr id="81" name="文本框 38"/>
              <p:cNvSpPr txBox="1"/>
              <p:nvPr>
                <p:custDataLst>
                  <p:tags r:id="rId2"/>
                </p:custDataLst>
              </p:nvPr>
            </p:nvSpPr>
            <p:spPr>
              <a:xfrm>
                <a:off x="8266676" y="1577362"/>
                <a:ext cx="1518843" cy="411069"/>
              </a:xfrm>
              <a:prstGeom prst="rect">
                <a:avLst/>
              </a:prstGeom>
              <a:noFill/>
            </p:spPr>
            <p:txBody>
              <a:bodyPr wrap="square" rtlCol="0">
                <a:spAutoFit/>
              </a:bodyPr>
              <a:lstStyle/>
              <a:p>
                <a:pPr lvl="0"/>
                <a:r>
                  <a:rPr lang="zh-CN" altLang="en-US" sz="2400" dirty="0">
                    <a:solidFill>
                      <a:schemeClr val="bg1"/>
                    </a:solidFill>
                    <a:latin typeface="思源黑体 CN Bold" panose="020B0800000000000000" pitchFamily="34" charset="-122"/>
                    <a:ea typeface="思源黑体 CN Bold" panose="020B0800000000000000" pitchFamily="34" charset="-122"/>
                  </a:rPr>
                  <a:t>难点</a:t>
                </a:r>
              </a:p>
            </p:txBody>
          </p:sp>
          <p:sp>
            <p:nvSpPr>
              <p:cNvPr id="82" name="矩形 81"/>
              <p:cNvSpPr/>
              <p:nvPr/>
            </p:nvSpPr>
            <p:spPr>
              <a:xfrm>
                <a:off x="8920654" y="1771898"/>
                <a:ext cx="1073595" cy="178130"/>
              </a:xfrm>
              <a:prstGeom prst="rect">
                <a:avLst/>
              </a:prstGeom>
            </p:spPr>
            <p:txBody>
              <a:bodyPr wrap="square">
                <a:spAutoFit/>
              </a:bodyPr>
              <a:lstStyle/>
              <a:p>
                <a:r>
                  <a:rPr lang="en-US" altLang="zh-CN" sz="700" dirty="0">
                    <a:solidFill>
                      <a:schemeClr val="bg1"/>
                    </a:solidFill>
                    <a:latin typeface="思源黑体 CN Light" panose="020B0300000000000000" pitchFamily="34" charset="-122"/>
                    <a:ea typeface="思源黑体 CN Light" panose="020B0300000000000000" pitchFamily="34" charset="-122"/>
                  </a:rPr>
                  <a:t>DIFFICULTY</a:t>
                </a:r>
              </a:p>
            </p:txBody>
          </p:sp>
        </p:grpSp>
        <p:grpSp>
          <p:nvGrpSpPr>
            <p:cNvPr id="76" name="组合 75"/>
            <p:cNvGrpSpPr/>
            <p:nvPr/>
          </p:nvGrpSpPr>
          <p:grpSpPr>
            <a:xfrm>
              <a:off x="4738473" y="1170995"/>
              <a:ext cx="1652932" cy="604728"/>
              <a:chOff x="4738473" y="1752789"/>
              <a:chExt cx="1652932" cy="604728"/>
            </a:xfrm>
          </p:grpSpPr>
          <p:sp>
            <p:nvSpPr>
              <p:cNvPr id="78" name="矩形: 圆角 77"/>
              <p:cNvSpPr/>
              <p:nvPr/>
            </p:nvSpPr>
            <p:spPr>
              <a:xfrm>
                <a:off x="5400881" y="1904941"/>
                <a:ext cx="980398" cy="45023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solidFill>
                </a:endParaRPr>
              </a:p>
            </p:txBody>
          </p:sp>
          <p:sp>
            <p:nvSpPr>
              <p:cNvPr id="79" name="文本框 38"/>
              <p:cNvSpPr txBox="1"/>
              <p:nvPr>
                <p:custDataLst>
                  <p:tags r:id="rId1"/>
                </p:custDataLst>
              </p:nvPr>
            </p:nvSpPr>
            <p:spPr>
              <a:xfrm>
                <a:off x="5768064" y="1904941"/>
                <a:ext cx="623341" cy="400110"/>
              </a:xfrm>
              <a:prstGeom prst="rect">
                <a:avLst/>
              </a:prstGeom>
              <a:noFill/>
            </p:spPr>
            <p:txBody>
              <a:bodyPr wrap="square" rtlCol="0">
                <a:spAutoFit/>
              </a:bodyPr>
              <a:lstStyle/>
              <a:p>
                <a:pPr lvl="0" algn="ctr"/>
                <a:r>
                  <a:rPr lang="en-US" altLang="zh-CN" sz="2000" dirty="0">
                    <a:solidFill>
                      <a:schemeClr val="bg1"/>
                    </a:solidFill>
                    <a:latin typeface="思源黑体 CN Bold" panose="020B0800000000000000" pitchFamily="34" charset="-122"/>
                    <a:ea typeface="思源黑体 CN Bold" panose="020B0800000000000000" pitchFamily="34" charset="-122"/>
                  </a:rPr>
                  <a:t>03</a:t>
                </a:r>
                <a:endParaRPr lang="zh-CN" altLang="en-US" sz="2000" dirty="0">
                  <a:solidFill>
                    <a:schemeClr val="bg1"/>
                  </a:solidFill>
                  <a:latin typeface="思源黑体 CN Bold" panose="020B0800000000000000" pitchFamily="34" charset="-122"/>
                  <a:ea typeface="思源黑体 CN Bold" panose="020B0800000000000000" pitchFamily="34" charset="-122"/>
                </a:endParaRPr>
              </a:p>
            </p:txBody>
          </p:sp>
          <p:pic>
            <p:nvPicPr>
              <p:cNvPr id="80" name="图片 79" descr="图片包含 游戏机, 树&#10;&#10;描述已自动生成"/>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rcRect t="24513" b="26369"/>
              <a:stretch>
                <a:fillRect/>
              </a:stretch>
            </p:blipFill>
            <p:spPr>
              <a:xfrm>
                <a:off x="4738473" y="1752789"/>
                <a:ext cx="1231186" cy="604728"/>
              </a:xfrm>
              <a:prstGeom prst="rect">
                <a:avLst/>
              </a:prstGeom>
            </p:spPr>
          </p:pic>
        </p:grpSp>
        <p:sp>
          <p:nvSpPr>
            <p:cNvPr id="77" name="矩形 76"/>
            <p:cNvSpPr/>
            <p:nvPr/>
          </p:nvSpPr>
          <p:spPr>
            <a:xfrm>
              <a:off x="4920034" y="2281366"/>
              <a:ext cx="2152393" cy="381964"/>
            </a:xfrm>
            <a:prstGeom prst="rect">
              <a:avLst/>
            </a:prstGeom>
          </p:spPr>
          <p:txBody>
            <a:bodyPr wrap="square">
              <a:spAutoFit/>
            </a:bodyPr>
            <a:lstStyle/>
            <a:p>
              <a:pPr>
                <a:lnSpc>
                  <a:spcPct val="150000"/>
                </a:lnSpc>
              </a:pPr>
              <a:r>
                <a:rPr lang="en-US" altLang="zh-CN" sz="1400" dirty="0">
                  <a:solidFill>
                    <a:schemeClr val="bg1"/>
                  </a:solidFill>
                  <a:latin typeface="思源黑体 CN Light" panose="020B0300000000000000" pitchFamily="34" charset="-122"/>
                  <a:ea typeface="思源黑体 CN Light" panose="020B0300000000000000" pitchFamily="34" charset="-122"/>
                </a:rPr>
                <a:t>1</a:t>
              </a:r>
              <a:r>
                <a:rPr lang="zh-CN" altLang="en-US" sz="1400" dirty="0">
                  <a:solidFill>
                    <a:schemeClr val="bg1"/>
                  </a:solidFill>
                  <a:latin typeface="思源黑体 CN Light" panose="020B0300000000000000" pitchFamily="34" charset="-122"/>
                  <a:ea typeface="思源黑体 CN Light" panose="020B0300000000000000" pitchFamily="34" charset="-122"/>
                </a:rPr>
                <a:t>、勾股定理的证明。 </a:t>
              </a: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anim calcmode="lin" valueType="num">
                                      <p:cBhvr>
                                        <p:cTn id="14" dur="500" fill="hold"/>
                                        <p:tgtEl>
                                          <p:spTgt spid="46"/>
                                        </p:tgtEl>
                                        <p:attrNameLst>
                                          <p:attrName>ppt_x</p:attrName>
                                        </p:attrNameLst>
                                      </p:cBhvr>
                                      <p:tavLst>
                                        <p:tav tm="0">
                                          <p:val>
                                            <p:strVal val="#ppt_x"/>
                                          </p:val>
                                        </p:tav>
                                        <p:tav tm="100000">
                                          <p:val>
                                            <p:strVal val="#ppt_x"/>
                                          </p:val>
                                        </p:tav>
                                      </p:tavLst>
                                    </p:anim>
                                    <p:anim calcmode="lin" valueType="num">
                                      <p:cBhvr>
                                        <p:cTn id="15" dur="500" fill="hold"/>
                                        <p:tgtEl>
                                          <p:spTgt spid="4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fade">
                                      <p:cBhvr>
                                        <p:cTn id="19" dur="500"/>
                                        <p:tgtEl>
                                          <p:spTgt spid="65"/>
                                        </p:tgtEl>
                                      </p:cBhvr>
                                    </p:animEffect>
                                    <p:anim calcmode="lin" valueType="num">
                                      <p:cBhvr>
                                        <p:cTn id="20" dur="500" fill="hold"/>
                                        <p:tgtEl>
                                          <p:spTgt spid="65"/>
                                        </p:tgtEl>
                                        <p:attrNameLst>
                                          <p:attrName>ppt_x</p:attrName>
                                        </p:attrNameLst>
                                      </p:cBhvr>
                                      <p:tavLst>
                                        <p:tav tm="0">
                                          <p:val>
                                            <p:strVal val="#ppt_x"/>
                                          </p:val>
                                        </p:tav>
                                        <p:tav tm="100000">
                                          <p:val>
                                            <p:strVal val="#ppt_x"/>
                                          </p:val>
                                        </p:tav>
                                      </p:tavLst>
                                    </p:anim>
                                    <p:anim calcmode="lin" valueType="num">
                                      <p:cBhvr>
                                        <p:cTn id="21" dur="500" fill="hold"/>
                                        <p:tgtEl>
                                          <p:spTgt spid="65"/>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74"/>
                                        </p:tgtEl>
                                        <p:attrNameLst>
                                          <p:attrName>style.visibility</p:attrName>
                                        </p:attrNameLst>
                                      </p:cBhvr>
                                      <p:to>
                                        <p:strVal val="visible"/>
                                      </p:to>
                                    </p:set>
                                    <p:animEffect transition="in" filter="fade">
                                      <p:cBhvr>
                                        <p:cTn id="25" dur="500"/>
                                        <p:tgtEl>
                                          <p:spTgt spid="74"/>
                                        </p:tgtEl>
                                      </p:cBhvr>
                                    </p:animEffect>
                                    <p:anim calcmode="lin" valueType="num">
                                      <p:cBhvr>
                                        <p:cTn id="26" dur="500" fill="hold"/>
                                        <p:tgtEl>
                                          <p:spTgt spid="74"/>
                                        </p:tgtEl>
                                        <p:attrNameLst>
                                          <p:attrName>ppt_x</p:attrName>
                                        </p:attrNameLst>
                                      </p:cBhvr>
                                      <p:tavLst>
                                        <p:tav tm="0">
                                          <p:val>
                                            <p:strVal val="#ppt_x"/>
                                          </p:val>
                                        </p:tav>
                                        <p:tav tm="100000">
                                          <p:val>
                                            <p:strVal val="#ppt_x"/>
                                          </p:val>
                                        </p:tav>
                                      </p:tavLst>
                                    </p:anim>
                                    <p:anim calcmode="lin" valueType="num">
                                      <p:cBhvr>
                                        <p:cTn id="27" dur="5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hidden="1"/>
          <p:cNvSpPr txBox="1"/>
          <p:nvPr/>
        </p:nvSpPr>
        <p:spPr>
          <a:xfrm>
            <a:off x="0" y="149731"/>
            <a:ext cx="2095500" cy="369332"/>
          </a:xfrm>
          <a:prstGeom prst="rect">
            <a:avLst/>
          </a:prstGeom>
          <a:noFill/>
        </p:spPr>
        <p:txBody>
          <a:bodyPr wrap="square" rtlCol="0">
            <a:spAutoFit/>
          </a:bodyPr>
          <a:lstStyle/>
          <a:p>
            <a:pPr algn="ctr"/>
            <a:r>
              <a:rPr lang="en-US" altLang="zh-CN" dirty="0">
                <a:noFill/>
              </a:rPr>
              <a:t>BY YUSHEN</a:t>
            </a:r>
            <a:endParaRPr lang="zh-CN" altLang="en-US" dirty="0">
              <a:noFill/>
            </a:endParaRPr>
          </a:p>
        </p:txBody>
      </p:sp>
      <p:grpSp>
        <p:nvGrpSpPr>
          <p:cNvPr id="2" name="组合 1"/>
          <p:cNvGrpSpPr/>
          <p:nvPr/>
        </p:nvGrpSpPr>
        <p:grpSpPr>
          <a:xfrm>
            <a:off x="286875" y="246419"/>
            <a:ext cx="3726325" cy="613817"/>
            <a:chOff x="528175" y="411519"/>
            <a:chExt cx="3726325" cy="613817"/>
          </a:xfrm>
        </p:grpSpPr>
        <p:sp>
          <p:nvSpPr>
            <p:cNvPr id="39" name="文本框 38"/>
            <p:cNvSpPr txBox="1"/>
            <p:nvPr>
              <p:custDataLst>
                <p:tags r:id="rId1"/>
              </p:custDataLst>
            </p:nvPr>
          </p:nvSpPr>
          <p:spPr>
            <a:xfrm>
              <a:off x="2383884" y="563671"/>
              <a:ext cx="1870616" cy="461665"/>
            </a:xfrm>
            <a:prstGeom prst="rect">
              <a:avLst/>
            </a:prstGeom>
            <a:noFill/>
          </p:spPr>
          <p:txBody>
            <a:bodyPr wrap="square" rtlCol="0">
              <a:spAutoFit/>
            </a:bodyPr>
            <a:lstStyle/>
            <a:p>
              <a:pPr lvl="0"/>
              <a:r>
                <a:rPr lang="zh-CN" altLang="en-US" sz="2400" dirty="0">
                  <a:solidFill>
                    <a:schemeClr val="bg1"/>
                  </a:solidFill>
                  <a:latin typeface="思源黑体 CN Bold" panose="020B0800000000000000" pitchFamily="34" charset="-122"/>
                  <a:ea typeface="思源黑体 CN Bold" panose="020B0800000000000000" pitchFamily="34" charset="-122"/>
                </a:rPr>
                <a:t>随堂测试</a:t>
              </a:r>
            </a:p>
          </p:txBody>
        </p:sp>
        <p:grpSp>
          <p:nvGrpSpPr>
            <p:cNvPr id="34" name="组合 33"/>
            <p:cNvGrpSpPr/>
            <p:nvPr/>
          </p:nvGrpSpPr>
          <p:grpSpPr>
            <a:xfrm>
              <a:off x="528175" y="411519"/>
              <a:ext cx="1652932" cy="604728"/>
              <a:chOff x="4738473" y="1752789"/>
              <a:chExt cx="1652932" cy="604728"/>
            </a:xfrm>
          </p:grpSpPr>
          <p:sp>
            <p:nvSpPr>
              <p:cNvPr id="36" name="矩形: 圆角 35"/>
              <p:cNvSpPr/>
              <p:nvPr/>
            </p:nvSpPr>
            <p:spPr>
              <a:xfrm>
                <a:off x="5400881" y="1904941"/>
                <a:ext cx="980398" cy="45023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solidFill>
                </a:endParaRPr>
              </a:p>
            </p:txBody>
          </p:sp>
          <p:sp>
            <p:nvSpPr>
              <p:cNvPr id="37" name="文本框 38"/>
              <p:cNvSpPr txBox="1"/>
              <p:nvPr>
                <p:custDataLst>
                  <p:tags r:id="rId2"/>
                </p:custDataLst>
              </p:nvPr>
            </p:nvSpPr>
            <p:spPr>
              <a:xfrm>
                <a:off x="5768064" y="1904941"/>
                <a:ext cx="623341" cy="400110"/>
              </a:xfrm>
              <a:prstGeom prst="rect">
                <a:avLst/>
              </a:prstGeom>
              <a:noFill/>
            </p:spPr>
            <p:txBody>
              <a:bodyPr wrap="square" rtlCol="0">
                <a:spAutoFit/>
              </a:bodyPr>
              <a:lstStyle/>
              <a:p>
                <a:pPr lvl="0" algn="ctr"/>
                <a:r>
                  <a:rPr lang="en-US" altLang="zh-CN" sz="2000" dirty="0">
                    <a:solidFill>
                      <a:schemeClr val="bg1"/>
                    </a:solidFill>
                    <a:latin typeface="思源黑体 CN Bold" panose="020B0800000000000000" pitchFamily="34" charset="-122"/>
                    <a:ea typeface="思源黑体 CN Bold" panose="020B0800000000000000" pitchFamily="34" charset="-122"/>
                  </a:rPr>
                  <a:t>03</a:t>
                </a:r>
                <a:endParaRPr lang="zh-CN" altLang="en-US" sz="2000" dirty="0">
                  <a:solidFill>
                    <a:schemeClr val="bg1"/>
                  </a:solidFill>
                  <a:latin typeface="思源黑体 CN Bold" panose="020B0800000000000000" pitchFamily="34" charset="-122"/>
                  <a:ea typeface="思源黑体 CN Bold" panose="020B0800000000000000" pitchFamily="34" charset="-122"/>
                </a:endParaRPr>
              </a:p>
            </p:txBody>
          </p:sp>
          <p:pic>
            <p:nvPicPr>
              <p:cNvPr id="38" name="图片 37" descr="图片包含 游戏机, 树&#10;&#10;描述已自动生成"/>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t="24513" b="26369"/>
              <a:stretch>
                <a:fillRect/>
              </a:stretch>
            </p:blipFill>
            <p:spPr>
              <a:xfrm>
                <a:off x="4738473" y="1752789"/>
                <a:ext cx="1231186" cy="604728"/>
              </a:xfrm>
              <a:prstGeom prst="rect">
                <a:avLst/>
              </a:prstGeom>
            </p:spPr>
          </p:pic>
        </p:grpSp>
      </p:grpSp>
      <mc:AlternateContent xmlns:mc="http://schemas.openxmlformats.org/markup-compatibility/2006" xmlns:a14="http://schemas.microsoft.com/office/drawing/2010/main">
        <mc:Choice Requires="a14">
          <p:sp>
            <p:nvSpPr>
              <p:cNvPr id="9" name="矩形 8"/>
              <p:cNvSpPr/>
              <p:nvPr/>
            </p:nvSpPr>
            <p:spPr>
              <a:xfrm>
                <a:off x="1599335" y="2162181"/>
                <a:ext cx="7999729" cy="992003"/>
              </a:xfrm>
              <a:prstGeom prst="rect">
                <a:avLst/>
              </a:prstGeom>
            </p:spPr>
            <p:txBody>
              <a:bodyPr wrap="square">
                <a:spAutoFit/>
              </a:bodyPr>
              <a:lstStyle/>
              <a:p>
                <a:pPr fontAlgn="ctr">
                  <a:lnSpc>
                    <a:spcPct val="150000"/>
                  </a:lnSpc>
                </a:pPr>
                <a:r>
                  <a:rPr lang="en-US" altLang="zh-CN" sz="2000" kern="100" dirty="0">
                    <a:solidFill>
                      <a:schemeClr val="bg1"/>
                    </a:solidFill>
                    <a:latin typeface="思源黑体 CN Bold" panose="020B0800000000000000" pitchFamily="34" charset="-122"/>
                    <a:ea typeface="思源黑体 CN Bold" panose="020B0800000000000000" pitchFamily="34" charset="-122"/>
                  </a:rPr>
                  <a:t>4</a:t>
                </a:r>
                <a:r>
                  <a:rPr lang="zh-CN" altLang="zh-CN" sz="2000" kern="100" dirty="0">
                    <a:solidFill>
                      <a:schemeClr val="bg1"/>
                    </a:solidFill>
                    <a:latin typeface="思源黑体 CN Bold" panose="020B0800000000000000" pitchFamily="34" charset="-122"/>
                    <a:ea typeface="思源黑体 CN Bold" panose="020B0800000000000000" pitchFamily="34" charset="-122"/>
                  </a:rPr>
                  <a:t>．已知</a:t>
                </a:r>
                <a:r>
                  <a:rPr lang="en-US" altLang="zh-CN" sz="2000" i="1" kern="100" dirty="0">
                    <a:solidFill>
                      <a:schemeClr val="bg1"/>
                    </a:solidFill>
                    <a:latin typeface="思源黑体 CN Bold" panose="020B0800000000000000" pitchFamily="34" charset="-122"/>
                    <a:ea typeface="思源黑体 CN Bold" panose="020B0800000000000000" pitchFamily="34" charset="-122"/>
                  </a:rPr>
                  <a:t>a</a:t>
                </a:r>
                <a:r>
                  <a:rPr lang="en-US" altLang="zh-CN" sz="2000" kern="100" dirty="0">
                    <a:solidFill>
                      <a:schemeClr val="bg1"/>
                    </a:solidFill>
                    <a:latin typeface="思源黑体 CN Bold" panose="020B0800000000000000" pitchFamily="34" charset="-122"/>
                    <a:ea typeface="思源黑体 CN Bold" panose="020B0800000000000000" pitchFamily="34" charset="-122"/>
                  </a:rPr>
                  <a:t>=3</a:t>
                </a:r>
                <a:r>
                  <a:rPr lang="zh-CN" altLang="zh-CN" sz="2000" kern="100" dirty="0">
                    <a:solidFill>
                      <a:schemeClr val="bg1"/>
                    </a:solidFill>
                    <a:latin typeface="思源黑体 CN Bold" panose="020B0800000000000000" pitchFamily="34" charset="-122"/>
                    <a:ea typeface="思源黑体 CN Bold" panose="020B0800000000000000" pitchFamily="34" charset="-122"/>
                  </a:rPr>
                  <a:t>，</a:t>
                </a:r>
                <a:r>
                  <a:rPr lang="en-US" altLang="zh-CN" sz="2000" i="1" kern="100" dirty="0">
                    <a:solidFill>
                      <a:schemeClr val="bg1"/>
                    </a:solidFill>
                    <a:latin typeface="思源黑体 CN Bold" panose="020B0800000000000000" pitchFamily="34" charset="-122"/>
                    <a:ea typeface="思源黑体 CN Bold" panose="020B0800000000000000" pitchFamily="34" charset="-122"/>
                  </a:rPr>
                  <a:t>b</a:t>
                </a:r>
                <a:r>
                  <a:rPr lang="en-US" altLang="zh-CN" sz="2000" kern="100" dirty="0">
                    <a:solidFill>
                      <a:schemeClr val="bg1"/>
                    </a:solidFill>
                    <a:latin typeface="思源黑体 CN Bold" panose="020B0800000000000000" pitchFamily="34" charset="-122"/>
                    <a:ea typeface="思源黑体 CN Bold" panose="020B0800000000000000" pitchFamily="34" charset="-122"/>
                  </a:rPr>
                  <a:t>=4</a:t>
                </a:r>
                <a:r>
                  <a:rPr lang="zh-CN" altLang="zh-CN" sz="2000" kern="100" dirty="0">
                    <a:solidFill>
                      <a:schemeClr val="bg1"/>
                    </a:solidFill>
                    <a:latin typeface="思源黑体 CN Bold" panose="020B0800000000000000" pitchFamily="34" charset="-122"/>
                    <a:ea typeface="思源黑体 CN Bold" panose="020B0800000000000000" pitchFamily="34" charset="-122"/>
                  </a:rPr>
                  <a:t>，若</a:t>
                </a:r>
                <a:r>
                  <a:rPr lang="en-US" altLang="zh-CN" sz="2000" i="1" kern="100" dirty="0">
                    <a:solidFill>
                      <a:schemeClr val="bg1"/>
                    </a:solidFill>
                    <a:latin typeface="思源黑体 CN Bold" panose="020B0800000000000000" pitchFamily="34" charset="-122"/>
                    <a:ea typeface="思源黑体 CN Bold" panose="020B0800000000000000" pitchFamily="34" charset="-122"/>
                  </a:rPr>
                  <a:t>a</a:t>
                </a:r>
                <a:r>
                  <a:rPr lang="zh-CN" altLang="zh-CN" sz="2000" kern="100" dirty="0">
                    <a:solidFill>
                      <a:schemeClr val="bg1"/>
                    </a:solidFill>
                    <a:latin typeface="思源黑体 CN Bold" panose="020B0800000000000000" pitchFamily="34" charset="-122"/>
                    <a:ea typeface="思源黑体 CN Bold" panose="020B0800000000000000" pitchFamily="34" charset="-122"/>
                  </a:rPr>
                  <a:t>，</a:t>
                </a:r>
                <a:r>
                  <a:rPr lang="en-US" altLang="zh-CN" sz="2000" i="1" kern="100" dirty="0">
                    <a:solidFill>
                      <a:schemeClr val="bg1"/>
                    </a:solidFill>
                    <a:latin typeface="思源黑体 CN Bold" panose="020B0800000000000000" pitchFamily="34" charset="-122"/>
                    <a:ea typeface="思源黑体 CN Bold" panose="020B0800000000000000" pitchFamily="34" charset="-122"/>
                  </a:rPr>
                  <a:t>b</a:t>
                </a:r>
                <a:r>
                  <a:rPr lang="zh-CN" altLang="zh-CN" sz="2000" kern="100" dirty="0">
                    <a:solidFill>
                      <a:schemeClr val="bg1"/>
                    </a:solidFill>
                    <a:latin typeface="思源黑体 CN Bold" panose="020B0800000000000000" pitchFamily="34" charset="-122"/>
                    <a:ea typeface="思源黑体 CN Bold" panose="020B0800000000000000" pitchFamily="34" charset="-122"/>
                  </a:rPr>
                  <a:t>，</a:t>
                </a:r>
                <a:r>
                  <a:rPr lang="en-US" altLang="zh-CN" sz="2000" i="1" kern="100" dirty="0">
                    <a:solidFill>
                      <a:schemeClr val="bg1"/>
                    </a:solidFill>
                    <a:latin typeface="思源黑体 CN Bold" panose="020B0800000000000000" pitchFamily="34" charset="-122"/>
                    <a:ea typeface="思源黑体 CN Bold" panose="020B0800000000000000" pitchFamily="34" charset="-122"/>
                  </a:rPr>
                  <a:t>c</a:t>
                </a:r>
                <a:r>
                  <a:rPr lang="zh-CN" altLang="zh-CN" sz="2000" kern="100" dirty="0">
                    <a:solidFill>
                      <a:schemeClr val="bg1"/>
                    </a:solidFill>
                    <a:latin typeface="思源黑体 CN Bold" panose="020B0800000000000000" pitchFamily="34" charset="-122"/>
                    <a:ea typeface="思源黑体 CN Bold" panose="020B0800000000000000" pitchFamily="34" charset="-122"/>
                  </a:rPr>
                  <a:t>能组成直角三角形，则</a:t>
                </a:r>
                <a:r>
                  <a:rPr lang="en-US" altLang="zh-CN" sz="2000" i="1" kern="100" dirty="0">
                    <a:solidFill>
                      <a:schemeClr val="bg1"/>
                    </a:solidFill>
                    <a:latin typeface="思源黑体 CN Bold" panose="020B0800000000000000" pitchFamily="34" charset="-122"/>
                    <a:ea typeface="思源黑体 CN Bold" panose="020B0800000000000000" pitchFamily="34" charset="-122"/>
                  </a:rPr>
                  <a:t>c</a:t>
                </a:r>
                <a:r>
                  <a:rPr lang="en-US" altLang="zh-CN" sz="2000" kern="100" dirty="0">
                    <a:solidFill>
                      <a:schemeClr val="bg1"/>
                    </a:solidFill>
                    <a:latin typeface="思源黑体 CN Bold" panose="020B0800000000000000" pitchFamily="34" charset="-122"/>
                    <a:ea typeface="思源黑体 CN Bold" panose="020B0800000000000000" pitchFamily="34" charset="-122"/>
                  </a:rPr>
                  <a:t>=</a:t>
                </a:r>
                <a:r>
                  <a:rPr lang="zh-CN" altLang="zh-CN" sz="2000" kern="100" dirty="0">
                    <a:solidFill>
                      <a:schemeClr val="bg1"/>
                    </a:solidFill>
                    <a:latin typeface="思源黑体 CN Bold" panose="020B0800000000000000" pitchFamily="34" charset="-122"/>
                    <a:ea typeface="思源黑体 CN Bold" panose="020B0800000000000000" pitchFamily="34" charset="-122"/>
                  </a:rPr>
                  <a:t>（　　）</a:t>
                </a:r>
              </a:p>
              <a:p>
                <a:pPr>
                  <a:lnSpc>
                    <a:spcPct val="150000"/>
                  </a:lnSpc>
                </a:pPr>
                <a:r>
                  <a:rPr lang="en-US" altLang="zh-CN" sz="2000" kern="100" dirty="0">
                    <a:solidFill>
                      <a:schemeClr val="bg1"/>
                    </a:solidFill>
                    <a:latin typeface="思源黑体 CN Bold" panose="020B0800000000000000" pitchFamily="34" charset="-122"/>
                    <a:ea typeface="思源黑体 CN Bold" panose="020B0800000000000000" pitchFamily="34" charset="-122"/>
                  </a:rPr>
                  <a:t>A</a:t>
                </a:r>
                <a:r>
                  <a:rPr lang="zh-CN" altLang="zh-CN" sz="2000" kern="100" dirty="0">
                    <a:solidFill>
                      <a:schemeClr val="bg1"/>
                    </a:solidFill>
                    <a:latin typeface="思源黑体 CN Bold" panose="020B0800000000000000" pitchFamily="34" charset="-122"/>
                    <a:ea typeface="思源黑体 CN Bold" panose="020B0800000000000000" pitchFamily="34" charset="-122"/>
                  </a:rPr>
                  <a:t>．</a:t>
                </a:r>
                <a:r>
                  <a:rPr lang="en-US" altLang="zh-CN" sz="2000" kern="100" dirty="0">
                    <a:solidFill>
                      <a:schemeClr val="bg1"/>
                    </a:solidFill>
                    <a:latin typeface="思源黑体 CN Bold" panose="020B0800000000000000" pitchFamily="34" charset="-122"/>
                    <a:ea typeface="思源黑体 CN Bold" panose="020B0800000000000000" pitchFamily="34" charset="-122"/>
                  </a:rPr>
                  <a:t>5    B</a:t>
                </a:r>
                <a:r>
                  <a:rPr lang="zh-CN" altLang="zh-CN" sz="2000" kern="100" dirty="0">
                    <a:solidFill>
                      <a:schemeClr val="bg1"/>
                    </a:solidFill>
                    <a:latin typeface="思源黑体 CN Bold" panose="020B0800000000000000" pitchFamily="34" charset="-122"/>
                    <a:ea typeface="思源黑体 CN Bold" panose="020B0800000000000000" pitchFamily="34" charset="-122"/>
                  </a:rPr>
                  <a:t>．</a:t>
                </a:r>
                <a14:m>
                  <m:oMath xmlns:m="http://schemas.openxmlformats.org/officeDocument/2006/math">
                    <m:rad>
                      <m:radPr>
                        <m:degHide m:val="on"/>
                        <m:ctrlPr>
                          <a:rPr lang="zh-CN" altLang="zh-CN" sz="2000" i="1" kern="100">
                            <a:solidFill>
                              <a:schemeClr val="bg1"/>
                            </a:solidFill>
                            <a:effectLst/>
                            <a:latin typeface="Cambria Math" panose="02040503050406030204" pitchFamily="18" charset="0"/>
                            <a:ea typeface="Cambria Math" panose="02040503050406030204" pitchFamily="18" charset="0"/>
                          </a:rPr>
                        </m:ctrlPr>
                      </m:radPr>
                      <m:deg/>
                      <m:e>
                        <m:r>
                          <a:rPr lang="en-US" altLang="zh-CN" sz="2000" i="1" kern="100">
                            <a:solidFill>
                              <a:schemeClr val="bg1"/>
                            </a:solidFill>
                            <a:latin typeface="Cambria Math" panose="02040503050406030204" pitchFamily="18" charset="0"/>
                          </a:rPr>
                          <m:t>7</m:t>
                        </m:r>
                      </m:e>
                    </m:rad>
                  </m:oMath>
                </a14:m>
                <a:r>
                  <a:rPr lang="en-US" altLang="zh-CN" sz="2000" kern="100" dirty="0">
                    <a:solidFill>
                      <a:schemeClr val="bg1"/>
                    </a:solidFill>
                    <a:latin typeface="思源黑体 CN Bold" panose="020B0800000000000000" pitchFamily="34" charset="-122"/>
                    <a:ea typeface="思源黑体 CN Bold" panose="020B0800000000000000" pitchFamily="34" charset="-122"/>
                  </a:rPr>
                  <a:t>    C</a:t>
                </a:r>
                <a:r>
                  <a:rPr lang="zh-CN" altLang="zh-CN" sz="2000" kern="100" dirty="0">
                    <a:solidFill>
                      <a:schemeClr val="bg1"/>
                    </a:solidFill>
                    <a:latin typeface="思源黑体 CN Bold" panose="020B0800000000000000" pitchFamily="34" charset="-122"/>
                    <a:ea typeface="思源黑体 CN Bold" panose="020B0800000000000000" pitchFamily="34" charset="-122"/>
                  </a:rPr>
                  <a:t>．</a:t>
                </a:r>
                <a:r>
                  <a:rPr lang="en-US" altLang="zh-CN" sz="2000" kern="100" dirty="0">
                    <a:solidFill>
                      <a:schemeClr val="bg1"/>
                    </a:solidFill>
                    <a:latin typeface="思源黑体 CN Bold" panose="020B0800000000000000" pitchFamily="34" charset="-122"/>
                    <a:ea typeface="思源黑体 CN Bold" panose="020B0800000000000000" pitchFamily="34" charset="-122"/>
                  </a:rPr>
                  <a:t>5</a:t>
                </a:r>
                <a:r>
                  <a:rPr lang="zh-CN" altLang="zh-CN" sz="2000" kern="100" dirty="0">
                    <a:solidFill>
                      <a:schemeClr val="bg1"/>
                    </a:solidFill>
                    <a:latin typeface="思源黑体 CN Bold" panose="020B0800000000000000" pitchFamily="34" charset="-122"/>
                    <a:ea typeface="思源黑体 CN Bold" panose="020B0800000000000000" pitchFamily="34" charset="-122"/>
                  </a:rPr>
                  <a:t>或</a:t>
                </a:r>
                <a14:m>
                  <m:oMath xmlns:m="http://schemas.openxmlformats.org/officeDocument/2006/math">
                    <m:rad>
                      <m:radPr>
                        <m:degHide m:val="on"/>
                        <m:ctrlPr>
                          <a:rPr lang="zh-CN" altLang="zh-CN" sz="2000" i="1" kern="100">
                            <a:solidFill>
                              <a:schemeClr val="bg1"/>
                            </a:solidFill>
                            <a:effectLst/>
                            <a:latin typeface="Cambria Math" panose="02040503050406030204" pitchFamily="18" charset="0"/>
                            <a:ea typeface="Cambria Math" panose="02040503050406030204" pitchFamily="18" charset="0"/>
                          </a:rPr>
                        </m:ctrlPr>
                      </m:radPr>
                      <m:deg/>
                      <m:e>
                        <m:r>
                          <a:rPr lang="en-US" altLang="zh-CN" sz="2000" i="1" kern="100">
                            <a:solidFill>
                              <a:schemeClr val="bg1"/>
                            </a:solidFill>
                            <a:latin typeface="Cambria Math" panose="02040503050406030204" pitchFamily="18" charset="0"/>
                          </a:rPr>
                          <m:t>7</m:t>
                        </m:r>
                      </m:e>
                    </m:rad>
                  </m:oMath>
                </a14:m>
                <a:r>
                  <a:rPr lang="en-US" altLang="zh-CN" sz="2000" kern="100" dirty="0">
                    <a:solidFill>
                      <a:schemeClr val="bg1"/>
                    </a:solidFill>
                    <a:latin typeface="思源黑体 CN Bold" panose="020B0800000000000000" pitchFamily="34" charset="-122"/>
                    <a:ea typeface="思源黑体 CN Bold" panose="020B0800000000000000" pitchFamily="34" charset="-122"/>
                  </a:rPr>
                  <a:t>    D</a:t>
                </a:r>
                <a:r>
                  <a:rPr lang="zh-CN" altLang="zh-CN" sz="2000" kern="100" dirty="0">
                    <a:solidFill>
                      <a:schemeClr val="bg1"/>
                    </a:solidFill>
                    <a:latin typeface="思源黑体 CN Bold" panose="020B0800000000000000" pitchFamily="34" charset="-122"/>
                    <a:ea typeface="思源黑体 CN Bold" panose="020B0800000000000000" pitchFamily="34" charset="-122"/>
                  </a:rPr>
                  <a:t>．</a:t>
                </a:r>
                <a:r>
                  <a:rPr lang="en-US" altLang="zh-CN" sz="2000" kern="100" dirty="0">
                    <a:solidFill>
                      <a:schemeClr val="bg1"/>
                    </a:solidFill>
                    <a:latin typeface="思源黑体 CN Bold" panose="020B0800000000000000" pitchFamily="34" charset="-122"/>
                    <a:ea typeface="思源黑体 CN Bold" panose="020B0800000000000000" pitchFamily="34" charset="-122"/>
                  </a:rPr>
                  <a:t>5</a:t>
                </a:r>
                <a:r>
                  <a:rPr lang="zh-CN" altLang="zh-CN" sz="2000" kern="100" dirty="0">
                    <a:solidFill>
                      <a:schemeClr val="bg1"/>
                    </a:solidFill>
                    <a:latin typeface="思源黑体 CN Bold" panose="020B0800000000000000" pitchFamily="34" charset="-122"/>
                    <a:ea typeface="思源黑体 CN Bold" panose="020B0800000000000000" pitchFamily="34" charset="-122"/>
                  </a:rPr>
                  <a:t>或</a:t>
                </a:r>
                <a:r>
                  <a:rPr lang="en-US" altLang="zh-CN" sz="2000" kern="100" dirty="0">
                    <a:solidFill>
                      <a:schemeClr val="bg1"/>
                    </a:solidFill>
                    <a:latin typeface="思源黑体 CN Bold" panose="020B0800000000000000" pitchFamily="34" charset="-122"/>
                    <a:ea typeface="思源黑体 CN Bold" panose="020B0800000000000000" pitchFamily="34" charset="-122"/>
                  </a:rPr>
                  <a:t>6</a:t>
                </a:r>
                <a:endParaRPr lang="zh-CN" altLang="zh-CN" sz="2000" kern="100" dirty="0">
                  <a:solidFill>
                    <a:schemeClr val="bg1"/>
                  </a:solidFill>
                  <a:latin typeface="思源黑体 CN Bold" panose="020B0800000000000000" pitchFamily="34" charset="-122"/>
                  <a:ea typeface="思源黑体 CN Bold" panose="020B0800000000000000" pitchFamily="34" charset="-122"/>
                </a:endParaRPr>
              </a:p>
            </p:txBody>
          </p:sp>
        </mc:Choice>
        <mc:Fallback xmlns="">
          <p:sp>
            <p:nvSpPr>
              <p:cNvPr id="9" name="矩形 8"/>
              <p:cNvSpPr>
                <a:spLocks noRot="1" noChangeAspect="1" noMove="1" noResize="1" noEditPoints="1" noAdjustHandles="1" noChangeArrowheads="1" noChangeShapeType="1" noTextEdit="1"/>
              </p:cNvSpPr>
              <p:nvPr/>
            </p:nvSpPr>
            <p:spPr>
              <a:xfrm>
                <a:off x="1599335" y="2162181"/>
                <a:ext cx="7999729" cy="992003"/>
              </a:xfrm>
              <a:prstGeom prst="rect">
                <a:avLst/>
              </a:prstGeom>
              <a:blipFill rotWithShape="1">
                <a:blip r:embed="rId6"/>
                <a:stretch>
                  <a:fillRect l="-5" t="-1" r="5" b="1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矩形 9"/>
              <p:cNvSpPr/>
              <p:nvPr/>
            </p:nvSpPr>
            <p:spPr>
              <a:xfrm>
                <a:off x="1518061" y="3703817"/>
                <a:ext cx="6474759" cy="1570879"/>
              </a:xfrm>
              <a:prstGeom prst="rect">
                <a:avLst/>
              </a:prstGeom>
            </p:spPr>
            <p:txBody>
              <a:bodyPr wrap="square">
                <a:spAutoFit/>
              </a:bodyPr>
              <a:lstStyle/>
              <a:p>
                <a:pPr fontAlgn="ctr">
                  <a:lnSpc>
                    <a:spcPct val="150000"/>
                  </a:lnSpc>
                </a:pPr>
                <a:r>
                  <a:rPr lang="zh-CN" altLang="zh-CN" sz="1600" kern="100" dirty="0">
                    <a:solidFill>
                      <a:schemeClr val="bg1"/>
                    </a:solidFill>
                    <a:latin typeface="思源黑体 CN Bold" panose="020B0800000000000000" pitchFamily="34" charset="-122"/>
                    <a:ea typeface="思源黑体 CN Bold" panose="020B0800000000000000" pitchFamily="34" charset="-122"/>
                  </a:rPr>
                  <a:t>【答案】</a:t>
                </a:r>
                <a:r>
                  <a:rPr lang="en-US" altLang="zh-CN" sz="1600" kern="100" dirty="0">
                    <a:solidFill>
                      <a:schemeClr val="bg1"/>
                    </a:solidFill>
                    <a:latin typeface="思源黑体 CN Bold" panose="020B0800000000000000" pitchFamily="34" charset="-122"/>
                    <a:ea typeface="思源黑体 CN Bold" panose="020B0800000000000000" pitchFamily="34" charset="-122"/>
                  </a:rPr>
                  <a:t>C</a:t>
                </a:r>
                <a:endParaRPr lang="zh-CN" altLang="zh-CN" sz="1600" kern="100" dirty="0">
                  <a:solidFill>
                    <a:schemeClr val="bg1"/>
                  </a:solidFill>
                  <a:latin typeface="思源黑体 CN Bold" panose="020B0800000000000000" pitchFamily="34" charset="-122"/>
                  <a:ea typeface="思源黑体 CN Bold" panose="020B0800000000000000" pitchFamily="34" charset="-122"/>
                </a:endParaRPr>
              </a:p>
              <a:p>
                <a:pPr fontAlgn="ctr">
                  <a:lnSpc>
                    <a:spcPct val="150000"/>
                  </a:lnSpc>
                </a:pPr>
                <a:r>
                  <a:rPr lang="zh-CN" altLang="zh-CN" sz="1600" kern="100" dirty="0">
                    <a:solidFill>
                      <a:schemeClr val="bg1"/>
                    </a:solidFill>
                    <a:latin typeface="思源黑体 CN Bold" panose="020B0800000000000000" pitchFamily="34" charset="-122"/>
                    <a:ea typeface="思源黑体 CN Bold" panose="020B0800000000000000" pitchFamily="34" charset="-122"/>
                  </a:rPr>
                  <a:t>【解析】试题分析：分两种情况：</a:t>
                </a:r>
              </a:p>
              <a:p>
                <a:pPr>
                  <a:lnSpc>
                    <a:spcPct val="150000"/>
                  </a:lnSpc>
                </a:pPr>
                <a:r>
                  <a:rPr lang="zh-CN" altLang="zh-CN" sz="1600" kern="100" dirty="0">
                    <a:solidFill>
                      <a:schemeClr val="bg1"/>
                    </a:solidFill>
                    <a:latin typeface="思源黑体 CN Bold" panose="020B0800000000000000" pitchFamily="34" charset="-122"/>
                    <a:ea typeface="思源黑体 CN Bold" panose="020B0800000000000000" pitchFamily="34" charset="-122"/>
                  </a:rPr>
                  <a:t>当</a:t>
                </a:r>
                <a:r>
                  <a:rPr lang="en-US" altLang="zh-CN" sz="1600" i="1" kern="100" dirty="0">
                    <a:solidFill>
                      <a:schemeClr val="bg1"/>
                    </a:solidFill>
                    <a:latin typeface="思源黑体 CN Bold" panose="020B0800000000000000" pitchFamily="34" charset="-122"/>
                    <a:ea typeface="思源黑体 CN Bold" panose="020B0800000000000000" pitchFamily="34" charset="-122"/>
                  </a:rPr>
                  <a:t>c</a:t>
                </a:r>
                <a:r>
                  <a:rPr lang="zh-CN" altLang="zh-CN" sz="1600" kern="100" dirty="0">
                    <a:solidFill>
                      <a:schemeClr val="bg1"/>
                    </a:solidFill>
                    <a:latin typeface="思源黑体 CN Bold" panose="020B0800000000000000" pitchFamily="34" charset="-122"/>
                    <a:ea typeface="思源黑体 CN Bold" panose="020B0800000000000000" pitchFamily="34" charset="-122"/>
                  </a:rPr>
                  <a:t>为斜边时，</a:t>
                </a:r>
                <a:r>
                  <a:rPr lang="en-US" altLang="zh-CN" sz="1600" i="1" kern="100" dirty="0">
                    <a:solidFill>
                      <a:schemeClr val="bg1"/>
                    </a:solidFill>
                    <a:latin typeface="思源黑体 CN Bold" panose="020B0800000000000000" pitchFamily="34" charset="-122"/>
                    <a:ea typeface="思源黑体 CN Bold" panose="020B0800000000000000" pitchFamily="34" charset="-122"/>
                  </a:rPr>
                  <a:t>c</a:t>
                </a:r>
                <a:r>
                  <a:rPr lang="en-US" altLang="zh-CN" sz="1600" kern="100" dirty="0">
                    <a:solidFill>
                      <a:schemeClr val="bg1"/>
                    </a:solidFill>
                    <a:latin typeface="思源黑体 CN Bold" panose="020B0800000000000000" pitchFamily="34" charset="-122"/>
                    <a:ea typeface="思源黑体 CN Bold" panose="020B0800000000000000" pitchFamily="34" charset="-122"/>
                  </a:rPr>
                  <a:t>=</a:t>
                </a:r>
                <a14:m>
                  <m:oMath xmlns:m="http://schemas.openxmlformats.org/officeDocument/2006/math">
                    <m:rad>
                      <m:radPr>
                        <m:degHide m:val="on"/>
                        <m:ctrlPr>
                          <a:rPr lang="zh-CN" altLang="zh-CN" sz="1600" i="1" kern="100">
                            <a:solidFill>
                              <a:schemeClr val="bg1"/>
                            </a:solidFill>
                            <a:effectLst/>
                            <a:latin typeface="Cambria Math" panose="02040503050406030204" pitchFamily="18" charset="0"/>
                            <a:ea typeface="Cambria Math" panose="02040503050406030204" pitchFamily="18" charset="0"/>
                          </a:rPr>
                        </m:ctrlPr>
                      </m:radPr>
                      <m:deg/>
                      <m:e>
                        <m:eqArr>
                          <m:eqArrPr>
                            <m:ctrlPr>
                              <a:rPr lang="zh-CN" altLang="zh-CN" sz="1600" i="1" kern="100">
                                <a:solidFill>
                                  <a:schemeClr val="bg1"/>
                                </a:solidFill>
                                <a:effectLst/>
                                <a:latin typeface="Cambria Math" panose="02040503050406030204" pitchFamily="18" charset="0"/>
                                <a:ea typeface="Cambria Math" panose="02040503050406030204" pitchFamily="18" charset="0"/>
                              </a:rPr>
                            </m:ctrlPr>
                          </m:eqArrPr>
                          <m:e>
                            <m:sSup>
                              <m:sSupPr>
                                <m:ctrlPr>
                                  <a:rPr lang="zh-CN" altLang="zh-CN" sz="1600" i="1" kern="100">
                                    <a:solidFill>
                                      <a:schemeClr val="bg1"/>
                                    </a:solidFill>
                                    <a:effectLst/>
                                    <a:latin typeface="Cambria Math" panose="02040503050406030204" pitchFamily="18" charset="0"/>
                                    <a:ea typeface="Cambria Math" panose="02040503050406030204" pitchFamily="18" charset="0"/>
                                  </a:rPr>
                                </m:ctrlPr>
                              </m:sSupPr>
                              <m:e>
                                <m:r>
                                  <a:rPr lang="en-US" altLang="zh-CN" sz="1600" b="0" i="1" kern="100" smtClean="0">
                                    <a:solidFill>
                                      <a:schemeClr val="bg1"/>
                                    </a:solidFill>
                                    <a:latin typeface="Cambria Math" panose="02040503050406030204" pitchFamily="18" charset="0"/>
                                  </a:rPr>
                                  <m:t>3</m:t>
                                </m:r>
                              </m:e>
                              <m:sup>
                                <m:r>
                                  <a:rPr lang="en-US" altLang="zh-CN" sz="1600" b="0" i="1" kern="100" smtClean="0">
                                    <a:solidFill>
                                      <a:schemeClr val="bg1"/>
                                    </a:solidFill>
                                    <a:latin typeface="Cambria Math" panose="02040503050406030204" pitchFamily="18" charset="0"/>
                                  </a:rPr>
                                  <m:t>2</m:t>
                                </m:r>
                              </m:sup>
                            </m:sSup>
                            <m:r>
                              <a:rPr lang="en-US" altLang="zh-CN" sz="1600" b="0" i="1" kern="100" smtClean="0">
                                <a:solidFill>
                                  <a:schemeClr val="bg1"/>
                                </a:solidFill>
                                <a:latin typeface="Cambria Math" panose="02040503050406030204" pitchFamily="18" charset="0"/>
                              </a:rPr>
                              <m:t>+</m:t>
                            </m:r>
                            <m:sSup>
                              <m:sSupPr>
                                <m:ctrlPr>
                                  <a:rPr lang="zh-CN" altLang="zh-CN" sz="1600" i="1" kern="100">
                                    <a:solidFill>
                                      <a:schemeClr val="bg1"/>
                                    </a:solidFill>
                                    <a:effectLst/>
                                    <a:latin typeface="Cambria Math" panose="02040503050406030204" pitchFamily="18" charset="0"/>
                                    <a:ea typeface="Cambria Math" panose="02040503050406030204" pitchFamily="18" charset="0"/>
                                  </a:rPr>
                                </m:ctrlPr>
                              </m:sSupPr>
                              <m:e>
                                <m:r>
                                  <a:rPr lang="en-US" altLang="zh-CN" sz="1600" b="0" i="1" kern="100" smtClean="0">
                                    <a:solidFill>
                                      <a:schemeClr val="bg1"/>
                                    </a:solidFill>
                                    <a:latin typeface="Cambria Math" panose="02040503050406030204" pitchFamily="18" charset="0"/>
                                  </a:rPr>
                                  <m:t>4</m:t>
                                </m:r>
                              </m:e>
                              <m:sup>
                                <m:r>
                                  <a:rPr lang="en-US" altLang="zh-CN" sz="1600" b="0" i="1" kern="100" smtClean="0">
                                    <a:solidFill>
                                      <a:schemeClr val="bg1"/>
                                    </a:solidFill>
                                    <a:latin typeface="Cambria Math" panose="02040503050406030204" pitchFamily="18" charset="0"/>
                                  </a:rPr>
                                  <m:t>2</m:t>
                                </m:r>
                              </m:sup>
                            </m:sSup>
                          </m:e>
                        </m:eqArr>
                      </m:e>
                    </m:rad>
                  </m:oMath>
                </a14:m>
                <a:r>
                  <a:rPr lang="en-US" altLang="zh-CN" sz="1600" kern="100" dirty="0">
                    <a:solidFill>
                      <a:schemeClr val="bg1"/>
                    </a:solidFill>
                    <a:latin typeface="思源黑体 CN Bold" panose="020B0800000000000000" pitchFamily="34" charset="-122"/>
                    <a:ea typeface="思源黑体 CN Bold" panose="020B0800000000000000" pitchFamily="34" charset="-122"/>
                  </a:rPr>
                  <a:t>=5</a:t>
                </a:r>
                <a:r>
                  <a:rPr lang="zh-CN" altLang="zh-CN" sz="1600" kern="100" dirty="0">
                    <a:solidFill>
                      <a:schemeClr val="bg1"/>
                    </a:solidFill>
                    <a:latin typeface="思源黑体 CN Bold" panose="020B0800000000000000" pitchFamily="34" charset="-122"/>
                    <a:ea typeface="思源黑体 CN Bold" panose="020B0800000000000000" pitchFamily="34" charset="-122"/>
                  </a:rPr>
                  <a:t>；</a:t>
                </a:r>
              </a:p>
              <a:p>
                <a:pPr>
                  <a:lnSpc>
                    <a:spcPct val="150000"/>
                  </a:lnSpc>
                </a:pPr>
                <a:r>
                  <a:rPr lang="zh-CN" altLang="zh-CN" sz="1600" kern="100" dirty="0">
                    <a:solidFill>
                      <a:schemeClr val="bg1"/>
                    </a:solidFill>
                    <a:latin typeface="思源黑体 CN Bold" panose="020B0800000000000000" pitchFamily="34" charset="-122"/>
                    <a:ea typeface="思源黑体 CN Bold" panose="020B0800000000000000" pitchFamily="34" charset="-122"/>
                  </a:rPr>
                  <a:t>当长</a:t>
                </a:r>
                <a:r>
                  <a:rPr lang="en-US" altLang="zh-CN" sz="1600" kern="100" dirty="0">
                    <a:solidFill>
                      <a:schemeClr val="bg1"/>
                    </a:solidFill>
                    <a:latin typeface="思源黑体 CN Bold" panose="020B0800000000000000" pitchFamily="34" charset="-122"/>
                    <a:ea typeface="思源黑体 CN Bold" panose="020B0800000000000000" pitchFamily="34" charset="-122"/>
                  </a:rPr>
                  <a:t>4</a:t>
                </a:r>
                <a:r>
                  <a:rPr lang="zh-CN" altLang="zh-CN" sz="1600" kern="100" dirty="0">
                    <a:solidFill>
                      <a:schemeClr val="bg1"/>
                    </a:solidFill>
                    <a:latin typeface="思源黑体 CN Bold" panose="020B0800000000000000" pitchFamily="34" charset="-122"/>
                    <a:ea typeface="思源黑体 CN Bold" panose="020B0800000000000000" pitchFamily="34" charset="-122"/>
                  </a:rPr>
                  <a:t>的边为斜边时，</a:t>
                </a:r>
                <a:r>
                  <a:rPr lang="en-US" altLang="zh-CN" sz="1600" i="1" kern="100" dirty="0">
                    <a:solidFill>
                      <a:schemeClr val="bg1"/>
                    </a:solidFill>
                    <a:latin typeface="思源黑体 CN Bold" panose="020B0800000000000000" pitchFamily="34" charset="-122"/>
                    <a:ea typeface="思源黑体 CN Bold" panose="020B0800000000000000" pitchFamily="34" charset="-122"/>
                  </a:rPr>
                  <a:t>c</a:t>
                </a:r>
                <a:r>
                  <a:rPr lang="en-US" altLang="zh-CN" sz="1600" kern="100" dirty="0">
                    <a:solidFill>
                      <a:schemeClr val="bg1"/>
                    </a:solidFill>
                    <a:latin typeface="思源黑体 CN Bold" panose="020B0800000000000000" pitchFamily="34" charset="-122"/>
                    <a:ea typeface="思源黑体 CN Bold" panose="020B0800000000000000" pitchFamily="34" charset="-122"/>
                  </a:rPr>
                  <a:t>=</a:t>
                </a:r>
                <a14:m>
                  <m:oMath xmlns:m="http://schemas.openxmlformats.org/officeDocument/2006/math">
                    <m:rad>
                      <m:radPr>
                        <m:degHide m:val="on"/>
                        <m:ctrlPr>
                          <a:rPr lang="zh-CN" altLang="zh-CN" sz="1600" i="1" kern="100">
                            <a:solidFill>
                              <a:schemeClr val="bg1"/>
                            </a:solidFill>
                            <a:effectLst/>
                            <a:latin typeface="Cambria Math" panose="02040503050406030204" pitchFamily="18" charset="0"/>
                            <a:ea typeface="Cambria Math" panose="02040503050406030204" pitchFamily="18" charset="0"/>
                          </a:rPr>
                        </m:ctrlPr>
                      </m:radPr>
                      <m:deg/>
                      <m:e>
                        <m:eqArr>
                          <m:eqArrPr>
                            <m:ctrlPr>
                              <a:rPr lang="zh-CN" altLang="zh-CN" sz="1600" i="1" kern="100">
                                <a:solidFill>
                                  <a:schemeClr val="bg1"/>
                                </a:solidFill>
                                <a:effectLst/>
                                <a:latin typeface="Cambria Math" panose="02040503050406030204" pitchFamily="18" charset="0"/>
                                <a:ea typeface="Cambria Math" panose="02040503050406030204" pitchFamily="18" charset="0"/>
                              </a:rPr>
                            </m:ctrlPr>
                          </m:eqArrPr>
                          <m:e>
                            <m:sSup>
                              <m:sSupPr>
                                <m:ctrlPr>
                                  <a:rPr lang="zh-CN" altLang="zh-CN" sz="1600" i="1" kern="100">
                                    <a:solidFill>
                                      <a:schemeClr val="bg1"/>
                                    </a:solidFill>
                                    <a:effectLst/>
                                    <a:latin typeface="Cambria Math" panose="02040503050406030204" pitchFamily="18" charset="0"/>
                                    <a:ea typeface="Cambria Math" panose="02040503050406030204" pitchFamily="18" charset="0"/>
                                  </a:rPr>
                                </m:ctrlPr>
                              </m:sSupPr>
                              <m:e>
                                <m:r>
                                  <a:rPr lang="en-US" altLang="zh-CN" sz="1600" b="0" i="1" kern="100" smtClean="0">
                                    <a:solidFill>
                                      <a:schemeClr val="bg1"/>
                                    </a:solidFill>
                                    <a:latin typeface="Cambria Math" panose="02040503050406030204" pitchFamily="18" charset="0"/>
                                  </a:rPr>
                                  <m:t>4</m:t>
                                </m:r>
                              </m:e>
                              <m:sup>
                                <m:r>
                                  <a:rPr lang="en-US" altLang="zh-CN" sz="1600" b="0" i="1" kern="100" smtClean="0">
                                    <a:solidFill>
                                      <a:schemeClr val="bg1"/>
                                    </a:solidFill>
                                    <a:latin typeface="Cambria Math" panose="02040503050406030204" pitchFamily="18" charset="0"/>
                                  </a:rPr>
                                  <m:t>2</m:t>
                                </m:r>
                              </m:sup>
                            </m:sSup>
                            <m:r>
                              <a:rPr lang="en-US" altLang="zh-CN" sz="1600" b="0" i="1" kern="100" smtClean="0">
                                <a:solidFill>
                                  <a:schemeClr val="bg1"/>
                                </a:solidFill>
                                <a:latin typeface="Cambria Math" panose="02040503050406030204" pitchFamily="18" charset="0"/>
                              </a:rPr>
                              <m:t>−</m:t>
                            </m:r>
                            <m:sSup>
                              <m:sSupPr>
                                <m:ctrlPr>
                                  <a:rPr lang="zh-CN" altLang="zh-CN" sz="1600" i="1" kern="100">
                                    <a:solidFill>
                                      <a:schemeClr val="bg1"/>
                                    </a:solidFill>
                                    <a:effectLst/>
                                    <a:latin typeface="Cambria Math" panose="02040503050406030204" pitchFamily="18" charset="0"/>
                                    <a:ea typeface="Cambria Math" panose="02040503050406030204" pitchFamily="18" charset="0"/>
                                  </a:rPr>
                                </m:ctrlPr>
                              </m:sSupPr>
                              <m:e>
                                <m:r>
                                  <a:rPr lang="en-US" altLang="zh-CN" sz="1600" b="0" i="1" kern="100" smtClean="0">
                                    <a:solidFill>
                                      <a:schemeClr val="bg1"/>
                                    </a:solidFill>
                                    <a:latin typeface="Cambria Math" panose="02040503050406030204" pitchFamily="18" charset="0"/>
                                  </a:rPr>
                                  <m:t>3</m:t>
                                </m:r>
                              </m:e>
                              <m:sup>
                                <m:r>
                                  <a:rPr lang="en-US" altLang="zh-CN" sz="1600" b="0" i="1" kern="100" smtClean="0">
                                    <a:solidFill>
                                      <a:schemeClr val="bg1"/>
                                    </a:solidFill>
                                    <a:latin typeface="Cambria Math" panose="02040503050406030204" pitchFamily="18" charset="0"/>
                                  </a:rPr>
                                  <m:t>2</m:t>
                                </m:r>
                              </m:sup>
                            </m:sSup>
                          </m:e>
                        </m:eqArr>
                      </m:e>
                    </m:rad>
                    <m:r>
                      <m:rPr>
                        <m:nor/>
                      </m:rPr>
                      <a:rPr lang="en-US" altLang="zh-CN" sz="1600" kern="100">
                        <a:solidFill>
                          <a:schemeClr val="bg1"/>
                        </a:solidFill>
                        <a:latin typeface="思源黑体 CN Bold" panose="020B0800000000000000" pitchFamily="34" charset="-122"/>
                        <a:ea typeface="思源黑体 CN Bold" panose="020B0800000000000000" pitchFamily="34" charset="-122"/>
                      </a:rPr>
                      <m:t>=</m:t>
                    </m:r>
                    <m:rad>
                      <m:radPr>
                        <m:degHide m:val="on"/>
                        <m:ctrlPr>
                          <a:rPr lang="zh-CN" altLang="zh-CN" sz="1600" i="1" kern="100">
                            <a:solidFill>
                              <a:schemeClr val="bg1"/>
                            </a:solidFill>
                            <a:effectLst/>
                            <a:latin typeface="Cambria Math" panose="02040503050406030204" pitchFamily="18" charset="0"/>
                            <a:ea typeface="Cambria Math" panose="02040503050406030204" pitchFamily="18" charset="0"/>
                          </a:rPr>
                        </m:ctrlPr>
                      </m:radPr>
                      <m:deg/>
                      <m:e>
                        <m:r>
                          <a:rPr lang="en-US" altLang="zh-CN" sz="1600" b="0" i="1" kern="100" smtClean="0">
                            <a:solidFill>
                              <a:schemeClr val="bg1"/>
                            </a:solidFill>
                            <a:latin typeface="Cambria Math" panose="02040503050406030204" pitchFamily="18" charset="0"/>
                          </a:rPr>
                          <m:t>7</m:t>
                        </m:r>
                      </m:e>
                    </m:rad>
                  </m:oMath>
                </a14:m>
                <a:r>
                  <a:rPr lang="zh-CN" altLang="en-US" sz="1600" kern="100" dirty="0">
                    <a:solidFill>
                      <a:schemeClr val="bg1"/>
                    </a:solidFill>
                    <a:latin typeface="思源黑体 CN Bold" panose="020B0800000000000000" pitchFamily="34" charset="-122"/>
                    <a:ea typeface="思源黑体 CN Bold" panose="020B0800000000000000" pitchFamily="34" charset="-122"/>
                  </a:rPr>
                  <a:t>，</a:t>
                </a:r>
                <a:r>
                  <a:rPr lang="zh-CN" altLang="zh-CN" sz="1600" kern="100" dirty="0">
                    <a:solidFill>
                      <a:schemeClr val="bg1"/>
                    </a:solidFill>
                    <a:latin typeface="思源黑体 CN Bold" panose="020B0800000000000000" pitchFamily="34" charset="-122"/>
                    <a:ea typeface="思源黑体 CN Bold" panose="020B0800000000000000" pitchFamily="34" charset="-122"/>
                  </a:rPr>
                  <a:t>故选</a:t>
                </a:r>
                <a:r>
                  <a:rPr lang="en-US" altLang="zh-CN" sz="1600" kern="100" dirty="0">
                    <a:solidFill>
                      <a:schemeClr val="bg1"/>
                    </a:solidFill>
                    <a:latin typeface="思源黑体 CN Bold" panose="020B0800000000000000" pitchFamily="34" charset="-122"/>
                    <a:ea typeface="思源黑体 CN Bold" panose="020B0800000000000000" pitchFamily="34" charset="-122"/>
                  </a:rPr>
                  <a:t>C</a:t>
                </a:r>
                <a:r>
                  <a:rPr lang="zh-CN" altLang="zh-CN" sz="1600" kern="100" dirty="0">
                    <a:solidFill>
                      <a:schemeClr val="bg1"/>
                    </a:solidFill>
                    <a:latin typeface="思源黑体 CN Bold" panose="020B0800000000000000" pitchFamily="34" charset="-122"/>
                    <a:ea typeface="思源黑体 CN Bold" panose="020B0800000000000000" pitchFamily="34" charset="-122"/>
                  </a:rPr>
                  <a:t>．</a:t>
                </a:r>
              </a:p>
            </p:txBody>
          </p:sp>
        </mc:Choice>
        <mc:Fallback xmlns="">
          <p:sp>
            <p:nvSpPr>
              <p:cNvPr id="10" name="矩形 9"/>
              <p:cNvSpPr>
                <a:spLocks noRot="1" noChangeAspect="1" noMove="1" noResize="1" noEditPoints="1" noAdjustHandles="1" noChangeArrowheads="1" noChangeShapeType="1" noTextEdit="1"/>
              </p:cNvSpPr>
              <p:nvPr/>
            </p:nvSpPr>
            <p:spPr>
              <a:xfrm>
                <a:off x="1518061" y="3703817"/>
                <a:ext cx="6474759" cy="1570879"/>
              </a:xfrm>
              <a:prstGeom prst="rect">
                <a:avLst/>
              </a:prstGeom>
              <a:blipFill rotWithShape="1">
                <a:blip r:embed="rId7"/>
                <a:stretch>
                  <a:fillRect l="-6" t="-32" r="1" b="25"/>
                </a:stretch>
              </a:blipFill>
            </p:spPr>
            <p:txBody>
              <a:bodyPr/>
              <a:lstStyle/>
              <a:p>
                <a:r>
                  <a:rPr lang="zh-CN" altLang="en-US">
                    <a:noFill/>
                  </a:rPr>
                  <a:t> </a:t>
                </a:r>
              </a:p>
            </p:txBody>
          </p:sp>
        </mc:Fallback>
      </mc:AlternateContent>
      <p:sp>
        <p:nvSpPr>
          <p:cNvPr id="11" name="笑脸 10"/>
          <p:cNvSpPr/>
          <p:nvPr/>
        </p:nvSpPr>
        <p:spPr>
          <a:xfrm>
            <a:off x="3440991" y="2755974"/>
            <a:ext cx="363071" cy="429522"/>
          </a:xfrm>
          <a:prstGeom prst="smileyFac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solidFill>
                <a:schemeClr val="bg1"/>
              </a:solidFill>
              <a:latin typeface="思源黑体 CN Bold" panose="020B0800000000000000" pitchFamily="34" charset="-122"/>
              <a:ea typeface="思源黑体 CN Bold" panose="020B0800000000000000" pitchFamily="34" charset="-122"/>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hidden="1"/>
          <p:cNvSpPr txBox="1"/>
          <p:nvPr/>
        </p:nvSpPr>
        <p:spPr>
          <a:xfrm>
            <a:off x="0" y="149731"/>
            <a:ext cx="2095500" cy="369332"/>
          </a:xfrm>
          <a:prstGeom prst="rect">
            <a:avLst/>
          </a:prstGeom>
          <a:noFill/>
        </p:spPr>
        <p:txBody>
          <a:bodyPr wrap="square" rtlCol="0">
            <a:spAutoFit/>
          </a:bodyPr>
          <a:lstStyle/>
          <a:p>
            <a:pPr algn="ctr"/>
            <a:r>
              <a:rPr lang="en-US" altLang="zh-CN" dirty="0">
                <a:noFill/>
              </a:rPr>
              <a:t>BY YUSHEN</a:t>
            </a:r>
            <a:endParaRPr lang="zh-CN" altLang="en-US" dirty="0">
              <a:noFill/>
            </a:endParaRPr>
          </a:p>
        </p:txBody>
      </p:sp>
      <p:grpSp>
        <p:nvGrpSpPr>
          <p:cNvPr id="2" name="组合 1"/>
          <p:cNvGrpSpPr/>
          <p:nvPr/>
        </p:nvGrpSpPr>
        <p:grpSpPr>
          <a:xfrm>
            <a:off x="286875" y="246419"/>
            <a:ext cx="3726325" cy="613817"/>
            <a:chOff x="528175" y="411519"/>
            <a:chExt cx="3726325" cy="613817"/>
          </a:xfrm>
        </p:grpSpPr>
        <p:sp>
          <p:nvSpPr>
            <p:cNvPr id="39" name="文本框 38"/>
            <p:cNvSpPr txBox="1"/>
            <p:nvPr>
              <p:custDataLst>
                <p:tags r:id="rId1"/>
              </p:custDataLst>
            </p:nvPr>
          </p:nvSpPr>
          <p:spPr>
            <a:xfrm>
              <a:off x="2383884" y="563671"/>
              <a:ext cx="1870616" cy="461665"/>
            </a:xfrm>
            <a:prstGeom prst="rect">
              <a:avLst/>
            </a:prstGeom>
            <a:noFill/>
          </p:spPr>
          <p:txBody>
            <a:bodyPr wrap="square" rtlCol="0">
              <a:spAutoFit/>
            </a:bodyPr>
            <a:lstStyle/>
            <a:p>
              <a:pPr lvl="0"/>
              <a:r>
                <a:rPr lang="zh-CN" altLang="en-US" sz="2400" dirty="0">
                  <a:solidFill>
                    <a:schemeClr val="bg1"/>
                  </a:solidFill>
                  <a:latin typeface="思源黑体 CN Bold" panose="020B0800000000000000" pitchFamily="34" charset="-122"/>
                  <a:ea typeface="思源黑体 CN Bold" panose="020B0800000000000000" pitchFamily="34" charset="-122"/>
                </a:rPr>
                <a:t>随堂测试</a:t>
              </a:r>
            </a:p>
          </p:txBody>
        </p:sp>
        <p:grpSp>
          <p:nvGrpSpPr>
            <p:cNvPr id="34" name="组合 33"/>
            <p:cNvGrpSpPr/>
            <p:nvPr/>
          </p:nvGrpSpPr>
          <p:grpSpPr>
            <a:xfrm>
              <a:off x="528175" y="411519"/>
              <a:ext cx="1652932" cy="604728"/>
              <a:chOff x="4738473" y="1752789"/>
              <a:chExt cx="1652932" cy="604728"/>
            </a:xfrm>
          </p:grpSpPr>
          <p:sp>
            <p:nvSpPr>
              <p:cNvPr id="36" name="矩形: 圆角 35"/>
              <p:cNvSpPr/>
              <p:nvPr/>
            </p:nvSpPr>
            <p:spPr>
              <a:xfrm>
                <a:off x="5400881" y="1904941"/>
                <a:ext cx="980398" cy="45023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solidFill>
                </a:endParaRPr>
              </a:p>
            </p:txBody>
          </p:sp>
          <p:sp>
            <p:nvSpPr>
              <p:cNvPr id="37" name="文本框 38"/>
              <p:cNvSpPr txBox="1"/>
              <p:nvPr>
                <p:custDataLst>
                  <p:tags r:id="rId2"/>
                </p:custDataLst>
              </p:nvPr>
            </p:nvSpPr>
            <p:spPr>
              <a:xfrm>
                <a:off x="5768064" y="1904941"/>
                <a:ext cx="623341" cy="400110"/>
              </a:xfrm>
              <a:prstGeom prst="rect">
                <a:avLst/>
              </a:prstGeom>
              <a:noFill/>
            </p:spPr>
            <p:txBody>
              <a:bodyPr wrap="square" rtlCol="0">
                <a:spAutoFit/>
              </a:bodyPr>
              <a:lstStyle/>
              <a:p>
                <a:pPr lvl="0" algn="ctr"/>
                <a:r>
                  <a:rPr lang="en-US" altLang="zh-CN" sz="2000" dirty="0">
                    <a:solidFill>
                      <a:schemeClr val="bg1"/>
                    </a:solidFill>
                    <a:latin typeface="思源黑体 CN Bold" panose="020B0800000000000000" pitchFamily="34" charset="-122"/>
                    <a:ea typeface="思源黑体 CN Bold" panose="020B0800000000000000" pitchFamily="34" charset="-122"/>
                  </a:rPr>
                  <a:t>03</a:t>
                </a:r>
                <a:endParaRPr lang="zh-CN" altLang="en-US" sz="2000" dirty="0">
                  <a:solidFill>
                    <a:schemeClr val="bg1"/>
                  </a:solidFill>
                  <a:latin typeface="思源黑体 CN Bold" panose="020B0800000000000000" pitchFamily="34" charset="-122"/>
                  <a:ea typeface="思源黑体 CN Bold" panose="020B0800000000000000" pitchFamily="34" charset="-122"/>
                </a:endParaRPr>
              </a:p>
            </p:txBody>
          </p:sp>
          <p:pic>
            <p:nvPicPr>
              <p:cNvPr id="38" name="图片 37" descr="图片包含 游戏机, 树&#10;&#10;描述已自动生成"/>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t="24513" b="26369"/>
              <a:stretch>
                <a:fillRect/>
              </a:stretch>
            </p:blipFill>
            <p:spPr>
              <a:xfrm>
                <a:off x="4738473" y="1752789"/>
                <a:ext cx="1231186" cy="604728"/>
              </a:xfrm>
              <a:prstGeom prst="rect">
                <a:avLst/>
              </a:prstGeom>
            </p:spPr>
          </p:pic>
        </p:grpSp>
      </p:grpSp>
      <p:pic>
        <p:nvPicPr>
          <p:cNvPr id="9" name="图片 8" descr="figure"/>
          <p:cNvPicPr/>
          <p:nvPr/>
        </p:nvPicPr>
        <p:blipFill>
          <a:blip r:embed="rId6"/>
          <a:stretch>
            <a:fillRect/>
          </a:stretch>
        </p:blipFill>
        <p:spPr>
          <a:xfrm>
            <a:off x="9047252" y="3429000"/>
            <a:ext cx="2497048" cy="2540785"/>
          </a:xfrm>
          <a:prstGeom prst="rect">
            <a:avLst/>
          </a:prstGeom>
        </p:spPr>
      </p:pic>
      <mc:AlternateContent xmlns:mc="http://schemas.openxmlformats.org/markup-compatibility/2006" xmlns:a14="http://schemas.microsoft.com/office/drawing/2010/main">
        <mc:Choice Requires="a14">
          <p:sp>
            <p:nvSpPr>
              <p:cNvPr id="10" name="矩形 9"/>
              <p:cNvSpPr/>
              <p:nvPr/>
            </p:nvSpPr>
            <p:spPr>
              <a:xfrm>
                <a:off x="1518061" y="1592232"/>
                <a:ext cx="7820826" cy="1938992"/>
              </a:xfrm>
              <a:prstGeom prst="rect">
                <a:avLst/>
              </a:prstGeom>
            </p:spPr>
            <p:txBody>
              <a:bodyPr wrap="square">
                <a:spAutoFit/>
              </a:bodyPr>
              <a:lstStyle/>
              <a:p>
                <a:pPr defTabSz="685800" fontAlgn="ctr">
                  <a:lnSpc>
                    <a:spcPct val="150000"/>
                  </a:lnSpc>
                </a:pPr>
                <a:r>
                  <a:rPr lang="en-US" altLang="zh-CN" sz="1600" kern="100" dirty="0">
                    <a:solidFill>
                      <a:schemeClr val="bg1"/>
                    </a:solidFill>
                    <a:latin typeface="思源黑体 CN Bold" panose="020B0800000000000000" pitchFamily="34" charset="-122"/>
                    <a:ea typeface="思源黑体 CN Bold" panose="020B0800000000000000" pitchFamily="34" charset="-122"/>
                  </a:rPr>
                  <a:t>5</a:t>
                </a:r>
                <a:r>
                  <a:rPr lang="zh-CN" altLang="zh-CN" sz="1600" kern="100" dirty="0">
                    <a:solidFill>
                      <a:schemeClr val="bg1"/>
                    </a:solidFill>
                    <a:latin typeface="思源黑体 CN Bold" panose="020B0800000000000000" pitchFamily="34" charset="-122"/>
                    <a:ea typeface="思源黑体 CN Bold" panose="020B0800000000000000" pitchFamily="34" charset="-122"/>
                  </a:rPr>
                  <a:t>．（</a:t>
                </a:r>
                <a:r>
                  <a:rPr lang="en-US" altLang="zh-CN" sz="1600" kern="100" dirty="0">
                    <a:solidFill>
                      <a:schemeClr val="bg1"/>
                    </a:solidFill>
                    <a:latin typeface="思源黑体 CN Bold" panose="020B0800000000000000" pitchFamily="34" charset="-122"/>
                    <a:ea typeface="思源黑体 CN Bold" panose="020B0800000000000000" pitchFamily="34" charset="-122"/>
                  </a:rPr>
                  <a:t>2020·</a:t>
                </a:r>
                <a:r>
                  <a:rPr lang="zh-CN" altLang="zh-CN" sz="1600" kern="100" dirty="0">
                    <a:solidFill>
                      <a:schemeClr val="bg1"/>
                    </a:solidFill>
                    <a:latin typeface="思源黑体 CN Bold" panose="020B0800000000000000" pitchFamily="34" charset="-122"/>
                    <a:ea typeface="思源黑体 CN Bold" panose="020B0800000000000000" pitchFamily="34" charset="-122"/>
                  </a:rPr>
                  <a:t>山东省东营市河口区义和镇中心学校初一期末）</a:t>
                </a:r>
                <a:r>
                  <a:rPr lang="en-US" altLang="zh-CN" sz="1600" kern="100" dirty="0">
                    <a:solidFill>
                      <a:schemeClr val="bg1"/>
                    </a:solidFill>
                    <a:latin typeface="思源黑体 CN Bold" panose="020B0800000000000000" pitchFamily="34" charset="-122"/>
                    <a:ea typeface="思源黑体 CN Bold" panose="020B0800000000000000" pitchFamily="34" charset="-122"/>
                  </a:rPr>
                  <a:t>“</a:t>
                </a:r>
                <a:r>
                  <a:rPr lang="zh-CN" altLang="zh-CN" sz="1600" kern="100" dirty="0">
                    <a:solidFill>
                      <a:schemeClr val="bg1"/>
                    </a:solidFill>
                    <a:latin typeface="思源黑体 CN Bold" panose="020B0800000000000000" pitchFamily="34" charset="-122"/>
                    <a:ea typeface="思源黑体 CN Bold" panose="020B0800000000000000" pitchFamily="34" charset="-122"/>
                  </a:rPr>
                  <a:t>赵爽弦图</a:t>
                </a:r>
                <a:r>
                  <a:rPr lang="en-US" altLang="zh-CN" sz="1600" kern="100" dirty="0">
                    <a:solidFill>
                      <a:schemeClr val="bg1"/>
                    </a:solidFill>
                    <a:latin typeface="思源黑体 CN Bold" panose="020B0800000000000000" pitchFamily="34" charset="-122"/>
                    <a:ea typeface="思源黑体 CN Bold" panose="020B0800000000000000" pitchFamily="34" charset="-122"/>
                  </a:rPr>
                  <a:t>”</a:t>
                </a:r>
                <a:r>
                  <a:rPr lang="zh-CN" altLang="zh-CN" sz="1600" kern="100" dirty="0">
                    <a:solidFill>
                      <a:schemeClr val="bg1"/>
                    </a:solidFill>
                    <a:latin typeface="思源黑体 CN Bold" panose="020B0800000000000000" pitchFamily="34" charset="-122"/>
                    <a:ea typeface="思源黑体 CN Bold" panose="020B0800000000000000" pitchFamily="34" charset="-122"/>
                  </a:rPr>
                  <a:t>巧妙的利用面积关系证明了勾股定理，是我国古代数学的骄傲，如下图所示的</a:t>
                </a:r>
                <a:r>
                  <a:rPr lang="en-US" altLang="zh-CN" sz="1600" kern="100" dirty="0">
                    <a:solidFill>
                      <a:schemeClr val="bg1"/>
                    </a:solidFill>
                    <a:latin typeface="思源黑体 CN Bold" panose="020B0800000000000000" pitchFamily="34" charset="-122"/>
                    <a:ea typeface="思源黑体 CN Bold" panose="020B0800000000000000" pitchFamily="34" charset="-122"/>
                  </a:rPr>
                  <a:t>“</a:t>
                </a:r>
                <a:r>
                  <a:rPr lang="zh-CN" altLang="zh-CN" sz="1600" kern="100" dirty="0">
                    <a:solidFill>
                      <a:schemeClr val="bg1"/>
                    </a:solidFill>
                    <a:latin typeface="思源黑体 CN Bold" panose="020B0800000000000000" pitchFamily="34" charset="-122"/>
                    <a:ea typeface="思源黑体 CN Bold" panose="020B0800000000000000" pitchFamily="34" charset="-122"/>
                  </a:rPr>
                  <a:t>赵爽弦图</a:t>
                </a:r>
                <a:r>
                  <a:rPr lang="en-US" altLang="zh-CN" sz="1600" kern="100" dirty="0">
                    <a:solidFill>
                      <a:schemeClr val="bg1"/>
                    </a:solidFill>
                    <a:latin typeface="思源黑体 CN Bold" panose="020B0800000000000000" pitchFamily="34" charset="-122"/>
                    <a:ea typeface="思源黑体 CN Bold" panose="020B0800000000000000" pitchFamily="34" charset="-122"/>
                  </a:rPr>
                  <a:t>”</a:t>
                </a:r>
                <a:r>
                  <a:rPr lang="zh-CN" altLang="zh-CN" sz="1600" kern="100" dirty="0">
                    <a:solidFill>
                      <a:schemeClr val="bg1"/>
                    </a:solidFill>
                    <a:latin typeface="思源黑体 CN Bold" panose="020B0800000000000000" pitchFamily="34" charset="-122"/>
                    <a:ea typeface="思源黑体 CN Bold" panose="020B0800000000000000" pitchFamily="34" charset="-122"/>
                  </a:rPr>
                  <a:t>是由四个全等的直角三角形和一个小正方形拼成的一个大正方形，设直角三角形较长的直角边长为</a:t>
                </a:r>
                <a14:m>
                  <m:oMath xmlns:m="http://schemas.openxmlformats.org/officeDocument/2006/math">
                    <m:r>
                      <a:rPr lang="en-US" altLang="zh-CN" sz="1600" i="1" kern="100">
                        <a:solidFill>
                          <a:schemeClr val="bg1"/>
                        </a:solidFill>
                        <a:latin typeface="Cambria Math" panose="02040503050406030204" pitchFamily="18" charset="0"/>
                      </a:rPr>
                      <m:t>𝑎</m:t>
                    </m:r>
                  </m:oMath>
                </a14:m>
                <a:r>
                  <a:rPr lang="zh-CN" altLang="zh-CN" sz="1600" kern="100" dirty="0">
                    <a:solidFill>
                      <a:schemeClr val="bg1"/>
                    </a:solidFill>
                    <a:latin typeface="思源黑体 CN Bold" panose="020B0800000000000000" pitchFamily="34" charset="-122"/>
                    <a:ea typeface="思源黑体 CN Bold" panose="020B0800000000000000" pitchFamily="34" charset="-122"/>
                  </a:rPr>
                  <a:t>，较短的直角边长为</a:t>
                </a:r>
                <a14:m>
                  <m:oMath xmlns:m="http://schemas.openxmlformats.org/officeDocument/2006/math">
                    <m:r>
                      <a:rPr lang="en-US" altLang="zh-CN" sz="1600" i="1" kern="100">
                        <a:solidFill>
                          <a:schemeClr val="bg1"/>
                        </a:solidFill>
                        <a:latin typeface="Cambria Math" panose="02040503050406030204" pitchFamily="18" charset="0"/>
                      </a:rPr>
                      <m:t>𝑏</m:t>
                    </m:r>
                  </m:oMath>
                </a14:m>
                <a:r>
                  <a:rPr lang="zh-CN" altLang="zh-CN" sz="1600" kern="100" dirty="0">
                    <a:solidFill>
                      <a:schemeClr val="bg1"/>
                    </a:solidFill>
                    <a:latin typeface="思源黑体 CN Bold" panose="020B0800000000000000" pitchFamily="34" charset="-122"/>
                    <a:ea typeface="思源黑体 CN Bold" panose="020B0800000000000000" pitchFamily="34" charset="-122"/>
                  </a:rPr>
                  <a:t>，若</a:t>
                </a:r>
                <a14:m>
                  <m:oMath xmlns:m="http://schemas.openxmlformats.org/officeDocument/2006/math">
                    <m:sSup>
                      <m:sSupPr>
                        <m:ctrlPr>
                          <a:rPr lang="zh-CN" altLang="zh-CN" sz="1600" i="1" kern="100">
                            <a:solidFill>
                              <a:schemeClr val="bg1"/>
                            </a:solidFill>
                            <a:latin typeface="Cambria Math" panose="02040503050406030204" pitchFamily="18" charset="0"/>
                            <a:ea typeface="Cambria Math" panose="02040503050406030204" pitchFamily="18" charset="0"/>
                          </a:rPr>
                        </m:ctrlPr>
                      </m:sSupPr>
                      <m:e>
                        <m:d>
                          <m:dPr>
                            <m:ctrlPr>
                              <a:rPr lang="zh-CN" altLang="zh-CN" sz="1600" i="1" kern="100">
                                <a:solidFill>
                                  <a:schemeClr val="bg1"/>
                                </a:solidFill>
                                <a:latin typeface="Cambria Math" panose="02040503050406030204" pitchFamily="18" charset="0"/>
                                <a:ea typeface="Cambria Math" panose="02040503050406030204" pitchFamily="18" charset="0"/>
                              </a:rPr>
                            </m:ctrlPr>
                          </m:dPr>
                          <m:e>
                            <m:r>
                              <a:rPr lang="en-US" altLang="zh-CN" sz="1600" i="1" kern="100">
                                <a:solidFill>
                                  <a:schemeClr val="bg1"/>
                                </a:solidFill>
                                <a:latin typeface="Cambria Math" panose="02040503050406030204" pitchFamily="18" charset="0"/>
                              </a:rPr>
                              <m:t>𝑎</m:t>
                            </m:r>
                            <m:r>
                              <a:rPr lang="en-US" altLang="zh-CN" sz="1600" i="1" kern="100">
                                <a:solidFill>
                                  <a:schemeClr val="bg1"/>
                                </a:solidFill>
                                <a:latin typeface="Cambria Math" panose="02040503050406030204" pitchFamily="18" charset="0"/>
                              </a:rPr>
                              <m:t>+</m:t>
                            </m:r>
                            <m:r>
                              <a:rPr lang="en-US" altLang="zh-CN" sz="1600" i="1" kern="100">
                                <a:solidFill>
                                  <a:schemeClr val="bg1"/>
                                </a:solidFill>
                                <a:latin typeface="Cambria Math" panose="02040503050406030204" pitchFamily="18" charset="0"/>
                              </a:rPr>
                              <m:t>𝑏</m:t>
                            </m:r>
                          </m:e>
                        </m:d>
                      </m:e>
                      <m:sup>
                        <m:r>
                          <a:rPr lang="en-US" altLang="zh-CN" sz="1600" i="1" kern="100">
                            <a:solidFill>
                              <a:schemeClr val="bg1"/>
                            </a:solidFill>
                            <a:latin typeface="Cambria Math" panose="02040503050406030204" pitchFamily="18" charset="0"/>
                          </a:rPr>
                          <m:t>2</m:t>
                        </m:r>
                      </m:sup>
                    </m:sSup>
                    <m:r>
                      <a:rPr lang="en-US" altLang="zh-CN" sz="1600" i="1" kern="100">
                        <a:solidFill>
                          <a:schemeClr val="bg1"/>
                        </a:solidFill>
                        <a:latin typeface="Cambria Math" panose="02040503050406030204" pitchFamily="18" charset="0"/>
                      </a:rPr>
                      <m:t>=21</m:t>
                    </m:r>
                  </m:oMath>
                </a14:m>
                <a:r>
                  <a:rPr lang="zh-CN" altLang="zh-CN" sz="1600" kern="100" dirty="0">
                    <a:solidFill>
                      <a:schemeClr val="bg1"/>
                    </a:solidFill>
                    <a:latin typeface="思源黑体 CN Bold" panose="020B0800000000000000" pitchFamily="34" charset="-122"/>
                    <a:ea typeface="思源黑体 CN Bold" panose="020B0800000000000000" pitchFamily="34" charset="-122"/>
                  </a:rPr>
                  <a:t>，大正方形的面积为</a:t>
                </a:r>
                <a14:m>
                  <m:oMath xmlns:m="http://schemas.openxmlformats.org/officeDocument/2006/math">
                    <m:r>
                      <a:rPr lang="en-US" altLang="zh-CN" sz="1600" i="1" kern="100">
                        <a:solidFill>
                          <a:schemeClr val="bg1"/>
                        </a:solidFill>
                        <a:latin typeface="Cambria Math" panose="02040503050406030204" pitchFamily="18" charset="0"/>
                      </a:rPr>
                      <m:t>13</m:t>
                    </m:r>
                  </m:oMath>
                </a14:m>
                <a:r>
                  <a:rPr lang="zh-CN" altLang="zh-CN" sz="1600" kern="100" dirty="0">
                    <a:solidFill>
                      <a:schemeClr val="bg1"/>
                    </a:solidFill>
                    <a:latin typeface="思源黑体 CN Bold" panose="020B0800000000000000" pitchFamily="34" charset="-122"/>
                    <a:ea typeface="思源黑体 CN Bold" panose="020B0800000000000000" pitchFamily="34" charset="-122"/>
                  </a:rPr>
                  <a:t>，则小正方形的面积为</a:t>
                </a:r>
                <a:r>
                  <a:rPr lang="en-US" altLang="zh-CN" sz="1600" kern="100" dirty="0">
                    <a:solidFill>
                      <a:schemeClr val="bg1"/>
                    </a:solidFill>
                    <a:latin typeface="思源黑体 CN Bold" panose="020B0800000000000000" pitchFamily="34" charset="-122"/>
                    <a:ea typeface="思源黑体 CN Bold" panose="020B0800000000000000" pitchFamily="34" charset="-122"/>
                  </a:rPr>
                  <a:t>__________</a:t>
                </a:r>
                <a:r>
                  <a:rPr lang="zh-CN" altLang="zh-CN" sz="1600" kern="100" dirty="0">
                    <a:solidFill>
                      <a:schemeClr val="bg1"/>
                    </a:solidFill>
                    <a:latin typeface="思源黑体 CN Bold" panose="020B0800000000000000" pitchFamily="34" charset="-122"/>
                    <a:ea typeface="思源黑体 CN Bold" panose="020B0800000000000000" pitchFamily="34" charset="-122"/>
                  </a:rPr>
                  <a:t>．</a:t>
                </a:r>
              </a:p>
            </p:txBody>
          </p:sp>
        </mc:Choice>
        <mc:Fallback xmlns="">
          <p:sp>
            <p:nvSpPr>
              <p:cNvPr id="10" name="矩形 9"/>
              <p:cNvSpPr>
                <a:spLocks noRot="1" noChangeAspect="1" noMove="1" noResize="1" noEditPoints="1" noAdjustHandles="1" noChangeArrowheads="1" noChangeShapeType="1" noTextEdit="1"/>
              </p:cNvSpPr>
              <p:nvPr/>
            </p:nvSpPr>
            <p:spPr>
              <a:xfrm>
                <a:off x="1518061" y="1592232"/>
                <a:ext cx="7820826" cy="1938992"/>
              </a:xfrm>
              <a:prstGeom prst="rect">
                <a:avLst/>
              </a:prstGeom>
              <a:blipFill rotWithShape="1">
                <a:blip r:embed="rId7"/>
                <a:stretch>
                  <a:fillRect l="-5" t="-15" r="7" b="3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矩形 10"/>
              <p:cNvSpPr/>
              <p:nvPr/>
            </p:nvSpPr>
            <p:spPr>
              <a:xfrm>
                <a:off x="1518061" y="3833570"/>
                <a:ext cx="7622616" cy="2260234"/>
              </a:xfrm>
              <a:prstGeom prst="rect">
                <a:avLst/>
              </a:prstGeom>
            </p:spPr>
            <p:txBody>
              <a:bodyPr wrap="square">
                <a:spAutoFit/>
              </a:bodyPr>
              <a:lstStyle/>
              <a:p>
                <a:pPr defTabSz="685800" fontAlgn="ctr">
                  <a:lnSpc>
                    <a:spcPct val="150000"/>
                  </a:lnSpc>
                </a:pPr>
                <a:r>
                  <a:rPr lang="zh-CN" altLang="zh-CN" sz="1600" kern="100" dirty="0">
                    <a:solidFill>
                      <a:schemeClr val="bg1"/>
                    </a:solidFill>
                    <a:latin typeface="思源黑体 CN Bold" panose="020B0800000000000000" pitchFamily="34" charset="-122"/>
                    <a:ea typeface="思源黑体 CN Bold" panose="020B0800000000000000" pitchFamily="34" charset="-122"/>
                  </a:rPr>
                  <a:t>【详解】解：如图所示：</a:t>
                </a:r>
              </a:p>
              <a:p>
                <a:pPr defTabSz="685800" fontAlgn="ctr">
                  <a:lnSpc>
                    <a:spcPct val="150000"/>
                  </a:lnSpc>
                </a:pPr>
                <a:r>
                  <a:rPr lang="zh-CN" altLang="zh-CN" sz="1600" kern="100" dirty="0">
                    <a:solidFill>
                      <a:schemeClr val="bg1"/>
                    </a:solidFill>
                    <a:latin typeface="思源黑体 CN Bold" panose="020B0800000000000000" pitchFamily="34" charset="-122"/>
                    <a:ea typeface="思源黑体 CN Bold" panose="020B0800000000000000" pitchFamily="34" charset="-122"/>
                    <a:cs typeface="宋体" panose="02010600030101010101" pitchFamily="2" charset="-122"/>
                  </a:rPr>
                  <a:t>∵</a:t>
                </a:r>
                <a14:m>
                  <m:oMath xmlns:m="http://schemas.openxmlformats.org/officeDocument/2006/math">
                    <m:sSup>
                      <m:sSupPr>
                        <m:ctrlPr>
                          <a:rPr lang="zh-CN" altLang="zh-CN" sz="1600" i="1" kern="100">
                            <a:solidFill>
                              <a:schemeClr val="bg1"/>
                            </a:solidFill>
                            <a:latin typeface="Cambria Math" panose="02040503050406030204" pitchFamily="18" charset="0"/>
                            <a:ea typeface="Cambria Math" panose="02040503050406030204" pitchFamily="18" charset="0"/>
                          </a:rPr>
                        </m:ctrlPr>
                      </m:sSupPr>
                      <m:e>
                        <m:d>
                          <m:dPr>
                            <m:ctrlPr>
                              <a:rPr lang="zh-CN" altLang="zh-CN" sz="1600" i="1" kern="100">
                                <a:solidFill>
                                  <a:schemeClr val="bg1"/>
                                </a:solidFill>
                                <a:latin typeface="Cambria Math" panose="02040503050406030204" pitchFamily="18" charset="0"/>
                                <a:ea typeface="Cambria Math" panose="02040503050406030204" pitchFamily="18" charset="0"/>
                              </a:rPr>
                            </m:ctrlPr>
                          </m:dPr>
                          <m:e>
                            <m:r>
                              <a:rPr lang="en-US" altLang="zh-CN" sz="1600" i="1" kern="100">
                                <a:solidFill>
                                  <a:schemeClr val="bg1"/>
                                </a:solidFill>
                                <a:latin typeface="Cambria Math" panose="02040503050406030204" pitchFamily="18" charset="0"/>
                              </a:rPr>
                              <m:t>𝑎</m:t>
                            </m:r>
                            <m:r>
                              <a:rPr lang="en-US" altLang="zh-CN" sz="1600" i="1" kern="100">
                                <a:solidFill>
                                  <a:schemeClr val="bg1"/>
                                </a:solidFill>
                                <a:latin typeface="Cambria Math" panose="02040503050406030204" pitchFamily="18" charset="0"/>
                              </a:rPr>
                              <m:t>+</m:t>
                            </m:r>
                            <m:r>
                              <a:rPr lang="en-US" altLang="zh-CN" sz="1600" i="1" kern="100">
                                <a:solidFill>
                                  <a:schemeClr val="bg1"/>
                                </a:solidFill>
                                <a:latin typeface="Cambria Math" panose="02040503050406030204" pitchFamily="18" charset="0"/>
                              </a:rPr>
                              <m:t>𝑏</m:t>
                            </m:r>
                          </m:e>
                        </m:d>
                      </m:e>
                      <m:sup>
                        <m:r>
                          <a:rPr lang="en-US" altLang="zh-CN" sz="1600" i="1" kern="100">
                            <a:solidFill>
                              <a:schemeClr val="bg1"/>
                            </a:solidFill>
                            <a:latin typeface="Cambria Math" panose="02040503050406030204" pitchFamily="18" charset="0"/>
                          </a:rPr>
                          <m:t>2</m:t>
                        </m:r>
                      </m:sup>
                    </m:sSup>
                    <m:r>
                      <a:rPr lang="en-US" altLang="zh-CN" sz="1600" i="1" kern="100">
                        <a:solidFill>
                          <a:schemeClr val="bg1"/>
                        </a:solidFill>
                        <a:latin typeface="Cambria Math" panose="02040503050406030204" pitchFamily="18" charset="0"/>
                      </a:rPr>
                      <m:t>=21</m:t>
                    </m:r>
                  </m:oMath>
                </a14:m>
                <a:r>
                  <a:rPr lang="en-US" altLang="zh-CN" sz="1600" kern="100" dirty="0">
                    <a:solidFill>
                      <a:schemeClr val="bg1"/>
                    </a:solidFill>
                    <a:latin typeface="思源黑体 CN Bold" panose="020B0800000000000000" pitchFamily="34" charset="-122"/>
                    <a:ea typeface="思源黑体 CN Bold" panose="020B0800000000000000" pitchFamily="34" charset="-122"/>
                  </a:rPr>
                  <a:t> </a:t>
                </a:r>
                <a:r>
                  <a:rPr lang="zh-CN" altLang="zh-CN" sz="1600" kern="100" dirty="0">
                    <a:solidFill>
                      <a:schemeClr val="bg1"/>
                    </a:solidFill>
                    <a:latin typeface="思源黑体 CN Bold" panose="020B0800000000000000" pitchFamily="34" charset="-122"/>
                    <a:ea typeface="思源黑体 CN Bold" panose="020B0800000000000000" pitchFamily="34" charset="-122"/>
                  </a:rPr>
                  <a:t>，</a:t>
                </a:r>
                <a:r>
                  <a:rPr lang="zh-CN" altLang="zh-CN" sz="1600" kern="100" dirty="0">
                    <a:solidFill>
                      <a:schemeClr val="bg1"/>
                    </a:solidFill>
                    <a:latin typeface="思源黑体 CN Bold" panose="020B0800000000000000" pitchFamily="34" charset="-122"/>
                    <a:ea typeface="思源黑体 CN Bold" panose="020B0800000000000000" pitchFamily="34" charset="-122"/>
                    <a:cs typeface="宋体" panose="02010600030101010101" pitchFamily="2" charset="-122"/>
                  </a:rPr>
                  <a:t>∴</a:t>
                </a:r>
                <a14:m>
                  <m:oMath xmlns:m="http://schemas.openxmlformats.org/officeDocument/2006/math">
                    <m:sSup>
                      <m:sSupPr>
                        <m:ctrlPr>
                          <a:rPr lang="zh-CN" altLang="zh-CN" sz="1600" i="1" kern="100">
                            <a:solidFill>
                              <a:schemeClr val="bg1"/>
                            </a:solidFill>
                            <a:latin typeface="Cambria Math" panose="02040503050406030204" pitchFamily="18" charset="0"/>
                            <a:ea typeface="Cambria Math" panose="02040503050406030204" pitchFamily="18" charset="0"/>
                          </a:rPr>
                        </m:ctrlPr>
                      </m:sSupPr>
                      <m:e>
                        <m:r>
                          <a:rPr lang="en-US" altLang="zh-CN" sz="1600" i="1" kern="100">
                            <a:solidFill>
                              <a:schemeClr val="bg1"/>
                            </a:solidFill>
                            <a:latin typeface="Cambria Math" panose="02040503050406030204" pitchFamily="18" charset="0"/>
                          </a:rPr>
                          <m:t>𝑎</m:t>
                        </m:r>
                      </m:e>
                      <m:sup>
                        <m:r>
                          <a:rPr lang="en-US" altLang="zh-CN" sz="1600" i="1" kern="100">
                            <a:solidFill>
                              <a:schemeClr val="bg1"/>
                            </a:solidFill>
                            <a:latin typeface="Cambria Math" panose="02040503050406030204" pitchFamily="18" charset="0"/>
                          </a:rPr>
                          <m:t>2</m:t>
                        </m:r>
                      </m:sup>
                    </m:sSup>
                    <m:r>
                      <a:rPr lang="en-US" altLang="zh-CN" sz="1600" i="1" kern="100">
                        <a:solidFill>
                          <a:schemeClr val="bg1"/>
                        </a:solidFill>
                        <a:latin typeface="Cambria Math" panose="02040503050406030204" pitchFamily="18" charset="0"/>
                      </a:rPr>
                      <m:t>+2</m:t>
                    </m:r>
                    <m:r>
                      <a:rPr lang="en-US" altLang="zh-CN" sz="1600" i="1" kern="100">
                        <a:solidFill>
                          <a:schemeClr val="bg1"/>
                        </a:solidFill>
                        <a:latin typeface="Cambria Math" panose="02040503050406030204" pitchFamily="18" charset="0"/>
                      </a:rPr>
                      <m:t>𝑎𝑏</m:t>
                    </m:r>
                    <m:r>
                      <a:rPr lang="en-US" altLang="zh-CN" sz="1600" i="1" kern="100">
                        <a:solidFill>
                          <a:schemeClr val="bg1"/>
                        </a:solidFill>
                        <a:latin typeface="Cambria Math" panose="02040503050406030204" pitchFamily="18" charset="0"/>
                      </a:rPr>
                      <m:t>+</m:t>
                    </m:r>
                    <m:sSup>
                      <m:sSupPr>
                        <m:ctrlPr>
                          <a:rPr lang="zh-CN" altLang="zh-CN" sz="1600" i="1" kern="100">
                            <a:solidFill>
                              <a:schemeClr val="bg1"/>
                            </a:solidFill>
                            <a:latin typeface="Cambria Math" panose="02040503050406030204" pitchFamily="18" charset="0"/>
                            <a:ea typeface="Cambria Math" panose="02040503050406030204" pitchFamily="18" charset="0"/>
                          </a:rPr>
                        </m:ctrlPr>
                      </m:sSupPr>
                      <m:e>
                        <m:r>
                          <a:rPr lang="en-US" altLang="zh-CN" sz="1600" i="1" kern="100">
                            <a:solidFill>
                              <a:schemeClr val="bg1"/>
                            </a:solidFill>
                            <a:latin typeface="Cambria Math" panose="02040503050406030204" pitchFamily="18" charset="0"/>
                          </a:rPr>
                          <m:t>𝑏</m:t>
                        </m:r>
                      </m:e>
                      <m:sup>
                        <m:r>
                          <a:rPr lang="en-US" altLang="zh-CN" sz="1600" i="1" kern="100">
                            <a:solidFill>
                              <a:schemeClr val="bg1"/>
                            </a:solidFill>
                            <a:latin typeface="Cambria Math" panose="02040503050406030204" pitchFamily="18" charset="0"/>
                          </a:rPr>
                          <m:t>2</m:t>
                        </m:r>
                      </m:sup>
                    </m:sSup>
                    <m:r>
                      <a:rPr lang="en-US" altLang="zh-CN" sz="1600" i="1" kern="100">
                        <a:solidFill>
                          <a:schemeClr val="bg1"/>
                        </a:solidFill>
                        <a:latin typeface="Cambria Math" panose="02040503050406030204" pitchFamily="18" charset="0"/>
                      </a:rPr>
                      <m:t>=21</m:t>
                    </m:r>
                  </m:oMath>
                </a14:m>
                <a:r>
                  <a:rPr lang="en-US" altLang="zh-CN" sz="1600" kern="100" dirty="0">
                    <a:solidFill>
                      <a:schemeClr val="bg1"/>
                    </a:solidFill>
                    <a:latin typeface="思源黑体 CN Bold" panose="020B0800000000000000" pitchFamily="34" charset="-122"/>
                    <a:ea typeface="思源黑体 CN Bold" panose="020B0800000000000000" pitchFamily="34" charset="-122"/>
                  </a:rPr>
                  <a:t> </a:t>
                </a:r>
                <a:r>
                  <a:rPr lang="zh-CN" altLang="zh-CN" sz="1600" kern="100" dirty="0">
                    <a:solidFill>
                      <a:schemeClr val="bg1"/>
                    </a:solidFill>
                    <a:latin typeface="思源黑体 CN Bold" panose="020B0800000000000000" pitchFamily="34" charset="-122"/>
                    <a:ea typeface="思源黑体 CN Bold" panose="020B0800000000000000" pitchFamily="34" charset="-122"/>
                  </a:rPr>
                  <a:t>，</a:t>
                </a:r>
              </a:p>
              <a:p>
                <a:pPr defTabSz="685800" fontAlgn="ctr">
                  <a:lnSpc>
                    <a:spcPct val="150000"/>
                  </a:lnSpc>
                </a:pPr>
                <a:r>
                  <a:rPr lang="zh-CN" altLang="zh-CN" sz="1600" kern="100" dirty="0">
                    <a:solidFill>
                      <a:schemeClr val="bg1"/>
                    </a:solidFill>
                    <a:latin typeface="思源黑体 CN Bold" panose="020B0800000000000000" pitchFamily="34" charset="-122"/>
                    <a:ea typeface="思源黑体 CN Bold" panose="020B0800000000000000" pitchFamily="34" charset="-122"/>
                    <a:cs typeface="宋体" panose="02010600030101010101" pitchFamily="2" charset="-122"/>
                  </a:rPr>
                  <a:t>∵</a:t>
                </a:r>
                <a:r>
                  <a:rPr lang="zh-CN" altLang="zh-CN" sz="1600" kern="100" dirty="0">
                    <a:solidFill>
                      <a:schemeClr val="bg1"/>
                    </a:solidFill>
                    <a:latin typeface="思源黑体 CN Bold" panose="020B0800000000000000" pitchFamily="34" charset="-122"/>
                    <a:ea typeface="思源黑体 CN Bold" panose="020B0800000000000000" pitchFamily="34" charset="-122"/>
                  </a:rPr>
                  <a:t>大正方形的面积为</a:t>
                </a:r>
                <a14:m>
                  <m:oMath xmlns:m="http://schemas.openxmlformats.org/officeDocument/2006/math">
                    <m:r>
                      <a:rPr lang="en-US" altLang="zh-CN" sz="1600" i="1" kern="100">
                        <a:solidFill>
                          <a:schemeClr val="bg1"/>
                        </a:solidFill>
                        <a:latin typeface="Cambria Math" panose="02040503050406030204" pitchFamily="18" charset="0"/>
                      </a:rPr>
                      <m:t>4×</m:t>
                    </m:r>
                    <m:f>
                      <m:fPr>
                        <m:ctrlPr>
                          <a:rPr lang="zh-CN" altLang="zh-CN" sz="1600" i="1" kern="100">
                            <a:solidFill>
                              <a:schemeClr val="bg1"/>
                            </a:solidFill>
                            <a:latin typeface="Cambria Math" panose="02040503050406030204" pitchFamily="18" charset="0"/>
                            <a:ea typeface="Cambria Math" panose="02040503050406030204" pitchFamily="18" charset="0"/>
                          </a:rPr>
                        </m:ctrlPr>
                      </m:fPr>
                      <m:num>
                        <m:r>
                          <a:rPr lang="en-US" altLang="zh-CN" sz="1600" i="1" kern="100">
                            <a:solidFill>
                              <a:schemeClr val="bg1"/>
                            </a:solidFill>
                            <a:latin typeface="Cambria Math" panose="02040503050406030204" pitchFamily="18" charset="0"/>
                          </a:rPr>
                          <m:t>𝑎𝑏</m:t>
                        </m:r>
                      </m:num>
                      <m:den>
                        <m:r>
                          <a:rPr lang="en-US" altLang="zh-CN" sz="1600" i="1" kern="100">
                            <a:solidFill>
                              <a:schemeClr val="bg1"/>
                            </a:solidFill>
                            <a:latin typeface="Cambria Math" panose="02040503050406030204" pitchFamily="18" charset="0"/>
                          </a:rPr>
                          <m:t>2</m:t>
                        </m:r>
                      </m:den>
                    </m:f>
                    <m:r>
                      <a:rPr lang="en-US" altLang="zh-CN" sz="1600" i="1" kern="100">
                        <a:solidFill>
                          <a:schemeClr val="bg1"/>
                        </a:solidFill>
                        <a:latin typeface="Cambria Math" panose="02040503050406030204" pitchFamily="18" charset="0"/>
                      </a:rPr>
                      <m:t>+</m:t>
                    </m:r>
                    <m:sSup>
                      <m:sSupPr>
                        <m:ctrlPr>
                          <a:rPr lang="zh-CN" altLang="zh-CN" sz="1600" i="1" kern="100">
                            <a:solidFill>
                              <a:schemeClr val="bg1"/>
                            </a:solidFill>
                            <a:latin typeface="Cambria Math" panose="02040503050406030204" pitchFamily="18" charset="0"/>
                            <a:ea typeface="Cambria Math" panose="02040503050406030204" pitchFamily="18" charset="0"/>
                          </a:rPr>
                        </m:ctrlPr>
                      </m:sSupPr>
                      <m:e>
                        <m:d>
                          <m:dPr>
                            <m:ctrlPr>
                              <a:rPr lang="zh-CN" altLang="zh-CN" sz="1600" i="1" kern="100">
                                <a:solidFill>
                                  <a:schemeClr val="bg1"/>
                                </a:solidFill>
                                <a:latin typeface="Cambria Math" panose="02040503050406030204" pitchFamily="18" charset="0"/>
                                <a:ea typeface="Cambria Math" panose="02040503050406030204" pitchFamily="18" charset="0"/>
                              </a:rPr>
                            </m:ctrlPr>
                          </m:dPr>
                          <m:e>
                            <m:r>
                              <a:rPr lang="en-US" altLang="zh-CN" sz="1600" i="1" kern="100">
                                <a:solidFill>
                                  <a:schemeClr val="bg1"/>
                                </a:solidFill>
                                <a:latin typeface="Cambria Math" panose="02040503050406030204" pitchFamily="18" charset="0"/>
                              </a:rPr>
                              <m:t>𝑎</m:t>
                            </m:r>
                            <m:r>
                              <a:rPr lang="en-US" altLang="zh-CN" sz="1600" i="1" kern="100">
                                <a:solidFill>
                                  <a:schemeClr val="bg1"/>
                                </a:solidFill>
                                <a:latin typeface="Cambria Math" panose="02040503050406030204" pitchFamily="18" charset="0"/>
                              </a:rPr>
                              <m:t>−</m:t>
                            </m:r>
                            <m:r>
                              <a:rPr lang="en-US" altLang="zh-CN" sz="1600" i="1" kern="100">
                                <a:solidFill>
                                  <a:schemeClr val="bg1"/>
                                </a:solidFill>
                                <a:latin typeface="Cambria Math" panose="02040503050406030204" pitchFamily="18" charset="0"/>
                              </a:rPr>
                              <m:t>𝑏</m:t>
                            </m:r>
                          </m:e>
                        </m:d>
                      </m:e>
                      <m:sup>
                        <m:r>
                          <a:rPr lang="en-US" altLang="zh-CN" sz="1600" i="1" kern="100">
                            <a:solidFill>
                              <a:schemeClr val="bg1"/>
                            </a:solidFill>
                            <a:latin typeface="Cambria Math" panose="02040503050406030204" pitchFamily="18" charset="0"/>
                          </a:rPr>
                          <m:t>2</m:t>
                        </m:r>
                      </m:sup>
                    </m:sSup>
                    <m:r>
                      <a:rPr lang="en-US" altLang="zh-CN" sz="1600" i="1" kern="100">
                        <a:solidFill>
                          <a:schemeClr val="bg1"/>
                        </a:solidFill>
                        <a:latin typeface="Cambria Math" panose="02040503050406030204" pitchFamily="18" charset="0"/>
                      </a:rPr>
                      <m:t>=2</m:t>
                    </m:r>
                    <m:r>
                      <a:rPr lang="en-US" altLang="zh-CN" sz="1600" i="1" kern="100">
                        <a:solidFill>
                          <a:schemeClr val="bg1"/>
                        </a:solidFill>
                        <a:latin typeface="Cambria Math" panose="02040503050406030204" pitchFamily="18" charset="0"/>
                      </a:rPr>
                      <m:t>𝑎𝑏</m:t>
                    </m:r>
                    <m:r>
                      <a:rPr lang="en-US" altLang="zh-CN" sz="1600" i="1" kern="100">
                        <a:solidFill>
                          <a:schemeClr val="bg1"/>
                        </a:solidFill>
                        <a:latin typeface="Cambria Math" panose="02040503050406030204" pitchFamily="18" charset="0"/>
                      </a:rPr>
                      <m:t>+</m:t>
                    </m:r>
                    <m:sSup>
                      <m:sSupPr>
                        <m:ctrlPr>
                          <a:rPr lang="zh-CN" altLang="zh-CN" sz="1600" i="1" kern="100">
                            <a:solidFill>
                              <a:schemeClr val="bg1"/>
                            </a:solidFill>
                            <a:latin typeface="Cambria Math" panose="02040503050406030204" pitchFamily="18" charset="0"/>
                            <a:ea typeface="Cambria Math" panose="02040503050406030204" pitchFamily="18" charset="0"/>
                          </a:rPr>
                        </m:ctrlPr>
                      </m:sSupPr>
                      <m:e>
                        <m:r>
                          <a:rPr lang="en-US" altLang="zh-CN" sz="1600" i="1" kern="100">
                            <a:solidFill>
                              <a:schemeClr val="bg1"/>
                            </a:solidFill>
                            <a:latin typeface="Cambria Math" panose="02040503050406030204" pitchFamily="18" charset="0"/>
                          </a:rPr>
                          <m:t>𝑎</m:t>
                        </m:r>
                      </m:e>
                      <m:sup>
                        <m:r>
                          <a:rPr lang="en-US" altLang="zh-CN" sz="1600" i="1" kern="100">
                            <a:solidFill>
                              <a:schemeClr val="bg1"/>
                            </a:solidFill>
                            <a:latin typeface="Cambria Math" panose="02040503050406030204" pitchFamily="18" charset="0"/>
                          </a:rPr>
                          <m:t>2</m:t>
                        </m:r>
                      </m:sup>
                    </m:sSup>
                    <m:r>
                      <a:rPr lang="en-US" altLang="zh-CN" sz="1600" i="1" kern="100">
                        <a:solidFill>
                          <a:schemeClr val="bg1"/>
                        </a:solidFill>
                        <a:latin typeface="Cambria Math" panose="02040503050406030204" pitchFamily="18" charset="0"/>
                      </a:rPr>
                      <m:t>−2</m:t>
                    </m:r>
                    <m:r>
                      <a:rPr lang="en-US" altLang="zh-CN" sz="1600" i="1" kern="100">
                        <a:solidFill>
                          <a:schemeClr val="bg1"/>
                        </a:solidFill>
                        <a:latin typeface="Cambria Math" panose="02040503050406030204" pitchFamily="18" charset="0"/>
                      </a:rPr>
                      <m:t>𝑎𝑏</m:t>
                    </m:r>
                    <m:r>
                      <a:rPr lang="en-US" altLang="zh-CN" sz="1600" i="1" kern="100">
                        <a:solidFill>
                          <a:schemeClr val="bg1"/>
                        </a:solidFill>
                        <a:latin typeface="Cambria Math" panose="02040503050406030204" pitchFamily="18" charset="0"/>
                      </a:rPr>
                      <m:t>+</m:t>
                    </m:r>
                    <m:sSup>
                      <m:sSupPr>
                        <m:ctrlPr>
                          <a:rPr lang="zh-CN" altLang="zh-CN" sz="1600" i="1" kern="100">
                            <a:solidFill>
                              <a:schemeClr val="bg1"/>
                            </a:solidFill>
                            <a:latin typeface="Cambria Math" panose="02040503050406030204" pitchFamily="18" charset="0"/>
                            <a:ea typeface="Cambria Math" panose="02040503050406030204" pitchFamily="18" charset="0"/>
                          </a:rPr>
                        </m:ctrlPr>
                      </m:sSupPr>
                      <m:e>
                        <m:r>
                          <a:rPr lang="en-US" altLang="zh-CN" sz="1600" i="1" kern="100">
                            <a:solidFill>
                              <a:schemeClr val="bg1"/>
                            </a:solidFill>
                            <a:latin typeface="Cambria Math" panose="02040503050406030204" pitchFamily="18" charset="0"/>
                          </a:rPr>
                          <m:t>𝑏</m:t>
                        </m:r>
                      </m:e>
                      <m:sup>
                        <m:r>
                          <a:rPr lang="en-US" altLang="zh-CN" sz="1600" i="1" kern="100">
                            <a:solidFill>
                              <a:schemeClr val="bg1"/>
                            </a:solidFill>
                            <a:latin typeface="Cambria Math" panose="02040503050406030204" pitchFamily="18" charset="0"/>
                          </a:rPr>
                          <m:t>2</m:t>
                        </m:r>
                      </m:sup>
                    </m:sSup>
                    <m:r>
                      <a:rPr lang="en-US" altLang="zh-CN" sz="1600" i="1" kern="100">
                        <a:solidFill>
                          <a:schemeClr val="bg1"/>
                        </a:solidFill>
                        <a:latin typeface="Cambria Math" panose="02040503050406030204" pitchFamily="18" charset="0"/>
                      </a:rPr>
                      <m:t>=</m:t>
                    </m:r>
                    <m:sSup>
                      <m:sSupPr>
                        <m:ctrlPr>
                          <a:rPr lang="zh-CN" altLang="zh-CN" sz="1600" i="1" kern="100">
                            <a:solidFill>
                              <a:schemeClr val="bg1"/>
                            </a:solidFill>
                            <a:latin typeface="Cambria Math" panose="02040503050406030204" pitchFamily="18" charset="0"/>
                            <a:ea typeface="Cambria Math" panose="02040503050406030204" pitchFamily="18" charset="0"/>
                          </a:rPr>
                        </m:ctrlPr>
                      </m:sSupPr>
                      <m:e>
                        <m:r>
                          <a:rPr lang="en-US" altLang="zh-CN" sz="1600" i="1" kern="100">
                            <a:solidFill>
                              <a:schemeClr val="bg1"/>
                            </a:solidFill>
                            <a:latin typeface="Cambria Math" panose="02040503050406030204" pitchFamily="18" charset="0"/>
                          </a:rPr>
                          <m:t>𝑎</m:t>
                        </m:r>
                      </m:e>
                      <m:sup>
                        <m:r>
                          <a:rPr lang="en-US" altLang="zh-CN" sz="1600" i="1" kern="100">
                            <a:solidFill>
                              <a:schemeClr val="bg1"/>
                            </a:solidFill>
                            <a:latin typeface="Cambria Math" panose="02040503050406030204" pitchFamily="18" charset="0"/>
                          </a:rPr>
                          <m:t>2</m:t>
                        </m:r>
                      </m:sup>
                    </m:sSup>
                    <m:r>
                      <a:rPr lang="en-US" altLang="zh-CN" sz="1600" i="1" kern="100">
                        <a:solidFill>
                          <a:schemeClr val="bg1"/>
                        </a:solidFill>
                        <a:latin typeface="Cambria Math" panose="02040503050406030204" pitchFamily="18" charset="0"/>
                      </a:rPr>
                      <m:t>+</m:t>
                    </m:r>
                    <m:sSup>
                      <m:sSupPr>
                        <m:ctrlPr>
                          <a:rPr lang="zh-CN" altLang="zh-CN" sz="1600" i="1" kern="100">
                            <a:solidFill>
                              <a:schemeClr val="bg1"/>
                            </a:solidFill>
                            <a:latin typeface="Cambria Math" panose="02040503050406030204" pitchFamily="18" charset="0"/>
                            <a:ea typeface="Cambria Math" panose="02040503050406030204" pitchFamily="18" charset="0"/>
                          </a:rPr>
                        </m:ctrlPr>
                      </m:sSupPr>
                      <m:e>
                        <m:r>
                          <a:rPr lang="en-US" altLang="zh-CN" sz="1600" i="1" kern="100">
                            <a:solidFill>
                              <a:schemeClr val="bg1"/>
                            </a:solidFill>
                            <a:latin typeface="Cambria Math" panose="02040503050406030204" pitchFamily="18" charset="0"/>
                          </a:rPr>
                          <m:t>𝑏</m:t>
                        </m:r>
                      </m:e>
                      <m:sup>
                        <m:r>
                          <a:rPr lang="en-US" altLang="zh-CN" sz="1600" i="1" kern="100">
                            <a:solidFill>
                              <a:schemeClr val="bg1"/>
                            </a:solidFill>
                            <a:latin typeface="Cambria Math" panose="02040503050406030204" pitchFamily="18" charset="0"/>
                          </a:rPr>
                          <m:t>2</m:t>
                        </m:r>
                      </m:sup>
                    </m:sSup>
                    <m:r>
                      <a:rPr lang="en-US" altLang="zh-CN" sz="1600" i="1" kern="100">
                        <a:solidFill>
                          <a:schemeClr val="bg1"/>
                        </a:solidFill>
                        <a:latin typeface="Cambria Math" panose="02040503050406030204" pitchFamily="18" charset="0"/>
                      </a:rPr>
                      <m:t>=13</m:t>
                    </m:r>
                  </m:oMath>
                </a14:m>
                <a:r>
                  <a:rPr lang="zh-CN" altLang="zh-CN" sz="1600" kern="100" dirty="0">
                    <a:solidFill>
                      <a:schemeClr val="bg1"/>
                    </a:solidFill>
                    <a:latin typeface="思源黑体 CN Bold" panose="020B0800000000000000" pitchFamily="34" charset="-122"/>
                    <a:ea typeface="思源黑体 CN Bold" panose="020B0800000000000000" pitchFamily="34" charset="-122"/>
                  </a:rPr>
                  <a:t>，</a:t>
                </a:r>
              </a:p>
              <a:p>
                <a:pPr defTabSz="685800" fontAlgn="ctr">
                  <a:lnSpc>
                    <a:spcPct val="150000"/>
                  </a:lnSpc>
                </a:pPr>
                <a:r>
                  <a:rPr lang="zh-CN" altLang="zh-CN" sz="1600" kern="100" dirty="0">
                    <a:solidFill>
                      <a:schemeClr val="bg1"/>
                    </a:solidFill>
                    <a:latin typeface="思源黑体 CN Bold" panose="020B0800000000000000" pitchFamily="34" charset="-122"/>
                    <a:ea typeface="思源黑体 CN Bold" panose="020B0800000000000000" pitchFamily="34" charset="-122"/>
                    <a:cs typeface="宋体" panose="02010600030101010101" pitchFamily="2" charset="-122"/>
                  </a:rPr>
                  <a:t>∴</a:t>
                </a:r>
                <a:r>
                  <a:rPr lang="en-US" altLang="zh-CN" sz="1600" kern="100" dirty="0">
                    <a:solidFill>
                      <a:schemeClr val="bg1"/>
                    </a:solidFill>
                    <a:latin typeface="思源黑体 CN Bold" panose="020B0800000000000000" pitchFamily="34" charset="-122"/>
                    <a:ea typeface="思源黑体 CN Bold" panose="020B0800000000000000" pitchFamily="34" charset="-122"/>
                  </a:rPr>
                  <a:t>2ab=21-13=8</a:t>
                </a:r>
                <a:r>
                  <a:rPr lang="zh-CN" altLang="zh-CN" sz="1600" kern="100" dirty="0">
                    <a:solidFill>
                      <a:schemeClr val="bg1"/>
                    </a:solidFill>
                    <a:latin typeface="思源黑体 CN Bold" panose="020B0800000000000000" pitchFamily="34" charset="-122"/>
                    <a:ea typeface="思源黑体 CN Bold" panose="020B0800000000000000" pitchFamily="34" charset="-122"/>
                  </a:rPr>
                  <a:t>，</a:t>
                </a:r>
                <a:r>
                  <a:rPr lang="zh-CN" altLang="zh-CN" sz="1600" kern="100" dirty="0">
                    <a:solidFill>
                      <a:schemeClr val="bg1"/>
                    </a:solidFill>
                    <a:latin typeface="思源黑体 CN Bold" panose="020B0800000000000000" pitchFamily="34" charset="-122"/>
                    <a:ea typeface="思源黑体 CN Bold" panose="020B0800000000000000" pitchFamily="34" charset="-122"/>
                    <a:cs typeface="宋体" panose="02010600030101010101" pitchFamily="2" charset="-122"/>
                  </a:rPr>
                  <a:t>∴</a:t>
                </a:r>
                <a:r>
                  <a:rPr lang="zh-CN" altLang="zh-CN" sz="1600" kern="100" dirty="0">
                    <a:solidFill>
                      <a:schemeClr val="bg1"/>
                    </a:solidFill>
                    <a:latin typeface="思源黑体 CN Bold" panose="020B0800000000000000" pitchFamily="34" charset="-122"/>
                    <a:ea typeface="思源黑体 CN Bold" panose="020B0800000000000000" pitchFamily="34" charset="-122"/>
                  </a:rPr>
                  <a:t>小正方形的面积为</a:t>
                </a:r>
                <a:r>
                  <a:rPr lang="en-US" altLang="zh-CN" sz="1600" kern="100" dirty="0">
                    <a:solidFill>
                      <a:schemeClr val="bg1"/>
                    </a:solidFill>
                    <a:latin typeface="思源黑体 CN Bold" panose="020B0800000000000000" pitchFamily="34" charset="-122"/>
                    <a:ea typeface="思源黑体 CN Bold" panose="020B0800000000000000" pitchFamily="34" charset="-122"/>
                  </a:rPr>
                  <a:t>13-</a:t>
                </a:r>
                <a14:m>
                  <m:oMath xmlns:m="http://schemas.openxmlformats.org/officeDocument/2006/math">
                    <m:r>
                      <a:rPr lang="en-US" altLang="zh-CN" sz="1600" i="1" kern="100">
                        <a:solidFill>
                          <a:schemeClr val="bg1"/>
                        </a:solidFill>
                        <a:latin typeface="Cambria Math" panose="02040503050406030204" pitchFamily="18" charset="0"/>
                      </a:rPr>
                      <m:t>4×</m:t>
                    </m:r>
                    <m:f>
                      <m:fPr>
                        <m:ctrlPr>
                          <a:rPr lang="zh-CN" altLang="zh-CN" sz="1600" i="1" kern="100">
                            <a:solidFill>
                              <a:schemeClr val="bg1"/>
                            </a:solidFill>
                            <a:latin typeface="Cambria Math" panose="02040503050406030204" pitchFamily="18" charset="0"/>
                            <a:ea typeface="Cambria Math" panose="02040503050406030204" pitchFamily="18" charset="0"/>
                          </a:rPr>
                        </m:ctrlPr>
                      </m:fPr>
                      <m:num>
                        <m:r>
                          <a:rPr lang="en-US" altLang="zh-CN" sz="1600" i="1" kern="100">
                            <a:solidFill>
                              <a:schemeClr val="bg1"/>
                            </a:solidFill>
                            <a:latin typeface="Cambria Math" panose="02040503050406030204" pitchFamily="18" charset="0"/>
                          </a:rPr>
                          <m:t>𝑎𝑏</m:t>
                        </m:r>
                      </m:num>
                      <m:den>
                        <m:r>
                          <a:rPr lang="en-US" altLang="zh-CN" sz="1600" i="1" kern="100">
                            <a:solidFill>
                              <a:schemeClr val="bg1"/>
                            </a:solidFill>
                            <a:latin typeface="Cambria Math" panose="02040503050406030204" pitchFamily="18" charset="0"/>
                          </a:rPr>
                          <m:t>2</m:t>
                        </m:r>
                      </m:den>
                    </m:f>
                  </m:oMath>
                </a14:m>
                <a:r>
                  <a:rPr lang="en-US" altLang="zh-CN" sz="1600" kern="100" dirty="0">
                    <a:solidFill>
                      <a:schemeClr val="bg1"/>
                    </a:solidFill>
                    <a:latin typeface="思源黑体 CN Bold" panose="020B0800000000000000" pitchFamily="34" charset="-122"/>
                    <a:ea typeface="思源黑体 CN Bold" panose="020B0800000000000000" pitchFamily="34" charset="-122"/>
                  </a:rPr>
                  <a:t> =13-2ab=13-8=5.</a:t>
                </a:r>
                <a:endParaRPr lang="zh-CN" altLang="zh-CN" sz="1600" kern="100" dirty="0">
                  <a:solidFill>
                    <a:schemeClr val="bg1"/>
                  </a:solidFill>
                  <a:latin typeface="思源黑体 CN Bold" panose="020B0800000000000000" pitchFamily="34" charset="-122"/>
                  <a:ea typeface="思源黑体 CN Bold" panose="020B0800000000000000" pitchFamily="34" charset="-122"/>
                </a:endParaRPr>
              </a:p>
              <a:p>
                <a:pPr defTabSz="685800" fontAlgn="ctr">
                  <a:lnSpc>
                    <a:spcPct val="150000"/>
                  </a:lnSpc>
                </a:pPr>
                <a:r>
                  <a:rPr lang="zh-CN" altLang="zh-CN" sz="1600" kern="100" dirty="0">
                    <a:solidFill>
                      <a:schemeClr val="bg1"/>
                    </a:solidFill>
                    <a:latin typeface="思源黑体 CN Bold" panose="020B0800000000000000" pitchFamily="34" charset="-122"/>
                    <a:ea typeface="思源黑体 CN Bold" panose="020B0800000000000000" pitchFamily="34" charset="-122"/>
                  </a:rPr>
                  <a:t>故答案为：</a:t>
                </a:r>
                <a:r>
                  <a:rPr lang="en-US" altLang="zh-CN" sz="1600" kern="100" dirty="0">
                    <a:solidFill>
                      <a:schemeClr val="bg1"/>
                    </a:solidFill>
                    <a:latin typeface="思源黑体 CN Bold" panose="020B0800000000000000" pitchFamily="34" charset="-122"/>
                    <a:ea typeface="思源黑体 CN Bold" panose="020B0800000000000000" pitchFamily="34" charset="-122"/>
                  </a:rPr>
                  <a:t>5.</a:t>
                </a:r>
                <a:endParaRPr lang="zh-CN" altLang="zh-CN" sz="1600" kern="100" dirty="0">
                  <a:solidFill>
                    <a:schemeClr val="bg1"/>
                  </a:solidFill>
                  <a:latin typeface="思源黑体 CN Bold" panose="020B0800000000000000" pitchFamily="34" charset="-122"/>
                  <a:ea typeface="思源黑体 CN Bold" panose="020B0800000000000000" pitchFamily="34" charset="-122"/>
                </a:endParaRPr>
              </a:p>
            </p:txBody>
          </p:sp>
        </mc:Choice>
        <mc:Fallback xmlns="">
          <p:sp>
            <p:nvSpPr>
              <p:cNvPr id="11" name="矩形 10"/>
              <p:cNvSpPr>
                <a:spLocks noRot="1" noChangeAspect="1" noMove="1" noResize="1" noEditPoints="1" noAdjustHandles="1" noChangeArrowheads="1" noChangeShapeType="1" noTextEdit="1"/>
              </p:cNvSpPr>
              <p:nvPr/>
            </p:nvSpPr>
            <p:spPr>
              <a:xfrm>
                <a:off x="1518061" y="3833570"/>
                <a:ext cx="7622616" cy="2260234"/>
              </a:xfrm>
              <a:prstGeom prst="rect">
                <a:avLst/>
              </a:prstGeom>
              <a:blipFill rotWithShape="1">
                <a:blip r:embed="rId8"/>
                <a:stretch>
                  <a:fillRect l="-5" t="-3" r="6" b="15"/>
                </a:stretch>
              </a:blipFill>
            </p:spPr>
            <p:txBody>
              <a:bodyPr/>
              <a:lstStyle/>
              <a:p>
                <a:r>
                  <a:rPr lang="zh-CN" altLang="en-US">
                    <a:noFill/>
                  </a:rPr>
                  <a:t> </a:t>
                </a:r>
              </a:p>
            </p:txBody>
          </p:sp>
        </mc:Fallback>
      </mc:AlternateContent>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1409843" y="1763644"/>
            <a:ext cx="3335253" cy="2835745"/>
            <a:chOff x="1917843" y="2195444"/>
            <a:chExt cx="3335253" cy="2835745"/>
          </a:xfrm>
        </p:grpSpPr>
        <p:pic>
          <p:nvPicPr>
            <p:cNvPr id="14" name="图片 13"/>
            <p:cNvPicPr>
              <a:picLocks noChangeAspect="1"/>
            </p:cNvPicPr>
            <p:nvPr/>
          </p:nvPicPr>
          <p:blipFill rotWithShape="1">
            <a:blip r:embed="rId9" cstate="print">
              <a:extLst>
                <a:ext uri="{28A0092B-C50C-407E-A947-70E740481C1C}">
                  <a14:useLocalDpi xmlns:a14="http://schemas.microsoft.com/office/drawing/2010/main" val="0"/>
                </a:ext>
              </a:extLst>
            </a:blip>
            <a:srcRect t="85253"/>
            <a:stretch>
              <a:fillRect/>
            </a:stretch>
          </p:blipFill>
          <p:spPr>
            <a:xfrm flipH="1">
              <a:off x="1917843" y="3962521"/>
              <a:ext cx="3335253" cy="1068668"/>
            </a:xfrm>
            <a:prstGeom prst="rect">
              <a:avLst/>
            </a:prstGeom>
          </p:spPr>
        </p:pic>
        <p:sp>
          <p:nvSpPr>
            <p:cNvPr id="15" name="文本框 14"/>
            <p:cNvSpPr txBox="1"/>
            <p:nvPr/>
          </p:nvSpPr>
          <p:spPr>
            <a:xfrm>
              <a:off x="2617049" y="3700911"/>
              <a:ext cx="1936844" cy="523220"/>
            </a:xfrm>
            <a:prstGeom prst="rect">
              <a:avLst/>
            </a:prstGeom>
            <a:noFill/>
          </p:spPr>
          <p:txBody>
            <a:bodyPr wrap="square" rtlCol="0">
              <a:spAutoFit/>
            </a:bodyPr>
            <a:lstStyle/>
            <a:p>
              <a:pPr algn="dist"/>
              <a:r>
                <a:rPr lang="en-US" altLang="zh-CN" sz="2800" dirty="0">
                  <a:solidFill>
                    <a:schemeClr val="bg1"/>
                  </a:solidFill>
                  <a:latin typeface="思源黑体 CN Bold" panose="020B0800000000000000" pitchFamily="34" charset="-122"/>
                  <a:ea typeface="思源黑体 CN Bold" panose="020B0800000000000000" pitchFamily="34" charset="-122"/>
                </a:rPr>
                <a:t>PART 04</a:t>
              </a:r>
              <a:endParaRPr lang="zh-CN" altLang="en-US" sz="2800" dirty="0">
                <a:solidFill>
                  <a:schemeClr val="bg1"/>
                </a:solidFill>
                <a:latin typeface="思源黑体 CN Bold" panose="020B0800000000000000" pitchFamily="34" charset="-122"/>
                <a:ea typeface="思源黑体 CN Bold" panose="020B0800000000000000" pitchFamily="34" charset="-122"/>
              </a:endParaRPr>
            </a:p>
          </p:txBody>
        </p:sp>
        <p:pic>
          <p:nvPicPr>
            <p:cNvPr id="16" name="图片 15" descr="图片包含 游戏机, 树&#10;&#10;描述已自动生成"/>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rcRect t="24513" b="26369"/>
            <a:stretch>
              <a:fillRect/>
            </a:stretch>
          </p:blipFill>
          <p:spPr>
            <a:xfrm>
              <a:off x="2034664" y="2195444"/>
              <a:ext cx="3072086" cy="1508932"/>
            </a:xfrm>
            <a:prstGeom prst="rect">
              <a:avLst/>
            </a:prstGeom>
          </p:spPr>
        </p:pic>
      </p:grpSp>
      <p:sp>
        <p:nvSpPr>
          <p:cNvPr id="4" name="文本框 3" hidden="1"/>
          <p:cNvSpPr txBox="1"/>
          <p:nvPr/>
        </p:nvSpPr>
        <p:spPr>
          <a:xfrm>
            <a:off x="0" y="149731"/>
            <a:ext cx="2095500" cy="369332"/>
          </a:xfrm>
          <a:prstGeom prst="rect">
            <a:avLst/>
          </a:prstGeom>
          <a:noFill/>
        </p:spPr>
        <p:txBody>
          <a:bodyPr wrap="square" rtlCol="0">
            <a:spAutoFit/>
          </a:bodyPr>
          <a:lstStyle/>
          <a:p>
            <a:pPr algn="ctr"/>
            <a:r>
              <a:rPr lang="en-US" altLang="zh-CN" dirty="0">
                <a:noFill/>
              </a:rPr>
              <a:t>BY YUSHEN</a:t>
            </a:r>
            <a:endParaRPr lang="zh-CN" altLang="en-US" dirty="0">
              <a:noFill/>
            </a:endParaRPr>
          </a:p>
        </p:txBody>
      </p:sp>
      <p:pic>
        <p:nvPicPr>
          <p:cNvPr id="9" name="图片 8" descr="图片包含 黑色, 游戏机, 桌子&#10;&#10;描述已自动生成"/>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20391" y="3770147"/>
            <a:ext cx="1044810" cy="965079"/>
          </a:xfrm>
          <a:prstGeom prst="rect">
            <a:avLst/>
          </a:prstGeom>
        </p:spPr>
      </p:pic>
      <p:sp>
        <p:nvSpPr>
          <p:cNvPr id="11" name="文本框 38"/>
          <p:cNvSpPr txBox="1"/>
          <p:nvPr>
            <p:custDataLst>
              <p:tags r:id="rId1"/>
            </p:custDataLst>
          </p:nvPr>
        </p:nvSpPr>
        <p:spPr>
          <a:xfrm>
            <a:off x="1576294" y="4028292"/>
            <a:ext cx="3022456" cy="769441"/>
          </a:xfrm>
          <a:prstGeom prst="rect">
            <a:avLst/>
          </a:prstGeom>
          <a:noFill/>
        </p:spPr>
        <p:txBody>
          <a:bodyPr wrap="square" rtlCol="0">
            <a:spAutoFit/>
          </a:bodyPr>
          <a:lstStyle/>
          <a:p>
            <a:pPr lvl="0" algn="ctr"/>
            <a:r>
              <a:rPr lang="zh-CN" altLang="en-US" sz="4400" dirty="0">
                <a:solidFill>
                  <a:schemeClr val="bg1"/>
                </a:solidFill>
                <a:latin typeface="思源黑体 CN Bold" panose="020B0800000000000000" pitchFamily="34" charset="-122"/>
                <a:ea typeface="思源黑体 CN Bold" panose="020B0800000000000000" pitchFamily="34" charset="-122"/>
              </a:rPr>
              <a:t>课后回顾</a:t>
            </a:r>
          </a:p>
        </p:txBody>
      </p:sp>
      <p:grpSp>
        <p:nvGrpSpPr>
          <p:cNvPr id="3" name="组合 2"/>
          <p:cNvGrpSpPr/>
          <p:nvPr/>
        </p:nvGrpSpPr>
        <p:grpSpPr>
          <a:xfrm>
            <a:off x="5669993" y="1788937"/>
            <a:ext cx="4254547" cy="623582"/>
            <a:chOff x="4922375" y="1440219"/>
            <a:chExt cx="4254547" cy="623582"/>
          </a:xfrm>
        </p:grpSpPr>
        <p:sp>
          <p:nvSpPr>
            <p:cNvPr id="24" name="文本框 38"/>
            <p:cNvSpPr txBox="1"/>
            <p:nvPr>
              <p:custDataLst>
                <p:tags r:id="rId6"/>
              </p:custDataLst>
            </p:nvPr>
          </p:nvSpPr>
          <p:spPr>
            <a:xfrm>
              <a:off x="6942490" y="1602136"/>
              <a:ext cx="2234432" cy="461665"/>
            </a:xfrm>
            <a:prstGeom prst="rect">
              <a:avLst/>
            </a:prstGeom>
            <a:noFill/>
          </p:spPr>
          <p:txBody>
            <a:bodyPr wrap="square" rtlCol="0">
              <a:spAutoFit/>
            </a:bodyPr>
            <a:lstStyle/>
            <a:p>
              <a:pPr lvl="0"/>
              <a:r>
                <a:rPr lang="zh-CN" altLang="en-US" sz="2400" dirty="0">
                  <a:solidFill>
                    <a:schemeClr val="bg1"/>
                  </a:solidFill>
                  <a:latin typeface="思源黑体 CN Bold" panose="020B0800000000000000" pitchFamily="34" charset="-122"/>
                  <a:ea typeface="思源黑体 CN Bold" panose="020B0800000000000000" pitchFamily="34" charset="-122"/>
                </a:rPr>
                <a:t>理解勾股定理</a:t>
              </a:r>
            </a:p>
          </p:txBody>
        </p:sp>
        <p:grpSp>
          <p:nvGrpSpPr>
            <p:cNvPr id="19" name="组合 18"/>
            <p:cNvGrpSpPr/>
            <p:nvPr/>
          </p:nvGrpSpPr>
          <p:grpSpPr>
            <a:xfrm>
              <a:off x="4922375" y="1440219"/>
              <a:ext cx="1652932" cy="604728"/>
              <a:chOff x="4738473" y="1752789"/>
              <a:chExt cx="1652932" cy="604728"/>
            </a:xfrm>
          </p:grpSpPr>
          <p:sp>
            <p:nvSpPr>
              <p:cNvPr id="21" name="矩形: 圆角 20"/>
              <p:cNvSpPr/>
              <p:nvPr/>
            </p:nvSpPr>
            <p:spPr>
              <a:xfrm>
                <a:off x="5400881" y="1904941"/>
                <a:ext cx="980398" cy="45023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solidFill>
                </a:endParaRPr>
              </a:p>
            </p:txBody>
          </p:sp>
          <p:sp>
            <p:nvSpPr>
              <p:cNvPr id="22" name="文本框 38"/>
              <p:cNvSpPr txBox="1"/>
              <p:nvPr>
                <p:custDataLst>
                  <p:tags r:id="rId7"/>
                </p:custDataLst>
              </p:nvPr>
            </p:nvSpPr>
            <p:spPr>
              <a:xfrm>
                <a:off x="5768064" y="1904941"/>
                <a:ext cx="623341" cy="400110"/>
              </a:xfrm>
              <a:prstGeom prst="rect">
                <a:avLst/>
              </a:prstGeom>
              <a:noFill/>
            </p:spPr>
            <p:txBody>
              <a:bodyPr wrap="square" rtlCol="0">
                <a:spAutoFit/>
              </a:bodyPr>
              <a:lstStyle/>
              <a:p>
                <a:pPr lvl="0" algn="ctr"/>
                <a:r>
                  <a:rPr lang="en-US" altLang="zh-CN" sz="2000" dirty="0">
                    <a:solidFill>
                      <a:schemeClr val="bg1"/>
                    </a:solidFill>
                    <a:latin typeface="思源黑体 CN Bold" panose="020B0800000000000000" pitchFamily="34" charset="-122"/>
                    <a:ea typeface="思源黑体 CN Bold" panose="020B0800000000000000" pitchFamily="34" charset="-122"/>
                  </a:rPr>
                  <a:t>01</a:t>
                </a:r>
                <a:endParaRPr lang="zh-CN" altLang="en-US" sz="2000" dirty="0">
                  <a:solidFill>
                    <a:schemeClr val="bg1"/>
                  </a:solidFill>
                  <a:latin typeface="思源黑体 CN Bold" panose="020B0800000000000000" pitchFamily="34" charset="-122"/>
                  <a:ea typeface="思源黑体 CN Bold" panose="020B0800000000000000" pitchFamily="34" charset="-122"/>
                </a:endParaRPr>
              </a:p>
            </p:txBody>
          </p:sp>
          <p:pic>
            <p:nvPicPr>
              <p:cNvPr id="23" name="图片 22" descr="图片包含 游戏机, 树&#10;&#10;描述已自动生成"/>
              <p:cNvPicPr>
                <a:picLocks noChangeAspect="1"/>
              </p:cNvPicPr>
              <p:nvPr/>
            </p:nvPicPr>
            <p:blipFill rotWithShape="1">
              <a:blip r:embed="rId13" cstate="print">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rcRect t="24513" b="26369"/>
              <a:stretch>
                <a:fillRect/>
              </a:stretch>
            </p:blipFill>
            <p:spPr>
              <a:xfrm>
                <a:off x="4738473" y="1752789"/>
                <a:ext cx="1231186" cy="604728"/>
              </a:xfrm>
              <a:prstGeom prst="rect">
                <a:avLst/>
              </a:prstGeom>
            </p:spPr>
          </p:pic>
        </p:grpSp>
      </p:grpSp>
      <p:grpSp>
        <p:nvGrpSpPr>
          <p:cNvPr id="27" name="组合 26"/>
          <p:cNvGrpSpPr/>
          <p:nvPr/>
        </p:nvGrpSpPr>
        <p:grpSpPr>
          <a:xfrm>
            <a:off x="5669993" y="2974366"/>
            <a:ext cx="5747307" cy="623582"/>
            <a:chOff x="4922375" y="1440219"/>
            <a:chExt cx="5747307" cy="623582"/>
          </a:xfrm>
        </p:grpSpPr>
        <p:sp>
          <p:nvSpPr>
            <p:cNvPr id="28" name="文本框 38"/>
            <p:cNvSpPr txBox="1"/>
            <p:nvPr>
              <p:custDataLst>
                <p:tags r:id="rId4"/>
              </p:custDataLst>
            </p:nvPr>
          </p:nvSpPr>
          <p:spPr>
            <a:xfrm>
              <a:off x="6942490" y="1602136"/>
              <a:ext cx="3727192" cy="461665"/>
            </a:xfrm>
            <a:prstGeom prst="rect">
              <a:avLst/>
            </a:prstGeom>
            <a:noFill/>
          </p:spPr>
          <p:txBody>
            <a:bodyPr wrap="square" rtlCol="0">
              <a:spAutoFit/>
            </a:bodyPr>
            <a:lstStyle/>
            <a:p>
              <a:pPr lvl="0"/>
              <a:r>
                <a:rPr lang="zh-CN" altLang="en-US" sz="2400" dirty="0">
                  <a:solidFill>
                    <a:schemeClr val="bg1"/>
                  </a:solidFill>
                  <a:latin typeface="思源黑体 CN Bold" panose="020B0800000000000000" pitchFamily="34" charset="-122"/>
                  <a:ea typeface="思源黑体 CN Bold" panose="020B0800000000000000" pitchFamily="34" charset="-122"/>
                </a:rPr>
                <a:t>会用面积法证明勾股定理</a:t>
              </a:r>
            </a:p>
          </p:txBody>
        </p:sp>
        <p:grpSp>
          <p:nvGrpSpPr>
            <p:cNvPr id="29" name="组合 28"/>
            <p:cNvGrpSpPr/>
            <p:nvPr/>
          </p:nvGrpSpPr>
          <p:grpSpPr>
            <a:xfrm>
              <a:off x="4922375" y="1440219"/>
              <a:ext cx="1652932" cy="604728"/>
              <a:chOff x="4738473" y="1752789"/>
              <a:chExt cx="1652932" cy="604728"/>
            </a:xfrm>
          </p:grpSpPr>
          <p:sp>
            <p:nvSpPr>
              <p:cNvPr id="30" name="矩形: 圆角 29"/>
              <p:cNvSpPr/>
              <p:nvPr/>
            </p:nvSpPr>
            <p:spPr>
              <a:xfrm>
                <a:off x="5400881" y="1904941"/>
                <a:ext cx="980398" cy="45023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solidFill>
                </a:endParaRPr>
              </a:p>
            </p:txBody>
          </p:sp>
          <p:sp>
            <p:nvSpPr>
              <p:cNvPr id="31" name="文本框 38"/>
              <p:cNvSpPr txBox="1"/>
              <p:nvPr>
                <p:custDataLst>
                  <p:tags r:id="rId5"/>
                </p:custDataLst>
              </p:nvPr>
            </p:nvSpPr>
            <p:spPr>
              <a:xfrm>
                <a:off x="5768064" y="1904941"/>
                <a:ext cx="623341" cy="400110"/>
              </a:xfrm>
              <a:prstGeom prst="rect">
                <a:avLst/>
              </a:prstGeom>
              <a:noFill/>
            </p:spPr>
            <p:txBody>
              <a:bodyPr wrap="square" rtlCol="0">
                <a:spAutoFit/>
              </a:bodyPr>
              <a:lstStyle/>
              <a:p>
                <a:pPr lvl="0" algn="ctr"/>
                <a:r>
                  <a:rPr lang="en-US" altLang="zh-CN" sz="2000" dirty="0">
                    <a:solidFill>
                      <a:schemeClr val="bg1"/>
                    </a:solidFill>
                    <a:latin typeface="思源黑体 CN Bold" panose="020B0800000000000000" pitchFamily="34" charset="-122"/>
                    <a:ea typeface="思源黑体 CN Bold" panose="020B0800000000000000" pitchFamily="34" charset="-122"/>
                  </a:rPr>
                  <a:t>02</a:t>
                </a:r>
                <a:endParaRPr lang="zh-CN" altLang="en-US" sz="2000" dirty="0">
                  <a:solidFill>
                    <a:schemeClr val="bg1"/>
                  </a:solidFill>
                  <a:latin typeface="思源黑体 CN Bold" panose="020B0800000000000000" pitchFamily="34" charset="-122"/>
                  <a:ea typeface="思源黑体 CN Bold" panose="020B0800000000000000" pitchFamily="34" charset="-122"/>
                </a:endParaRPr>
              </a:p>
            </p:txBody>
          </p:sp>
          <p:pic>
            <p:nvPicPr>
              <p:cNvPr id="32" name="图片 31" descr="图片包含 游戏机, 树&#10;&#10;描述已自动生成"/>
              <p:cNvPicPr>
                <a:picLocks noChangeAspect="1"/>
              </p:cNvPicPr>
              <p:nvPr/>
            </p:nvPicPr>
            <p:blipFill rotWithShape="1">
              <a:blip r:embed="rId13" cstate="print">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rcRect t="24513" b="26369"/>
              <a:stretch>
                <a:fillRect/>
              </a:stretch>
            </p:blipFill>
            <p:spPr>
              <a:xfrm>
                <a:off x="4738473" y="1752789"/>
                <a:ext cx="1231186" cy="604728"/>
              </a:xfrm>
              <a:prstGeom prst="rect">
                <a:avLst/>
              </a:prstGeom>
            </p:spPr>
          </p:pic>
        </p:grpSp>
      </p:grpSp>
      <p:grpSp>
        <p:nvGrpSpPr>
          <p:cNvPr id="33" name="组合 32"/>
          <p:cNvGrpSpPr/>
          <p:nvPr/>
        </p:nvGrpSpPr>
        <p:grpSpPr>
          <a:xfrm>
            <a:off x="5669993" y="4159795"/>
            <a:ext cx="6052107" cy="623582"/>
            <a:chOff x="4922375" y="1440219"/>
            <a:chExt cx="6052107" cy="623582"/>
          </a:xfrm>
        </p:grpSpPr>
        <p:sp>
          <p:nvSpPr>
            <p:cNvPr id="35" name="文本框 38"/>
            <p:cNvSpPr txBox="1"/>
            <p:nvPr>
              <p:custDataLst>
                <p:tags r:id="rId2"/>
              </p:custDataLst>
            </p:nvPr>
          </p:nvSpPr>
          <p:spPr>
            <a:xfrm>
              <a:off x="6942490" y="1602136"/>
              <a:ext cx="4031992" cy="461665"/>
            </a:xfrm>
            <a:prstGeom prst="rect">
              <a:avLst/>
            </a:prstGeom>
            <a:noFill/>
          </p:spPr>
          <p:txBody>
            <a:bodyPr wrap="square" rtlCol="0">
              <a:spAutoFit/>
            </a:bodyPr>
            <a:lstStyle/>
            <a:p>
              <a:pPr lvl="0"/>
              <a:r>
                <a:rPr lang="zh-CN" altLang="en-US" sz="2400" dirty="0">
                  <a:solidFill>
                    <a:schemeClr val="bg1"/>
                  </a:solidFill>
                  <a:latin typeface="思源黑体 CN Bold" panose="020B0800000000000000" pitchFamily="34" charset="-122"/>
                  <a:ea typeface="思源黑体 CN Bold" panose="020B0800000000000000" pitchFamily="34" charset="-122"/>
                </a:rPr>
                <a:t>利用勾股定理进行相关计算</a:t>
              </a:r>
            </a:p>
          </p:txBody>
        </p:sp>
        <p:grpSp>
          <p:nvGrpSpPr>
            <p:cNvPr id="40" name="组合 39"/>
            <p:cNvGrpSpPr/>
            <p:nvPr/>
          </p:nvGrpSpPr>
          <p:grpSpPr>
            <a:xfrm>
              <a:off x="4922375" y="1440219"/>
              <a:ext cx="1652932" cy="604728"/>
              <a:chOff x="4738473" y="1752789"/>
              <a:chExt cx="1652932" cy="604728"/>
            </a:xfrm>
          </p:grpSpPr>
          <p:sp>
            <p:nvSpPr>
              <p:cNvPr id="41" name="矩形: 圆角 40"/>
              <p:cNvSpPr/>
              <p:nvPr/>
            </p:nvSpPr>
            <p:spPr>
              <a:xfrm>
                <a:off x="5400881" y="1904941"/>
                <a:ext cx="980398" cy="45023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solidFill>
                </a:endParaRPr>
              </a:p>
            </p:txBody>
          </p:sp>
          <p:sp>
            <p:nvSpPr>
              <p:cNvPr id="42" name="文本框 38"/>
              <p:cNvSpPr txBox="1"/>
              <p:nvPr>
                <p:custDataLst>
                  <p:tags r:id="rId3"/>
                </p:custDataLst>
              </p:nvPr>
            </p:nvSpPr>
            <p:spPr>
              <a:xfrm>
                <a:off x="5768064" y="1904941"/>
                <a:ext cx="623341" cy="400110"/>
              </a:xfrm>
              <a:prstGeom prst="rect">
                <a:avLst/>
              </a:prstGeom>
              <a:noFill/>
            </p:spPr>
            <p:txBody>
              <a:bodyPr wrap="square" rtlCol="0">
                <a:spAutoFit/>
              </a:bodyPr>
              <a:lstStyle/>
              <a:p>
                <a:pPr lvl="0" algn="ctr"/>
                <a:r>
                  <a:rPr lang="en-US" altLang="zh-CN" sz="2000" dirty="0">
                    <a:solidFill>
                      <a:schemeClr val="bg1"/>
                    </a:solidFill>
                    <a:latin typeface="思源黑体 CN Bold" panose="020B0800000000000000" pitchFamily="34" charset="-122"/>
                    <a:ea typeface="思源黑体 CN Bold" panose="020B0800000000000000" pitchFamily="34" charset="-122"/>
                  </a:rPr>
                  <a:t>03</a:t>
                </a:r>
                <a:endParaRPr lang="zh-CN" altLang="en-US" sz="2000" dirty="0">
                  <a:solidFill>
                    <a:schemeClr val="bg1"/>
                  </a:solidFill>
                  <a:latin typeface="思源黑体 CN Bold" panose="020B0800000000000000" pitchFamily="34" charset="-122"/>
                  <a:ea typeface="思源黑体 CN Bold" panose="020B0800000000000000" pitchFamily="34" charset="-122"/>
                </a:endParaRPr>
              </a:p>
            </p:txBody>
          </p:sp>
          <p:pic>
            <p:nvPicPr>
              <p:cNvPr id="43" name="图片 42" descr="图片包含 游戏机, 树&#10;&#10;描述已自动生成"/>
              <p:cNvPicPr>
                <a:picLocks noChangeAspect="1"/>
              </p:cNvPicPr>
              <p:nvPr/>
            </p:nvPicPr>
            <p:blipFill rotWithShape="1">
              <a:blip r:embed="rId13" cstate="print">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rcRect t="24513" b="26369"/>
              <a:stretch>
                <a:fillRect/>
              </a:stretch>
            </p:blipFill>
            <p:spPr>
              <a:xfrm>
                <a:off x="4738473" y="1752789"/>
                <a:ext cx="1231186" cy="604728"/>
              </a:xfrm>
              <a:prstGeom prst="rect">
                <a:avLst/>
              </a:prstGeom>
            </p:spPr>
          </p:pic>
        </p:gr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hidden="1"/>
          <p:cNvSpPr txBox="1"/>
          <p:nvPr/>
        </p:nvSpPr>
        <p:spPr>
          <a:xfrm>
            <a:off x="0" y="149731"/>
            <a:ext cx="2095500" cy="369332"/>
          </a:xfrm>
          <a:prstGeom prst="rect">
            <a:avLst/>
          </a:prstGeom>
          <a:noFill/>
        </p:spPr>
        <p:txBody>
          <a:bodyPr wrap="square" rtlCol="0">
            <a:spAutoFit/>
          </a:bodyPr>
          <a:lstStyle/>
          <a:p>
            <a:pPr algn="ctr"/>
            <a:r>
              <a:rPr lang="en-US" altLang="zh-CN" dirty="0">
                <a:noFill/>
              </a:rPr>
              <a:t>BY YUSHEN</a:t>
            </a:r>
            <a:endParaRPr lang="zh-CN" altLang="en-US" dirty="0">
              <a:noFill/>
            </a:endParaRPr>
          </a:p>
        </p:txBody>
      </p:sp>
      <p:pic>
        <p:nvPicPr>
          <p:cNvPr id="5" name="图片 21"/>
          <p:cNvPicPr>
            <a:picLocks noChangeAspect="1"/>
          </p:cNvPicPr>
          <p:nvPr>
            <p:custDataLst>
              <p:tags r:id="rId1"/>
            </p:custDataLst>
          </p:nvPr>
        </p:nvPicPr>
        <p:blipFill>
          <a:blip r:embed="rId7">
            <a:lum bright="70000" contrast="-70000"/>
            <a:extLst>
              <a:ext uri="{28A0092B-C50C-407E-A947-70E740481C1C}">
                <a14:useLocalDpi xmlns:a14="http://schemas.microsoft.com/office/drawing/2010/main" val="0"/>
              </a:ext>
            </a:extLst>
          </a:blip>
          <a:srcRect t="23438" r="65783" b="41329"/>
          <a:stretch>
            <a:fillRect/>
          </a:stretch>
        </p:blipFill>
        <p:spPr>
          <a:xfrm rot="10800000">
            <a:off x="656662" y="1077634"/>
            <a:ext cx="4214338" cy="4339578"/>
          </a:xfrm>
          <a:custGeom>
            <a:avLst/>
            <a:gdLst>
              <a:gd name="connsiteX0" fmla="*/ 2931888 w 3511056"/>
              <a:gd name="connsiteY0" fmla="*/ 2775405 h 3615397"/>
              <a:gd name="connsiteX1" fmla="*/ 2931876 w 3511056"/>
              <a:gd name="connsiteY1" fmla="*/ 2775427 h 3615397"/>
              <a:gd name="connsiteX2" fmla="*/ 2928367 w 3511056"/>
              <a:gd name="connsiteY2" fmla="*/ 2780828 h 3615397"/>
              <a:gd name="connsiteX3" fmla="*/ 2033949 w 3511056"/>
              <a:gd name="connsiteY3" fmla="*/ 0 h 3615397"/>
              <a:gd name="connsiteX4" fmla="*/ 2526318 w 3511056"/>
              <a:gd name="connsiteY4" fmla="*/ 393895 h 3615397"/>
              <a:gd name="connsiteX5" fmla="*/ 2582589 w 3511056"/>
              <a:gd name="connsiteY5" fmla="*/ 407963 h 3615397"/>
              <a:gd name="connsiteX6" fmla="*/ 2629444 w 3511056"/>
              <a:gd name="connsiteY6" fmla="*/ 423007 h 3615397"/>
              <a:gd name="connsiteX7" fmla="*/ 2619278 w 3511056"/>
              <a:gd name="connsiteY7" fmla="*/ 420773 h 3615397"/>
              <a:gd name="connsiteX8" fmla="*/ 2611343 w 3511056"/>
              <a:gd name="connsiteY8" fmla="*/ 418829 h 3615397"/>
              <a:gd name="connsiteX9" fmla="*/ 2618840 w 3511056"/>
              <a:gd name="connsiteY9" fmla="*/ 420677 h 3615397"/>
              <a:gd name="connsiteX10" fmla="*/ 2619278 w 3511056"/>
              <a:gd name="connsiteY10" fmla="*/ 420773 h 3615397"/>
              <a:gd name="connsiteX11" fmla="*/ 2632130 w 3511056"/>
              <a:gd name="connsiteY11" fmla="*/ 423921 h 3615397"/>
              <a:gd name="connsiteX12" fmla="*/ 2681062 w 3511056"/>
              <a:gd name="connsiteY12" fmla="*/ 436098 h 3615397"/>
              <a:gd name="connsiteX13" fmla="*/ 2709198 w 3511056"/>
              <a:gd name="connsiteY13" fmla="*/ 464234 h 3615397"/>
              <a:gd name="connsiteX14" fmla="*/ 2807672 w 3511056"/>
              <a:gd name="connsiteY14" fmla="*/ 492369 h 3615397"/>
              <a:gd name="connsiteX15" fmla="*/ 2892078 w 3511056"/>
              <a:gd name="connsiteY15" fmla="*/ 520505 h 3615397"/>
              <a:gd name="connsiteX16" fmla="*/ 2934281 w 3511056"/>
              <a:gd name="connsiteY16" fmla="*/ 534572 h 3615397"/>
              <a:gd name="connsiteX17" fmla="*/ 3018687 w 3511056"/>
              <a:gd name="connsiteY17" fmla="*/ 604911 h 3615397"/>
              <a:gd name="connsiteX18" fmla="*/ 3060890 w 3511056"/>
              <a:gd name="connsiteY18" fmla="*/ 633046 h 3615397"/>
              <a:gd name="connsiteX19" fmla="*/ 3117161 w 3511056"/>
              <a:gd name="connsiteY19" fmla="*/ 675249 h 3615397"/>
              <a:gd name="connsiteX20" fmla="*/ 3145296 w 3511056"/>
              <a:gd name="connsiteY20" fmla="*/ 717452 h 3615397"/>
              <a:gd name="connsiteX21" fmla="*/ 3187499 w 3511056"/>
              <a:gd name="connsiteY21" fmla="*/ 745588 h 3615397"/>
              <a:gd name="connsiteX22" fmla="*/ 3219549 w 3511056"/>
              <a:gd name="connsiteY22" fmla="*/ 775794 h 3615397"/>
              <a:gd name="connsiteX23" fmla="*/ 3211564 w 3511056"/>
              <a:gd name="connsiteY23" fmla="*/ 771329 h 3615397"/>
              <a:gd name="connsiteX24" fmla="*/ 3206146 w 3511056"/>
              <a:gd name="connsiteY24" fmla="*/ 767812 h 3615397"/>
              <a:gd name="connsiteX25" fmla="*/ 3211544 w 3511056"/>
              <a:gd name="connsiteY25" fmla="*/ 771318 h 3615397"/>
              <a:gd name="connsiteX26" fmla="*/ 3211564 w 3511056"/>
              <a:gd name="connsiteY26" fmla="*/ 771329 h 3615397"/>
              <a:gd name="connsiteX27" fmla="*/ 3221636 w 3511056"/>
              <a:gd name="connsiteY27" fmla="*/ 777869 h 3615397"/>
              <a:gd name="connsiteX28" fmla="*/ 3257838 w 3511056"/>
              <a:gd name="connsiteY28" fmla="*/ 801858 h 3615397"/>
              <a:gd name="connsiteX29" fmla="*/ 3342244 w 3511056"/>
              <a:gd name="connsiteY29" fmla="*/ 942535 h 3615397"/>
              <a:gd name="connsiteX30" fmla="*/ 3398515 w 3511056"/>
              <a:gd name="connsiteY30" fmla="*/ 1041009 h 3615397"/>
              <a:gd name="connsiteX31" fmla="*/ 3426650 w 3511056"/>
              <a:gd name="connsiteY31" fmla="*/ 1125415 h 3615397"/>
              <a:gd name="connsiteX32" fmla="*/ 3454785 w 3511056"/>
              <a:gd name="connsiteY32" fmla="*/ 1167618 h 3615397"/>
              <a:gd name="connsiteX33" fmla="*/ 3482921 w 3511056"/>
              <a:gd name="connsiteY33" fmla="*/ 1252025 h 3615397"/>
              <a:gd name="connsiteX34" fmla="*/ 3511056 w 3511056"/>
              <a:gd name="connsiteY34" fmla="*/ 1350498 h 3615397"/>
              <a:gd name="connsiteX35" fmla="*/ 3496989 w 3511056"/>
              <a:gd name="connsiteY35" fmla="*/ 1702191 h 3615397"/>
              <a:gd name="connsiteX36" fmla="*/ 3454785 w 3511056"/>
              <a:gd name="connsiteY36" fmla="*/ 1871003 h 3615397"/>
              <a:gd name="connsiteX37" fmla="*/ 3440718 w 3511056"/>
              <a:gd name="connsiteY37" fmla="*/ 1927274 h 3615397"/>
              <a:gd name="connsiteX38" fmla="*/ 3426650 w 3511056"/>
              <a:gd name="connsiteY38" fmla="*/ 1969477 h 3615397"/>
              <a:gd name="connsiteX39" fmla="*/ 3370379 w 3511056"/>
              <a:gd name="connsiteY39" fmla="*/ 2166425 h 3615397"/>
              <a:gd name="connsiteX40" fmla="*/ 3356312 w 3511056"/>
              <a:gd name="connsiteY40" fmla="*/ 2208628 h 3615397"/>
              <a:gd name="connsiteX41" fmla="*/ 3328176 w 3511056"/>
              <a:gd name="connsiteY41" fmla="*/ 2236763 h 3615397"/>
              <a:gd name="connsiteX42" fmla="*/ 3271905 w 3511056"/>
              <a:gd name="connsiteY42" fmla="*/ 2321169 h 3615397"/>
              <a:gd name="connsiteX43" fmla="*/ 3215635 w 3511056"/>
              <a:gd name="connsiteY43" fmla="*/ 2405575 h 3615397"/>
              <a:gd name="connsiteX44" fmla="*/ 3187499 w 3511056"/>
              <a:gd name="connsiteY44" fmla="*/ 2447778 h 3615397"/>
              <a:gd name="connsiteX45" fmla="*/ 3117161 w 3511056"/>
              <a:gd name="connsiteY45" fmla="*/ 2546252 h 3615397"/>
              <a:gd name="connsiteX46" fmla="*/ 3089025 w 3511056"/>
              <a:gd name="connsiteY46" fmla="*/ 2574388 h 3615397"/>
              <a:gd name="connsiteX47" fmla="*/ 3032755 w 3511056"/>
              <a:gd name="connsiteY47" fmla="*/ 2658794 h 3615397"/>
              <a:gd name="connsiteX48" fmla="*/ 2962416 w 3511056"/>
              <a:gd name="connsiteY48" fmla="*/ 2729132 h 3615397"/>
              <a:gd name="connsiteX49" fmla="*/ 2938425 w 3511056"/>
              <a:gd name="connsiteY49" fmla="*/ 2765338 h 3615397"/>
              <a:gd name="connsiteX50" fmla="*/ 2931888 w 3511056"/>
              <a:gd name="connsiteY50" fmla="*/ 2775405 h 3615397"/>
              <a:gd name="connsiteX51" fmla="*/ 2936353 w 3511056"/>
              <a:gd name="connsiteY51" fmla="*/ 2767420 h 3615397"/>
              <a:gd name="connsiteX52" fmla="*/ 2906145 w 3511056"/>
              <a:gd name="connsiteY52" fmla="*/ 2799471 h 3615397"/>
              <a:gd name="connsiteX53" fmla="*/ 2835807 w 3511056"/>
              <a:gd name="connsiteY53" fmla="*/ 2897945 h 3615397"/>
              <a:gd name="connsiteX54" fmla="*/ 2751401 w 3511056"/>
              <a:gd name="connsiteY54" fmla="*/ 2982351 h 3615397"/>
              <a:gd name="connsiteX55" fmla="*/ 2709198 w 3511056"/>
              <a:gd name="connsiteY55" fmla="*/ 3024554 h 3615397"/>
              <a:gd name="connsiteX56" fmla="*/ 2681062 w 3511056"/>
              <a:gd name="connsiteY56" fmla="*/ 3052689 h 3615397"/>
              <a:gd name="connsiteX57" fmla="*/ 2596656 w 3511056"/>
              <a:gd name="connsiteY57" fmla="*/ 3137095 h 3615397"/>
              <a:gd name="connsiteX58" fmla="*/ 2540385 w 3511056"/>
              <a:gd name="connsiteY58" fmla="*/ 3193366 h 3615397"/>
              <a:gd name="connsiteX59" fmla="*/ 2484115 w 3511056"/>
              <a:gd name="connsiteY59" fmla="*/ 3235569 h 3615397"/>
              <a:gd name="connsiteX60" fmla="*/ 2413776 w 3511056"/>
              <a:gd name="connsiteY60" fmla="*/ 3291840 h 3615397"/>
              <a:gd name="connsiteX61" fmla="*/ 2357505 w 3511056"/>
              <a:gd name="connsiteY61" fmla="*/ 3334043 h 3615397"/>
              <a:gd name="connsiteX62" fmla="*/ 2315302 w 3511056"/>
              <a:gd name="connsiteY62" fmla="*/ 3376246 h 3615397"/>
              <a:gd name="connsiteX63" fmla="*/ 2259032 w 3511056"/>
              <a:gd name="connsiteY63" fmla="*/ 3390314 h 3615397"/>
              <a:gd name="connsiteX64" fmla="*/ 2216829 w 3511056"/>
              <a:gd name="connsiteY64" fmla="*/ 3404381 h 3615397"/>
              <a:gd name="connsiteX65" fmla="*/ 2118355 w 3511056"/>
              <a:gd name="connsiteY65" fmla="*/ 3446585 h 3615397"/>
              <a:gd name="connsiteX66" fmla="*/ 2062084 w 3511056"/>
              <a:gd name="connsiteY66" fmla="*/ 3474720 h 3615397"/>
              <a:gd name="connsiteX67" fmla="*/ 1949542 w 3511056"/>
              <a:gd name="connsiteY67" fmla="*/ 3502855 h 3615397"/>
              <a:gd name="connsiteX68" fmla="*/ 1837001 w 3511056"/>
              <a:gd name="connsiteY68" fmla="*/ 3545058 h 3615397"/>
              <a:gd name="connsiteX69" fmla="*/ 1724459 w 3511056"/>
              <a:gd name="connsiteY69" fmla="*/ 3573194 h 3615397"/>
              <a:gd name="connsiteX70" fmla="*/ 1583782 w 3511056"/>
              <a:gd name="connsiteY70" fmla="*/ 3587261 h 3615397"/>
              <a:gd name="connsiteX71" fmla="*/ 1443105 w 3511056"/>
              <a:gd name="connsiteY71" fmla="*/ 3615397 h 3615397"/>
              <a:gd name="connsiteX72" fmla="*/ 1049210 w 3511056"/>
              <a:gd name="connsiteY72" fmla="*/ 3601329 h 3615397"/>
              <a:gd name="connsiteX73" fmla="*/ 978872 w 3511056"/>
              <a:gd name="connsiteY73" fmla="*/ 3587261 h 3615397"/>
              <a:gd name="connsiteX74" fmla="*/ 950736 w 3511056"/>
              <a:gd name="connsiteY74" fmla="*/ 3559126 h 3615397"/>
              <a:gd name="connsiteX75" fmla="*/ 908533 w 3511056"/>
              <a:gd name="connsiteY75" fmla="*/ 3530991 h 3615397"/>
              <a:gd name="connsiteX76" fmla="*/ 824127 w 3511056"/>
              <a:gd name="connsiteY76" fmla="*/ 3418449 h 3615397"/>
              <a:gd name="connsiteX77" fmla="*/ 781924 w 3511056"/>
              <a:gd name="connsiteY77" fmla="*/ 3376246 h 3615397"/>
              <a:gd name="connsiteX78" fmla="*/ 753789 w 3511056"/>
              <a:gd name="connsiteY78" fmla="*/ 3334043 h 3615397"/>
              <a:gd name="connsiteX79" fmla="*/ 669382 w 3511056"/>
              <a:gd name="connsiteY79" fmla="*/ 3249637 h 3615397"/>
              <a:gd name="connsiteX80" fmla="*/ 641247 w 3511056"/>
              <a:gd name="connsiteY80" fmla="*/ 3221501 h 3615397"/>
              <a:gd name="connsiteX81" fmla="*/ 599044 w 3511056"/>
              <a:gd name="connsiteY81" fmla="*/ 3179298 h 3615397"/>
              <a:gd name="connsiteX82" fmla="*/ 556841 w 3511056"/>
              <a:gd name="connsiteY82" fmla="*/ 3123028 h 3615397"/>
              <a:gd name="connsiteX83" fmla="*/ 528705 w 3511056"/>
              <a:gd name="connsiteY83" fmla="*/ 3066757 h 3615397"/>
              <a:gd name="connsiteX84" fmla="*/ 500570 w 3511056"/>
              <a:gd name="connsiteY84" fmla="*/ 3038621 h 3615397"/>
              <a:gd name="connsiteX85" fmla="*/ 458367 w 3511056"/>
              <a:gd name="connsiteY85" fmla="*/ 2982351 h 3615397"/>
              <a:gd name="connsiteX86" fmla="*/ 444299 w 3511056"/>
              <a:gd name="connsiteY86" fmla="*/ 2926080 h 3615397"/>
              <a:gd name="connsiteX87" fmla="*/ 402096 w 3511056"/>
              <a:gd name="connsiteY87" fmla="*/ 2869809 h 3615397"/>
              <a:gd name="connsiteX88" fmla="*/ 345825 w 3511056"/>
              <a:gd name="connsiteY88" fmla="*/ 2771335 h 3615397"/>
              <a:gd name="connsiteX89" fmla="*/ 317690 w 3511056"/>
              <a:gd name="connsiteY89" fmla="*/ 2729132 h 3615397"/>
              <a:gd name="connsiteX90" fmla="*/ 303622 w 3511056"/>
              <a:gd name="connsiteY90" fmla="*/ 2686929 h 3615397"/>
              <a:gd name="connsiteX91" fmla="*/ 275487 w 3511056"/>
              <a:gd name="connsiteY91" fmla="*/ 2644726 h 3615397"/>
              <a:gd name="connsiteX92" fmla="*/ 247352 w 3511056"/>
              <a:gd name="connsiteY92" fmla="*/ 2560320 h 3615397"/>
              <a:gd name="connsiteX93" fmla="*/ 219216 w 3511056"/>
              <a:gd name="connsiteY93" fmla="*/ 2489981 h 3615397"/>
              <a:gd name="connsiteX94" fmla="*/ 205149 w 3511056"/>
              <a:gd name="connsiteY94" fmla="*/ 2419643 h 3615397"/>
              <a:gd name="connsiteX95" fmla="*/ 177013 w 3511056"/>
              <a:gd name="connsiteY95" fmla="*/ 2391508 h 3615397"/>
              <a:gd name="connsiteX96" fmla="*/ 134810 w 3511056"/>
              <a:gd name="connsiteY96" fmla="*/ 2250831 h 3615397"/>
              <a:gd name="connsiteX97" fmla="*/ 106675 w 3511056"/>
              <a:gd name="connsiteY97" fmla="*/ 2208628 h 3615397"/>
              <a:gd name="connsiteX98" fmla="*/ 92607 w 3511056"/>
              <a:gd name="connsiteY98" fmla="*/ 2138289 h 3615397"/>
              <a:gd name="connsiteX99" fmla="*/ 64472 w 3511056"/>
              <a:gd name="connsiteY99" fmla="*/ 2053883 h 3615397"/>
              <a:gd name="connsiteX100" fmla="*/ 50404 w 3511056"/>
              <a:gd name="connsiteY100" fmla="*/ 1983545 h 3615397"/>
              <a:gd name="connsiteX101" fmla="*/ 8201 w 3511056"/>
              <a:gd name="connsiteY101" fmla="*/ 1828800 h 3615397"/>
              <a:gd name="connsiteX102" fmla="*/ 0 w 3511056"/>
              <a:gd name="connsiteY102" fmla="*/ 1771394 h 3615397"/>
              <a:gd name="connsiteX103" fmla="*/ 0 w 3511056"/>
              <a:gd name="connsiteY103" fmla="*/ 1155105 h 3615397"/>
              <a:gd name="connsiteX104" fmla="*/ 1975 w 3511056"/>
              <a:gd name="connsiteY104" fmla="*/ 1130369 h 3615397"/>
              <a:gd name="connsiteX105" fmla="*/ 36336 w 3511056"/>
              <a:gd name="connsiteY105" fmla="*/ 1026941 h 3615397"/>
              <a:gd name="connsiteX106" fmla="*/ 50404 w 3511056"/>
              <a:gd name="connsiteY106" fmla="*/ 956603 h 3615397"/>
              <a:gd name="connsiteX107" fmla="*/ 106675 w 3511056"/>
              <a:gd name="connsiteY107" fmla="*/ 815926 h 3615397"/>
              <a:gd name="connsiteX108" fmla="*/ 162945 w 3511056"/>
              <a:gd name="connsiteY108" fmla="*/ 731520 h 3615397"/>
              <a:gd name="connsiteX109" fmla="*/ 233284 w 3511056"/>
              <a:gd name="connsiteY109" fmla="*/ 618978 h 3615397"/>
              <a:gd name="connsiteX110" fmla="*/ 317690 w 3511056"/>
              <a:gd name="connsiteY110" fmla="*/ 534572 h 3615397"/>
              <a:gd name="connsiteX111" fmla="*/ 359893 w 3511056"/>
              <a:gd name="connsiteY111" fmla="*/ 492369 h 3615397"/>
              <a:gd name="connsiteX112" fmla="*/ 388029 w 3511056"/>
              <a:gd name="connsiteY112" fmla="*/ 464234 h 3615397"/>
              <a:gd name="connsiteX113" fmla="*/ 486502 w 3511056"/>
              <a:gd name="connsiteY113" fmla="*/ 393895 h 3615397"/>
              <a:gd name="connsiteX114" fmla="*/ 570909 w 3511056"/>
              <a:gd name="connsiteY114" fmla="*/ 323557 h 3615397"/>
              <a:gd name="connsiteX115" fmla="*/ 753789 w 3511056"/>
              <a:gd name="connsiteY115" fmla="*/ 239151 h 3615397"/>
              <a:gd name="connsiteX116" fmla="*/ 795992 w 3511056"/>
              <a:gd name="connsiteY116" fmla="*/ 211015 h 3615397"/>
              <a:gd name="connsiteX117" fmla="*/ 922601 w 3511056"/>
              <a:gd name="connsiteY117" fmla="*/ 182880 h 3615397"/>
              <a:gd name="connsiteX118" fmla="*/ 1035142 w 3511056"/>
              <a:gd name="connsiteY118" fmla="*/ 140677 h 3615397"/>
              <a:gd name="connsiteX119" fmla="*/ 1105481 w 3511056"/>
              <a:gd name="connsiteY119" fmla="*/ 126609 h 3615397"/>
              <a:gd name="connsiteX120" fmla="*/ 1161752 w 3511056"/>
              <a:gd name="connsiteY120" fmla="*/ 98474 h 3615397"/>
              <a:gd name="connsiteX121" fmla="*/ 1260225 w 3511056"/>
              <a:gd name="connsiteY121" fmla="*/ 70338 h 3615397"/>
              <a:gd name="connsiteX122" fmla="*/ 1414970 w 3511056"/>
              <a:gd name="connsiteY122" fmla="*/ 28135 h 361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3511056" h="3615397">
                <a:moveTo>
                  <a:pt x="2931888" y="2775405"/>
                </a:moveTo>
                <a:lnTo>
                  <a:pt x="2931876" y="2775427"/>
                </a:lnTo>
                <a:cubicBezTo>
                  <a:pt x="2928486" y="2781017"/>
                  <a:pt x="2925297" y="2785681"/>
                  <a:pt x="2928367" y="2780828"/>
                </a:cubicBezTo>
                <a:close/>
                <a:moveTo>
                  <a:pt x="2033949" y="0"/>
                </a:moveTo>
                <a:cubicBezTo>
                  <a:pt x="2198072" y="131298"/>
                  <a:pt x="2357656" y="268480"/>
                  <a:pt x="2526318" y="393895"/>
                </a:cubicBezTo>
                <a:cubicBezTo>
                  <a:pt x="2541833" y="405432"/>
                  <a:pt x="2563999" y="402651"/>
                  <a:pt x="2582589" y="407963"/>
                </a:cubicBezTo>
                <a:cubicBezTo>
                  <a:pt x="2635555" y="423096"/>
                  <a:pt x="2637912" y="424653"/>
                  <a:pt x="2629444" y="423007"/>
                </a:cubicBezTo>
                <a:lnTo>
                  <a:pt x="2619278" y="420773"/>
                </a:lnTo>
                <a:lnTo>
                  <a:pt x="2611343" y="418829"/>
                </a:lnTo>
                <a:cubicBezTo>
                  <a:pt x="2604902" y="417283"/>
                  <a:pt x="2611330" y="418923"/>
                  <a:pt x="2618840" y="420677"/>
                </a:cubicBezTo>
                <a:lnTo>
                  <a:pt x="2619278" y="420773"/>
                </a:lnTo>
                <a:lnTo>
                  <a:pt x="2632130" y="423921"/>
                </a:lnTo>
                <a:cubicBezTo>
                  <a:pt x="2643259" y="426672"/>
                  <a:pt x="2659079" y="430602"/>
                  <a:pt x="2681062" y="436098"/>
                </a:cubicBezTo>
                <a:cubicBezTo>
                  <a:pt x="2690441" y="445477"/>
                  <a:pt x="2697825" y="457410"/>
                  <a:pt x="2709198" y="464234"/>
                </a:cubicBezTo>
                <a:cubicBezTo>
                  <a:pt x="2724954" y="473687"/>
                  <a:pt x="2795414" y="488692"/>
                  <a:pt x="2807672" y="492369"/>
                </a:cubicBezTo>
                <a:cubicBezTo>
                  <a:pt x="2836079" y="500891"/>
                  <a:pt x="2863943" y="511127"/>
                  <a:pt x="2892078" y="520505"/>
                </a:cubicBezTo>
                <a:lnTo>
                  <a:pt x="2934281" y="534572"/>
                </a:lnTo>
                <a:cubicBezTo>
                  <a:pt x="3039070" y="604433"/>
                  <a:pt x="2910363" y="514641"/>
                  <a:pt x="3018687" y="604911"/>
                </a:cubicBezTo>
                <a:cubicBezTo>
                  <a:pt x="3031675" y="615735"/>
                  <a:pt x="3047132" y="623219"/>
                  <a:pt x="3060890" y="633046"/>
                </a:cubicBezTo>
                <a:cubicBezTo>
                  <a:pt x="3079969" y="646674"/>
                  <a:pt x="3098404" y="661181"/>
                  <a:pt x="3117161" y="675249"/>
                </a:cubicBezTo>
                <a:cubicBezTo>
                  <a:pt x="3126539" y="689317"/>
                  <a:pt x="3133341" y="705497"/>
                  <a:pt x="3145296" y="717452"/>
                </a:cubicBezTo>
                <a:cubicBezTo>
                  <a:pt x="3157251" y="729407"/>
                  <a:pt x="3174297" y="735026"/>
                  <a:pt x="3187499" y="745588"/>
                </a:cubicBezTo>
                <a:cubicBezTo>
                  <a:pt x="3225080" y="775653"/>
                  <a:pt x="3226102" y="778906"/>
                  <a:pt x="3219549" y="775794"/>
                </a:cubicBezTo>
                <a:lnTo>
                  <a:pt x="3211564" y="771329"/>
                </a:lnTo>
                <a:lnTo>
                  <a:pt x="3206146" y="767812"/>
                </a:lnTo>
                <a:cubicBezTo>
                  <a:pt x="3201293" y="764741"/>
                  <a:pt x="3205955" y="767929"/>
                  <a:pt x="3211544" y="771318"/>
                </a:cubicBezTo>
                <a:lnTo>
                  <a:pt x="3211564" y="771329"/>
                </a:lnTo>
                <a:lnTo>
                  <a:pt x="3221636" y="777869"/>
                </a:lnTo>
                <a:cubicBezTo>
                  <a:pt x="3229893" y="783291"/>
                  <a:pt x="3241603" y="791035"/>
                  <a:pt x="3257838" y="801858"/>
                </a:cubicBezTo>
                <a:cubicBezTo>
                  <a:pt x="3285973" y="848750"/>
                  <a:pt x="3317788" y="893623"/>
                  <a:pt x="3342244" y="942535"/>
                </a:cubicBezTo>
                <a:cubicBezTo>
                  <a:pt x="3377940" y="1013928"/>
                  <a:pt x="3358746" y="981357"/>
                  <a:pt x="3398515" y="1041009"/>
                </a:cubicBezTo>
                <a:cubicBezTo>
                  <a:pt x="3407893" y="1069144"/>
                  <a:pt x="3410199" y="1100739"/>
                  <a:pt x="3426650" y="1125415"/>
                </a:cubicBezTo>
                <a:cubicBezTo>
                  <a:pt x="3436028" y="1139483"/>
                  <a:pt x="3447918" y="1152168"/>
                  <a:pt x="3454785" y="1167618"/>
                </a:cubicBezTo>
                <a:cubicBezTo>
                  <a:pt x="3466830" y="1194719"/>
                  <a:pt x="3473542" y="1223889"/>
                  <a:pt x="3482921" y="1252025"/>
                </a:cubicBezTo>
                <a:cubicBezTo>
                  <a:pt x="3503104" y="1312572"/>
                  <a:pt x="3493392" y="1279840"/>
                  <a:pt x="3511056" y="1350498"/>
                </a:cubicBezTo>
                <a:cubicBezTo>
                  <a:pt x="3506367" y="1467729"/>
                  <a:pt x="3504543" y="1585110"/>
                  <a:pt x="3496989" y="1702191"/>
                </a:cubicBezTo>
                <a:cubicBezTo>
                  <a:pt x="3490587" y="1801428"/>
                  <a:pt x="3478901" y="1774533"/>
                  <a:pt x="3454785" y="1871003"/>
                </a:cubicBezTo>
                <a:cubicBezTo>
                  <a:pt x="3450096" y="1889760"/>
                  <a:pt x="3446029" y="1908684"/>
                  <a:pt x="3440718" y="1927274"/>
                </a:cubicBezTo>
                <a:cubicBezTo>
                  <a:pt x="3436644" y="1941532"/>
                  <a:pt x="3430552" y="1955171"/>
                  <a:pt x="3426650" y="1969477"/>
                </a:cubicBezTo>
                <a:cubicBezTo>
                  <a:pt x="3373650" y="2163809"/>
                  <a:pt x="3424297" y="2004670"/>
                  <a:pt x="3370379" y="2166425"/>
                </a:cubicBezTo>
                <a:cubicBezTo>
                  <a:pt x="3365690" y="2180493"/>
                  <a:pt x="3366798" y="2198143"/>
                  <a:pt x="3356312" y="2208628"/>
                </a:cubicBezTo>
                <a:lnTo>
                  <a:pt x="3328176" y="2236763"/>
                </a:lnTo>
                <a:cubicBezTo>
                  <a:pt x="3301273" y="2317477"/>
                  <a:pt x="3333376" y="2242135"/>
                  <a:pt x="3271905" y="2321169"/>
                </a:cubicBezTo>
                <a:cubicBezTo>
                  <a:pt x="3251145" y="2347860"/>
                  <a:pt x="3234392" y="2377440"/>
                  <a:pt x="3215635" y="2405575"/>
                </a:cubicBezTo>
                <a:lnTo>
                  <a:pt x="3187499" y="2447778"/>
                </a:lnTo>
                <a:cubicBezTo>
                  <a:pt x="3163133" y="2484327"/>
                  <a:pt x="3146246" y="2511350"/>
                  <a:pt x="3117161" y="2546252"/>
                </a:cubicBezTo>
                <a:cubicBezTo>
                  <a:pt x="3108670" y="2556441"/>
                  <a:pt x="3096983" y="2563777"/>
                  <a:pt x="3089025" y="2574388"/>
                </a:cubicBezTo>
                <a:cubicBezTo>
                  <a:pt x="3068736" y="2601440"/>
                  <a:pt x="3056666" y="2634884"/>
                  <a:pt x="3032755" y="2658794"/>
                </a:cubicBezTo>
                <a:cubicBezTo>
                  <a:pt x="3009309" y="2682240"/>
                  <a:pt x="2980809" y="2701543"/>
                  <a:pt x="2962416" y="2729132"/>
                </a:cubicBezTo>
                <a:cubicBezTo>
                  <a:pt x="2951592" y="2745369"/>
                  <a:pt x="2943847" y="2757080"/>
                  <a:pt x="2938425" y="2765338"/>
                </a:cubicBezTo>
                <a:lnTo>
                  <a:pt x="2931888" y="2775405"/>
                </a:lnTo>
                <a:lnTo>
                  <a:pt x="2936353" y="2767420"/>
                </a:lnTo>
                <a:cubicBezTo>
                  <a:pt x="2939466" y="2760865"/>
                  <a:pt x="2936213" y="2761886"/>
                  <a:pt x="2906145" y="2799471"/>
                </a:cubicBezTo>
                <a:cubicBezTo>
                  <a:pt x="2851346" y="2867970"/>
                  <a:pt x="2907096" y="2818735"/>
                  <a:pt x="2835807" y="2897945"/>
                </a:cubicBezTo>
                <a:cubicBezTo>
                  <a:pt x="2809189" y="2927520"/>
                  <a:pt x="2779536" y="2954216"/>
                  <a:pt x="2751401" y="2982351"/>
                </a:cubicBezTo>
                <a:lnTo>
                  <a:pt x="2709198" y="3024554"/>
                </a:lnTo>
                <a:cubicBezTo>
                  <a:pt x="2699819" y="3033932"/>
                  <a:pt x="2689020" y="3042078"/>
                  <a:pt x="2681062" y="3052689"/>
                </a:cubicBezTo>
                <a:cubicBezTo>
                  <a:pt x="2594483" y="3168128"/>
                  <a:pt x="2683052" y="3063041"/>
                  <a:pt x="2596656" y="3137095"/>
                </a:cubicBezTo>
                <a:cubicBezTo>
                  <a:pt x="2576516" y="3154358"/>
                  <a:pt x="2561606" y="3177450"/>
                  <a:pt x="2540385" y="3193366"/>
                </a:cubicBezTo>
                <a:cubicBezTo>
                  <a:pt x="2521628" y="3207434"/>
                  <a:pt x="2500694" y="3218990"/>
                  <a:pt x="2484115" y="3235569"/>
                </a:cubicBezTo>
                <a:cubicBezTo>
                  <a:pt x="2420484" y="3299200"/>
                  <a:pt x="2495936" y="3264453"/>
                  <a:pt x="2413776" y="3291840"/>
                </a:cubicBezTo>
                <a:cubicBezTo>
                  <a:pt x="2395019" y="3305908"/>
                  <a:pt x="2375307" y="3318784"/>
                  <a:pt x="2357505" y="3334043"/>
                </a:cubicBezTo>
                <a:cubicBezTo>
                  <a:pt x="2342400" y="3346990"/>
                  <a:pt x="2332575" y="3366375"/>
                  <a:pt x="2315302" y="3376246"/>
                </a:cubicBezTo>
                <a:cubicBezTo>
                  <a:pt x="2298515" y="3385838"/>
                  <a:pt x="2277622" y="3385003"/>
                  <a:pt x="2259032" y="3390314"/>
                </a:cubicBezTo>
                <a:cubicBezTo>
                  <a:pt x="2244774" y="3394388"/>
                  <a:pt x="2230897" y="3399692"/>
                  <a:pt x="2216829" y="3404381"/>
                </a:cubicBezTo>
                <a:cubicBezTo>
                  <a:pt x="2162540" y="3458670"/>
                  <a:pt x="2218367" y="3413248"/>
                  <a:pt x="2118355" y="3446585"/>
                </a:cubicBezTo>
                <a:cubicBezTo>
                  <a:pt x="2098460" y="3453217"/>
                  <a:pt x="2081359" y="3466459"/>
                  <a:pt x="2062084" y="3474720"/>
                </a:cubicBezTo>
                <a:cubicBezTo>
                  <a:pt x="2024230" y="3490943"/>
                  <a:pt x="1990833" y="3494597"/>
                  <a:pt x="1949542" y="3502855"/>
                </a:cubicBezTo>
                <a:cubicBezTo>
                  <a:pt x="1880069" y="3549172"/>
                  <a:pt x="1934349" y="3520721"/>
                  <a:pt x="1837001" y="3545058"/>
                </a:cubicBezTo>
                <a:cubicBezTo>
                  <a:pt x="1755843" y="3565347"/>
                  <a:pt x="1835575" y="3558379"/>
                  <a:pt x="1724459" y="3573194"/>
                </a:cubicBezTo>
                <a:cubicBezTo>
                  <a:pt x="1677746" y="3579422"/>
                  <a:pt x="1630544" y="3581416"/>
                  <a:pt x="1583782" y="3587261"/>
                </a:cubicBezTo>
                <a:cubicBezTo>
                  <a:pt x="1514800" y="3595884"/>
                  <a:pt x="1503665" y="3600257"/>
                  <a:pt x="1443105" y="3615397"/>
                </a:cubicBezTo>
                <a:cubicBezTo>
                  <a:pt x="1311807" y="3610708"/>
                  <a:pt x="1180351" y="3609277"/>
                  <a:pt x="1049210" y="3601329"/>
                </a:cubicBezTo>
                <a:cubicBezTo>
                  <a:pt x="1025343" y="3599883"/>
                  <a:pt x="1000849" y="3596680"/>
                  <a:pt x="978872" y="3587261"/>
                </a:cubicBezTo>
                <a:cubicBezTo>
                  <a:pt x="966681" y="3582036"/>
                  <a:pt x="961093" y="3567411"/>
                  <a:pt x="950736" y="3559126"/>
                </a:cubicBezTo>
                <a:cubicBezTo>
                  <a:pt x="937534" y="3548564"/>
                  <a:pt x="922601" y="3540369"/>
                  <a:pt x="908533" y="3530991"/>
                </a:cubicBezTo>
                <a:cubicBezTo>
                  <a:pt x="880398" y="3493477"/>
                  <a:pt x="857285" y="3451607"/>
                  <a:pt x="824127" y="3418449"/>
                </a:cubicBezTo>
                <a:cubicBezTo>
                  <a:pt x="810059" y="3404381"/>
                  <a:pt x="794660" y="3391530"/>
                  <a:pt x="781924" y="3376246"/>
                </a:cubicBezTo>
                <a:cubicBezTo>
                  <a:pt x="771100" y="3363258"/>
                  <a:pt x="765022" y="3346680"/>
                  <a:pt x="753789" y="3334043"/>
                </a:cubicBezTo>
                <a:cubicBezTo>
                  <a:pt x="727354" y="3304304"/>
                  <a:pt x="697518" y="3277773"/>
                  <a:pt x="669382" y="3249637"/>
                </a:cubicBezTo>
                <a:lnTo>
                  <a:pt x="641247" y="3221501"/>
                </a:lnTo>
                <a:cubicBezTo>
                  <a:pt x="627179" y="3207433"/>
                  <a:pt x="610981" y="3195214"/>
                  <a:pt x="599044" y="3179298"/>
                </a:cubicBezTo>
                <a:cubicBezTo>
                  <a:pt x="584976" y="3160541"/>
                  <a:pt x="569267" y="3142910"/>
                  <a:pt x="556841" y="3123028"/>
                </a:cubicBezTo>
                <a:cubicBezTo>
                  <a:pt x="545726" y="3105245"/>
                  <a:pt x="540338" y="3084206"/>
                  <a:pt x="528705" y="3066757"/>
                </a:cubicBezTo>
                <a:cubicBezTo>
                  <a:pt x="521348" y="3055721"/>
                  <a:pt x="509061" y="3048810"/>
                  <a:pt x="500570" y="3038621"/>
                </a:cubicBezTo>
                <a:cubicBezTo>
                  <a:pt x="485560" y="3020609"/>
                  <a:pt x="472435" y="3001108"/>
                  <a:pt x="458367" y="2982351"/>
                </a:cubicBezTo>
                <a:cubicBezTo>
                  <a:pt x="453678" y="2963594"/>
                  <a:pt x="452946" y="2943373"/>
                  <a:pt x="444299" y="2926080"/>
                </a:cubicBezTo>
                <a:cubicBezTo>
                  <a:pt x="433814" y="2905109"/>
                  <a:pt x="415724" y="2888888"/>
                  <a:pt x="402096" y="2869809"/>
                </a:cubicBezTo>
                <a:cubicBezTo>
                  <a:pt x="353137" y="2801265"/>
                  <a:pt x="392923" y="2853757"/>
                  <a:pt x="345825" y="2771335"/>
                </a:cubicBezTo>
                <a:cubicBezTo>
                  <a:pt x="337437" y="2756655"/>
                  <a:pt x="325251" y="2744254"/>
                  <a:pt x="317690" y="2729132"/>
                </a:cubicBezTo>
                <a:cubicBezTo>
                  <a:pt x="311058" y="2715869"/>
                  <a:pt x="310254" y="2700192"/>
                  <a:pt x="303622" y="2686929"/>
                </a:cubicBezTo>
                <a:cubicBezTo>
                  <a:pt x="296061" y="2671807"/>
                  <a:pt x="282354" y="2660176"/>
                  <a:pt x="275487" y="2644726"/>
                </a:cubicBezTo>
                <a:cubicBezTo>
                  <a:pt x="263442" y="2617625"/>
                  <a:pt x="258367" y="2587856"/>
                  <a:pt x="247352" y="2560320"/>
                </a:cubicBezTo>
                <a:lnTo>
                  <a:pt x="219216" y="2489981"/>
                </a:lnTo>
                <a:cubicBezTo>
                  <a:pt x="214527" y="2466535"/>
                  <a:pt x="214568" y="2441620"/>
                  <a:pt x="205149" y="2419643"/>
                </a:cubicBezTo>
                <a:cubicBezTo>
                  <a:pt x="199924" y="2407452"/>
                  <a:pt x="182944" y="2403371"/>
                  <a:pt x="177013" y="2391508"/>
                </a:cubicBezTo>
                <a:cubicBezTo>
                  <a:pt x="82458" y="2202398"/>
                  <a:pt x="195385" y="2392173"/>
                  <a:pt x="134810" y="2250831"/>
                </a:cubicBezTo>
                <a:cubicBezTo>
                  <a:pt x="128150" y="2235291"/>
                  <a:pt x="116053" y="2222696"/>
                  <a:pt x="106675" y="2208628"/>
                </a:cubicBezTo>
                <a:cubicBezTo>
                  <a:pt x="101986" y="2185182"/>
                  <a:pt x="98898" y="2161357"/>
                  <a:pt x="92607" y="2138289"/>
                </a:cubicBezTo>
                <a:cubicBezTo>
                  <a:pt x="84804" y="2109677"/>
                  <a:pt x="70288" y="2082964"/>
                  <a:pt x="64472" y="2053883"/>
                </a:cubicBezTo>
                <a:cubicBezTo>
                  <a:pt x="59783" y="2030437"/>
                  <a:pt x="56203" y="2006741"/>
                  <a:pt x="50404" y="1983545"/>
                </a:cubicBezTo>
                <a:cubicBezTo>
                  <a:pt x="45270" y="1963009"/>
                  <a:pt x="14514" y="1863520"/>
                  <a:pt x="8201" y="1828800"/>
                </a:cubicBezTo>
                <a:lnTo>
                  <a:pt x="0" y="1771394"/>
                </a:lnTo>
                <a:lnTo>
                  <a:pt x="0" y="1155105"/>
                </a:lnTo>
                <a:lnTo>
                  <a:pt x="1975" y="1130369"/>
                </a:lnTo>
                <a:cubicBezTo>
                  <a:pt x="5172" y="1080153"/>
                  <a:pt x="-19" y="1099652"/>
                  <a:pt x="36336" y="1026941"/>
                </a:cubicBezTo>
                <a:cubicBezTo>
                  <a:pt x="41025" y="1003495"/>
                  <a:pt x="44113" y="979671"/>
                  <a:pt x="50404" y="956603"/>
                </a:cubicBezTo>
                <a:cubicBezTo>
                  <a:pt x="63826" y="907390"/>
                  <a:pt x="80369" y="859769"/>
                  <a:pt x="106675" y="815926"/>
                </a:cubicBezTo>
                <a:cubicBezTo>
                  <a:pt x="124072" y="786930"/>
                  <a:pt x="147823" y="761764"/>
                  <a:pt x="162945" y="731520"/>
                </a:cubicBezTo>
                <a:cubicBezTo>
                  <a:pt x="189315" y="678780"/>
                  <a:pt x="192196" y="664632"/>
                  <a:pt x="233284" y="618978"/>
                </a:cubicBezTo>
                <a:cubicBezTo>
                  <a:pt x="259902" y="589403"/>
                  <a:pt x="289555" y="562707"/>
                  <a:pt x="317690" y="534572"/>
                </a:cubicBezTo>
                <a:lnTo>
                  <a:pt x="359893" y="492369"/>
                </a:lnTo>
                <a:cubicBezTo>
                  <a:pt x="369272" y="482991"/>
                  <a:pt x="376993" y="471591"/>
                  <a:pt x="388029" y="464234"/>
                </a:cubicBezTo>
                <a:cubicBezTo>
                  <a:pt x="424575" y="439869"/>
                  <a:pt x="451603" y="422977"/>
                  <a:pt x="486502" y="393895"/>
                </a:cubicBezTo>
                <a:cubicBezTo>
                  <a:pt x="535800" y="352813"/>
                  <a:pt x="495926" y="367297"/>
                  <a:pt x="570909" y="323557"/>
                </a:cubicBezTo>
                <a:cubicBezTo>
                  <a:pt x="788735" y="196491"/>
                  <a:pt x="594717" y="318687"/>
                  <a:pt x="753789" y="239151"/>
                </a:cubicBezTo>
                <a:cubicBezTo>
                  <a:pt x="768911" y="231590"/>
                  <a:pt x="780452" y="217675"/>
                  <a:pt x="795992" y="211015"/>
                </a:cubicBezTo>
                <a:cubicBezTo>
                  <a:pt x="816204" y="202353"/>
                  <a:pt x="906585" y="186884"/>
                  <a:pt x="922601" y="182880"/>
                </a:cubicBezTo>
                <a:cubicBezTo>
                  <a:pt x="977265" y="169214"/>
                  <a:pt x="970611" y="160036"/>
                  <a:pt x="1035142" y="140677"/>
                </a:cubicBezTo>
                <a:cubicBezTo>
                  <a:pt x="1058044" y="133806"/>
                  <a:pt x="1082035" y="131298"/>
                  <a:pt x="1105481" y="126609"/>
                </a:cubicBezTo>
                <a:cubicBezTo>
                  <a:pt x="1124238" y="117231"/>
                  <a:pt x="1142477" y="106735"/>
                  <a:pt x="1161752" y="98474"/>
                </a:cubicBezTo>
                <a:cubicBezTo>
                  <a:pt x="1198523" y="82715"/>
                  <a:pt x="1220565" y="82236"/>
                  <a:pt x="1260225" y="70338"/>
                </a:cubicBezTo>
                <a:cubicBezTo>
                  <a:pt x="1305758" y="56678"/>
                  <a:pt x="1365179" y="30254"/>
                  <a:pt x="1414970" y="28135"/>
                </a:cubicBezTo>
                <a:close/>
              </a:path>
            </a:pathLst>
          </a:custGeom>
        </p:spPr>
      </p:pic>
      <p:grpSp>
        <p:nvGrpSpPr>
          <p:cNvPr id="35" name="组合 34"/>
          <p:cNvGrpSpPr/>
          <p:nvPr/>
        </p:nvGrpSpPr>
        <p:grpSpPr>
          <a:xfrm>
            <a:off x="5167930" y="2016018"/>
            <a:ext cx="6837550" cy="2063743"/>
            <a:chOff x="5167930" y="2176843"/>
            <a:chExt cx="6837550" cy="2063743"/>
          </a:xfrm>
        </p:grpSpPr>
        <p:sp>
          <p:nvSpPr>
            <p:cNvPr id="13" name="Shape 40"/>
            <p:cNvSpPr/>
            <p:nvPr/>
          </p:nvSpPr>
          <p:spPr>
            <a:xfrm>
              <a:off x="5236061" y="3903401"/>
              <a:ext cx="4565494" cy="337185"/>
            </a:xfrm>
            <a:prstGeom prst="rect">
              <a:avLst/>
            </a:prstGeom>
            <a:ln w="12700">
              <a:miter lim="400000"/>
            </a:ln>
          </p:spPr>
          <p:txBody>
            <a:bodyPr wrap="square" lIns="34202" rIns="34202">
              <a:spAutoFit/>
            </a:bodyPr>
            <a:lstStyle>
              <a:lvl1pPr>
                <a:defRPr sz="3600">
                  <a:solidFill>
                    <a:srgbClr val="B61C22"/>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algn="dist"/>
              <a:r>
                <a:rPr lang="zh-CN" altLang="en-US" sz="1600" smtClean="0">
                  <a:solidFill>
                    <a:schemeClr val="bg1"/>
                  </a:solidFill>
                  <a:latin typeface="思源黑体 CN Light" panose="020B0300000000000000" pitchFamily="34" charset="-122"/>
                  <a:ea typeface="思源黑体 CN Light" panose="020B0300000000000000" pitchFamily="34" charset="-122"/>
                  <a:sym typeface="微软雅黑" panose="020B0503020204020204" charset="-122"/>
                </a:rPr>
                <a:t>主讲人：</a:t>
              </a:r>
              <a:r>
                <a:rPr lang="en-US" altLang="zh-CN" sz="1600" smtClean="0">
                  <a:solidFill>
                    <a:schemeClr val="bg1"/>
                  </a:solidFill>
                  <a:latin typeface="思源黑体 CN Light" panose="020B0300000000000000" pitchFamily="34" charset="-122"/>
                  <a:ea typeface="思源黑体 CN Light" panose="020B0300000000000000" pitchFamily="34" charset="-122"/>
                  <a:sym typeface="微软雅黑" panose="020B0503020204020204" charset="-122"/>
                </a:rPr>
                <a:t>PPT818   </a:t>
              </a:r>
              <a:r>
                <a:rPr lang="zh-CN" altLang="en-US" sz="1600" smtClean="0">
                  <a:solidFill>
                    <a:schemeClr val="bg1"/>
                  </a:solidFill>
                  <a:latin typeface="思源黑体 CN Light" panose="020B0300000000000000" pitchFamily="34" charset="-122"/>
                  <a:ea typeface="思源黑体 CN Light" panose="020B0300000000000000" pitchFamily="34" charset="-122"/>
                  <a:sym typeface="微软雅黑" panose="020B0503020204020204" charset="-122"/>
                </a:rPr>
                <a:t>人教版 数学八年级下册</a:t>
              </a:r>
              <a:endParaRPr lang="zh-CN" altLang="en-US" sz="1600" dirty="0">
                <a:solidFill>
                  <a:schemeClr val="bg1"/>
                </a:solidFill>
                <a:latin typeface="思源黑体 CN Light" panose="020B0300000000000000" pitchFamily="34" charset="-122"/>
                <a:ea typeface="思源黑体 CN Light" panose="020B0300000000000000" pitchFamily="34" charset="-122"/>
                <a:sym typeface="微软雅黑" panose="020B0503020204020204" charset="-122"/>
              </a:endParaRPr>
            </a:p>
          </p:txBody>
        </p:sp>
        <p:sp>
          <p:nvSpPr>
            <p:cNvPr id="14" name="矩形 13"/>
            <p:cNvSpPr/>
            <p:nvPr/>
          </p:nvSpPr>
          <p:spPr>
            <a:xfrm>
              <a:off x="5212499" y="2176843"/>
              <a:ext cx="3407269" cy="461665"/>
            </a:xfrm>
            <a:prstGeom prst="rect">
              <a:avLst/>
            </a:prstGeom>
          </p:spPr>
          <p:txBody>
            <a:bodyPr wrap="square">
              <a:spAutoFit/>
            </a:bodyPr>
            <a:lstStyle/>
            <a:p>
              <a:pPr>
                <a:defRPr sz="1800">
                  <a:solidFill>
                    <a:srgbClr val="000000"/>
                  </a:solidFill>
                </a:defRPr>
              </a:pPr>
              <a:r>
                <a:rPr lang="zh-CN" altLang="en-US" sz="2400" dirty="0">
                  <a:solidFill>
                    <a:schemeClr val="bg1"/>
                  </a:solidFill>
                  <a:latin typeface="思源黑体 CN Bold" panose="020B0800000000000000" pitchFamily="34" charset="-122"/>
                  <a:ea typeface="思源黑体 CN Bold" panose="020B0800000000000000" pitchFamily="34" charset="-122"/>
                </a:rPr>
                <a:t>第十七章</a:t>
              </a:r>
              <a:r>
                <a:rPr lang="en-US" altLang="zh-CN" sz="2400" dirty="0">
                  <a:solidFill>
                    <a:schemeClr val="bg1"/>
                  </a:solidFill>
                  <a:latin typeface="思源黑体 CN Bold" panose="020B0800000000000000" pitchFamily="34" charset="-122"/>
                  <a:ea typeface="思源黑体 CN Bold" panose="020B0800000000000000" pitchFamily="34" charset="-122"/>
                </a:rPr>
                <a:t>01</a:t>
              </a:r>
              <a:r>
                <a:rPr lang="zh-CN" altLang="en-US" sz="2400" dirty="0">
                  <a:solidFill>
                    <a:schemeClr val="bg1"/>
                  </a:solidFill>
                  <a:latin typeface="思源黑体 CN Bold" panose="020B0800000000000000" pitchFamily="34" charset="-122"/>
                  <a:ea typeface="思源黑体 CN Bold" panose="020B0800000000000000" pitchFamily="34" charset="-122"/>
                </a:rPr>
                <a:t>节 勾股定理</a:t>
              </a:r>
              <a:endParaRPr lang="en-US" altLang="zh-CN" sz="2400" dirty="0">
                <a:solidFill>
                  <a:schemeClr val="bg1"/>
                </a:solidFill>
                <a:latin typeface="思源黑体 CN Bold" panose="020B0800000000000000" pitchFamily="34" charset="-122"/>
                <a:ea typeface="思源黑体 CN Bold" panose="020B0800000000000000" pitchFamily="34" charset="-122"/>
              </a:endParaRPr>
            </a:p>
          </p:txBody>
        </p:sp>
        <p:sp>
          <p:nvSpPr>
            <p:cNvPr id="15" name="矩形 14"/>
            <p:cNvSpPr/>
            <p:nvPr/>
          </p:nvSpPr>
          <p:spPr>
            <a:xfrm>
              <a:off x="5167930" y="2702632"/>
              <a:ext cx="6541259" cy="923330"/>
            </a:xfrm>
            <a:prstGeom prst="rect">
              <a:avLst/>
            </a:prstGeom>
            <a:noFill/>
          </p:spPr>
          <p:txBody>
            <a:bodyPr wrap="square" rtlCol="0">
              <a:spAutoFit/>
            </a:bodyPr>
            <a:lstStyle/>
            <a:p>
              <a:r>
                <a:rPr lang="zh-CN" altLang="en-US" sz="5400" dirty="0">
                  <a:blipFill dpi="0" rotWithShape="1">
                    <a:blip r:embed="rId8"/>
                    <a:srcRect/>
                    <a:stretch>
                      <a:fillRect/>
                    </a:stretch>
                  </a:blipFill>
                  <a:latin typeface="思源黑体 CN Heavy" panose="020B0A00000000000000" pitchFamily="34" charset="-122"/>
                  <a:ea typeface="思源黑体 CN Heavy" panose="020B0A00000000000000" pitchFamily="34" charset="-122"/>
                </a:rPr>
                <a:t>谢谢各位同学倾听！</a:t>
              </a:r>
              <a:endParaRPr lang="en-US" altLang="zh-CN" sz="3200" dirty="0">
                <a:blipFill dpi="0" rotWithShape="1">
                  <a:blip r:embed="rId8"/>
                  <a:srcRect/>
                  <a:stretch>
                    <a:fillRect/>
                  </a:stretch>
                </a:blipFill>
                <a:latin typeface="思源黑体 CN Regular" panose="020B0500000000000000" pitchFamily="34" charset="-122"/>
                <a:ea typeface="思源黑体 CN Regular" panose="020B0500000000000000" pitchFamily="34" charset="-122"/>
              </a:endParaRPr>
            </a:p>
          </p:txBody>
        </p:sp>
        <p:cxnSp>
          <p:nvCxnSpPr>
            <p:cNvPr id="16" name="直接连接符 15"/>
            <p:cNvCxnSpPr/>
            <p:nvPr/>
          </p:nvCxnSpPr>
          <p:spPr>
            <a:xfrm>
              <a:off x="5271380" y="3681085"/>
              <a:ext cx="6734100"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1" name="文本框 33"/>
          <p:cNvSpPr txBox="1"/>
          <p:nvPr>
            <p:custDataLst>
              <p:tags r:id="rId2"/>
            </p:custDataLst>
          </p:nvPr>
        </p:nvSpPr>
        <p:spPr>
          <a:xfrm>
            <a:off x="3738625" y="3687160"/>
            <a:ext cx="2878009" cy="400110"/>
          </a:xfrm>
          <a:prstGeom prst="rect">
            <a:avLst/>
          </a:prstGeom>
          <a:ln w="12700">
            <a:miter lim="400000"/>
          </a:ln>
        </p:spPr>
        <p:txBody>
          <a:bodyPr wrap="square" lIns="34202" rIns="34202">
            <a:spAutoFit/>
          </a:bodyPr>
          <a:lstStyle>
            <a:defPPr>
              <a:defRPr lang="zh-CN"/>
            </a:defPPr>
            <a:lvl1pPr>
              <a:defRPr sz="2000">
                <a:solidFill>
                  <a:schemeClr val="bg1"/>
                </a:solidFill>
                <a:latin typeface="思源黑体 CN Light" panose="020B0300000000000000" pitchFamily="34" charset="-122"/>
                <a:ea typeface="思源黑体 CN Light" panose="020B0300000000000000" pitchFamily="34" charset="-122"/>
                <a:cs typeface="微软雅黑" panose="020B0503020204020204" charset="-122"/>
              </a:defRPr>
            </a:lvl1pPr>
          </a:lstStyle>
          <a:p>
            <a:endParaRPr lang="zh-CN" altLang="en-US" dirty="0"/>
          </a:p>
        </p:txBody>
      </p:sp>
      <p:pic>
        <p:nvPicPr>
          <p:cNvPr id="24" name="图片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46601" y="5210387"/>
            <a:ext cx="1262588" cy="1262588"/>
          </a:xfrm>
          <a:prstGeom prst="rect">
            <a:avLst/>
          </a:prstGeom>
        </p:spPr>
      </p:pic>
      <p:pic>
        <p:nvPicPr>
          <p:cNvPr id="27" name="图片 19"/>
          <p:cNvPicPr>
            <a:picLocks noChangeAspect="1"/>
          </p:cNvPicPr>
          <p:nvPr>
            <p:custDataLst>
              <p:tags r:id="rId3"/>
            </p:custDataLst>
          </p:nvPr>
        </p:nvPicPr>
        <p:blipFill>
          <a:blip r:embed="rId7">
            <a:lum bright="70000" contrast="-70000"/>
            <a:extLst>
              <a:ext uri="{28A0092B-C50C-407E-A947-70E740481C1C}">
                <a14:useLocalDpi xmlns:a14="http://schemas.microsoft.com/office/drawing/2010/main" val="0"/>
              </a:ext>
            </a:extLst>
          </a:blip>
          <a:srcRect l="63294" t="45640" r="18324" b="46950"/>
          <a:stretch>
            <a:fillRect/>
          </a:stretch>
        </p:blipFill>
        <p:spPr>
          <a:xfrm rot="773118">
            <a:off x="9588060" y="793109"/>
            <a:ext cx="1886238" cy="760444"/>
          </a:xfrm>
          <a:custGeom>
            <a:avLst/>
            <a:gdLst>
              <a:gd name="connsiteX0" fmla="*/ 71394 w 1886238"/>
              <a:gd name="connsiteY0" fmla="*/ 408752 h 760444"/>
              <a:gd name="connsiteX1" fmla="*/ 71423 w 1886238"/>
              <a:gd name="connsiteY1" fmla="*/ 422841 h 760444"/>
              <a:gd name="connsiteX2" fmla="*/ 71394 w 1886238"/>
              <a:gd name="connsiteY2" fmla="*/ 422819 h 760444"/>
              <a:gd name="connsiteX3" fmla="*/ 982566 w 1886238"/>
              <a:gd name="connsiteY3" fmla="*/ 185 h 760444"/>
              <a:gd name="connsiteX4" fmla="*/ 1379690 w 1886238"/>
              <a:gd name="connsiteY4" fmla="*/ 28924 h 760444"/>
              <a:gd name="connsiteX5" fmla="*/ 1478163 w 1886238"/>
              <a:gd name="connsiteY5" fmla="*/ 42992 h 760444"/>
              <a:gd name="connsiteX6" fmla="*/ 1618840 w 1886238"/>
              <a:gd name="connsiteY6" fmla="*/ 85195 h 760444"/>
              <a:gd name="connsiteX7" fmla="*/ 1661043 w 1886238"/>
              <a:gd name="connsiteY7" fmla="*/ 99262 h 760444"/>
              <a:gd name="connsiteX8" fmla="*/ 1703246 w 1886238"/>
              <a:gd name="connsiteY8" fmla="*/ 113330 h 760444"/>
              <a:gd name="connsiteX9" fmla="*/ 1731382 w 1886238"/>
              <a:gd name="connsiteY9" fmla="*/ 141466 h 760444"/>
              <a:gd name="connsiteX10" fmla="*/ 1815788 w 1886238"/>
              <a:gd name="connsiteY10" fmla="*/ 197736 h 760444"/>
              <a:gd name="connsiteX11" fmla="*/ 1872059 w 1886238"/>
              <a:gd name="connsiteY11" fmla="*/ 254007 h 760444"/>
              <a:gd name="connsiteX12" fmla="*/ 1886126 w 1886238"/>
              <a:gd name="connsiteY12" fmla="*/ 296210 h 760444"/>
              <a:gd name="connsiteX13" fmla="*/ 1872059 w 1886238"/>
              <a:gd name="connsiteY13" fmla="*/ 450955 h 760444"/>
              <a:gd name="connsiteX14" fmla="*/ 1773585 w 1886238"/>
              <a:gd name="connsiteY14" fmla="*/ 535361 h 760444"/>
              <a:gd name="connsiteX15" fmla="*/ 1689179 w 1886238"/>
              <a:gd name="connsiteY15" fmla="*/ 605699 h 760444"/>
              <a:gd name="connsiteX16" fmla="*/ 1604773 w 1886238"/>
              <a:gd name="connsiteY16" fmla="*/ 633835 h 760444"/>
              <a:gd name="connsiteX17" fmla="*/ 1548502 w 1886238"/>
              <a:gd name="connsiteY17" fmla="*/ 661970 h 760444"/>
              <a:gd name="connsiteX18" fmla="*/ 1492231 w 1886238"/>
              <a:gd name="connsiteY18" fmla="*/ 676038 h 760444"/>
              <a:gd name="connsiteX19" fmla="*/ 1365622 w 1886238"/>
              <a:gd name="connsiteY19" fmla="*/ 704173 h 760444"/>
              <a:gd name="connsiteX20" fmla="*/ 1323419 w 1886238"/>
              <a:gd name="connsiteY20" fmla="*/ 718241 h 760444"/>
              <a:gd name="connsiteX21" fmla="*/ 985794 w 1886238"/>
              <a:gd name="connsiteY21" fmla="*/ 760444 h 760444"/>
              <a:gd name="connsiteX22" fmla="*/ 296477 w 1886238"/>
              <a:gd name="connsiteY22" fmla="*/ 746376 h 760444"/>
              <a:gd name="connsiteX23" fmla="*/ 169868 w 1886238"/>
              <a:gd name="connsiteY23" fmla="*/ 690106 h 760444"/>
              <a:gd name="connsiteX24" fmla="*/ 113597 w 1886238"/>
              <a:gd name="connsiteY24" fmla="*/ 633835 h 760444"/>
              <a:gd name="connsiteX25" fmla="*/ 85462 w 1886238"/>
              <a:gd name="connsiteY25" fmla="*/ 605699 h 760444"/>
              <a:gd name="connsiteX26" fmla="*/ 57326 w 1886238"/>
              <a:gd name="connsiteY26" fmla="*/ 521293 h 760444"/>
              <a:gd name="connsiteX27" fmla="*/ 71430 w 1886238"/>
              <a:gd name="connsiteY27" fmla="*/ 426014 h 760444"/>
              <a:gd name="connsiteX28" fmla="*/ 71423 w 1886238"/>
              <a:gd name="connsiteY28" fmla="*/ 422841 h 760444"/>
              <a:gd name="connsiteX29" fmla="*/ 127665 w 1886238"/>
              <a:gd name="connsiteY29" fmla="*/ 465022 h 760444"/>
              <a:gd name="connsiteX30" fmla="*/ 1056 w 1886238"/>
              <a:gd name="connsiteY30" fmla="*/ 310278 h 760444"/>
              <a:gd name="connsiteX31" fmla="*/ 29191 w 1886238"/>
              <a:gd name="connsiteY31" fmla="*/ 282142 h 760444"/>
              <a:gd name="connsiteX32" fmla="*/ 127665 w 1886238"/>
              <a:gd name="connsiteY32" fmla="*/ 239939 h 760444"/>
              <a:gd name="connsiteX33" fmla="*/ 183936 w 1886238"/>
              <a:gd name="connsiteY33" fmla="*/ 211804 h 760444"/>
              <a:gd name="connsiteX34" fmla="*/ 226139 w 1886238"/>
              <a:gd name="connsiteY34" fmla="*/ 197736 h 760444"/>
              <a:gd name="connsiteX35" fmla="*/ 296477 w 1886238"/>
              <a:gd name="connsiteY35" fmla="*/ 169601 h 760444"/>
              <a:gd name="connsiteX36" fmla="*/ 451222 w 1886238"/>
              <a:gd name="connsiteY36" fmla="*/ 127398 h 760444"/>
              <a:gd name="connsiteX37" fmla="*/ 493425 w 1886238"/>
              <a:gd name="connsiteY37" fmla="*/ 99262 h 760444"/>
              <a:gd name="connsiteX38" fmla="*/ 577831 w 1886238"/>
              <a:gd name="connsiteY38" fmla="*/ 71127 h 760444"/>
              <a:gd name="connsiteX39" fmla="*/ 704440 w 1886238"/>
              <a:gd name="connsiteY39" fmla="*/ 42992 h 760444"/>
              <a:gd name="connsiteX40" fmla="*/ 845117 w 1886238"/>
              <a:gd name="connsiteY40" fmla="*/ 28924 h 760444"/>
              <a:gd name="connsiteX41" fmla="*/ 982566 w 1886238"/>
              <a:gd name="connsiteY41" fmla="*/ 185 h 76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886238" h="760444">
                <a:moveTo>
                  <a:pt x="71394" y="408752"/>
                </a:moveTo>
                <a:lnTo>
                  <a:pt x="71423" y="422841"/>
                </a:lnTo>
                <a:lnTo>
                  <a:pt x="71394" y="422819"/>
                </a:lnTo>
                <a:close/>
                <a:moveTo>
                  <a:pt x="982566" y="185"/>
                </a:moveTo>
                <a:cubicBezTo>
                  <a:pt x="1033630" y="-1942"/>
                  <a:pt x="1088834" y="14736"/>
                  <a:pt x="1379690" y="28924"/>
                </a:cubicBezTo>
                <a:cubicBezTo>
                  <a:pt x="1412808" y="30540"/>
                  <a:pt x="1445540" y="37061"/>
                  <a:pt x="1478163" y="42992"/>
                </a:cubicBezTo>
                <a:cubicBezTo>
                  <a:pt x="1524947" y="51498"/>
                  <a:pt x="1574778" y="70508"/>
                  <a:pt x="1618840" y="85195"/>
                </a:cubicBezTo>
                <a:lnTo>
                  <a:pt x="1661043" y="99262"/>
                </a:lnTo>
                <a:lnTo>
                  <a:pt x="1703246" y="113330"/>
                </a:lnTo>
                <a:cubicBezTo>
                  <a:pt x="1712625" y="122709"/>
                  <a:pt x="1720771" y="133508"/>
                  <a:pt x="1731382" y="141466"/>
                </a:cubicBezTo>
                <a:cubicBezTo>
                  <a:pt x="1758434" y="161755"/>
                  <a:pt x="1791878" y="173826"/>
                  <a:pt x="1815788" y="197736"/>
                </a:cubicBezTo>
                <a:lnTo>
                  <a:pt x="1872059" y="254007"/>
                </a:lnTo>
                <a:cubicBezTo>
                  <a:pt x="1876748" y="268075"/>
                  <a:pt x="1886126" y="281381"/>
                  <a:pt x="1886126" y="296210"/>
                </a:cubicBezTo>
                <a:cubicBezTo>
                  <a:pt x="1886126" y="348004"/>
                  <a:pt x="1888438" y="401819"/>
                  <a:pt x="1872059" y="450955"/>
                </a:cubicBezTo>
                <a:cubicBezTo>
                  <a:pt x="1859054" y="489972"/>
                  <a:pt x="1802663" y="511129"/>
                  <a:pt x="1773585" y="535361"/>
                </a:cubicBezTo>
                <a:cubicBezTo>
                  <a:pt x="1735722" y="566913"/>
                  <a:pt x="1734087" y="585740"/>
                  <a:pt x="1689179" y="605699"/>
                </a:cubicBezTo>
                <a:cubicBezTo>
                  <a:pt x="1662078" y="617744"/>
                  <a:pt x="1631299" y="620572"/>
                  <a:pt x="1604773" y="633835"/>
                </a:cubicBezTo>
                <a:cubicBezTo>
                  <a:pt x="1586016" y="643213"/>
                  <a:pt x="1568138" y="654607"/>
                  <a:pt x="1548502" y="661970"/>
                </a:cubicBezTo>
                <a:cubicBezTo>
                  <a:pt x="1530399" y="668759"/>
                  <a:pt x="1510821" y="670726"/>
                  <a:pt x="1492231" y="676038"/>
                </a:cubicBezTo>
                <a:cubicBezTo>
                  <a:pt x="1395265" y="703743"/>
                  <a:pt x="1517943" y="678787"/>
                  <a:pt x="1365622" y="704173"/>
                </a:cubicBezTo>
                <a:cubicBezTo>
                  <a:pt x="1351554" y="708862"/>
                  <a:pt x="1337868" y="714907"/>
                  <a:pt x="1323419" y="718241"/>
                </a:cubicBezTo>
                <a:cubicBezTo>
                  <a:pt x="1157835" y="756453"/>
                  <a:pt x="1175896" y="746865"/>
                  <a:pt x="985794" y="760444"/>
                </a:cubicBezTo>
                <a:cubicBezTo>
                  <a:pt x="756022" y="755755"/>
                  <a:pt x="525956" y="758893"/>
                  <a:pt x="296477" y="746376"/>
                </a:cubicBezTo>
                <a:cubicBezTo>
                  <a:pt x="258764" y="744319"/>
                  <a:pt x="200984" y="716777"/>
                  <a:pt x="169868" y="690106"/>
                </a:cubicBezTo>
                <a:cubicBezTo>
                  <a:pt x="149728" y="672843"/>
                  <a:pt x="132354" y="652592"/>
                  <a:pt x="113597" y="633835"/>
                </a:cubicBezTo>
                <a:lnTo>
                  <a:pt x="85462" y="605699"/>
                </a:lnTo>
                <a:cubicBezTo>
                  <a:pt x="76083" y="577564"/>
                  <a:pt x="52450" y="550547"/>
                  <a:pt x="57326" y="521293"/>
                </a:cubicBezTo>
                <a:cubicBezTo>
                  <a:pt x="70985" y="439343"/>
                  <a:pt x="71512" y="458020"/>
                  <a:pt x="71430" y="426014"/>
                </a:cubicBezTo>
                <a:lnTo>
                  <a:pt x="71423" y="422841"/>
                </a:lnTo>
                <a:lnTo>
                  <a:pt x="127665" y="465022"/>
                </a:lnTo>
                <a:cubicBezTo>
                  <a:pt x="85462" y="413441"/>
                  <a:pt x="32653" y="368958"/>
                  <a:pt x="1056" y="310278"/>
                </a:cubicBezTo>
                <a:cubicBezTo>
                  <a:pt x="-5232" y="298600"/>
                  <a:pt x="18155" y="289499"/>
                  <a:pt x="29191" y="282142"/>
                </a:cubicBezTo>
                <a:cubicBezTo>
                  <a:pt x="85172" y="244821"/>
                  <a:pt x="75151" y="262445"/>
                  <a:pt x="127665" y="239939"/>
                </a:cubicBezTo>
                <a:cubicBezTo>
                  <a:pt x="146940" y="231678"/>
                  <a:pt x="164661" y="220065"/>
                  <a:pt x="183936" y="211804"/>
                </a:cubicBezTo>
                <a:cubicBezTo>
                  <a:pt x="197566" y="205963"/>
                  <a:pt x="212255" y="202943"/>
                  <a:pt x="226139" y="197736"/>
                </a:cubicBezTo>
                <a:cubicBezTo>
                  <a:pt x="249783" y="188869"/>
                  <a:pt x="272290" y="176857"/>
                  <a:pt x="296477" y="169601"/>
                </a:cubicBezTo>
                <a:cubicBezTo>
                  <a:pt x="344518" y="155189"/>
                  <a:pt x="407859" y="156307"/>
                  <a:pt x="451222" y="127398"/>
                </a:cubicBezTo>
                <a:cubicBezTo>
                  <a:pt x="465290" y="118019"/>
                  <a:pt x="477975" y="106129"/>
                  <a:pt x="493425" y="99262"/>
                </a:cubicBezTo>
                <a:cubicBezTo>
                  <a:pt x="520526" y="87217"/>
                  <a:pt x="549059" y="78320"/>
                  <a:pt x="577831" y="71127"/>
                </a:cubicBezTo>
                <a:cubicBezTo>
                  <a:pt x="616044" y="61574"/>
                  <a:pt x="666162" y="48096"/>
                  <a:pt x="704440" y="42992"/>
                </a:cubicBezTo>
                <a:cubicBezTo>
                  <a:pt x="751153" y="36764"/>
                  <a:pt x="798225" y="33613"/>
                  <a:pt x="845117" y="28924"/>
                </a:cubicBezTo>
                <a:cubicBezTo>
                  <a:pt x="922780" y="9508"/>
                  <a:pt x="951927" y="1462"/>
                  <a:pt x="982566" y="185"/>
                </a:cubicBezTo>
                <a:close/>
              </a:path>
            </a:pathLst>
          </a:custGeom>
        </p:spPr>
      </p:pic>
      <p:pic>
        <p:nvPicPr>
          <p:cNvPr id="28" name="图片 16"/>
          <p:cNvPicPr>
            <a:picLocks noChangeAspect="1"/>
          </p:cNvPicPr>
          <p:nvPr>
            <p:custDataLst>
              <p:tags r:id="rId4"/>
            </p:custDataLst>
          </p:nvPr>
        </p:nvPicPr>
        <p:blipFill>
          <a:blip r:embed="rId10" cstate="print">
            <a:lum bright="70000" contrast="-70000"/>
            <a:extLst>
              <a:ext uri="{28A0092B-C50C-407E-A947-70E740481C1C}">
                <a14:useLocalDpi xmlns:a14="http://schemas.microsoft.com/office/drawing/2010/main" val="0"/>
              </a:ext>
            </a:extLst>
          </a:blip>
          <a:srcRect l="2296" t="78139" r="57535"/>
          <a:stretch>
            <a:fillRect/>
          </a:stretch>
        </p:blipFill>
        <p:spPr>
          <a:xfrm>
            <a:off x="4206816" y="4700708"/>
            <a:ext cx="2475186" cy="1347061"/>
          </a:xfrm>
          <a:custGeom>
            <a:avLst/>
            <a:gdLst>
              <a:gd name="connsiteX0" fmla="*/ 0 w 4121834"/>
              <a:gd name="connsiteY0" fmla="*/ 0 h 2243210"/>
              <a:gd name="connsiteX1" fmla="*/ 4121834 w 4121834"/>
              <a:gd name="connsiteY1" fmla="*/ 0 h 2243210"/>
              <a:gd name="connsiteX2" fmla="*/ 4121834 w 4121834"/>
              <a:gd name="connsiteY2" fmla="*/ 2243210 h 2243210"/>
              <a:gd name="connsiteX3" fmla="*/ 0 w 4121834"/>
              <a:gd name="connsiteY3" fmla="*/ 2243210 h 2243210"/>
            </a:gdLst>
            <a:ahLst/>
            <a:cxnLst>
              <a:cxn ang="0">
                <a:pos x="connsiteX0" y="connsiteY0"/>
              </a:cxn>
              <a:cxn ang="0">
                <a:pos x="connsiteX1" y="connsiteY1"/>
              </a:cxn>
              <a:cxn ang="0">
                <a:pos x="connsiteX2" y="connsiteY2"/>
              </a:cxn>
              <a:cxn ang="0">
                <a:pos x="connsiteX3" y="connsiteY3"/>
              </a:cxn>
            </a:cxnLst>
            <a:rect l="l" t="t" r="r" b="b"/>
            <a:pathLst>
              <a:path w="4121834" h="2243210">
                <a:moveTo>
                  <a:pt x="0" y="0"/>
                </a:moveTo>
                <a:lnTo>
                  <a:pt x="4121834" y="0"/>
                </a:lnTo>
                <a:lnTo>
                  <a:pt x="4121834" y="2243210"/>
                </a:lnTo>
                <a:lnTo>
                  <a:pt x="0" y="2243210"/>
                </a:lnTo>
                <a:close/>
              </a:path>
            </a:pathLst>
          </a:custGeom>
        </p:spPr>
      </p:pic>
      <p:pic>
        <p:nvPicPr>
          <p:cNvPr id="29" name="图片 13"/>
          <p:cNvPicPr>
            <a:picLocks noChangeAspect="1"/>
          </p:cNvPicPr>
          <p:nvPr>
            <p:custDataLst>
              <p:tags r:id="rId5"/>
            </p:custDataLst>
          </p:nvPr>
        </p:nvPicPr>
        <p:blipFill>
          <a:blip r:embed="rId11" cstate="print">
            <a:lum bright="70000" contrast="-70000"/>
            <a:extLst>
              <a:ext uri="{28A0092B-C50C-407E-A947-70E740481C1C}">
                <a14:useLocalDpi xmlns:a14="http://schemas.microsoft.com/office/drawing/2010/main" val="0"/>
              </a:ext>
            </a:extLst>
          </a:blip>
          <a:srcRect l="42694" t="79790" r="17137" b="1565"/>
          <a:stretch>
            <a:fillRect/>
          </a:stretch>
        </p:blipFill>
        <p:spPr>
          <a:xfrm rot="20572715">
            <a:off x="-1691" y="440091"/>
            <a:ext cx="2186412" cy="1014853"/>
          </a:xfrm>
          <a:custGeom>
            <a:avLst/>
            <a:gdLst>
              <a:gd name="connsiteX0" fmla="*/ 0 w 4121834"/>
              <a:gd name="connsiteY0" fmla="*/ 0 h 1913206"/>
              <a:gd name="connsiteX1" fmla="*/ 4121834 w 4121834"/>
              <a:gd name="connsiteY1" fmla="*/ 0 h 1913206"/>
              <a:gd name="connsiteX2" fmla="*/ 4121834 w 4121834"/>
              <a:gd name="connsiteY2" fmla="*/ 1913206 h 1913206"/>
              <a:gd name="connsiteX3" fmla="*/ 0 w 4121834"/>
              <a:gd name="connsiteY3" fmla="*/ 1913206 h 1913206"/>
            </a:gdLst>
            <a:ahLst/>
            <a:cxnLst>
              <a:cxn ang="0">
                <a:pos x="connsiteX0" y="connsiteY0"/>
              </a:cxn>
              <a:cxn ang="0">
                <a:pos x="connsiteX1" y="connsiteY1"/>
              </a:cxn>
              <a:cxn ang="0">
                <a:pos x="connsiteX2" y="connsiteY2"/>
              </a:cxn>
              <a:cxn ang="0">
                <a:pos x="connsiteX3" y="connsiteY3"/>
              </a:cxn>
            </a:cxnLst>
            <a:rect l="l" t="t" r="r" b="b"/>
            <a:pathLst>
              <a:path w="4121834" h="1913206">
                <a:moveTo>
                  <a:pt x="0" y="0"/>
                </a:moveTo>
                <a:lnTo>
                  <a:pt x="4121834" y="0"/>
                </a:lnTo>
                <a:lnTo>
                  <a:pt x="4121834" y="1913206"/>
                </a:lnTo>
                <a:lnTo>
                  <a:pt x="0" y="1913206"/>
                </a:lnTo>
                <a:close/>
              </a:path>
            </a:pathLst>
          </a:custGeom>
        </p:spPr>
      </p:pic>
      <p:pic>
        <p:nvPicPr>
          <p:cNvPr id="31" name="图片 30"/>
          <p:cNvPicPr>
            <a:picLocks noChangeAspect="1"/>
          </p:cNvPicPr>
          <p:nvPr/>
        </p:nvPicPr>
        <p:blipFill rotWithShape="1">
          <a:blip r:embed="rId12">
            <a:extLst>
              <a:ext uri="{28A0092B-C50C-407E-A947-70E740481C1C}">
                <a14:useLocalDpi xmlns:a14="http://schemas.microsoft.com/office/drawing/2010/main" val="0"/>
              </a:ext>
            </a:extLst>
          </a:blip>
          <a:srcRect t="85253"/>
          <a:stretch>
            <a:fillRect/>
          </a:stretch>
        </p:blipFill>
        <p:spPr>
          <a:xfrm>
            <a:off x="-2004903" y="6535971"/>
            <a:ext cx="16201806" cy="1592834"/>
          </a:xfrm>
          <a:prstGeom prst="rect">
            <a:avLst/>
          </a:prstGeom>
        </p:spPr>
      </p:pic>
      <p:pic>
        <p:nvPicPr>
          <p:cNvPr id="34" name="图片 3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953168" y="6159653"/>
            <a:ext cx="2664981" cy="51586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hidden="1"/>
          <p:cNvSpPr txBox="1"/>
          <p:nvPr/>
        </p:nvSpPr>
        <p:spPr>
          <a:xfrm>
            <a:off x="0" y="149731"/>
            <a:ext cx="2095500" cy="369332"/>
          </a:xfrm>
          <a:prstGeom prst="rect">
            <a:avLst/>
          </a:prstGeom>
          <a:noFill/>
        </p:spPr>
        <p:txBody>
          <a:bodyPr wrap="square" rtlCol="0">
            <a:spAutoFit/>
          </a:bodyPr>
          <a:lstStyle/>
          <a:p>
            <a:pPr algn="ctr"/>
            <a:r>
              <a:rPr lang="en-US" altLang="zh-CN" dirty="0">
                <a:noFill/>
              </a:rPr>
              <a:t>BY YUSHEN</a:t>
            </a:r>
            <a:endParaRPr lang="zh-CN" altLang="en-US" dirty="0">
              <a:noFill/>
            </a:endParaRPr>
          </a:p>
        </p:txBody>
      </p:sp>
      <p:pic>
        <p:nvPicPr>
          <p:cNvPr id="7" name="图片 6" descr="图片包含 黑色, 游戏机, 桌子&#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74303" y="2440164"/>
            <a:ext cx="1509876" cy="1394655"/>
          </a:xfrm>
          <a:prstGeom prst="rect">
            <a:avLst/>
          </a:prstGeom>
        </p:spPr>
      </p:pic>
      <p:grpSp>
        <p:nvGrpSpPr>
          <p:cNvPr id="8" name="组合 7"/>
          <p:cNvGrpSpPr/>
          <p:nvPr/>
        </p:nvGrpSpPr>
        <p:grpSpPr>
          <a:xfrm>
            <a:off x="5388691" y="2784168"/>
            <a:ext cx="4463729" cy="1142194"/>
            <a:chOff x="8266676" y="1577362"/>
            <a:chExt cx="2048067" cy="524066"/>
          </a:xfrm>
        </p:grpSpPr>
        <p:sp>
          <p:nvSpPr>
            <p:cNvPr id="9" name="文本框 38"/>
            <p:cNvSpPr txBox="1"/>
            <p:nvPr>
              <p:custDataLst>
                <p:tags r:id="rId1"/>
              </p:custDataLst>
            </p:nvPr>
          </p:nvSpPr>
          <p:spPr>
            <a:xfrm>
              <a:off x="8266676" y="1577362"/>
              <a:ext cx="1906510" cy="353038"/>
            </a:xfrm>
            <a:prstGeom prst="rect">
              <a:avLst/>
            </a:prstGeom>
            <a:noFill/>
          </p:spPr>
          <p:txBody>
            <a:bodyPr wrap="square" rtlCol="0">
              <a:spAutoFit/>
            </a:bodyPr>
            <a:lstStyle/>
            <a:p>
              <a:pPr lvl="0"/>
              <a:r>
                <a:rPr lang="en-US" altLang="zh-CN" sz="4400" dirty="0">
                  <a:solidFill>
                    <a:schemeClr val="bg1"/>
                  </a:solidFill>
                  <a:latin typeface="思源黑体 CN Bold" panose="020B0800000000000000" pitchFamily="34" charset="-122"/>
                  <a:ea typeface="思源黑体 CN Bold" panose="020B0800000000000000" pitchFamily="34" charset="-122"/>
                </a:rPr>
                <a:t>01 </a:t>
              </a:r>
              <a:r>
                <a:rPr lang="zh-CN" altLang="en-US" sz="4400" dirty="0">
                  <a:solidFill>
                    <a:schemeClr val="bg1"/>
                  </a:solidFill>
                  <a:latin typeface="思源黑体 CN Bold" panose="020B0800000000000000" pitchFamily="34" charset="-122"/>
                  <a:ea typeface="思源黑体 CN Bold" panose="020B0800000000000000" pitchFamily="34" charset="-122"/>
                </a:rPr>
                <a:t>学习目标</a:t>
              </a:r>
            </a:p>
          </p:txBody>
        </p:sp>
        <p:sp>
          <p:nvSpPr>
            <p:cNvPr id="10" name="矩形 9"/>
            <p:cNvSpPr/>
            <p:nvPr/>
          </p:nvSpPr>
          <p:spPr>
            <a:xfrm>
              <a:off x="8278442" y="1981395"/>
              <a:ext cx="2036301" cy="120033"/>
            </a:xfrm>
            <a:prstGeom prst="rect">
              <a:avLst/>
            </a:prstGeom>
          </p:spPr>
          <p:txBody>
            <a:bodyPr wrap="square">
              <a:spAutoFit/>
            </a:bodyPr>
            <a:lstStyle/>
            <a:p>
              <a:pPr algn="dist"/>
              <a:r>
                <a:rPr lang="en-US" altLang="zh-CN" sz="1100" dirty="0">
                  <a:solidFill>
                    <a:schemeClr val="bg1"/>
                  </a:solidFill>
                  <a:latin typeface="思源黑体 CN Light" panose="020B0300000000000000" pitchFamily="34" charset="-122"/>
                  <a:ea typeface="思源黑体 CN Light" panose="020B0300000000000000" pitchFamily="34" charset="-122"/>
                </a:rPr>
                <a:t>LEARNING OBJECTIVES</a:t>
              </a:r>
            </a:p>
          </p:txBody>
        </p:sp>
      </p:grpSp>
      <p:grpSp>
        <p:nvGrpSpPr>
          <p:cNvPr id="2" name="组合 1"/>
          <p:cNvGrpSpPr/>
          <p:nvPr/>
        </p:nvGrpSpPr>
        <p:grpSpPr>
          <a:xfrm>
            <a:off x="1917843" y="2157344"/>
            <a:ext cx="3335253" cy="2835745"/>
            <a:chOff x="1917843" y="2195444"/>
            <a:chExt cx="3335253" cy="2835745"/>
          </a:xfrm>
        </p:grpSpPr>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85253"/>
            <a:stretch>
              <a:fillRect/>
            </a:stretch>
          </p:blipFill>
          <p:spPr>
            <a:xfrm flipH="1">
              <a:off x="1917843" y="3962521"/>
              <a:ext cx="3335253" cy="1068668"/>
            </a:xfrm>
            <a:prstGeom prst="rect">
              <a:avLst/>
            </a:prstGeom>
          </p:spPr>
        </p:pic>
        <p:sp>
          <p:nvSpPr>
            <p:cNvPr id="6" name="文本框 5"/>
            <p:cNvSpPr txBox="1"/>
            <p:nvPr/>
          </p:nvSpPr>
          <p:spPr>
            <a:xfrm>
              <a:off x="2617049" y="3700911"/>
              <a:ext cx="1936844" cy="523220"/>
            </a:xfrm>
            <a:prstGeom prst="rect">
              <a:avLst/>
            </a:prstGeom>
            <a:noFill/>
          </p:spPr>
          <p:txBody>
            <a:bodyPr wrap="square" rtlCol="0">
              <a:spAutoFit/>
            </a:bodyPr>
            <a:lstStyle/>
            <a:p>
              <a:pPr algn="dist"/>
              <a:r>
                <a:rPr lang="en-US" altLang="zh-CN" sz="2800" dirty="0">
                  <a:solidFill>
                    <a:schemeClr val="bg1"/>
                  </a:solidFill>
                  <a:latin typeface="思源黑体 CN Bold" panose="020B0800000000000000" pitchFamily="34" charset="-122"/>
                  <a:ea typeface="思源黑体 CN Bold" panose="020B0800000000000000" pitchFamily="34" charset="-122"/>
                </a:rPr>
                <a:t>PART 01</a:t>
              </a:r>
              <a:endParaRPr lang="zh-CN" altLang="en-US" sz="2800" dirty="0">
                <a:solidFill>
                  <a:schemeClr val="bg1"/>
                </a:solidFill>
                <a:latin typeface="思源黑体 CN Bold" panose="020B0800000000000000" pitchFamily="34" charset="-122"/>
                <a:ea typeface="思源黑体 CN Bold" panose="020B0800000000000000" pitchFamily="34" charset="-122"/>
              </a:endParaRPr>
            </a:p>
          </p:txBody>
        </p:sp>
        <p:pic>
          <p:nvPicPr>
            <p:cNvPr id="11" name="图片 10" descr="图片包含 游戏机, 树&#10;&#10;描述已自动生成"/>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t="24513" b="26369"/>
            <a:stretch>
              <a:fillRect/>
            </a:stretch>
          </p:blipFill>
          <p:spPr>
            <a:xfrm>
              <a:off x="2034664" y="2195444"/>
              <a:ext cx="3072086" cy="1508932"/>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图片 43"/>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b="52571"/>
          <a:stretch>
            <a:fillRect/>
          </a:stretch>
        </p:blipFill>
        <p:spPr>
          <a:xfrm>
            <a:off x="1405906" y="1726299"/>
            <a:ext cx="4884934" cy="2151552"/>
          </a:xfrm>
          <a:prstGeom prst="rect">
            <a:avLst/>
          </a:prstGeom>
        </p:spPr>
      </p:pic>
      <p:sp>
        <p:nvSpPr>
          <p:cNvPr id="4" name="文本框 3" hidden="1"/>
          <p:cNvSpPr txBox="1"/>
          <p:nvPr/>
        </p:nvSpPr>
        <p:spPr>
          <a:xfrm>
            <a:off x="0" y="149731"/>
            <a:ext cx="2095500" cy="369332"/>
          </a:xfrm>
          <a:prstGeom prst="rect">
            <a:avLst/>
          </a:prstGeom>
          <a:noFill/>
        </p:spPr>
        <p:txBody>
          <a:bodyPr wrap="square" rtlCol="0">
            <a:spAutoFit/>
          </a:bodyPr>
          <a:lstStyle/>
          <a:p>
            <a:pPr algn="ctr"/>
            <a:r>
              <a:rPr lang="en-US" altLang="zh-CN" dirty="0">
                <a:noFill/>
              </a:rPr>
              <a:t>BY YUSHEN</a:t>
            </a:r>
            <a:endParaRPr lang="zh-CN" altLang="en-US" dirty="0">
              <a:noFill/>
            </a:endParaRPr>
          </a:p>
        </p:txBody>
      </p:sp>
      <p:grpSp>
        <p:nvGrpSpPr>
          <p:cNvPr id="2" name="组合 1"/>
          <p:cNvGrpSpPr/>
          <p:nvPr/>
        </p:nvGrpSpPr>
        <p:grpSpPr>
          <a:xfrm>
            <a:off x="286875" y="246419"/>
            <a:ext cx="3561496" cy="613817"/>
            <a:chOff x="528175" y="411519"/>
            <a:chExt cx="3561496" cy="613817"/>
          </a:xfrm>
        </p:grpSpPr>
        <p:sp>
          <p:nvSpPr>
            <p:cNvPr id="39" name="文本框 38"/>
            <p:cNvSpPr txBox="1"/>
            <p:nvPr>
              <p:custDataLst>
                <p:tags r:id="rId1"/>
              </p:custDataLst>
            </p:nvPr>
          </p:nvSpPr>
          <p:spPr>
            <a:xfrm>
              <a:off x="2383884" y="563671"/>
              <a:ext cx="1705787" cy="461665"/>
            </a:xfrm>
            <a:prstGeom prst="rect">
              <a:avLst/>
            </a:prstGeom>
            <a:noFill/>
          </p:spPr>
          <p:txBody>
            <a:bodyPr wrap="square" rtlCol="0">
              <a:spAutoFit/>
            </a:bodyPr>
            <a:lstStyle/>
            <a:p>
              <a:pPr lvl="0"/>
              <a:r>
                <a:rPr lang="zh-CN" altLang="en-US" sz="2400" dirty="0">
                  <a:solidFill>
                    <a:schemeClr val="bg1"/>
                  </a:solidFill>
                  <a:latin typeface="思源黑体 CN Bold" panose="020B0800000000000000" pitchFamily="34" charset="-122"/>
                  <a:ea typeface="思源黑体 CN Bold" panose="020B0800000000000000" pitchFamily="34" charset="-122"/>
                </a:rPr>
                <a:t>情景引入</a:t>
              </a:r>
            </a:p>
          </p:txBody>
        </p:sp>
        <p:grpSp>
          <p:nvGrpSpPr>
            <p:cNvPr id="34" name="组合 33"/>
            <p:cNvGrpSpPr/>
            <p:nvPr/>
          </p:nvGrpSpPr>
          <p:grpSpPr>
            <a:xfrm>
              <a:off x="528175" y="411519"/>
              <a:ext cx="1652932" cy="604728"/>
              <a:chOff x="4738473" y="1752789"/>
              <a:chExt cx="1652932" cy="604728"/>
            </a:xfrm>
          </p:grpSpPr>
          <p:sp>
            <p:nvSpPr>
              <p:cNvPr id="36" name="矩形: 圆角 35"/>
              <p:cNvSpPr/>
              <p:nvPr/>
            </p:nvSpPr>
            <p:spPr>
              <a:xfrm>
                <a:off x="5400881" y="1904941"/>
                <a:ext cx="980398" cy="45023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solidFill>
                </a:endParaRPr>
              </a:p>
            </p:txBody>
          </p:sp>
          <p:sp>
            <p:nvSpPr>
              <p:cNvPr id="37" name="文本框 38"/>
              <p:cNvSpPr txBox="1"/>
              <p:nvPr>
                <p:custDataLst>
                  <p:tags r:id="rId2"/>
                </p:custDataLst>
              </p:nvPr>
            </p:nvSpPr>
            <p:spPr>
              <a:xfrm>
                <a:off x="5768064" y="1904941"/>
                <a:ext cx="623341" cy="400110"/>
              </a:xfrm>
              <a:prstGeom prst="rect">
                <a:avLst/>
              </a:prstGeom>
              <a:noFill/>
            </p:spPr>
            <p:txBody>
              <a:bodyPr wrap="square" rtlCol="0">
                <a:spAutoFit/>
              </a:bodyPr>
              <a:lstStyle/>
              <a:p>
                <a:pPr lvl="0" algn="ctr"/>
                <a:r>
                  <a:rPr lang="en-US" altLang="zh-CN" sz="2000" dirty="0">
                    <a:solidFill>
                      <a:schemeClr val="bg1"/>
                    </a:solidFill>
                    <a:latin typeface="思源黑体 CN Bold" panose="020B0800000000000000" pitchFamily="34" charset="-122"/>
                    <a:ea typeface="思源黑体 CN Bold" panose="020B0800000000000000" pitchFamily="34" charset="-122"/>
                  </a:rPr>
                  <a:t>01</a:t>
                </a:r>
                <a:endParaRPr lang="zh-CN" altLang="en-US" sz="2000" dirty="0">
                  <a:solidFill>
                    <a:schemeClr val="bg1"/>
                  </a:solidFill>
                  <a:latin typeface="思源黑体 CN Bold" panose="020B0800000000000000" pitchFamily="34" charset="-122"/>
                  <a:ea typeface="思源黑体 CN Bold" panose="020B0800000000000000" pitchFamily="34" charset="-122"/>
                </a:endParaRPr>
              </a:p>
            </p:txBody>
          </p:sp>
          <p:pic>
            <p:nvPicPr>
              <p:cNvPr id="38" name="图片 37" descr="图片包含 游戏机, 树&#10;&#10;描述已自动生成"/>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t="24513" b="26369"/>
              <a:stretch>
                <a:fillRect/>
              </a:stretch>
            </p:blipFill>
            <p:spPr>
              <a:xfrm>
                <a:off x="4738473" y="1752789"/>
                <a:ext cx="1231186" cy="604728"/>
              </a:xfrm>
              <a:prstGeom prst="rect">
                <a:avLst/>
              </a:prstGeom>
            </p:spPr>
          </p:pic>
        </p:grpSp>
      </p:grpSp>
      <p:sp>
        <p:nvSpPr>
          <p:cNvPr id="41" name="矩形 40"/>
          <p:cNvSpPr/>
          <p:nvPr/>
        </p:nvSpPr>
        <p:spPr>
          <a:xfrm>
            <a:off x="1752658" y="2436004"/>
            <a:ext cx="3642511" cy="880177"/>
          </a:xfrm>
          <a:prstGeom prst="rect">
            <a:avLst/>
          </a:prstGeom>
        </p:spPr>
        <p:txBody>
          <a:bodyPr wrap="square">
            <a:spAutoFit/>
          </a:bodyPr>
          <a:lstStyle/>
          <a:p>
            <a:pPr>
              <a:lnSpc>
                <a:spcPct val="150000"/>
              </a:lnSpc>
            </a:pPr>
            <a:r>
              <a:rPr lang="zh-CN" altLang="en-US" dirty="0">
                <a:solidFill>
                  <a:schemeClr val="bg1"/>
                </a:solidFill>
                <a:latin typeface="思源黑体 CN Light" panose="020B0300000000000000" pitchFamily="34" charset="-122"/>
                <a:ea typeface="思源黑体 CN Light" panose="020B0300000000000000" pitchFamily="34" charset="-122"/>
              </a:rPr>
              <a:t>观察地砖，</a:t>
            </a:r>
          </a:p>
          <a:p>
            <a:pPr>
              <a:lnSpc>
                <a:spcPct val="150000"/>
              </a:lnSpc>
            </a:pPr>
            <a:r>
              <a:rPr lang="zh-CN" altLang="en-US" dirty="0">
                <a:solidFill>
                  <a:schemeClr val="bg1"/>
                </a:solidFill>
                <a:latin typeface="思源黑体 CN Light" panose="020B0300000000000000" pitchFamily="34" charset="-122"/>
                <a:ea typeface="思源黑体 CN Light" panose="020B0300000000000000" pitchFamily="34" charset="-122"/>
              </a:rPr>
              <a:t>看看能从中发现什么数量关系吗？</a:t>
            </a:r>
          </a:p>
        </p:txBody>
      </p:sp>
      <p:sp>
        <p:nvSpPr>
          <p:cNvPr id="42" name="矩形 41"/>
          <p:cNvSpPr/>
          <p:nvPr/>
        </p:nvSpPr>
        <p:spPr>
          <a:xfrm>
            <a:off x="1752658" y="3914471"/>
            <a:ext cx="3760206" cy="1711174"/>
          </a:xfrm>
          <a:prstGeom prst="rect">
            <a:avLst/>
          </a:prstGeom>
        </p:spPr>
        <p:txBody>
          <a:bodyPr wrap="square">
            <a:spAutoFit/>
          </a:bodyPr>
          <a:lstStyle/>
          <a:p>
            <a:pPr>
              <a:lnSpc>
                <a:spcPct val="150000"/>
              </a:lnSpc>
            </a:pPr>
            <a:r>
              <a:rPr lang="zh-CN" altLang="en-US" dirty="0">
                <a:solidFill>
                  <a:schemeClr val="bg1"/>
                </a:solidFill>
                <a:latin typeface="思源黑体 CN Light" panose="020B0300000000000000" pitchFamily="34" charset="-122"/>
                <a:ea typeface="思源黑体 CN Light" panose="020B0300000000000000" pitchFamily="34" charset="-122"/>
              </a:rPr>
              <a:t>相传</a:t>
            </a:r>
            <a:r>
              <a:rPr lang="en-US" altLang="zh-CN" dirty="0">
                <a:solidFill>
                  <a:schemeClr val="bg1"/>
                </a:solidFill>
                <a:latin typeface="思源黑体 CN Light" panose="020B0300000000000000" pitchFamily="34" charset="-122"/>
                <a:ea typeface="思源黑体 CN Light" panose="020B0300000000000000" pitchFamily="34" charset="-122"/>
              </a:rPr>
              <a:t>2500</a:t>
            </a:r>
            <a:r>
              <a:rPr lang="zh-CN" altLang="en-US" dirty="0">
                <a:solidFill>
                  <a:schemeClr val="bg1"/>
                </a:solidFill>
                <a:latin typeface="思源黑体 CN Light" panose="020B0300000000000000" pitchFamily="34" charset="-122"/>
                <a:ea typeface="思源黑体 CN Light" panose="020B0300000000000000" pitchFamily="34" charset="-122"/>
              </a:rPr>
              <a:t>年前，毕达哥拉斯有一次在朋友家做客时，发现朋友家的用砖铺成的地面中反映了直角三角形三边的某种数量关系。</a:t>
            </a:r>
          </a:p>
        </p:txBody>
      </p:sp>
      <p:grpSp>
        <p:nvGrpSpPr>
          <p:cNvPr id="427" name="组合 55"/>
          <p:cNvGrpSpPr>
            <a:grpSpLocks noChangeAspect="1"/>
          </p:cNvGrpSpPr>
          <p:nvPr/>
        </p:nvGrpSpPr>
        <p:grpSpPr bwMode="auto">
          <a:xfrm>
            <a:off x="6930967" y="1993900"/>
            <a:ext cx="3508375" cy="3517900"/>
            <a:chOff x="2267744" y="182863"/>
            <a:chExt cx="6948829" cy="6969323"/>
          </a:xfrm>
        </p:grpSpPr>
        <p:grpSp>
          <p:nvGrpSpPr>
            <p:cNvPr id="428" name="组合 56"/>
            <p:cNvGrpSpPr/>
            <p:nvPr/>
          </p:nvGrpSpPr>
          <p:grpSpPr bwMode="auto">
            <a:xfrm>
              <a:off x="2267744" y="182863"/>
              <a:ext cx="6947742" cy="5752454"/>
              <a:chOff x="2267744" y="182863"/>
              <a:chExt cx="6947741" cy="5752454"/>
            </a:xfrm>
          </p:grpSpPr>
          <p:grpSp>
            <p:nvGrpSpPr>
              <p:cNvPr id="466" name="组合 94"/>
              <p:cNvGrpSpPr/>
              <p:nvPr/>
            </p:nvGrpSpPr>
            <p:grpSpPr bwMode="auto">
              <a:xfrm>
                <a:off x="2267744" y="182863"/>
                <a:ext cx="6946142" cy="3311247"/>
                <a:chOff x="2348561" y="1802841"/>
                <a:chExt cx="6946142" cy="3311247"/>
              </a:xfrm>
            </p:grpSpPr>
            <p:grpSp>
              <p:nvGrpSpPr>
                <p:cNvPr id="542" name="组合 170"/>
                <p:cNvGrpSpPr/>
                <p:nvPr/>
              </p:nvGrpSpPr>
              <p:grpSpPr bwMode="auto">
                <a:xfrm>
                  <a:off x="2348561" y="1802841"/>
                  <a:ext cx="6946105" cy="2090288"/>
                  <a:chOff x="2456815" y="2857135"/>
                  <a:chExt cx="6946105" cy="2090288"/>
                </a:xfrm>
              </p:grpSpPr>
              <p:grpSp>
                <p:nvGrpSpPr>
                  <p:cNvPr id="580" name="组合 208"/>
                  <p:cNvGrpSpPr/>
                  <p:nvPr/>
                </p:nvGrpSpPr>
                <p:grpSpPr bwMode="auto">
                  <a:xfrm>
                    <a:off x="2456815" y="2861792"/>
                    <a:ext cx="3296383" cy="2085631"/>
                    <a:chOff x="4462929" y="2249357"/>
                    <a:chExt cx="3296383" cy="2085631"/>
                  </a:xfrm>
                </p:grpSpPr>
                <p:grpSp>
                  <p:nvGrpSpPr>
                    <p:cNvPr id="602" name="组合 230"/>
                    <p:cNvGrpSpPr/>
                    <p:nvPr/>
                  </p:nvGrpSpPr>
                  <p:grpSpPr bwMode="auto">
                    <a:xfrm>
                      <a:off x="4462929" y="2250784"/>
                      <a:ext cx="2081457" cy="2084204"/>
                      <a:chOff x="4462929" y="2250784"/>
                      <a:chExt cx="2081457" cy="2084204"/>
                    </a:xfrm>
                  </p:grpSpPr>
                  <p:grpSp>
                    <p:nvGrpSpPr>
                      <p:cNvPr id="610" name="组合 238"/>
                      <p:cNvGrpSpPr/>
                      <p:nvPr/>
                    </p:nvGrpSpPr>
                    <p:grpSpPr bwMode="auto">
                      <a:xfrm>
                        <a:off x="4462929" y="2859883"/>
                        <a:ext cx="1475106" cy="1475105"/>
                        <a:chOff x="4462929" y="2859883"/>
                        <a:chExt cx="1475106" cy="1475105"/>
                      </a:xfrm>
                    </p:grpSpPr>
                    <p:sp>
                      <p:nvSpPr>
                        <p:cNvPr id="614" name="直角三角形 242"/>
                        <p:cNvSpPr>
                          <a:spLocks noChangeArrowheads="1"/>
                        </p:cNvSpPr>
                        <p:nvPr/>
                      </p:nvSpPr>
                      <p:spPr bwMode="auto">
                        <a:xfrm rot="8100000">
                          <a:off x="5073939" y="3470892"/>
                          <a:ext cx="864096" cy="864096"/>
                        </a:xfrm>
                        <a:prstGeom prst="rtTriangle">
                          <a:avLst/>
                        </a:prstGeom>
                        <a:solidFill>
                          <a:srgbClr val="FFFFFF"/>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sp>
                      <p:nvSpPr>
                        <p:cNvPr id="615" name="直角三角形 243"/>
                        <p:cNvSpPr>
                          <a:spLocks noChangeArrowheads="1"/>
                        </p:cNvSpPr>
                        <p:nvPr/>
                      </p:nvSpPr>
                      <p:spPr bwMode="auto">
                        <a:xfrm rot="-8100000">
                          <a:off x="4462929" y="2859883"/>
                          <a:ext cx="864096" cy="864096"/>
                        </a:xfrm>
                        <a:prstGeom prst="rtTriangle">
                          <a:avLst/>
                        </a:prstGeom>
                        <a:solidFill>
                          <a:srgbClr val="B8B8B8"/>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grpSp>
                  <p:grpSp>
                    <p:nvGrpSpPr>
                      <p:cNvPr id="611" name="组合 239"/>
                      <p:cNvGrpSpPr/>
                      <p:nvPr/>
                    </p:nvGrpSpPr>
                    <p:grpSpPr bwMode="auto">
                      <a:xfrm rot="10800000">
                        <a:off x="5069280" y="2250784"/>
                        <a:ext cx="1475106" cy="1475105"/>
                        <a:chOff x="5798253" y="1519729"/>
                        <a:chExt cx="1475106" cy="1475105"/>
                      </a:xfrm>
                    </p:grpSpPr>
                    <p:sp>
                      <p:nvSpPr>
                        <p:cNvPr id="612" name="直角三角形 240"/>
                        <p:cNvSpPr>
                          <a:spLocks noChangeArrowheads="1"/>
                        </p:cNvSpPr>
                        <p:nvPr/>
                      </p:nvSpPr>
                      <p:spPr bwMode="auto">
                        <a:xfrm rot="8100000">
                          <a:off x="6409263" y="2130738"/>
                          <a:ext cx="864096" cy="864096"/>
                        </a:xfrm>
                        <a:prstGeom prst="rtTriangle">
                          <a:avLst/>
                        </a:prstGeom>
                        <a:solidFill>
                          <a:srgbClr val="FFFFFF"/>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sp>
                      <p:nvSpPr>
                        <p:cNvPr id="613" name="直角三角形 241"/>
                        <p:cNvSpPr>
                          <a:spLocks noChangeArrowheads="1"/>
                        </p:cNvSpPr>
                        <p:nvPr/>
                      </p:nvSpPr>
                      <p:spPr bwMode="auto">
                        <a:xfrm rot="-8100000">
                          <a:off x="5798253" y="1519729"/>
                          <a:ext cx="864096" cy="864096"/>
                        </a:xfrm>
                        <a:prstGeom prst="rtTriangle">
                          <a:avLst/>
                        </a:prstGeom>
                        <a:solidFill>
                          <a:srgbClr val="B8B8B8"/>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grpSp>
                </p:grpSp>
                <p:grpSp>
                  <p:nvGrpSpPr>
                    <p:cNvPr id="603" name="组合 231"/>
                    <p:cNvGrpSpPr/>
                    <p:nvPr/>
                  </p:nvGrpSpPr>
                  <p:grpSpPr bwMode="auto">
                    <a:xfrm>
                      <a:off x="5677855" y="2249357"/>
                      <a:ext cx="2081457" cy="2084204"/>
                      <a:chOff x="4462929" y="2250784"/>
                      <a:chExt cx="2081457" cy="2084204"/>
                    </a:xfrm>
                  </p:grpSpPr>
                  <p:grpSp>
                    <p:nvGrpSpPr>
                      <p:cNvPr id="604" name="组合 232"/>
                      <p:cNvGrpSpPr/>
                      <p:nvPr/>
                    </p:nvGrpSpPr>
                    <p:grpSpPr bwMode="auto">
                      <a:xfrm>
                        <a:off x="4462929" y="2859883"/>
                        <a:ext cx="1475106" cy="1475105"/>
                        <a:chOff x="4462929" y="2859883"/>
                        <a:chExt cx="1475106" cy="1475105"/>
                      </a:xfrm>
                    </p:grpSpPr>
                    <p:sp>
                      <p:nvSpPr>
                        <p:cNvPr id="608" name="直角三角形 236"/>
                        <p:cNvSpPr>
                          <a:spLocks noChangeArrowheads="1"/>
                        </p:cNvSpPr>
                        <p:nvPr/>
                      </p:nvSpPr>
                      <p:spPr bwMode="auto">
                        <a:xfrm rot="8100000">
                          <a:off x="5073939" y="3470892"/>
                          <a:ext cx="864096" cy="864096"/>
                        </a:xfrm>
                        <a:prstGeom prst="rtTriangle">
                          <a:avLst/>
                        </a:prstGeom>
                        <a:solidFill>
                          <a:srgbClr val="FFFFFF"/>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sp>
                      <p:nvSpPr>
                        <p:cNvPr id="609" name="直角三角形 237"/>
                        <p:cNvSpPr>
                          <a:spLocks noChangeArrowheads="1"/>
                        </p:cNvSpPr>
                        <p:nvPr/>
                      </p:nvSpPr>
                      <p:spPr bwMode="auto">
                        <a:xfrm rot="-8100000">
                          <a:off x="4462929" y="2859883"/>
                          <a:ext cx="864096" cy="864096"/>
                        </a:xfrm>
                        <a:prstGeom prst="rtTriangle">
                          <a:avLst/>
                        </a:prstGeom>
                        <a:solidFill>
                          <a:srgbClr val="B8B8B8"/>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grpSp>
                  <p:grpSp>
                    <p:nvGrpSpPr>
                      <p:cNvPr id="605" name="组合 233"/>
                      <p:cNvGrpSpPr/>
                      <p:nvPr/>
                    </p:nvGrpSpPr>
                    <p:grpSpPr bwMode="auto">
                      <a:xfrm rot="10800000">
                        <a:off x="5069280" y="2250784"/>
                        <a:ext cx="1475106" cy="1475105"/>
                        <a:chOff x="5798253" y="1519729"/>
                        <a:chExt cx="1475106" cy="1475105"/>
                      </a:xfrm>
                    </p:grpSpPr>
                    <p:sp>
                      <p:nvSpPr>
                        <p:cNvPr id="606" name="直角三角形 234"/>
                        <p:cNvSpPr>
                          <a:spLocks noChangeArrowheads="1"/>
                        </p:cNvSpPr>
                        <p:nvPr/>
                      </p:nvSpPr>
                      <p:spPr bwMode="auto">
                        <a:xfrm rot="8100000">
                          <a:off x="6409263" y="2130738"/>
                          <a:ext cx="864096" cy="864096"/>
                        </a:xfrm>
                        <a:prstGeom prst="rtTriangle">
                          <a:avLst/>
                        </a:prstGeom>
                        <a:solidFill>
                          <a:srgbClr val="FFFFFF"/>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sp>
                      <p:nvSpPr>
                        <p:cNvPr id="607" name="直角三角形 235"/>
                        <p:cNvSpPr>
                          <a:spLocks noChangeArrowheads="1"/>
                        </p:cNvSpPr>
                        <p:nvPr/>
                      </p:nvSpPr>
                      <p:spPr bwMode="auto">
                        <a:xfrm rot="-8100000">
                          <a:off x="5798253" y="1519729"/>
                          <a:ext cx="864096" cy="864096"/>
                        </a:xfrm>
                        <a:prstGeom prst="rtTriangle">
                          <a:avLst/>
                        </a:prstGeom>
                        <a:solidFill>
                          <a:srgbClr val="B8B8B8"/>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grpSp>
                </p:grpSp>
              </p:grpSp>
              <p:grpSp>
                <p:nvGrpSpPr>
                  <p:cNvPr id="581" name="组合 209"/>
                  <p:cNvGrpSpPr/>
                  <p:nvPr/>
                </p:nvGrpSpPr>
                <p:grpSpPr bwMode="auto">
                  <a:xfrm>
                    <a:off x="4889178" y="2859517"/>
                    <a:ext cx="2081457" cy="2084204"/>
                    <a:chOff x="4462929" y="2250784"/>
                    <a:chExt cx="2081457" cy="2084204"/>
                  </a:xfrm>
                </p:grpSpPr>
                <p:grpSp>
                  <p:nvGrpSpPr>
                    <p:cNvPr id="596" name="组合 224"/>
                    <p:cNvGrpSpPr/>
                    <p:nvPr/>
                  </p:nvGrpSpPr>
                  <p:grpSpPr bwMode="auto">
                    <a:xfrm>
                      <a:off x="4462929" y="2859883"/>
                      <a:ext cx="1475106" cy="1475105"/>
                      <a:chOff x="4462929" y="2859883"/>
                      <a:chExt cx="1475106" cy="1475105"/>
                    </a:xfrm>
                  </p:grpSpPr>
                  <p:sp>
                    <p:nvSpPr>
                      <p:cNvPr id="600" name="直角三角形 228"/>
                      <p:cNvSpPr>
                        <a:spLocks noChangeArrowheads="1"/>
                      </p:cNvSpPr>
                      <p:nvPr/>
                    </p:nvSpPr>
                    <p:spPr bwMode="auto">
                      <a:xfrm rot="8100000">
                        <a:off x="5073939" y="3470892"/>
                        <a:ext cx="864096" cy="864096"/>
                      </a:xfrm>
                      <a:prstGeom prst="rtTriangle">
                        <a:avLst/>
                      </a:prstGeom>
                      <a:solidFill>
                        <a:srgbClr val="FFFFFF"/>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sp>
                    <p:nvSpPr>
                      <p:cNvPr id="601" name="直角三角形 229"/>
                      <p:cNvSpPr>
                        <a:spLocks noChangeArrowheads="1"/>
                      </p:cNvSpPr>
                      <p:nvPr/>
                    </p:nvSpPr>
                    <p:spPr bwMode="auto">
                      <a:xfrm rot="-8100000">
                        <a:off x="4462929" y="2859883"/>
                        <a:ext cx="864096" cy="864096"/>
                      </a:xfrm>
                      <a:prstGeom prst="rtTriangle">
                        <a:avLst/>
                      </a:prstGeom>
                      <a:solidFill>
                        <a:srgbClr val="B8B8B8"/>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grpSp>
                <p:grpSp>
                  <p:nvGrpSpPr>
                    <p:cNvPr id="597" name="组合 225"/>
                    <p:cNvGrpSpPr/>
                    <p:nvPr/>
                  </p:nvGrpSpPr>
                  <p:grpSpPr bwMode="auto">
                    <a:xfrm rot="10800000">
                      <a:off x="5069280" y="2250784"/>
                      <a:ext cx="1475106" cy="1475105"/>
                      <a:chOff x="5798253" y="1519729"/>
                      <a:chExt cx="1475106" cy="1475105"/>
                    </a:xfrm>
                  </p:grpSpPr>
                  <p:sp>
                    <p:nvSpPr>
                      <p:cNvPr id="598" name="直角三角形 226"/>
                      <p:cNvSpPr>
                        <a:spLocks noChangeArrowheads="1"/>
                      </p:cNvSpPr>
                      <p:nvPr/>
                    </p:nvSpPr>
                    <p:spPr bwMode="auto">
                      <a:xfrm rot="8100000">
                        <a:off x="6409263" y="2130738"/>
                        <a:ext cx="864096" cy="864096"/>
                      </a:xfrm>
                      <a:prstGeom prst="rtTriangle">
                        <a:avLst/>
                      </a:prstGeom>
                      <a:solidFill>
                        <a:srgbClr val="FFFFFF"/>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sp>
                    <p:nvSpPr>
                      <p:cNvPr id="599" name="直角三角形 227"/>
                      <p:cNvSpPr>
                        <a:spLocks noChangeArrowheads="1"/>
                      </p:cNvSpPr>
                      <p:nvPr/>
                    </p:nvSpPr>
                    <p:spPr bwMode="auto">
                      <a:xfrm rot="-8100000">
                        <a:off x="5798253" y="1519729"/>
                        <a:ext cx="864096" cy="864096"/>
                      </a:xfrm>
                      <a:prstGeom prst="rtTriangle">
                        <a:avLst/>
                      </a:prstGeom>
                      <a:solidFill>
                        <a:srgbClr val="B8B8B8"/>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grpSp>
              </p:grpSp>
              <p:grpSp>
                <p:nvGrpSpPr>
                  <p:cNvPr id="582" name="组合 210"/>
                  <p:cNvGrpSpPr/>
                  <p:nvPr/>
                </p:nvGrpSpPr>
                <p:grpSpPr bwMode="auto">
                  <a:xfrm>
                    <a:off x="6104104" y="2858090"/>
                    <a:ext cx="2081457" cy="2084204"/>
                    <a:chOff x="4462929" y="2250784"/>
                    <a:chExt cx="2081457" cy="2084204"/>
                  </a:xfrm>
                </p:grpSpPr>
                <p:grpSp>
                  <p:nvGrpSpPr>
                    <p:cNvPr id="590" name="组合 218"/>
                    <p:cNvGrpSpPr/>
                    <p:nvPr/>
                  </p:nvGrpSpPr>
                  <p:grpSpPr bwMode="auto">
                    <a:xfrm>
                      <a:off x="4462929" y="2859883"/>
                      <a:ext cx="1475106" cy="1475105"/>
                      <a:chOff x="4462929" y="2859883"/>
                      <a:chExt cx="1475106" cy="1475105"/>
                    </a:xfrm>
                  </p:grpSpPr>
                  <p:sp>
                    <p:nvSpPr>
                      <p:cNvPr id="594" name="直角三角形 222"/>
                      <p:cNvSpPr>
                        <a:spLocks noChangeArrowheads="1"/>
                      </p:cNvSpPr>
                      <p:nvPr/>
                    </p:nvSpPr>
                    <p:spPr bwMode="auto">
                      <a:xfrm rot="8100000">
                        <a:off x="5073939" y="3470892"/>
                        <a:ext cx="864096" cy="864096"/>
                      </a:xfrm>
                      <a:prstGeom prst="rtTriangle">
                        <a:avLst/>
                      </a:prstGeom>
                      <a:solidFill>
                        <a:srgbClr val="FFFFFF"/>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sp>
                    <p:nvSpPr>
                      <p:cNvPr id="595" name="直角三角形 223"/>
                      <p:cNvSpPr>
                        <a:spLocks noChangeArrowheads="1"/>
                      </p:cNvSpPr>
                      <p:nvPr/>
                    </p:nvSpPr>
                    <p:spPr bwMode="auto">
                      <a:xfrm rot="-8100000">
                        <a:off x="4462929" y="2859883"/>
                        <a:ext cx="864096" cy="864096"/>
                      </a:xfrm>
                      <a:prstGeom prst="rtTriangle">
                        <a:avLst/>
                      </a:prstGeom>
                      <a:solidFill>
                        <a:srgbClr val="B8B8B8"/>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grpSp>
                <p:grpSp>
                  <p:nvGrpSpPr>
                    <p:cNvPr id="591" name="组合 219"/>
                    <p:cNvGrpSpPr/>
                    <p:nvPr/>
                  </p:nvGrpSpPr>
                  <p:grpSpPr bwMode="auto">
                    <a:xfrm rot="10800000">
                      <a:off x="5069280" y="2250784"/>
                      <a:ext cx="1475106" cy="1475105"/>
                      <a:chOff x="5798253" y="1519729"/>
                      <a:chExt cx="1475106" cy="1475105"/>
                    </a:xfrm>
                  </p:grpSpPr>
                  <p:sp>
                    <p:nvSpPr>
                      <p:cNvPr id="592" name="直角三角形 220"/>
                      <p:cNvSpPr>
                        <a:spLocks noChangeArrowheads="1"/>
                      </p:cNvSpPr>
                      <p:nvPr/>
                    </p:nvSpPr>
                    <p:spPr bwMode="auto">
                      <a:xfrm rot="8100000">
                        <a:off x="6409263" y="2130738"/>
                        <a:ext cx="864096" cy="864096"/>
                      </a:xfrm>
                      <a:prstGeom prst="rtTriangle">
                        <a:avLst/>
                      </a:prstGeom>
                      <a:solidFill>
                        <a:srgbClr val="FFFFFF"/>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sp>
                    <p:nvSpPr>
                      <p:cNvPr id="593" name="直角三角形 221"/>
                      <p:cNvSpPr>
                        <a:spLocks noChangeArrowheads="1"/>
                      </p:cNvSpPr>
                      <p:nvPr/>
                    </p:nvSpPr>
                    <p:spPr bwMode="auto">
                      <a:xfrm rot="-8100000">
                        <a:off x="5798253" y="1519729"/>
                        <a:ext cx="864096" cy="864096"/>
                      </a:xfrm>
                      <a:prstGeom prst="rtTriangle">
                        <a:avLst/>
                      </a:prstGeom>
                      <a:solidFill>
                        <a:srgbClr val="B8B8B8"/>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grpSp>
              </p:grpSp>
              <p:grpSp>
                <p:nvGrpSpPr>
                  <p:cNvPr id="583" name="组合 211"/>
                  <p:cNvGrpSpPr/>
                  <p:nvPr/>
                </p:nvGrpSpPr>
                <p:grpSpPr bwMode="auto">
                  <a:xfrm>
                    <a:off x="7321463" y="2857135"/>
                    <a:ext cx="2081457" cy="2084204"/>
                    <a:chOff x="4462929" y="2250784"/>
                    <a:chExt cx="2081457" cy="2084204"/>
                  </a:xfrm>
                </p:grpSpPr>
                <p:grpSp>
                  <p:nvGrpSpPr>
                    <p:cNvPr id="584" name="组合 212"/>
                    <p:cNvGrpSpPr/>
                    <p:nvPr/>
                  </p:nvGrpSpPr>
                  <p:grpSpPr bwMode="auto">
                    <a:xfrm>
                      <a:off x="4462929" y="2859883"/>
                      <a:ext cx="1475106" cy="1475105"/>
                      <a:chOff x="4462929" y="2859883"/>
                      <a:chExt cx="1475106" cy="1475105"/>
                    </a:xfrm>
                  </p:grpSpPr>
                  <p:sp>
                    <p:nvSpPr>
                      <p:cNvPr id="588" name="直角三角形 216"/>
                      <p:cNvSpPr>
                        <a:spLocks noChangeArrowheads="1"/>
                      </p:cNvSpPr>
                      <p:nvPr/>
                    </p:nvSpPr>
                    <p:spPr bwMode="auto">
                      <a:xfrm rot="8100000">
                        <a:off x="5073939" y="3470892"/>
                        <a:ext cx="864096" cy="864096"/>
                      </a:xfrm>
                      <a:prstGeom prst="rtTriangle">
                        <a:avLst/>
                      </a:prstGeom>
                      <a:solidFill>
                        <a:srgbClr val="FFFFFF"/>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sp>
                    <p:nvSpPr>
                      <p:cNvPr id="589" name="直角三角形 217"/>
                      <p:cNvSpPr>
                        <a:spLocks noChangeArrowheads="1"/>
                      </p:cNvSpPr>
                      <p:nvPr/>
                    </p:nvSpPr>
                    <p:spPr bwMode="auto">
                      <a:xfrm rot="-8100000">
                        <a:off x="4462929" y="2859883"/>
                        <a:ext cx="864096" cy="864096"/>
                      </a:xfrm>
                      <a:prstGeom prst="rtTriangle">
                        <a:avLst/>
                      </a:prstGeom>
                      <a:solidFill>
                        <a:srgbClr val="B8B8B8"/>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grpSp>
                <p:grpSp>
                  <p:nvGrpSpPr>
                    <p:cNvPr id="585" name="组合 213"/>
                    <p:cNvGrpSpPr/>
                    <p:nvPr/>
                  </p:nvGrpSpPr>
                  <p:grpSpPr bwMode="auto">
                    <a:xfrm rot="10800000">
                      <a:off x="5069280" y="2250784"/>
                      <a:ext cx="1475106" cy="1475105"/>
                      <a:chOff x="5798253" y="1519729"/>
                      <a:chExt cx="1475106" cy="1475105"/>
                    </a:xfrm>
                  </p:grpSpPr>
                  <p:sp>
                    <p:nvSpPr>
                      <p:cNvPr id="586" name="直角三角形 214"/>
                      <p:cNvSpPr>
                        <a:spLocks noChangeArrowheads="1"/>
                      </p:cNvSpPr>
                      <p:nvPr/>
                    </p:nvSpPr>
                    <p:spPr bwMode="auto">
                      <a:xfrm rot="8100000">
                        <a:off x="6409263" y="2130738"/>
                        <a:ext cx="864096" cy="864096"/>
                      </a:xfrm>
                      <a:prstGeom prst="rtTriangle">
                        <a:avLst/>
                      </a:prstGeom>
                      <a:solidFill>
                        <a:srgbClr val="FFFFFF"/>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sp>
                    <p:nvSpPr>
                      <p:cNvPr id="587" name="直角三角形 215"/>
                      <p:cNvSpPr>
                        <a:spLocks noChangeArrowheads="1"/>
                      </p:cNvSpPr>
                      <p:nvPr/>
                    </p:nvSpPr>
                    <p:spPr bwMode="auto">
                      <a:xfrm rot="-8100000">
                        <a:off x="5798253" y="1519729"/>
                        <a:ext cx="864096" cy="864096"/>
                      </a:xfrm>
                      <a:prstGeom prst="rtTriangle">
                        <a:avLst/>
                      </a:prstGeom>
                      <a:solidFill>
                        <a:srgbClr val="B8B8B8"/>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grpSp>
              </p:grpSp>
            </p:grpSp>
            <p:grpSp>
              <p:nvGrpSpPr>
                <p:cNvPr id="543" name="组合 171"/>
                <p:cNvGrpSpPr/>
                <p:nvPr/>
              </p:nvGrpSpPr>
              <p:grpSpPr bwMode="auto">
                <a:xfrm>
                  <a:off x="2348598" y="3023800"/>
                  <a:ext cx="6946105" cy="2090288"/>
                  <a:chOff x="2456815" y="2857135"/>
                  <a:chExt cx="6946105" cy="2090288"/>
                </a:xfrm>
              </p:grpSpPr>
              <p:grpSp>
                <p:nvGrpSpPr>
                  <p:cNvPr id="544" name="组合 172"/>
                  <p:cNvGrpSpPr/>
                  <p:nvPr/>
                </p:nvGrpSpPr>
                <p:grpSpPr bwMode="auto">
                  <a:xfrm>
                    <a:off x="2456815" y="2861792"/>
                    <a:ext cx="3296383" cy="2085631"/>
                    <a:chOff x="4462929" y="2249357"/>
                    <a:chExt cx="3296383" cy="2085631"/>
                  </a:xfrm>
                </p:grpSpPr>
                <p:grpSp>
                  <p:nvGrpSpPr>
                    <p:cNvPr id="566" name="组合 194"/>
                    <p:cNvGrpSpPr/>
                    <p:nvPr/>
                  </p:nvGrpSpPr>
                  <p:grpSpPr bwMode="auto">
                    <a:xfrm>
                      <a:off x="4462929" y="2250784"/>
                      <a:ext cx="2081457" cy="2084204"/>
                      <a:chOff x="4462929" y="2250784"/>
                      <a:chExt cx="2081457" cy="2084204"/>
                    </a:xfrm>
                  </p:grpSpPr>
                  <p:grpSp>
                    <p:nvGrpSpPr>
                      <p:cNvPr id="574" name="组合 202"/>
                      <p:cNvGrpSpPr/>
                      <p:nvPr/>
                    </p:nvGrpSpPr>
                    <p:grpSpPr bwMode="auto">
                      <a:xfrm>
                        <a:off x="4462929" y="2859883"/>
                        <a:ext cx="1475106" cy="1475105"/>
                        <a:chOff x="4462929" y="2859883"/>
                        <a:chExt cx="1475106" cy="1475105"/>
                      </a:xfrm>
                    </p:grpSpPr>
                    <p:sp>
                      <p:nvSpPr>
                        <p:cNvPr id="578" name="直角三角形 206"/>
                        <p:cNvSpPr>
                          <a:spLocks noChangeArrowheads="1"/>
                        </p:cNvSpPr>
                        <p:nvPr/>
                      </p:nvSpPr>
                      <p:spPr bwMode="auto">
                        <a:xfrm rot="8100000">
                          <a:off x="5073939" y="3470892"/>
                          <a:ext cx="864096" cy="864096"/>
                        </a:xfrm>
                        <a:prstGeom prst="rtTriangle">
                          <a:avLst/>
                        </a:prstGeom>
                        <a:solidFill>
                          <a:srgbClr val="FFFFFF"/>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sp>
                      <p:nvSpPr>
                        <p:cNvPr id="579" name="直角三角形 207"/>
                        <p:cNvSpPr>
                          <a:spLocks noChangeArrowheads="1"/>
                        </p:cNvSpPr>
                        <p:nvPr/>
                      </p:nvSpPr>
                      <p:spPr bwMode="auto">
                        <a:xfrm rot="-8100000">
                          <a:off x="4462929" y="2859883"/>
                          <a:ext cx="864096" cy="864096"/>
                        </a:xfrm>
                        <a:prstGeom prst="rtTriangle">
                          <a:avLst/>
                        </a:prstGeom>
                        <a:solidFill>
                          <a:srgbClr val="B8B8B8"/>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grpSp>
                  <p:grpSp>
                    <p:nvGrpSpPr>
                      <p:cNvPr id="575" name="组合 203"/>
                      <p:cNvGrpSpPr/>
                      <p:nvPr/>
                    </p:nvGrpSpPr>
                    <p:grpSpPr bwMode="auto">
                      <a:xfrm rot="10800000">
                        <a:off x="5069280" y="2250784"/>
                        <a:ext cx="1475106" cy="1475105"/>
                        <a:chOff x="5798253" y="1519729"/>
                        <a:chExt cx="1475106" cy="1475105"/>
                      </a:xfrm>
                    </p:grpSpPr>
                    <p:sp>
                      <p:nvSpPr>
                        <p:cNvPr id="576" name="直角三角形 204"/>
                        <p:cNvSpPr>
                          <a:spLocks noChangeArrowheads="1"/>
                        </p:cNvSpPr>
                        <p:nvPr/>
                      </p:nvSpPr>
                      <p:spPr bwMode="auto">
                        <a:xfrm rot="8100000">
                          <a:off x="6409263" y="2130738"/>
                          <a:ext cx="864096" cy="864096"/>
                        </a:xfrm>
                        <a:prstGeom prst="rtTriangle">
                          <a:avLst/>
                        </a:prstGeom>
                        <a:solidFill>
                          <a:srgbClr val="FFFFFF"/>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sp>
                      <p:nvSpPr>
                        <p:cNvPr id="577" name="直角三角形 205"/>
                        <p:cNvSpPr>
                          <a:spLocks noChangeArrowheads="1"/>
                        </p:cNvSpPr>
                        <p:nvPr/>
                      </p:nvSpPr>
                      <p:spPr bwMode="auto">
                        <a:xfrm rot="-8100000">
                          <a:off x="5798253" y="1519729"/>
                          <a:ext cx="864096" cy="864096"/>
                        </a:xfrm>
                        <a:prstGeom prst="rtTriangle">
                          <a:avLst/>
                        </a:prstGeom>
                        <a:solidFill>
                          <a:srgbClr val="B8B8B8"/>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grpSp>
                </p:grpSp>
                <p:grpSp>
                  <p:nvGrpSpPr>
                    <p:cNvPr id="567" name="组合 195"/>
                    <p:cNvGrpSpPr/>
                    <p:nvPr/>
                  </p:nvGrpSpPr>
                  <p:grpSpPr bwMode="auto">
                    <a:xfrm>
                      <a:off x="5677855" y="2249357"/>
                      <a:ext cx="2081457" cy="2084204"/>
                      <a:chOff x="4462929" y="2250784"/>
                      <a:chExt cx="2081457" cy="2084204"/>
                    </a:xfrm>
                  </p:grpSpPr>
                  <p:grpSp>
                    <p:nvGrpSpPr>
                      <p:cNvPr id="568" name="组合 196"/>
                      <p:cNvGrpSpPr/>
                      <p:nvPr/>
                    </p:nvGrpSpPr>
                    <p:grpSpPr bwMode="auto">
                      <a:xfrm>
                        <a:off x="4462929" y="2859883"/>
                        <a:ext cx="1475106" cy="1475105"/>
                        <a:chOff x="4462929" y="2859883"/>
                        <a:chExt cx="1475106" cy="1475105"/>
                      </a:xfrm>
                    </p:grpSpPr>
                    <p:sp>
                      <p:nvSpPr>
                        <p:cNvPr id="572" name="直角三角形 200"/>
                        <p:cNvSpPr>
                          <a:spLocks noChangeArrowheads="1"/>
                        </p:cNvSpPr>
                        <p:nvPr/>
                      </p:nvSpPr>
                      <p:spPr bwMode="auto">
                        <a:xfrm rot="8100000">
                          <a:off x="5073939" y="3470892"/>
                          <a:ext cx="864096" cy="864096"/>
                        </a:xfrm>
                        <a:prstGeom prst="rtTriangle">
                          <a:avLst/>
                        </a:prstGeom>
                        <a:solidFill>
                          <a:srgbClr val="FFFFFF"/>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sp>
                      <p:nvSpPr>
                        <p:cNvPr id="573" name="直角三角形 201"/>
                        <p:cNvSpPr>
                          <a:spLocks noChangeArrowheads="1"/>
                        </p:cNvSpPr>
                        <p:nvPr/>
                      </p:nvSpPr>
                      <p:spPr bwMode="auto">
                        <a:xfrm rot="-8100000">
                          <a:off x="4462929" y="2859883"/>
                          <a:ext cx="864096" cy="864096"/>
                        </a:xfrm>
                        <a:prstGeom prst="rtTriangle">
                          <a:avLst/>
                        </a:prstGeom>
                        <a:solidFill>
                          <a:srgbClr val="B8B8B8"/>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grpSp>
                  <p:grpSp>
                    <p:nvGrpSpPr>
                      <p:cNvPr id="569" name="组合 197"/>
                      <p:cNvGrpSpPr/>
                      <p:nvPr/>
                    </p:nvGrpSpPr>
                    <p:grpSpPr bwMode="auto">
                      <a:xfrm rot="10800000">
                        <a:off x="5069280" y="2250784"/>
                        <a:ext cx="1475106" cy="1475105"/>
                        <a:chOff x="5798253" y="1519729"/>
                        <a:chExt cx="1475106" cy="1475105"/>
                      </a:xfrm>
                    </p:grpSpPr>
                    <p:sp>
                      <p:nvSpPr>
                        <p:cNvPr id="570" name="直角三角形 198"/>
                        <p:cNvSpPr>
                          <a:spLocks noChangeArrowheads="1"/>
                        </p:cNvSpPr>
                        <p:nvPr/>
                      </p:nvSpPr>
                      <p:spPr bwMode="auto">
                        <a:xfrm rot="8100000">
                          <a:off x="6409263" y="2130738"/>
                          <a:ext cx="864096" cy="864096"/>
                        </a:xfrm>
                        <a:prstGeom prst="rtTriangle">
                          <a:avLst/>
                        </a:prstGeom>
                        <a:solidFill>
                          <a:srgbClr val="FFFFFF"/>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sp>
                      <p:nvSpPr>
                        <p:cNvPr id="571" name="直角三角形 199"/>
                        <p:cNvSpPr>
                          <a:spLocks noChangeArrowheads="1"/>
                        </p:cNvSpPr>
                        <p:nvPr/>
                      </p:nvSpPr>
                      <p:spPr bwMode="auto">
                        <a:xfrm rot="-8100000">
                          <a:off x="5798253" y="1519729"/>
                          <a:ext cx="864096" cy="864096"/>
                        </a:xfrm>
                        <a:prstGeom prst="rtTriangle">
                          <a:avLst/>
                        </a:prstGeom>
                        <a:solidFill>
                          <a:srgbClr val="B8B8B8"/>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grpSp>
                </p:grpSp>
              </p:grpSp>
              <p:grpSp>
                <p:nvGrpSpPr>
                  <p:cNvPr id="545" name="组合 173"/>
                  <p:cNvGrpSpPr/>
                  <p:nvPr/>
                </p:nvGrpSpPr>
                <p:grpSpPr bwMode="auto">
                  <a:xfrm>
                    <a:off x="4889178" y="2859517"/>
                    <a:ext cx="2081457" cy="2084204"/>
                    <a:chOff x="4462929" y="2250784"/>
                    <a:chExt cx="2081457" cy="2084204"/>
                  </a:xfrm>
                </p:grpSpPr>
                <p:grpSp>
                  <p:nvGrpSpPr>
                    <p:cNvPr id="560" name="组合 188"/>
                    <p:cNvGrpSpPr/>
                    <p:nvPr/>
                  </p:nvGrpSpPr>
                  <p:grpSpPr bwMode="auto">
                    <a:xfrm>
                      <a:off x="4462929" y="2859883"/>
                      <a:ext cx="1475106" cy="1475105"/>
                      <a:chOff x="4462929" y="2859883"/>
                      <a:chExt cx="1475106" cy="1475105"/>
                    </a:xfrm>
                  </p:grpSpPr>
                  <p:sp>
                    <p:nvSpPr>
                      <p:cNvPr id="564" name="直角三角形 192"/>
                      <p:cNvSpPr>
                        <a:spLocks noChangeArrowheads="1"/>
                      </p:cNvSpPr>
                      <p:nvPr/>
                    </p:nvSpPr>
                    <p:spPr bwMode="auto">
                      <a:xfrm rot="8100000">
                        <a:off x="5073939" y="3470892"/>
                        <a:ext cx="864096" cy="864096"/>
                      </a:xfrm>
                      <a:prstGeom prst="rtTriangle">
                        <a:avLst/>
                      </a:prstGeom>
                      <a:solidFill>
                        <a:srgbClr val="FFFFFF"/>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sp>
                    <p:nvSpPr>
                      <p:cNvPr id="565" name="直角三角形 193"/>
                      <p:cNvSpPr>
                        <a:spLocks noChangeArrowheads="1"/>
                      </p:cNvSpPr>
                      <p:nvPr/>
                    </p:nvSpPr>
                    <p:spPr bwMode="auto">
                      <a:xfrm rot="-8100000">
                        <a:off x="4462929" y="2859883"/>
                        <a:ext cx="864096" cy="864096"/>
                      </a:xfrm>
                      <a:prstGeom prst="rtTriangle">
                        <a:avLst/>
                      </a:prstGeom>
                      <a:solidFill>
                        <a:srgbClr val="B8B8B8"/>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grpSp>
                <p:grpSp>
                  <p:nvGrpSpPr>
                    <p:cNvPr id="561" name="组合 189"/>
                    <p:cNvGrpSpPr/>
                    <p:nvPr/>
                  </p:nvGrpSpPr>
                  <p:grpSpPr bwMode="auto">
                    <a:xfrm rot="10800000">
                      <a:off x="5069280" y="2250784"/>
                      <a:ext cx="1475106" cy="1475105"/>
                      <a:chOff x="5798253" y="1519729"/>
                      <a:chExt cx="1475106" cy="1475105"/>
                    </a:xfrm>
                  </p:grpSpPr>
                  <p:sp>
                    <p:nvSpPr>
                      <p:cNvPr id="562" name="直角三角形 190"/>
                      <p:cNvSpPr>
                        <a:spLocks noChangeArrowheads="1"/>
                      </p:cNvSpPr>
                      <p:nvPr/>
                    </p:nvSpPr>
                    <p:spPr bwMode="auto">
                      <a:xfrm rot="8100000">
                        <a:off x="6409263" y="2130738"/>
                        <a:ext cx="864096" cy="864096"/>
                      </a:xfrm>
                      <a:prstGeom prst="rtTriangle">
                        <a:avLst/>
                      </a:prstGeom>
                      <a:solidFill>
                        <a:srgbClr val="FFFFFF"/>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sp>
                    <p:nvSpPr>
                      <p:cNvPr id="563" name="直角三角形 191"/>
                      <p:cNvSpPr>
                        <a:spLocks noChangeArrowheads="1"/>
                      </p:cNvSpPr>
                      <p:nvPr/>
                    </p:nvSpPr>
                    <p:spPr bwMode="auto">
                      <a:xfrm rot="-8100000">
                        <a:off x="5798253" y="1519729"/>
                        <a:ext cx="864096" cy="864096"/>
                      </a:xfrm>
                      <a:prstGeom prst="rtTriangle">
                        <a:avLst/>
                      </a:prstGeom>
                      <a:solidFill>
                        <a:srgbClr val="B8B8B8"/>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grpSp>
              </p:grpSp>
              <p:grpSp>
                <p:nvGrpSpPr>
                  <p:cNvPr id="546" name="组合 174"/>
                  <p:cNvGrpSpPr/>
                  <p:nvPr/>
                </p:nvGrpSpPr>
                <p:grpSpPr bwMode="auto">
                  <a:xfrm>
                    <a:off x="6104104" y="2858090"/>
                    <a:ext cx="2081457" cy="2084204"/>
                    <a:chOff x="4462929" y="2250784"/>
                    <a:chExt cx="2081457" cy="2084204"/>
                  </a:xfrm>
                </p:grpSpPr>
                <p:grpSp>
                  <p:nvGrpSpPr>
                    <p:cNvPr id="554" name="组合 182"/>
                    <p:cNvGrpSpPr/>
                    <p:nvPr/>
                  </p:nvGrpSpPr>
                  <p:grpSpPr bwMode="auto">
                    <a:xfrm>
                      <a:off x="4462929" y="2859883"/>
                      <a:ext cx="1475106" cy="1475105"/>
                      <a:chOff x="4462929" y="2859883"/>
                      <a:chExt cx="1475106" cy="1475105"/>
                    </a:xfrm>
                  </p:grpSpPr>
                  <p:sp>
                    <p:nvSpPr>
                      <p:cNvPr id="558" name="直角三角形 186"/>
                      <p:cNvSpPr>
                        <a:spLocks noChangeArrowheads="1"/>
                      </p:cNvSpPr>
                      <p:nvPr/>
                    </p:nvSpPr>
                    <p:spPr bwMode="auto">
                      <a:xfrm rot="8100000">
                        <a:off x="5073939" y="3470892"/>
                        <a:ext cx="864096" cy="864096"/>
                      </a:xfrm>
                      <a:prstGeom prst="rtTriangle">
                        <a:avLst/>
                      </a:prstGeom>
                      <a:solidFill>
                        <a:srgbClr val="FFFFFF"/>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sp>
                    <p:nvSpPr>
                      <p:cNvPr id="559" name="直角三角形 187"/>
                      <p:cNvSpPr>
                        <a:spLocks noChangeArrowheads="1"/>
                      </p:cNvSpPr>
                      <p:nvPr/>
                    </p:nvSpPr>
                    <p:spPr bwMode="auto">
                      <a:xfrm rot="-8100000">
                        <a:off x="4462929" y="2859883"/>
                        <a:ext cx="864096" cy="864096"/>
                      </a:xfrm>
                      <a:prstGeom prst="rtTriangle">
                        <a:avLst/>
                      </a:prstGeom>
                      <a:solidFill>
                        <a:srgbClr val="B8B8B8"/>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grpSp>
                <p:grpSp>
                  <p:nvGrpSpPr>
                    <p:cNvPr id="555" name="组合 183"/>
                    <p:cNvGrpSpPr/>
                    <p:nvPr/>
                  </p:nvGrpSpPr>
                  <p:grpSpPr bwMode="auto">
                    <a:xfrm rot="10800000">
                      <a:off x="5069280" y="2250784"/>
                      <a:ext cx="1475106" cy="1475105"/>
                      <a:chOff x="5798253" y="1519729"/>
                      <a:chExt cx="1475106" cy="1475105"/>
                    </a:xfrm>
                  </p:grpSpPr>
                  <p:sp>
                    <p:nvSpPr>
                      <p:cNvPr id="556" name="直角三角形 184"/>
                      <p:cNvSpPr>
                        <a:spLocks noChangeArrowheads="1"/>
                      </p:cNvSpPr>
                      <p:nvPr/>
                    </p:nvSpPr>
                    <p:spPr bwMode="auto">
                      <a:xfrm rot="8100000">
                        <a:off x="6409263" y="2130738"/>
                        <a:ext cx="864096" cy="864096"/>
                      </a:xfrm>
                      <a:prstGeom prst="rtTriangle">
                        <a:avLst/>
                      </a:prstGeom>
                      <a:solidFill>
                        <a:srgbClr val="FFFFFF"/>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sp>
                    <p:nvSpPr>
                      <p:cNvPr id="557" name="直角三角形 185"/>
                      <p:cNvSpPr>
                        <a:spLocks noChangeArrowheads="1"/>
                      </p:cNvSpPr>
                      <p:nvPr/>
                    </p:nvSpPr>
                    <p:spPr bwMode="auto">
                      <a:xfrm rot="-8100000">
                        <a:off x="5798253" y="1519729"/>
                        <a:ext cx="864096" cy="864096"/>
                      </a:xfrm>
                      <a:prstGeom prst="rtTriangle">
                        <a:avLst/>
                      </a:prstGeom>
                      <a:solidFill>
                        <a:srgbClr val="B8B8B8"/>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grpSp>
              </p:grpSp>
              <p:grpSp>
                <p:nvGrpSpPr>
                  <p:cNvPr id="547" name="组合 175"/>
                  <p:cNvGrpSpPr/>
                  <p:nvPr/>
                </p:nvGrpSpPr>
                <p:grpSpPr bwMode="auto">
                  <a:xfrm>
                    <a:off x="7321463" y="2857135"/>
                    <a:ext cx="2081457" cy="2084204"/>
                    <a:chOff x="4462929" y="2250784"/>
                    <a:chExt cx="2081457" cy="2084204"/>
                  </a:xfrm>
                </p:grpSpPr>
                <p:grpSp>
                  <p:nvGrpSpPr>
                    <p:cNvPr id="548" name="组合 176"/>
                    <p:cNvGrpSpPr/>
                    <p:nvPr/>
                  </p:nvGrpSpPr>
                  <p:grpSpPr bwMode="auto">
                    <a:xfrm>
                      <a:off x="4462929" y="2859883"/>
                      <a:ext cx="1475106" cy="1475105"/>
                      <a:chOff x="4462929" y="2859883"/>
                      <a:chExt cx="1475106" cy="1475105"/>
                    </a:xfrm>
                  </p:grpSpPr>
                  <p:sp>
                    <p:nvSpPr>
                      <p:cNvPr id="552" name="直角三角形 180"/>
                      <p:cNvSpPr>
                        <a:spLocks noChangeArrowheads="1"/>
                      </p:cNvSpPr>
                      <p:nvPr/>
                    </p:nvSpPr>
                    <p:spPr bwMode="auto">
                      <a:xfrm rot="8100000">
                        <a:off x="5073939" y="3470892"/>
                        <a:ext cx="864096" cy="864096"/>
                      </a:xfrm>
                      <a:prstGeom prst="rtTriangle">
                        <a:avLst/>
                      </a:prstGeom>
                      <a:solidFill>
                        <a:srgbClr val="FFFFFF"/>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sp>
                    <p:nvSpPr>
                      <p:cNvPr id="553" name="直角三角形 181"/>
                      <p:cNvSpPr>
                        <a:spLocks noChangeArrowheads="1"/>
                      </p:cNvSpPr>
                      <p:nvPr/>
                    </p:nvSpPr>
                    <p:spPr bwMode="auto">
                      <a:xfrm rot="-8100000">
                        <a:off x="4462929" y="2859883"/>
                        <a:ext cx="864096" cy="864096"/>
                      </a:xfrm>
                      <a:prstGeom prst="rtTriangle">
                        <a:avLst/>
                      </a:prstGeom>
                      <a:solidFill>
                        <a:srgbClr val="B8B8B8"/>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grpSp>
                <p:grpSp>
                  <p:nvGrpSpPr>
                    <p:cNvPr id="549" name="组合 177"/>
                    <p:cNvGrpSpPr/>
                    <p:nvPr/>
                  </p:nvGrpSpPr>
                  <p:grpSpPr bwMode="auto">
                    <a:xfrm rot="10800000">
                      <a:off x="5069280" y="2250784"/>
                      <a:ext cx="1475106" cy="1475105"/>
                      <a:chOff x="5798253" y="1519729"/>
                      <a:chExt cx="1475106" cy="1475105"/>
                    </a:xfrm>
                  </p:grpSpPr>
                  <p:sp>
                    <p:nvSpPr>
                      <p:cNvPr id="550" name="直角三角形 178"/>
                      <p:cNvSpPr>
                        <a:spLocks noChangeArrowheads="1"/>
                      </p:cNvSpPr>
                      <p:nvPr/>
                    </p:nvSpPr>
                    <p:spPr bwMode="auto">
                      <a:xfrm rot="8100000">
                        <a:off x="6409263" y="2130738"/>
                        <a:ext cx="864096" cy="864096"/>
                      </a:xfrm>
                      <a:prstGeom prst="rtTriangle">
                        <a:avLst/>
                      </a:prstGeom>
                      <a:solidFill>
                        <a:srgbClr val="FFFFFF"/>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sp>
                    <p:nvSpPr>
                      <p:cNvPr id="551" name="直角三角形 179"/>
                      <p:cNvSpPr>
                        <a:spLocks noChangeArrowheads="1"/>
                      </p:cNvSpPr>
                      <p:nvPr/>
                    </p:nvSpPr>
                    <p:spPr bwMode="auto">
                      <a:xfrm rot="-8100000">
                        <a:off x="5798253" y="1519729"/>
                        <a:ext cx="864096" cy="864096"/>
                      </a:xfrm>
                      <a:prstGeom prst="rtTriangle">
                        <a:avLst/>
                      </a:prstGeom>
                      <a:solidFill>
                        <a:srgbClr val="B8B8B8"/>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grpSp>
              </p:grpSp>
            </p:grpSp>
          </p:grpSp>
          <p:grpSp>
            <p:nvGrpSpPr>
              <p:cNvPr id="467" name="组合 95"/>
              <p:cNvGrpSpPr/>
              <p:nvPr/>
            </p:nvGrpSpPr>
            <p:grpSpPr bwMode="auto">
              <a:xfrm>
                <a:off x="2269343" y="2624070"/>
                <a:ext cx="6946142" cy="3311247"/>
                <a:chOff x="2348561" y="1802841"/>
                <a:chExt cx="6946142" cy="3311247"/>
              </a:xfrm>
            </p:grpSpPr>
            <p:grpSp>
              <p:nvGrpSpPr>
                <p:cNvPr id="468" name="组合 96"/>
                <p:cNvGrpSpPr/>
                <p:nvPr/>
              </p:nvGrpSpPr>
              <p:grpSpPr bwMode="auto">
                <a:xfrm>
                  <a:off x="2348561" y="1802841"/>
                  <a:ext cx="6946105" cy="2090288"/>
                  <a:chOff x="2456815" y="2857135"/>
                  <a:chExt cx="6946105" cy="2090288"/>
                </a:xfrm>
              </p:grpSpPr>
              <p:grpSp>
                <p:nvGrpSpPr>
                  <p:cNvPr id="506" name="组合 134"/>
                  <p:cNvGrpSpPr/>
                  <p:nvPr/>
                </p:nvGrpSpPr>
                <p:grpSpPr bwMode="auto">
                  <a:xfrm>
                    <a:off x="2456815" y="2861792"/>
                    <a:ext cx="3296383" cy="2085631"/>
                    <a:chOff x="4462929" y="2249357"/>
                    <a:chExt cx="3296383" cy="2085631"/>
                  </a:xfrm>
                </p:grpSpPr>
                <p:grpSp>
                  <p:nvGrpSpPr>
                    <p:cNvPr id="528" name="组合 156"/>
                    <p:cNvGrpSpPr/>
                    <p:nvPr/>
                  </p:nvGrpSpPr>
                  <p:grpSpPr bwMode="auto">
                    <a:xfrm>
                      <a:off x="4462929" y="2250784"/>
                      <a:ext cx="2081457" cy="2084204"/>
                      <a:chOff x="4462929" y="2250784"/>
                      <a:chExt cx="2081457" cy="2084204"/>
                    </a:xfrm>
                  </p:grpSpPr>
                  <p:grpSp>
                    <p:nvGrpSpPr>
                      <p:cNvPr id="536" name="组合 164"/>
                      <p:cNvGrpSpPr/>
                      <p:nvPr/>
                    </p:nvGrpSpPr>
                    <p:grpSpPr bwMode="auto">
                      <a:xfrm>
                        <a:off x="4462929" y="2859883"/>
                        <a:ext cx="1475106" cy="1475105"/>
                        <a:chOff x="4462929" y="2859883"/>
                        <a:chExt cx="1475106" cy="1475105"/>
                      </a:xfrm>
                    </p:grpSpPr>
                    <p:sp>
                      <p:nvSpPr>
                        <p:cNvPr id="540" name="直角三角形 168"/>
                        <p:cNvSpPr>
                          <a:spLocks noChangeArrowheads="1"/>
                        </p:cNvSpPr>
                        <p:nvPr/>
                      </p:nvSpPr>
                      <p:spPr bwMode="auto">
                        <a:xfrm rot="8100000">
                          <a:off x="5073939" y="3470892"/>
                          <a:ext cx="864096" cy="864096"/>
                        </a:xfrm>
                        <a:prstGeom prst="rtTriangle">
                          <a:avLst/>
                        </a:prstGeom>
                        <a:solidFill>
                          <a:srgbClr val="FFFFFF"/>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sp>
                      <p:nvSpPr>
                        <p:cNvPr id="541" name="直角三角形 169"/>
                        <p:cNvSpPr>
                          <a:spLocks noChangeArrowheads="1"/>
                        </p:cNvSpPr>
                        <p:nvPr/>
                      </p:nvSpPr>
                      <p:spPr bwMode="auto">
                        <a:xfrm rot="-8100000">
                          <a:off x="4462929" y="2859883"/>
                          <a:ext cx="864096" cy="864096"/>
                        </a:xfrm>
                        <a:prstGeom prst="rtTriangle">
                          <a:avLst/>
                        </a:prstGeom>
                        <a:solidFill>
                          <a:srgbClr val="B8B8B8"/>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grpSp>
                  <p:grpSp>
                    <p:nvGrpSpPr>
                      <p:cNvPr id="537" name="组合 165"/>
                      <p:cNvGrpSpPr/>
                      <p:nvPr/>
                    </p:nvGrpSpPr>
                    <p:grpSpPr bwMode="auto">
                      <a:xfrm rot="10800000">
                        <a:off x="5069280" y="2250784"/>
                        <a:ext cx="1475106" cy="1475105"/>
                        <a:chOff x="5798253" y="1519729"/>
                        <a:chExt cx="1475106" cy="1475105"/>
                      </a:xfrm>
                    </p:grpSpPr>
                    <p:sp>
                      <p:nvSpPr>
                        <p:cNvPr id="538" name="直角三角形 166"/>
                        <p:cNvSpPr>
                          <a:spLocks noChangeArrowheads="1"/>
                        </p:cNvSpPr>
                        <p:nvPr/>
                      </p:nvSpPr>
                      <p:spPr bwMode="auto">
                        <a:xfrm rot="8100000">
                          <a:off x="6409263" y="2130738"/>
                          <a:ext cx="864096" cy="864096"/>
                        </a:xfrm>
                        <a:prstGeom prst="rtTriangle">
                          <a:avLst/>
                        </a:prstGeom>
                        <a:solidFill>
                          <a:srgbClr val="FFFFFF"/>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sp>
                      <p:nvSpPr>
                        <p:cNvPr id="539" name="直角三角形 167"/>
                        <p:cNvSpPr>
                          <a:spLocks noChangeArrowheads="1"/>
                        </p:cNvSpPr>
                        <p:nvPr/>
                      </p:nvSpPr>
                      <p:spPr bwMode="auto">
                        <a:xfrm rot="-8100000">
                          <a:off x="5798253" y="1519729"/>
                          <a:ext cx="864096" cy="864096"/>
                        </a:xfrm>
                        <a:prstGeom prst="rtTriangle">
                          <a:avLst/>
                        </a:prstGeom>
                        <a:solidFill>
                          <a:srgbClr val="B8B8B8"/>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grpSp>
                </p:grpSp>
                <p:grpSp>
                  <p:nvGrpSpPr>
                    <p:cNvPr id="529" name="组合 157"/>
                    <p:cNvGrpSpPr/>
                    <p:nvPr/>
                  </p:nvGrpSpPr>
                  <p:grpSpPr bwMode="auto">
                    <a:xfrm>
                      <a:off x="5677855" y="2249357"/>
                      <a:ext cx="2081457" cy="2084204"/>
                      <a:chOff x="4462929" y="2250784"/>
                      <a:chExt cx="2081457" cy="2084204"/>
                    </a:xfrm>
                  </p:grpSpPr>
                  <p:grpSp>
                    <p:nvGrpSpPr>
                      <p:cNvPr id="530" name="组合 158"/>
                      <p:cNvGrpSpPr/>
                      <p:nvPr/>
                    </p:nvGrpSpPr>
                    <p:grpSpPr bwMode="auto">
                      <a:xfrm>
                        <a:off x="4462929" y="2859883"/>
                        <a:ext cx="1475106" cy="1475105"/>
                        <a:chOff x="4462929" y="2859883"/>
                        <a:chExt cx="1475106" cy="1475105"/>
                      </a:xfrm>
                    </p:grpSpPr>
                    <p:sp>
                      <p:nvSpPr>
                        <p:cNvPr id="534" name="直角三角形 162"/>
                        <p:cNvSpPr>
                          <a:spLocks noChangeArrowheads="1"/>
                        </p:cNvSpPr>
                        <p:nvPr/>
                      </p:nvSpPr>
                      <p:spPr bwMode="auto">
                        <a:xfrm rot="8100000">
                          <a:off x="5073939" y="3470892"/>
                          <a:ext cx="864096" cy="864096"/>
                        </a:xfrm>
                        <a:prstGeom prst="rtTriangle">
                          <a:avLst/>
                        </a:prstGeom>
                        <a:solidFill>
                          <a:srgbClr val="FFFFFF"/>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sp>
                      <p:nvSpPr>
                        <p:cNvPr id="535" name="直角三角形 163"/>
                        <p:cNvSpPr>
                          <a:spLocks noChangeArrowheads="1"/>
                        </p:cNvSpPr>
                        <p:nvPr/>
                      </p:nvSpPr>
                      <p:spPr bwMode="auto">
                        <a:xfrm rot="-8100000">
                          <a:off x="4462929" y="2859883"/>
                          <a:ext cx="864096" cy="864096"/>
                        </a:xfrm>
                        <a:prstGeom prst="rtTriangle">
                          <a:avLst/>
                        </a:prstGeom>
                        <a:solidFill>
                          <a:srgbClr val="B8B8B8"/>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grpSp>
                  <p:grpSp>
                    <p:nvGrpSpPr>
                      <p:cNvPr id="531" name="组合 159"/>
                      <p:cNvGrpSpPr/>
                      <p:nvPr/>
                    </p:nvGrpSpPr>
                    <p:grpSpPr bwMode="auto">
                      <a:xfrm rot="10800000">
                        <a:off x="5069280" y="2250784"/>
                        <a:ext cx="1475106" cy="1475105"/>
                        <a:chOff x="5798253" y="1519729"/>
                        <a:chExt cx="1475106" cy="1475105"/>
                      </a:xfrm>
                    </p:grpSpPr>
                    <p:sp>
                      <p:nvSpPr>
                        <p:cNvPr id="532" name="直角三角形 160"/>
                        <p:cNvSpPr>
                          <a:spLocks noChangeArrowheads="1"/>
                        </p:cNvSpPr>
                        <p:nvPr/>
                      </p:nvSpPr>
                      <p:spPr bwMode="auto">
                        <a:xfrm rot="8100000">
                          <a:off x="6409263" y="2130738"/>
                          <a:ext cx="864096" cy="864096"/>
                        </a:xfrm>
                        <a:prstGeom prst="rtTriangle">
                          <a:avLst/>
                        </a:prstGeom>
                        <a:solidFill>
                          <a:srgbClr val="FFFFFF"/>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sp>
                      <p:nvSpPr>
                        <p:cNvPr id="533" name="直角三角形 161"/>
                        <p:cNvSpPr>
                          <a:spLocks noChangeArrowheads="1"/>
                        </p:cNvSpPr>
                        <p:nvPr/>
                      </p:nvSpPr>
                      <p:spPr bwMode="auto">
                        <a:xfrm rot="-8100000">
                          <a:off x="5798253" y="1519729"/>
                          <a:ext cx="864096" cy="864096"/>
                        </a:xfrm>
                        <a:prstGeom prst="rtTriangle">
                          <a:avLst/>
                        </a:prstGeom>
                        <a:solidFill>
                          <a:srgbClr val="B8B8B8"/>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grpSp>
                </p:grpSp>
              </p:grpSp>
              <p:grpSp>
                <p:nvGrpSpPr>
                  <p:cNvPr id="507" name="组合 135"/>
                  <p:cNvGrpSpPr/>
                  <p:nvPr/>
                </p:nvGrpSpPr>
                <p:grpSpPr bwMode="auto">
                  <a:xfrm>
                    <a:off x="4889178" y="2859517"/>
                    <a:ext cx="2081457" cy="2084204"/>
                    <a:chOff x="4462929" y="2250784"/>
                    <a:chExt cx="2081457" cy="2084204"/>
                  </a:xfrm>
                </p:grpSpPr>
                <p:grpSp>
                  <p:nvGrpSpPr>
                    <p:cNvPr id="522" name="组合 150"/>
                    <p:cNvGrpSpPr/>
                    <p:nvPr/>
                  </p:nvGrpSpPr>
                  <p:grpSpPr bwMode="auto">
                    <a:xfrm>
                      <a:off x="4462929" y="2859883"/>
                      <a:ext cx="1475106" cy="1475105"/>
                      <a:chOff x="4462929" y="2859883"/>
                      <a:chExt cx="1475106" cy="1475105"/>
                    </a:xfrm>
                  </p:grpSpPr>
                  <p:sp>
                    <p:nvSpPr>
                      <p:cNvPr id="526" name="直角三角形 154"/>
                      <p:cNvSpPr>
                        <a:spLocks noChangeArrowheads="1"/>
                      </p:cNvSpPr>
                      <p:nvPr/>
                    </p:nvSpPr>
                    <p:spPr bwMode="auto">
                      <a:xfrm rot="8100000">
                        <a:off x="5073939" y="3470892"/>
                        <a:ext cx="864096" cy="864096"/>
                      </a:xfrm>
                      <a:prstGeom prst="rtTriangle">
                        <a:avLst/>
                      </a:prstGeom>
                      <a:solidFill>
                        <a:srgbClr val="FFFFFF"/>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sp>
                    <p:nvSpPr>
                      <p:cNvPr id="527" name="直角三角形 155"/>
                      <p:cNvSpPr>
                        <a:spLocks noChangeArrowheads="1"/>
                      </p:cNvSpPr>
                      <p:nvPr/>
                    </p:nvSpPr>
                    <p:spPr bwMode="auto">
                      <a:xfrm rot="-8100000">
                        <a:off x="4462929" y="2859883"/>
                        <a:ext cx="864096" cy="864096"/>
                      </a:xfrm>
                      <a:prstGeom prst="rtTriangle">
                        <a:avLst/>
                      </a:prstGeom>
                      <a:solidFill>
                        <a:srgbClr val="B8B8B8"/>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grpSp>
                <p:grpSp>
                  <p:nvGrpSpPr>
                    <p:cNvPr id="523" name="组合 151"/>
                    <p:cNvGrpSpPr/>
                    <p:nvPr/>
                  </p:nvGrpSpPr>
                  <p:grpSpPr bwMode="auto">
                    <a:xfrm rot="10800000">
                      <a:off x="5069280" y="2250784"/>
                      <a:ext cx="1475106" cy="1475105"/>
                      <a:chOff x="5798253" y="1519729"/>
                      <a:chExt cx="1475106" cy="1475105"/>
                    </a:xfrm>
                  </p:grpSpPr>
                  <p:sp>
                    <p:nvSpPr>
                      <p:cNvPr id="524" name="直角三角形 152"/>
                      <p:cNvSpPr>
                        <a:spLocks noChangeArrowheads="1"/>
                      </p:cNvSpPr>
                      <p:nvPr/>
                    </p:nvSpPr>
                    <p:spPr bwMode="auto">
                      <a:xfrm rot="8100000">
                        <a:off x="6409263" y="2130738"/>
                        <a:ext cx="864096" cy="864096"/>
                      </a:xfrm>
                      <a:prstGeom prst="rtTriangle">
                        <a:avLst/>
                      </a:prstGeom>
                      <a:solidFill>
                        <a:srgbClr val="FFFFFF"/>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sp>
                    <p:nvSpPr>
                      <p:cNvPr id="525" name="直角三角形 153"/>
                      <p:cNvSpPr>
                        <a:spLocks noChangeArrowheads="1"/>
                      </p:cNvSpPr>
                      <p:nvPr/>
                    </p:nvSpPr>
                    <p:spPr bwMode="auto">
                      <a:xfrm rot="-8100000">
                        <a:off x="5798253" y="1519729"/>
                        <a:ext cx="864096" cy="864096"/>
                      </a:xfrm>
                      <a:prstGeom prst="rtTriangle">
                        <a:avLst/>
                      </a:prstGeom>
                      <a:solidFill>
                        <a:srgbClr val="B8B8B8"/>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grpSp>
              </p:grpSp>
              <p:grpSp>
                <p:nvGrpSpPr>
                  <p:cNvPr id="508" name="组合 136"/>
                  <p:cNvGrpSpPr/>
                  <p:nvPr/>
                </p:nvGrpSpPr>
                <p:grpSpPr bwMode="auto">
                  <a:xfrm>
                    <a:off x="6104104" y="2858090"/>
                    <a:ext cx="2081457" cy="2084204"/>
                    <a:chOff x="4462929" y="2250784"/>
                    <a:chExt cx="2081457" cy="2084204"/>
                  </a:xfrm>
                </p:grpSpPr>
                <p:grpSp>
                  <p:nvGrpSpPr>
                    <p:cNvPr id="516" name="组合 144"/>
                    <p:cNvGrpSpPr/>
                    <p:nvPr/>
                  </p:nvGrpSpPr>
                  <p:grpSpPr bwMode="auto">
                    <a:xfrm>
                      <a:off x="4462929" y="2859883"/>
                      <a:ext cx="1475106" cy="1475105"/>
                      <a:chOff x="4462929" y="2859883"/>
                      <a:chExt cx="1475106" cy="1475105"/>
                    </a:xfrm>
                  </p:grpSpPr>
                  <p:sp>
                    <p:nvSpPr>
                      <p:cNvPr id="520" name="直角三角形 148"/>
                      <p:cNvSpPr>
                        <a:spLocks noChangeArrowheads="1"/>
                      </p:cNvSpPr>
                      <p:nvPr/>
                    </p:nvSpPr>
                    <p:spPr bwMode="auto">
                      <a:xfrm rot="8100000">
                        <a:off x="5073939" y="3470892"/>
                        <a:ext cx="864096" cy="864096"/>
                      </a:xfrm>
                      <a:prstGeom prst="rtTriangle">
                        <a:avLst/>
                      </a:prstGeom>
                      <a:solidFill>
                        <a:srgbClr val="FFFFFF"/>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sp>
                    <p:nvSpPr>
                      <p:cNvPr id="521" name="直角三角形 149"/>
                      <p:cNvSpPr>
                        <a:spLocks noChangeArrowheads="1"/>
                      </p:cNvSpPr>
                      <p:nvPr/>
                    </p:nvSpPr>
                    <p:spPr bwMode="auto">
                      <a:xfrm rot="-8100000">
                        <a:off x="4462929" y="2859883"/>
                        <a:ext cx="864096" cy="864096"/>
                      </a:xfrm>
                      <a:prstGeom prst="rtTriangle">
                        <a:avLst/>
                      </a:prstGeom>
                      <a:solidFill>
                        <a:srgbClr val="B8B8B8"/>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grpSp>
                <p:grpSp>
                  <p:nvGrpSpPr>
                    <p:cNvPr id="517" name="组合 145"/>
                    <p:cNvGrpSpPr/>
                    <p:nvPr/>
                  </p:nvGrpSpPr>
                  <p:grpSpPr bwMode="auto">
                    <a:xfrm rot="10800000">
                      <a:off x="5069280" y="2250784"/>
                      <a:ext cx="1475106" cy="1475105"/>
                      <a:chOff x="5798253" y="1519729"/>
                      <a:chExt cx="1475106" cy="1475105"/>
                    </a:xfrm>
                  </p:grpSpPr>
                  <p:sp>
                    <p:nvSpPr>
                      <p:cNvPr id="518" name="直角三角形 146"/>
                      <p:cNvSpPr>
                        <a:spLocks noChangeArrowheads="1"/>
                      </p:cNvSpPr>
                      <p:nvPr/>
                    </p:nvSpPr>
                    <p:spPr bwMode="auto">
                      <a:xfrm rot="8100000">
                        <a:off x="6409263" y="2130738"/>
                        <a:ext cx="864096" cy="864096"/>
                      </a:xfrm>
                      <a:prstGeom prst="rtTriangle">
                        <a:avLst/>
                      </a:prstGeom>
                      <a:solidFill>
                        <a:srgbClr val="FFFFFF"/>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sp>
                    <p:nvSpPr>
                      <p:cNvPr id="519" name="直角三角形 147"/>
                      <p:cNvSpPr>
                        <a:spLocks noChangeArrowheads="1"/>
                      </p:cNvSpPr>
                      <p:nvPr/>
                    </p:nvSpPr>
                    <p:spPr bwMode="auto">
                      <a:xfrm rot="-8100000">
                        <a:off x="5798253" y="1519729"/>
                        <a:ext cx="864096" cy="864096"/>
                      </a:xfrm>
                      <a:prstGeom prst="rtTriangle">
                        <a:avLst/>
                      </a:prstGeom>
                      <a:solidFill>
                        <a:srgbClr val="B8B8B8"/>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grpSp>
              </p:grpSp>
              <p:grpSp>
                <p:nvGrpSpPr>
                  <p:cNvPr id="509" name="组合 137"/>
                  <p:cNvGrpSpPr/>
                  <p:nvPr/>
                </p:nvGrpSpPr>
                <p:grpSpPr bwMode="auto">
                  <a:xfrm>
                    <a:off x="7321463" y="2857135"/>
                    <a:ext cx="2081457" cy="2084204"/>
                    <a:chOff x="4462929" y="2250784"/>
                    <a:chExt cx="2081457" cy="2084204"/>
                  </a:xfrm>
                </p:grpSpPr>
                <p:grpSp>
                  <p:nvGrpSpPr>
                    <p:cNvPr id="510" name="组合 138"/>
                    <p:cNvGrpSpPr/>
                    <p:nvPr/>
                  </p:nvGrpSpPr>
                  <p:grpSpPr bwMode="auto">
                    <a:xfrm>
                      <a:off x="4462929" y="2859883"/>
                      <a:ext cx="1475106" cy="1475105"/>
                      <a:chOff x="4462929" y="2859883"/>
                      <a:chExt cx="1475106" cy="1475105"/>
                    </a:xfrm>
                  </p:grpSpPr>
                  <p:sp>
                    <p:nvSpPr>
                      <p:cNvPr id="514" name="直角三角形 142"/>
                      <p:cNvSpPr>
                        <a:spLocks noChangeArrowheads="1"/>
                      </p:cNvSpPr>
                      <p:nvPr/>
                    </p:nvSpPr>
                    <p:spPr bwMode="auto">
                      <a:xfrm rot="8100000">
                        <a:off x="5073939" y="3470892"/>
                        <a:ext cx="864096" cy="864096"/>
                      </a:xfrm>
                      <a:prstGeom prst="rtTriangle">
                        <a:avLst/>
                      </a:prstGeom>
                      <a:solidFill>
                        <a:srgbClr val="FFFFFF"/>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sp>
                    <p:nvSpPr>
                      <p:cNvPr id="515" name="直角三角形 143"/>
                      <p:cNvSpPr>
                        <a:spLocks noChangeArrowheads="1"/>
                      </p:cNvSpPr>
                      <p:nvPr/>
                    </p:nvSpPr>
                    <p:spPr bwMode="auto">
                      <a:xfrm rot="-8100000">
                        <a:off x="4462929" y="2859883"/>
                        <a:ext cx="864096" cy="864096"/>
                      </a:xfrm>
                      <a:prstGeom prst="rtTriangle">
                        <a:avLst/>
                      </a:prstGeom>
                      <a:solidFill>
                        <a:srgbClr val="B8B8B8"/>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grpSp>
                <p:grpSp>
                  <p:nvGrpSpPr>
                    <p:cNvPr id="511" name="组合 139"/>
                    <p:cNvGrpSpPr/>
                    <p:nvPr/>
                  </p:nvGrpSpPr>
                  <p:grpSpPr bwMode="auto">
                    <a:xfrm rot="10800000">
                      <a:off x="5069280" y="2250784"/>
                      <a:ext cx="1475106" cy="1475105"/>
                      <a:chOff x="5798253" y="1519729"/>
                      <a:chExt cx="1475106" cy="1475105"/>
                    </a:xfrm>
                  </p:grpSpPr>
                  <p:sp>
                    <p:nvSpPr>
                      <p:cNvPr id="512" name="直角三角形 140"/>
                      <p:cNvSpPr>
                        <a:spLocks noChangeArrowheads="1"/>
                      </p:cNvSpPr>
                      <p:nvPr/>
                    </p:nvSpPr>
                    <p:spPr bwMode="auto">
                      <a:xfrm rot="8100000">
                        <a:off x="6409263" y="2130738"/>
                        <a:ext cx="864096" cy="864096"/>
                      </a:xfrm>
                      <a:prstGeom prst="rtTriangle">
                        <a:avLst/>
                      </a:prstGeom>
                      <a:solidFill>
                        <a:srgbClr val="FFFFFF"/>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sp>
                    <p:nvSpPr>
                      <p:cNvPr id="513" name="直角三角形 141"/>
                      <p:cNvSpPr>
                        <a:spLocks noChangeArrowheads="1"/>
                      </p:cNvSpPr>
                      <p:nvPr/>
                    </p:nvSpPr>
                    <p:spPr bwMode="auto">
                      <a:xfrm rot="-8100000">
                        <a:off x="5798253" y="1519729"/>
                        <a:ext cx="864096" cy="864096"/>
                      </a:xfrm>
                      <a:prstGeom prst="rtTriangle">
                        <a:avLst/>
                      </a:prstGeom>
                      <a:solidFill>
                        <a:srgbClr val="B8B8B8"/>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grpSp>
              </p:grpSp>
            </p:grpSp>
            <p:grpSp>
              <p:nvGrpSpPr>
                <p:cNvPr id="469" name="组合 97"/>
                <p:cNvGrpSpPr/>
                <p:nvPr/>
              </p:nvGrpSpPr>
              <p:grpSpPr bwMode="auto">
                <a:xfrm>
                  <a:off x="2348598" y="3023800"/>
                  <a:ext cx="6946105" cy="2090288"/>
                  <a:chOff x="2456815" y="2857135"/>
                  <a:chExt cx="6946105" cy="2090288"/>
                </a:xfrm>
              </p:grpSpPr>
              <p:grpSp>
                <p:nvGrpSpPr>
                  <p:cNvPr id="470" name="组合 98"/>
                  <p:cNvGrpSpPr/>
                  <p:nvPr/>
                </p:nvGrpSpPr>
                <p:grpSpPr bwMode="auto">
                  <a:xfrm>
                    <a:off x="2456815" y="2861792"/>
                    <a:ext cx="3296383" cy="2085631"/>
                    <a:chOff x="4462929" y="2249357"/>
                    <a:chExt cx="3296383" cy="2085631"/>
                  </a:xfrm>
                </p:grpSpPr>
                <p:grpSp>
                  <p:nvGrpSpPr>
                    <p:cNvPr id="492" name="组合 120"/>
                    <p:cNvGrpSpPr/>
                    <p:nvPr/>
                  </p:nvGrpSpPr>
                  <p:grpSpPr bwMode="auto">
                    <a:xfrm>
                      <a:off x="4462929" y="2250784"/>
                      <a:ext cx="2081457" cy="2084204"/>
                      <a:chOff x="4462929" y="2250784"/>
                      <a:chExt cx="2081457" cy="2084204"/>
                    </a:xfrm>
                  </p:grpSpPr>
                  <p:grpSp>
                    <p:nvGrpSpPr>
                      <p:cNvPr id="500" name="组合 128"/>
                      <p:cNvGrpSpPr/>
                      <p:nvPr/>
                    </p:nvGrpSpPr>
                    <p:grpSpPr bwMode="auto">
                      <a:xfrm>
                        <a:off x="4462929" y="2859883"/>
                        <a:ext cx="1475106" cy="1475105"/>
                        <a:chOff x="4462929" y="2859883"/>
                        <a:chExt cx="1475106" cy="1475105"/>
                      </a:xfrm>
                    </p:grpSpPr>
                    <p:sp>
                      <p:nvSpPr>
                        <p:cNvPr id="504" name="直角三角形 132"/>
                        <p:cNvSpPr>
                          <a:spLocks noChangeArrowheads="1"/>
                        </p:cNvSpPr>
                        <p:nvPr/>
                      </p:nvSpPr>
                      <p:spPr bwMode="auto">
                        <a:xfrm rot="8100000">
                          <a:off x="5073939" y="3470892"/>
                          <a:ext cx="864096" cy="864096"/>
                        </a:xfrm>
                        <a:prstGeom prst="rtTriangle">
                          <a:avLst/>
                        </a:prstGeom>
                        <a:solidFill>
                          <a:srgbClr val="FFFFFF"/>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sp>
                      <p:nvSpPr>
                        <p:cNvPr id="505" name="直角三角形 133"/>
                        <p:cNvSpPr>
                          <a:spLocks noChangeArrowheads="1"/>
                        </p:cNvSpPr>
                        <p:nvPr/>
                      </p:nvSpPr>
                      <p:spPr bwMode="auto">
                        <a:xfrm rot="-8100000">
                          <a:off x="4462929" y="2859883"/>
                          <a:ext cx="864096" cy="864096"/>
                        </a:xfrm>
                        <a:prstGeom prst="rtTriangle">
                          <a:avLst/>
                        </a:prstGeom>
                        <a:solidFill>
                          <a:srgbClr val="B8B8B8"/>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grpSp>
                  <p:grpSp>
                    <p:nvGrpSpPr>
                      <p:cNvPr id="501" name="组合 129"/>
                      <p:cNvGrpSpPr/>
                      <p:nvPr/>
                    </p:nvGrpSpPr>
                    <p:grpSpPr bwMode="auto">
                      <a:xfrm rot="10800000">
                        <a:off x="5069280" y="2250784"/>
                        <a:ext cx="1475106" cy="1475105"/>
                        <a:chOff x="5798253" y="1519729"/>
                        <a:chExt cx="1475106" cy="1475105"/>
                      </a:xfrm>
                    </p:grpSpPr>
                    <p:sp>
                      <p:nvSpPr>
                        <p:cNvPr id="502" name="直角三角形 130"/>
                        <p:cNvSpPr>
                          <a:spLocks noChangeArrowheads="1"/>
                        </p:cNvSpPr>
                        <p:nvPr/>
                      </p:nvSpPr>
                      <p:spPr bwMode="auto">
                        <a:xfrm rot="8100000">
                          <a:off x="6409263" y="2130738"/>
                          <a:ext cx="864096" cy="864096"/>
                        </a:xfrm>
                        <a:prstGeom prst="rtTriangle">
                          <a:avLst/>
                        </a:prstGeom>
                        <a:solidFill>
                          <a:srgbClr val="FFFFFF"/>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sp>
                      <p:nvSpPr>
                        <p:cNvPr id="503" name="直角三角形 131"/>
                        <p:cNvSpPr>
                          <a:spLocks noChangeArrowheads="1"/>
                        </p:cNvSpPr>
                        <p:nvPr/>
                      </p:nvSpPr>
                      <p:spPr bwMode="auto">
                        <a:xfrm rot="-8100000">
                          <a:off x="5798253" y="1519729"/>
                          <a:ext cx="864096" cy="864096"/>
                        </a:xfrm>
                        <a:prstGeom prst="rtTriangle">
                          <a:avLst/>
                        </a:prstGeom>
                        <a:solidFill>
                          <a:srgbClr val="B8B8B8"/>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grpSp>
                </p:grpSp>
                <p:grpSp>
                  <p:nvGrpSpPr>
                    <p:cNvPr id="493" name="组合 121"/>
                    <p:cNvGrpSpPr/>
                    <p:nvPr/>
                  </p:nvGrpSpPr>
                  <p:grpSpPr bwMode="auto">
                    <a:xfrm>
                      <a:off x="5677855" y="2249357"/>
                      <a:ext cx="2081457" cy="2084204"/>
                      <a:chOff x="4462929" y="2250784"/>
                      <a:chExt cx="2081457" cy="2084204"/>
                    </a:xfrm>
                  </p:grpSpPr>
                  <p:grpSp>
                    <p:nvGrpSpPr>
                      <p:cNvPr id="494" name="组合 122"/>
                      <p:cNvGrpSpPr/>
                      <p:nvPr/>
                    </p:nvGrpSpPr>
                    <p:grpSpPr bwMode="auto">
                      <a:xfrm>
                        <a:off x="4462929" y="2859883"/>
                        <a:ext cx="1475106" cy="1475105"/>
                        <a:chOff x="4462929" y="2859883"/>
                        <a:chExt cx="1475106" cy="1475105"/>
                      </a:xfrm>
                    </p:grpSpPr>
                    <p:sp>
                      <p:nvSpPr>
                        <p:cNvPr id="498" name="直角三角形 126"/>
                        <p:cNvSpPr>
                          <a:spLocks noChangeArrowheads="1"/>
                        </p:cNvSpPr>
                        <p:nvPr/>
                      </p:nvSpPr>
                      <p:spPr bwMode="auto">
                        <a:xfrm rot="8100000">
                          <a:off x="5073939" y="3470892"/>
                          <a:ext cx="864096" cy="864096"/>
                        </a:xfrm>
                        <a:prstGeom prst="rtTriangle">
                          <a:avLst/>
                        </a:prstGeom>
                        <a:solidFill>
                          <a:srgbClr val="FFFFFF"/>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sp>
                      <p:nvSpPr>
                        <p:cNvPr id="499" name="直角三角形 127"/>
                        <p:cNvSpPr>
                          <a:spLocks noChangeArrowheads="1"/>
                        </p:cNvSpPr>
                        <p:nvPr/>
                      </p:nvSpPr>
                      <p:spPr bwMode="auto">
                        <a:xfrm rot="-8100000">
                          <a:off x="4462929" y="2859883"/>
                          <a:ext cx="864096" cy="864096"/>
                        </a:xfrm>
                        <a:prstGeom prst="rtTriangle">
                          <a:avLst/>
                        </a:prstGeom>
                        <a:solidFill>
                          <a:srgbClr val="B8B8B8"/>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grpSp>
                  <p:grpSp>
                    <p:nvGrpSpPr>
                      <p:cNvPr id="495" name="组合 123"/>
                      <p:cNvGrpSpPr/>
                      <p:nvPr/>
                    </p:nvGrpSpPr>
                    <p:grpSpPr bwMode="auto">
                      <a:xfrm rot="10800000">
                        <a:off x="5069280" y="2250784"/>
                        <a:ext cx="1475106" cy="1475105"/>
                        <a:chOff x="5798253" y="1519729"/>
                        <a:chExt cx="1475106" cy="1475105"/>
                      </a:xfrm>
                    </p:grpSpPr>
                    <p:sp>
                      <p:nvSpPr>
                        <p:cNvPr id="496" name="直角三角形 124"/>
                        <p:cNvSpPr>
                          <a:spLocks noChangeArrowheads="1"/>
                        </p:cNvSpPr>
                        <p:nvPr/>
                      </p:nvSpPr>
                      <p:spPr bwMode="auto">
                        <a:xfrm rot="8100000">
                          <a:off x="6409263" y="2130738"/>
                          <a:ext cx="864096" cy="864096"/>
                        </a:xfrm>
                        <a:prstGeom prst="rtTriangle">
                          <a:avLst/>
                        </a:prstGeom>
                        <a:solidFill>
                          <a:srgbClr val="FFFFFF"/>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sp>
                      <p:nvSpPr>
                        <p:cNvPr id="497" name="直角三角形 125"/>
                        <p:cNvSpPr>
                          <a:spLocks noChangeArrowheads="1"/>
                        </p:cNvSpPr>
                        <p:nvPr/>
                      </p:nvSpPr>
                      <p:spPr bwMode="auto">
                        <a:xfrm rot="-8100000">
                          <a:off x="5798253" y="1519729"/>
                          <a:ext cx="864096" cy="864096"/>
                        </a:xfrm>
                        <a:prstGeom prst="rtTriangle">
                          <a:avLst/>
                        </a:prstGeom>
                        <a:solidFill>
                          <a:srgbClr val="B8B8B8"/>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grpSp>
                </p:grpSp>
              </p:grpSp>
              <p:grpSp>
                <p:nvGrpSpPr>
                  <p:cNvPr id="471" name="组合 99"/>
                  <p:cNvGrpSpPr/>
                  <p:nvPr/>
                </p:nvGrpSpPr>
                <p:grpSpPr bwMode="auto">
                  <a:xfrm>
                    <a:off x="4889178" y="2859517"/>
                    <a:ext cx="2081457" cy="2084204"/>
                    <a:chOff x="4462929" y="2250784"/>
                    <a:chExt cx="2081457" cy="2084204"/>
                  </a:xfrm>
                </p:grpSpPr>
                <p:grpSp>
                  <p:nvGrpSpPr>
                    <p:cNvPr id="486" name="组合 114"/>
                    <p:cNvGrpSpPr/>
                    <p:nvPr/>
                  </p:nvGrpSpPr>
                  <p:grpSpPr bwMode="auto">
                    <a:xfrm>
                      <a:off x="4462929" y="2859883"/>
                      <a:ext cx="1475106" cy="1475105"/>
                      <a:chOff x="4462929" y="2859883"/>
                      <a:chExt cx="1475106" cy="1475105"/>
                    </a:xfrm>
                  </p:grpSpPr>
                  <p:sp>
                    <p:nvSpPr>
                      <p:cNvPr id="490" name="直角三角形 118"/>
                      <p:cNvSpPr>
                        <a:spLocks noChangeArrowheads="1"/>
                      </p:cNvSpPr>
                      <p:nvPr/>
                    </p:nvSpPr>
                    <p:spPr bwMode="auto">
                      <a:xfrm rot="8100000">
                        <a:off x="5073939" y="3470892"/>
                        <a:ext cx="864096" cy="864096"/>
                      </a:xfrm>
                      <a:prstGeom prst="rtTriangle">
                        <a:avLst/>
                      </a:prstGeom>
                      <a:solidFill>
                        <a:srgbClr val="FFFFFF"/>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sp>
                    <p:nvSpPr>
                      <p:cNvPr id="491" name="直角三角形 119"/>
                      <p:cNvSpPr>
                        <a:spLocks noChangeArrowheads="1"/>
                      </p:cNvSpPr>
                      <p:nvPr/>
                    </p:nvSpPr>
                    <p:spPr bwMode="auto">
                      <a:xfrm rot="-8100000">
                        <a:off x="4462929" y="2859883"/>
                        <a:ext cx="864096" cy="864096"/>
                      </a:xfrm>
                      <a:prstGeom prst="rtTriangle">
                        <a:avLst/>
                      </a:prstGeom>
                      <a:solidFill>
                        <a:srgbClr val="B8B8B8"/>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grpSp>
                <p:grpSp>
                  <p:nvGrpSpPr>
                    <p:cNvPr id="487" name="组合 115"/>
                    <p:cNvGrpSpPr/>
                    <p:nvPr/>
                  </p:nvGrpSpPr>
                  <p:grpSpPr bwMode="auto">
                    <a:xfrm rot="10800000">
                      <a:off x="5069280" y="2250784"/>
                      <a:ext cx="1475106" cy="1475105"/>
                      <a:chOff x="5798253" y="1519729"/>
                      <a:chExt cx="1475106" cy="1475105"/>
                    </a:xfrm>
                  </p:grpSpPr>
                  <p:sp>
                    <p:nvSpPr>
                      <p:cNvPr id="488" name="直角三角形 116"/>
                      <p:cNvSpPr>
                        <a:spLocks noChangeArrowheads="1"/>
                      </p:cNvSpPr>
                      <p:nvPr/>
                    </p:nvSpPr>
                    <p:spPr bwMode="auto">
                      <a:xfrm rot="8100000">
                        <a:off x="6409263" y="2130738"/>
                        <a:ext cx="864096" cy="864096"/>
                      </a:xfrm>
                      <a:prstGeom prst="rtTriangle">
                        <a:avLst/>
                      </a:prstGeom>
                      <a:solidFill>
                        <a:srgbClr val="FFFFFF"/>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sp>
                    <p:nvSpPr>
                      <p:cNvPr id="489" name="直角三角形 117"/>
                      <p:cNvSpPr>
                        <a:spLocks noChangeArrowheads="1"/>
                      </p:cNvSpPr>
                      <p:nvPr/>
                    </p:nvSpPr>
                    <p:spPr bwMode="auto">
                      <a:xfrm rot="-8100000">
                        <a:off x="5798253" y="1519729"/>
                        <a:ext cx="864096" cy="864096"/>
                      </a:xfrm>
                      <a:prstGeom prst="rtTriangle">
                        <a:avLst/>
                      </a:prstGeom>
                      <a:solidFill>
                        <a:srgbClr val="B8B8B8"/>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grpSp>
              </p:grpSp>
              <p:grpSp>
                <p:nvGrpSpPr>
                  <p:cNvPr id="472" name="组合 100"/>
                  <p:cNvGrpSpPr/>
                  <p:nvPr/>
                </p:nvGrpSpPr>
                <p:grpSpPr bwMode="auto">
                  <a:xfrm>
                    <a:off x="6104104" y="2858090"/>
                    <a:ext cx="2081457" cy="2084204"/>
                    <a:chOff x="4462929" y="2250784"/>
                    <a:chExt cx="2081457" cy="2084204"/>
                  </a:xfrm>
                </p:grpSpPr>
                <p:grpSp>
                  <p:nvGrpSpPr>
                    <p:cNvPr id="480" name="组合 108"/>
                    <p:cNvGrpSpPr/>
                    <p:nvPr/>
                  </p:nvGrpSpPr>
                  <p:grpSpPr bwMode="auto">
                    <a:xfrm>
                      <a:off x="4462929" y="2859883"/>
                      <a:ext cx="1475106" cy="1475105"/>
                      <a:chOff x="4462929" y="2859883"/>
                      <a:chExt cx="1475106" cy="1475105"/>
                    </a:xfrm>
                  </p:grpSpPr>
                  <p:sp>
                    <p:nvSpPr>
                      <p:cNvPr id="484" name="直角三角形 112"/>
                      <p:cNvSpPr>
                        <a:spLocks noChangeArrowheads="1"/>
                      </p:cNvSpPr>
                      <p:nvPr/>
                    </p:nvSpPr>
                    <p:spPr bwMode="auto">
                      <a:xfrm rot="8100000">
                        <a:off x="5073939" y="3470892"/>
                        <a:ext cx="864096" cy="864096"/>
                      </a:xfrm>
                      <a:prstGeom prst="rtTriangle">
                        <a:avLst/>
                      </a:prstGeom>
                      <a:solidFill>
                        <a:srgbClr val="FFFFFF"/>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sp>
                    <p:nvSpPr>
                      <p:cNvPr id="485" name="直角三角形 113"/>
                      <p:cNvSpPr>
                        <a:spLocks noChangeArrowheads="1"/>
                      </p:cNvSpPr>
                      <p:nvPr/>
                    </p:nvSpPr>
                    <p:spPr bwMode="auto">
                      <a:xfrm rot="-8100000">
                        <a:off x="4462929" y="2859883"/>
                        <a:ext cx="864096" cy="864096"/>
                      </a:xfrm>
                      <a:prstGeom prst="rtTriangle">
                        <a:avLst/>
                      </a:prstGeom>
                      <a:solidFill>
                        <a:srgbClr val="B8B8B8"/>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grpSp>
                <p:grpSp>
                  <p:nvGrpSpPr>
                    <p:cNvPr id="481" name="组合 109"/>
                    <p:cNvGrpSpPr/>
                    <p:nvPr/>
                  </p:nvGrpSpPr>
                  <p:grpSpPr bwMode="auto">
                    <a:xfrm rot="10800000">
                      <a:off x="5069280" y="2250784"/>
                      <a:ext cx="1475106" cy="1475105"/>
                      <a:chOff x="5798253" y="1519729"/>
                      <a:chExt cx="1475106" cy="1475105"/>
                    </a:xfrm>
                  </p:grpSpPr>
                  <p:sp>
                    <p:nvSpPr>
                      <p:cNvPr id="482" name="直角三角形 110"/>
                      <p:cNvSpPr>
                        <a:spLocks noChangeArrowheads="1"/>
                      </p:cNvSpPr>
                      <p:nvPr/>
                    </p:nvSpPr>
                    <p:spPr bwMode="auto">
                      <a:xfrm rot="8100000">
                        <a:off x="6409263" y="2130738"/>
                        <a:ext cx="864096" cy="864096"/>
                      </a:xfrm>
                      <a:prstGeom prst="rtTriangle">
                        <a:avLst/>
                      </a:prstGeom>
                      <a:solidFill>
                        <a:srgbClr val="FFFFFF"/>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sp>
                    <p:nvSpPr>
                      <p:cNvPr id="483" name="直角三角形 111"/>
                      <p:cNvSpPr>
                        <a:spLocks noChangeArrowheads="1"/>
                      </p:cNvSpPr>
                      <p:nvPr/>
                    </p:nvSpPr>
                    <p:spPr bwMode="auto">
                      <a:xfrm rot="-8100000">
                        <a:off x="5798253" y="1519729"/>
                        <a:ext cx="864096" cy="864096"/>
                      </a:xfrm>
                      <a:prstGeom prst="rtTriangle">
                        <a:avLst/>
                      </a:prstGeom>
                      <a:solidFill>
                        <a:srgbClr val="B8B8B8"/>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grpSp>
              </p:grpSp>
              <p:grpSp>
                <p:nvGrpSpPr>
                  <p:cNvPr id="473" name="组合 101"/>
                  <p:cNvGrpSpPr/>
                  <p:nvPr/>
                </p:nvGrpSpPr>
                <p:grpSpPr bwMode="auto">
                  <a:xfrm>
                    <a:off x="7321463" y="2857135"/>
                    <a:ext cx="2081457" cy="2084204"/>
                    <a:chOff x="4462929" y="2250784"/>
                    <a:chExt cx="2081457" cy="2084204"/>
                  </a:xfrm>
                </p:grpSpPr>
                <p:grpSp>
                  <p:nvGrpSpPr>
                    <p:cNvPr id="474" name="组合 102"/>
                    <p:cNvGrpSpPr/>
                    <p:nvPr/>
                  </p:nvGrpSpPr>
                  <p:grpSpPr bwMode="auto">
                    <a:xfrm>
                      <a:off x="4462929" y="2859883"/>
                      <a:ext cx="1475106" cy="1475105"/>
                      <a:chOff x="4462929" y="2859883"/>
                      <a:chExt cx="1475106" cy="1475105"/>
                    </a:xfrm>
                  </p:grpSpPr>
                  <p:sp>
                    <p:nvSpPr>
                      <p:cNvPr id="478" name="直角三角形 106"/>
                      <p:cNvSpPr>
                        <a:spLocks noChangeArrowheads="1"/>
                      </p:cNvSpPr>
                      <p:nvPr/>
                    </p:nvSpPr>
                    <p:spPr bwMode="auto">
                      <a:xfrm rot="8100000">
                        <a:off x="5073939" y="3470892"/>
                        <a:ext cx="864096" cy="864096"/>
                      </a:xfrm>
                      <a:prstGeom prst="rtTriangle">
                        <a:avLst/>
                      </a:prstGeom>
                      <a:solidFill>
                        <a:srgbClr val="FFFFFF"/>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sp>
                    <p:nvSpPr>
                      <p:cNvPr id="479" name="直角三角形 107"/>
                      <p:cNvSpPr>
                        <a:spLocks noChangeArrowheads="1"/>
                      </p:cNvSpPr>
                      <p:nvPr/>
                    </p:nvSpPr>
                    <p:spPr bwMode="auto">
                      <a:xfrm rot="-8100000">
                        <a:off x="4462929" y="2859883"/>
                        <a:ext cx="864096" cy="864096"/>
                      </a:xfrm>
                      <a:prstGeom prst="rtTriangle">
                        <a:avLst/>
                      </a:prstGeom>
                      <a:solidFill>
                        <a:srgbClr val="B8B8B8"/>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grpSp>
                <p:grpSp>
                  <p:nvGrpSpPr>
                    <p:cNvPr id="475" name="组合 103"/>
                    <p:cNvGrpSpPr/>
                    <p:nvPr/>
                  </p:nvGrpSpPr>
                  <p:grpSpPr bwMode="auto">
                    <a:xfrm rot="10800000">
                      <a:off x="5069280" y="2250784"/>
                      <a:ext cx="1475106" cy="1475105"/>
                      <a:chOff x="5798253" y="1519729"/>
                      <a:chExt cx="1475106" cy="1475105"/>
                    </a:xfrm>
                  </p:grpSpPr>
                  <p:sp>
                    <p:nvSpPr>
                      <p:cNvPr id="476" name="直角三角形 104"/>
                      <p:cNvSpPr>
                        <a:spLocks noChangeArrowheads="1"/>
                      </p:cNvSpPr>
                      <p:nvPr/>
                    </p:nvSpPr>
                    <p:spPr bwMode="auto">
                      <a:xfrm rot="8100000">
                        <a:off x="6409263" y="2130738"/>
                        <a:ext cx="864096" cy="864096"/>
                      </a:xfrm>
                      <a:prstGeom prst="rtTriangle">
                        <a:avLst/>
                      </a:prstGeom>
                      <a:solidFill>
                        <a:srgbClr val="FFFFFF"/>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sp>
                    <p:nvSpPr>
                      <p:cNvPr id="477" name="直角三角形 105"/>
                      <p:cNvSpPr>
                        <a:spLocks noChangeArrowheads="1"/>
                      </p:cNvSpPr>
                      <p:nvPr/>
                    </p:nvSpPr>
                    <p:spPr bwMode="auto">
                      <a:xfrm rot="-8100000">
                        <a:off x="5798253" y="1519729"/>
                        <a:ext cx="864096" cy="864096"/>
                      </a:xfrm>
                      <a:prstGeom prst="rtTriangle">
                        <a:avLst/>
                      </a:prstGeom>
                      <a:solidFill>
                        <a:srgbClr val="B8B8B8"/>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grpSp>
              </p:grpSp>
            </p:grpSp>
          </p:grpSp>
        </p:grpSp>
        <p:grpSp>
          <p:nvGrpSpPr>
            <p:cNvPr id="429" name="组合 57"/>
            <p:cNvGrpSpPr/>
            <p:nvPr/>
          </p:nvGrpSpPr>
          <p:grpSpPr bwMode="auto">
            <a:xfrm>
              <a:off x="2270467" y="5061898"/>
              <a:ext cx="6946106" cy="2090288"/>
              <a:chOff x="2456815" y="2857135"/>
              <a:chExt cx="6946105" cy="2090288"/>
            </a:xfrm>
          </p:grpSpPr>
          <p:grpSp>
            <p:nvGrpSpPr>
              <p:cNvPr id="430" name="组合 58"/>
              <p:cNvGrpSpPr/>
              <p:nvPr/>
            </p:nvGrpSpPr>
            <p:grpSpPr bwMode="auto">
              <a:xfrm>
                <a:off x="2456815" y="2861792"/>
                <a:ext cx="3296383" cy="2085631"/>
                <a:chOff x="4462929" y="2249357"/>
                <a:chExt cx="3296383" cy="2085631"/>
              </a:xfrm>
            </p:grpSpPr>
            <p:grpSp>
              <p:nvGrpSpPr>
                <p:cNvPr id="452" name="组合 80"/>
                <p:cNvGrpSpPr/>
                <p:nvPr/>
              </p:nvGrpSpPr>
              <p:grpSpPr bwMode="auto">
                <a:xfrm>
                  <a:off x="4462929" y="2250784"/>
                  <a:ext cx="2081457" cy="2084204"/>
                  <a:chOff x="4462929" y="2250784"/>
                  <a:chExt cx="2081457" cy="2084204"/>
                </a:xfrm>
              </p:grpSpPr>
              <p:grpSp>
                <p:nvGrpSpPr>
                  <p:cNvPr id="460" name="组合 88"/>
                  <p:cNvGrpSpPr/>
                  <p:nvPr/>
                </p:nvGrpSpPr>
                <p:grpSpPr bwMode="auto">
                  <a:xfrm>
                    <a:off x="4462929" y="2859883"/>
                    <a:ext cx="1475106" cy="1475105"/>
                    <a:chOff x="4462929" y="2859883"/>
                    <a:chExt cx="1475106" cy="1475105"/>
                  </a:xfrm>
                </p:grpSpPr>
                <p:sp>
                  <p:nvSpPr>
                    <p:cNvPr id="464" name="直角三角形 92"/>
                    <p:cNvSpPr>
                      <a:spLocks noChangeArrowheads="1"/>
                    </p:cNvSpPr>
                    <p:nvPr/>
                  </p:nvSpPr>
                  <p:spPr bwMode="auto">
                    <a:xfrm rot="8100000">
                      <a:off x="5073939" y="3470892"/>
                      <a:ext cx="864096" cy="864096"/>
                    </a:xfrm>
                    <a:prstGeom prst="rtTriangle">
                      <a:avLst/>
                    </a:prstGeom>
                    <a:solidFill>
                      <a:srgbClr val="FFFFFF"/>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sp>
                  <p:nvSpPr>
                    <p:cNvPr id="465" name="直角三角形 93"/>
                    <p:cNvSpPr>
                      <a:spLocks noChangeArrowheads="1"/>
                    </p:cNvSpPr>
                    <p:nvPr/>
                  </p:nvSpPr>
                  <p:spPr bwMode="auto">
                    <a:xfrm rot="-8100000">
                      <a:off x="4462929" y="2859883"/>
                      <a:ext cx="864096" cy="864096"/>
                    </a:xfrm>
                    <a:prstGeom prst="rtTriangle">
                      <a:avLst/>
                    </a:prstGeom>
                    <a:solidFill>
                      <a:srgbClr val="B8B8B8"/>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grpSp>
              <p:grpSp>
                <p:nvGrpSpPr>
                  <p:cNvPr id="461" name="组合 89"/>
                  <p:cNvGrpSpPr/>
                  <p:nvPr/>
                </p:nvGrpSpPr>
                <p:grpSpPr bwMode="auto">
                  <a:xfrm rot="10800000">
                    <a:off x="5069280" y="2250784"/>
                    <a:ext cx="1475106" cy="1475105"/>
                    <a:chOff x="5798253" y="1519729"/>
                    <a:chExt cx="1475106" cy="1475105"/>
                  </a:xfrm>
                </p:grpSpPr>
                <p:sp>
                  <p:nvSpPr>
                    <p:cNvPr id="462" name="直角三角形 90"/>
                    <p:cNvSpPr>
                      <a:spLocks noChangeArrowheads="1"/>
                    </p:cNvSpPr>
                    <p:nvPr/>
                  </p:nvSpPr>
                  <p:spPr bwMode="auto">
                    <a:xfrm rot="8100000">
                      <a:off x="6409263" y="2130738"/>
                      <a:ext cx="864096" cy="864096"/>
                    </a:xfrm>
                    <a:prstGeom prst="rtTriangle">
                      <a:avLst/>
                    </a:prstGeom>
                    <a:solidFill>
                      <a:srgbClr val="FFFFFF"/>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sp>
                  <p:nvSpPr>
                    <p:cNvPr id="463" name="直角三角形 91"/>
                    <p:cNvSpPr>
                      <a:spLocks noChangeArrowheads="1"/>
                    </p:cNvSpPr>
                    <p:nvPr/>
                  </p:nvSpPr>
                  <p:spPr bwMode="auto">
                    <a:xfrm rot="-8100000">
                      <a:off x="5798253" y="1519729"/>
                      <a:ext cx="864096" cy="864096"/>
                    </a:xfrm>
                    <a:prstGeom prst="rtTriangle">
                      <a:avLst/>
                    </a:prstGeom>
                    <a:solidFill>
                      <a:srgbClr val="B8B8B8"/>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grpSp>
            </p:grpSp>
            <p:grpSp>
              <p:nvGrpSpPr>
                <p:cNvPr id="453" name="组合 81"/>
                <p:cNvGrpSpPr/>
                <p:nvPr/>
              </p:nvGrpSpPr>
              <p:grpSpPr bwMode="auto">
                <a:xfrm>
                  <a:off x="5677855" y="2249357"/>
                  <a:ext cx="2081457" cy="2084204"/>
                  <a:chOff x="4462929" y="2250784"/>
                  <a:chExt cx="2081457" cy="2084204"/>
                </a:xfrm>
              </p:grpSpPr>
              <p:grpSp>
                <p:nvGrpSpPr>
                  <p:cNvPr id="454" name="组合 82"/>
                  <p:cNvGrpSpPr/>
                  <p:nvPr/>
                </p:nvGrpSpPr>
                <p:grpSpPr bwMode="auto">
                  <a:xfrm>
                    <a:off x="4462929" y="2859883"/>
                    <a:ext cx="1475106" cy="1475105"/>
                    <a:chOff x="4462929" y="2859883"/>
                    <a:chExt cx="1475106" cy="1475105"/>
                  </a:xfrm>
                </p:grpSpPr>
                <p:sp>
                  <p:nvSpPr>
                    <p:cNvPr id="458" name="直角三角形 86"/>
                    <p:cNvSpPr>
                      <a:spLocks noChangeArrowheads="1"/>
                    </p:cNvSpPr>
                    <p:nvPr/>
                  </p:nvSpPr>
                  <p:spPr bwMode="auto">
                    <a:xfrm rot="8100000">
                      <a:off x="5073939" y="3470892"/>
                      <a:ext cx="864096" cy="864096"/>
                    </a:xfrm>
                    <a:prstGeom prst="rtTriangle">
                      <a:avLst/>
                    </a:prstGeom>
                    <a:solidFill>
                      <a:srgbClr val="FFFFFF"/>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sp>
                  <p:nvSpPr>
                    <p:cNvPr id="459" name="直角三角形 87"/>
                    <p:cNvSpPr>
                      <a:spLocks noChangeArrowheads="1"/>
                    </p:cNvSpPr>
                    <p:nvPr/>
                  </p:nvSpPr>
                  <p:spPr bwMode="auto">
                    <a:xfrm rot="-8100000">
                      <a:off x="4462929" y="2859883"/>
                      <a:ext cx="864096" cy="864096"/>
                    </a:xfrm>
                    <a:prstGeom prst="rtTriangle">
                      <a:avLst/>
                    </a:prstGeom>
                    <a:solidFill>
                      <a:srgbClr val="B8B8B8"/>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grpSp>
              <p:grpSp>
                <p:nvGrpSpPr>
                  <p:cNvPr id="455" name="组合 83"/>
                  <p:cNvGrpSpPr/>
                  <p:nvPr/>
                </p:nvGrpSpPr>
                <p:grpSpPr bwMode="auto">
                  <a:xfrm rot="10800000">
                    <a:off x="5069280" y="2250784"/>
                    <a:ext cx="1475106" cy="1475105"/>
                    <a:chOff x="5798253" y="1519729"/>
                    <a:chExt cx="1475106" cy="1475105"/>
                  </a:xfrm>
                </p:grpSpPr>
                <p:sp>
                  <p:nvSpPr>
                    <p:cNvPr id="456" name="直角三角形 84"/>
                    <p:cNvSpPr>
                      <a:spLocks noChangeArrowheads="1"/>
                    </p:cNvSpPr>
                    <p:nvPr/>
                  </p:nvSpPr>
                  <p:spPr bwMode="auto">
                    <a:xfrm rot="8100000">
                      <a:off x="6409263" y="2130738"/>
                      <a:ext cx="864096" cy="864096"/>
                    </a:xfrm>
                    <a:prstGeom prst="rtTriangle">
                      <a:avLst/>
                    </a:prstGeom>
                    <a:solidFill>
                      <a:srgbClr val="FFFFFF"/>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sp>
                  <p:nvSpPr>
                    <p:cNvPr id="457" name="直角三角形 85"/>
                    <p:cNvSpPr>
                      <a:spLocks noChangeArrowheads="1"/>
                    </p:cNvSpPr>
                    <p:nvPr/>
                  </p:nvSpPr>
                  <p:spPr bwMode="auto">
                    <a:xfrm rot="-8100000">
                      <a:off x="5798253" y="1519729"/>
                      <a:ext cx="864096" cy="864096"/>
                    </a:xfrm>
                    <a:prstGeom prst="rtTriangle">
                      <a:avLst/>
                    </a:prstGeom>
                    <a:solidFill>
                      <a:srgbClr val="B8B8B8"/>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grpSp>
            </p:grpSp>
          </p:grpSp>
          <p:grpSp>
            <p:nvGrpSpPr>
              <p:cNvPr id="431" name="组合 59"/>
              <p:cNvGrpSpPr/>
              <p:nvPr/>
            </p:nvGrpSpPr>
            <p:grpSpPr bwMode="auto">
              <a:xfrm>
                <a:off x="4889178" y="2859517"/>
                <a:ext cx="2081457" cy="2084204"/>
                <a:chOff x="4462929" y="2250784"/>
                <a:chExt cx="2081457" cy="2084204"/>
              </a:xfrm>
            </p:grpSpPr>
            <p:grpSp>
              <p:nvGrpSpPr>
                <p:cNvPr id="446" name="组合 74"/>
                <p:cNvGrpSpPr/>
                <p:nvPr/>
              </p:nvGrpSpPr>
              <p:grpSpPr bwMode="auto">
                <a:xfrm>
                  <a:off x="4462929" y="2859883"/>
                  <a:ext cx="1475106" cy="1475105"/>
                  <a:chOff x="4462929" y="2859883"/>
                  <a:chExt cx="1475106" cy="1475105"/>
                </a:xfrm>
              </p:grpSpPr>
              <p:sp>
                <p:nvSpPr>
                  <p:cNvPr id="450" name="直角三角形 78"/>
                  <p:cNvSpPr>
                    <a:spLocks noChangeArrowheads="1"/>
                  </p:cNvSpPr>
                  <p:nvPr/>
                </p:nvSpPr>
                <p:spPr bwMode="auto">
                  <a:xfrm rot="8100000">
                    <a:off x="5073939" y="3470892"/>
                    <a:ext cx="864096" cy="864096"/>
                  </a:xfrm>
                  <a:prstGeom prst="rtTriangle">
                    <a:avLst/>
                  </a:prstGeom>
                  <a:solidFill>
                    <a:srgbClr val="FFFFFF"/>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sp>
                <p:nvSpPr>
                  <p:cNvPr id="451" name="直角三角形 79"/>
                  <p:cNvSpPr>
                    <a:spLocks noChangeArrowheads="1"/>
                  </p:cNvSpPr>
                  <p:nvPr/>
                </p:nvSpPr>
                <p:spPr bwMode="auto">
                  <a:xfrm rot="-8100000">
                    <a:off x="4462929" y="2859883"/>
                    <a:ext cx="864096" cy="864096"/>
                  </a:xfrm>
                  <a:prstGeom prst="rtTriangle">
                    <a:avLst/>
                  </a:prstGeom>
                  <a:solidFill>
                    <a:srgbClr val="B8B8B8"/>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grpSp>
            <p:grpSp>
              <p:nvGrpSpPr>
                <p:cNvPr id="447" name="组合 75"/>
                <p:cNvGrpSpPr/>
                <p:nvPr/>
              </p:nvGrpSpPr>
              <p:grpSpPr bwMode="auto">
                <a:xfrm rot="10800000">
                  <a:off x="5069280" y="2250784"/>
                  <a:ext cx="1475106" cy="1475105"/>
                  <a:chOff x="5798253" y="1519729"/>
                  <a:chExt cx="1475106" cy="1475105"/>
                </a:xfrm>
              </p:grpSpPr>
              <p:sp>
                <p:nvSpPr>
                  <p:cNvPr id="448" name="直角三角形 76"/>
                  <p:cNvSpPr>
                    <a:spLocks noChangeArrowheads="1"/>
                  </p:cNvSpPr>
                  <p:nvPr/>
                </p:nvSpPr>
                <p:spPr bwMode="auto">
                  <a:xfrm rot="8100000">
                    <a:off x="6409263" y="2130738"/>
                    <a:ext cx="864096" cy="864096"/>
                  </a:xfrm>
                  <a:prstGeom prst="rtTriangle">
                    <a:avLst/>
                  </a:prstGeom>
                  <a:solidFill>
                    <a:srgbClr val="FFFFFF"/>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sp>
                <p:nvSpPr>
                  <p:cNvPr id="449" name="直角三角形 77"/>
                  <p:cNvSpPr>
                    <a:spLocks noChangeArrowheads="1"/>
                  </p:cNvSpPr>
                  <p:nvPr/>
                </p:nvSpPr>
                <p:spPr bwMode="auto">
                  <a:xfrm rot="-8100000">
                    <a:off x="5798253" y="1519729"/>
                    <a:ext cx="864096" cy="864096"/>
                  </a:xfrm>
                  <a:prstGeom prst="rtTriangle">
                    <a:avLst/>
                  </a:prstGeom>
                  <a:solidFill>
                    <a:srgbClr val="B8B8B8"/>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grpSp>
          </p:grpSp>
          <p:grpSp>
            <p:nvGrpSpPr>
              <p:cNvPr id="432" name="组合 60"/>
              <p:cNvGrpSpPr/>
              <p:nvPr/>
            </p:nvGrpSpPr>
            <p:grpSpPr bwMode="auto">
              <a:xfrm>
                <a:off x="6104104" y="2858090"/>
                <a:ext cx="2081457" cy="2084204"/>
                <a:chOff x="4462929" y="2250784"/>
                <a:chExt cx="2081457" cy="2084204"/>
              </a:xfrm>
            </p:grpSpPr>
            <p:grpSp>
              <p:nvGrpSpPr>
                <p:cNvPr id="440" name="组合 68"/>
                <p:cNvGrpSpPr/>
                <p:nvPr/>
              </p:nvGrpSpPr>
              <p:grpSpPr bwMode="auto">
                <a:xfrm>
                  <a:off x="4462929" y="2859883"/>
                  <a:ext cx="1475106" cy="1475105"/>
                  <a:chOff x="4462929" y="2859883"/>
                  <a:chExt cx="1475106" cy="1475105"/>
                </a:xfrm>
              </p:grpSpPr>
              <p:sp>
                <p:nvSpPr>
                  <p:cNvPr id="444" name="直角三角形 72"/>
                  <p:cNvSpPr>
                    <a:spLocks noChangeArrowheads="1"/>
                  </p:cNvSpPr>
                  <p:nvPr/>
                </p:nvSpPr>
                <p:spPr bwMode="auto">
                  <a:xfrm rot="8100000">
                    <a:off x="5073939" y="3470892"/>
                    <a:ext cx="864096" cy="864096"/>
                  </a:xfrm>
                  <a:prstGeom prst="rtTriangle">
                    <a:avLst/>
                  </a:prstGeom>
                  <a:solidFill>
                    <a:srgbClr val="FFFFFF"/>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sp>
                <p:nvSpPr>
                  <p:cNvPr id="445" name="直角三角形 73"/>
                  <p:cNvSpPr>
                    <a:spLocks noChangeArrowheads="1"/>
                  </p:cNvSpPr>
                  <p:nvPr/>
                </p:nvSpPr>
                <p:spPr bwMode="auto">
                  <a:xfrm rot="-8100000">
                    <a:off x="4462929" y="2859883"/>
                    <a:ext cx="864096" cy="864096"/>
                  </a:xfrm>
                  <a:prstGeom prst="rtTriangle">
                    <a:avLst/>
                  </a:prstGeom>
                  <a:solidFill>
                    <a:srgbClr val="B8B8B8"/>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grpSp>
            <p:grpSp>
              <p:nvGrpSpPr>
                <p:cNvPr id="441" name="组合 69"/>
                <p:cNvGrpSpPr/>
                <p:nvPr/>
              </p:nvGrpSpPr>
              <p:grpSpPr bwMode="auto">
                <a:xfrm rot="10800000">
                  <a:off x="5069280" y="2250784"/>
                  <a:ext cx="1475106" cy="1475105"/>
                  <a:chOff x="5798253" y="1519729"/>
                  <a:chExt cx="1475106" cy="1475105"/>
                </a:xfrm>
              </p:grpSpPr>
              <p:sp>
                <p:nvSpPr>
                  <p:cNvPr id="442" name="直角三角形 70"/>
                  <p:cNvSpPr>
                    <a:spLocks noChangeArrowheads="1"/>
                  </p:cNvSpPr>
                  <p:nvPr/>
                </p:nvSpPr>
                <p:spPr bwMode="auto">
                  <a:xfrm rot="8100000">
                    <a:off x="6409263" y="2130738"/>
                    <a:ext cx="864096" cy="864096"/>
                  </a:xfrm>
                  <a:prstGeom prst="rtTriangle">
                    <a:avLst/>
                  </a:prstGeom>
                  <a:solidFill>
                    <a:srgbClr val="FFFFFF"/>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sp>
                <p:nvSpPr>
                  <p:cNvPr id="443" name="直角三角形 71"/>
                  <p:cNvSpPr>
                    <a:spLocks noChangeArrowheads="1"/>
                  </p:cNvSpPr>
                  <p:nvPr/>
                </p:nvSpPr>
                <p:spPr bwMode="auto">
                  <a:xfrm rot="-8100000">
                    <a:off x="5798253" y="1519729"/>
                    <a:ext cx="864096" cy="864096"/>
                  </a:xfrm>
                  <a:prstGeom prst="rtTriangle">
                    <a:avLst/>
                  </a:prstGeom>
                  <a:solidFill>
                    <a:srgbClr val="B8B8B8"/>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grpSp>
          </p:grpSp>
          <p:grpSp>
            <p:nvGrpSpPr>
              <p:cNvPr id="433" name="组合 61"/>
              <p:cNvGrpSpPr/>
              <p:nvPr/>
            </p:nvGrpSpPr>
            <p:grpSpPr bwMode="auto">
              <a:xfrm>
                <a:off x="7321463" y="2857135"/>
                <a:ext cx="2081457" cy="2084204"/>
                <a:chOff x="4462929" y="2250784"/>
                <a:chExt cx="2081457" cy="2084204"/>
              </a:xfrm>
            </p:grpSpPr>
            <p:grpSp>
              <p:nvGrpSpPr>
                <p:cNvPr id="434" name="组合 62"/>
                <p:cNvGrpSpPr/>
                <p:nvPr/>
              </p:nvGrpSpPr>
              <p:grpSpPr bwMode="auto">
                <a:xfrm>
                  <a:off x="4462929" y="2859883"/>
                  <a:ext cx="1475106" cy="1475105"/>
                  <a:chOff x="4462929" y="2859883"/>
                  <a:chExt cx="1475106" cy="1475105"/>
                </a:xfrm>
              </p:grpSpPr>
              <p:sp>
                <p:nvSpPr>
                  <p:cNvPr id="438" name="直角三角形 66"/>
                  <p:cNvSpPr>
                    <a:spLocks noChangeArrowheads="1"/>
                  </p:cNvSpPr>
                  <p:nvPr/>
                </p:nvSpPr>
                <p:spPr bwMode="auto">
                  <a:xfrm rot="8100000">
                    <a:off x="5073939" y="3470892"/>
                    <a:ext cx="864096" cy="864096"/>
                  </a:xfrm>
                  <a:prstGeom prst="rtTriangle">
                    <a:avLst/>
                  </a:prstGeom>
                  <a:solidFill>
                    <a:srgbClr val="FFFFFF"/>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sp>
                <p:nvSpPr>
                  <p:cNvPr id="439" name="直角三角形 67"/>
                  <p:cNvSpPr>
                    <a:spLocks noChangeArrowheads="1"/>
                  </p:cNvSpPr>
                  <p:nvPr/>
                </p:nvSpPr>
                <p:spPr bwMode="auto">
                  <a:xfrm rot="-8100000">
                    <a:off x="4462929" y="2859883"/>
                    <a:ext cx="864096" cy="864096"/>
                  </a:xfrm>
                  <a:prstGeom prst="rtTriangle">
                    <a:avLst/>
                  </a:prstGeom>
                  <a:solidFill>
                    <a:srgbClr val="B8B8B8"/>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grpSp>
            <p:grpSp>
              <p:nvGrpSpPr>
                <p:cNvPr id="435" name="组合 63"/>
                <p:cNvGrpSpPr/>
                <p:nvPr/>
              </p:nvGrpSpPr>
              <p:grpSpPr bwMode="auto">
                <a:xfrm rot="10800000">
                  <a:off x="5069280" y="2250784"/>
                  <a:ext cx="1475106" cy="1475105"/>
                  <a:chOff x="5798253" y="1519729"/>
                  <a:chExt cx="1475106" cy="1475105"/>
                </a:xfrm>
              </p:grpSpPr>
              <p:sp>
                <p:nvSpPr>
                  <p:cNvPr id="436" name="直角三角形 64"/>
                  <p:cNvSpPr>
                    <a:spLocks noChangeArrowheads="1"/>
                  </p:cNvSpPr>
                  <p:nvPr/>
                </p:nvSpPr>
                <p:spPr bwMode="auto">
                  <a:xfrm rot="8100000">
                    <a:off x="6409263" y="2130738"/>
                    <a:ext cx="864096" cy="864096"/>
                  </a:xfrm>
                  <a:prstGeom prst="rtTriangle">
                    <a:avLst/>
                  </a:prstGeom>
                  <a:solidFill>
                    <a:srgbClr val="FFFFFF"/>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sp>
                <p:nvSpPr>
                  <p:cNvPr id="437" name="直角三角形 65"/>
                  <p:cNvSpPr>
                    <a:spLocks noChangeArrowheads="1"/>
                  </p:cNvSpPr>
                  <p:nvPr/>
                </p:nvSpPr>
                <p:spPr bwMode="auto">
                  <a:xfrm rot="-8100000">
                    <a:off x="5798253" y="1519729"/>
                    <a:ext cx="864096" cy="864096"/>
                  </a:xfrm>
                  <a:prstGeom prst="rtTriangle">
                    <a:avLst/>
                  </a:prstGeom>
                  <a:solidFill>
                    <a:srgbClr val="B8B8B8"/>
                  </a:solidFill>
                  <a:ln w="9525" algn="ctr">
                    <a:solidFill>
                      <a:sysClr val="windowText" lastClr="000000"/>
                    </a:solidFill>
                    <a:miter lim="800000"/>
                  </a:ln>
                </p:spPr>
                <p:txBody>
                  <a:bodyPr wrap="none"/>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grpSp>
          </p:grpSp>
        </p:grpSp>
      </p:grpSp>
      <p:sp>
        <p:nvSpPr>
          <p:cNvPr id="616" name="直角三角形 615"/>
          <p:cNvSpPr>
            <a:spLocks noChangeArrowheads="1"/>
          </p:cNvSpPr>
          <p:nvPr/>
        </p:nvSpPr>
        <p:spPr bwMode="auto">
          <a:xfrm rot="8100000">
            <a:off x="8470842" y="3843337"/>
            <a:ext cx="436563" cy="436563"/>
          </a:xfrm>
          <a:prstGeom prst="rtTriangle">
            <a:avLst/>
          </a:prstGeom>
          <a:solidFill>
            <a:srgbClr val="FFFF00"/>
          </a:solidFill>
          <a:ln w="9525" algn="ctr">
            <a:solidFill>
              <a:sysClr val="windowText" lastClr="000000"/>
            </a:solidFill>
            <a:miter lim="800000"/>
          </a:ln>
        </p:spPr>
        <p:txBody>
          <a:bodyPr wrap="none" lIns="91304" tIns="45650" rIns="91304" bIns="45650"/>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sp>
        <p:nvSpPr>
          <p:cNvPr id="617" name="矩形 616"/>
          <p:cNvSpPr/>
          <p:nvPr/>
        </p:nvSpPr>
        <p:spPr>
          <a:xfrm>
            <a:off x="8374710" y="4071001"/>
            <a:ext cx="617861" cy="604708"/>
          </a:xfrm>
          <a:prstGeom prst="rect">
            <a:avLst/>
          </a:prstGeom>
          <a:solidFill>
            <a:srgbClr val="4BC5B9"/>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18" name="矩形 617"/>
          <p:cNvSpPr/>
          <p:nvPr/>
        </p:nvSpPr>
        <p:spPr>
          <a:xfrm rot="2737345">
            <a:off x="8777381" y="3545784"/>
            <a:ext cx="436253" cy="424088"/>
          </a:xfrm>
          <a:prstGeom prst="rect">
            <a:avLst/>
          </a:prstGeom>
          <a:solidFill>
            <a:srgbClr val="33BD56"/>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19" name="矩形 618"/>
          <p:cNvSpPr/>
          <p:nvPr/>
        </p:nvSpPr>
        <p:spPr>
          <a:xfrm rot="2737345">
            <a:off x="8158009" y="3536219"/>
            <a:ext cx="436253" cy="424088"/>
          </a:xfrm>
          <a:prstGeom prst="rect">
            <a:avLst/>
          </a:prstGeom>
          <a:solidFill>
            <a:srgbClr val="33BD56"/>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16"/>
                                        </p:tgtEl>
                                        <p:attrNameLst>
                                          <p:attrName>style.visibility</p:attrName>
                                        </p:attrNameLst>
                                      </p:cBhvr>
                                      <p:to>
                                        <p:strVal val="visible"/>
                                      </p:to>
                                    </p:set>
                                    <p:animEffect transition="in" filter="wipe(down)">
                                      <p:cBhvr>
                                        <p:cTn id="7" dur="500"/>
                                        <p:tgtEl>
                                          <p:spTgt spid="6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19"/>
                                        </p:tgtEl>
                                        <p:attrNameLst>
                                          <p:attrName>style.visibility</p:attrName>
                                        </p:attrNameLst>
                                      </p:cBhvr>
                                      <p:to>
                                        <p:strVal val="visible"/>
                                      </p:to>
                                    </p:set>
                                    <p:animEffect transition="in" filter="wipe(down)">
                                      <p:cBhvr>
                                        <p:cTn id="12" dur="500"/>
                                        <p:tgtEl>
                                          <p:spTgt spid="61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18"/>
                                        </p:tgtEl>
                                        <p:attrNameLst>
                                          <p:attrName>style.visibility</p:attrName>
                                        </p:attrNameLst>
                                      </p:cBhvr>
                                      <p:to>
                                        <p:strVal val="visible"/>
                                      </p:to>
                                    </p:set>
                                    <p:animEffect transition="in" filter="wipe(down)">
                                      <p:cBhvr>
                                        <p:cTn id="15" dur="500"/>
                                        <p:tgtEl>
                                          <p:spTgt spid="618"/>
                                        </p:tgtEl>
                                      </p:cBhvr>
                                    </p:animEffect>
                                  </p:childTnLst>
                                </p:cTn>
                              </p:par>
                            </p:childTnLst>
                          </p:cTn>
                        </p:par>
                        <p:par>
                          <p:cTn id="16" fill="hold">
                            <p:stCondLst>
                              <p:cond delay="500"/>
                            </p:stCondLst>
                            <p:childTnLst>
                              <p:par>
                                <p:cTn id="17" presetID="22" presetClass="entr" presetSubtype="1" fill="hold" grpId="0" nodeType="afterEffect">
                                  <p:stCondLst>
                                    <p:cond delay="0"/>
                                  </p:stCondLst>
                                  <p:childTnLst>
                                    <p:set>
                                      <p:cBhvr>
                                        <p:cTn id="18" dur="1" fill="hold">
                                          <p:stCondLst>
                                            <p:cond delay="0"/>
                                          </p:stCondLst>
                                        </p:cTn>
                                        <p:tgtEl>
                                          <p:spTgt spid="617"/>
                                        </p:tgtEl>
                                        <p:attrNameLst>
                                          <p:attrName>style.visibility</p:attrName>
                                        </p:attrNameLst>
                                      </p:cBhvr>
                                      <p:to>
                                        <p:strVal val="visible"/>
                                      </p:to>
                                    </p:set>
                                    <p:animEffect transition="in" filter="wipe(up)">
                                      <p:cBhvr>
                                        <p:cTn id="19" dur="500"/>
                                        <p:tgtEl>
                                          <p:spTgt spid="6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 grpId="0" animBg="1"/>
      <p:bldP spid="617" grpId="0" animBg="1"/>
      <p:bldP spid="618" grpId="0" animBg="1"/>
      <p:bldP spid="6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图片 43"/>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b="52571"/>
          <a:stretch>
            <a:fillRect/>
          </a:stretch>
        </p:blipFill>
        <p:spPr>
          <a:xfrm>
            <a:off x="6720289" y="1244830"/>
            <a:ext cx="5628637" cy="2479113"/>
          </a:xfrm>
          <a:prstGeom prst="rect">
            <a:avLst/>
          </a:prstGeom>
        </p:spPr>
      </p:pic>
      <p:sp>
        <p:nvSpPr>
          <p:cNvPr id="4" name="文本框 3" hidden="1"/>
          <p:cNvSpPr txBox="1"/>
          <p:nvPr/>
        </p:nvSpPr>
        <p:spPr>
          <a:xfrm>
            <a:off x="0" y="149731"/>
            <a:ext cx="2095500" cy="369332"/>
          </a:xfrm>
          <a:prstGeom prst="rect">
            <a:avLst/>
          </a:prstGeom>
          <a:noFill/>
        </p:spPr>
        <p:txBody>
          <a:bodyPr wrap="square" rtlCol="0">
            <a:spAutoFit/>
          </a:bodyPr>
          <a:lstStyle/>
          <a:p>
            <a:pPr algn="ctr"/>
            <a:r>
              <a:rPr lang="en-US" altLang="zh-CN" dirty="0">
                <a:noFill/>
              </a:rPr>
              <a:t>BY YUSHEN</a:t>
            </a:r>
            <a:endParaRPr lang="zh-CN" altLang="en-US" dirty="0">
              <a:noFill/>
            </a:endParaRPr>
          </a:p>
        </p:txBody>
      </p:sp>
      <p:grpSp>
        <p:nvGrpSpPr>
          <p:cNvPr id="2" name="组合 1"/>
          <p:cNvGrpSpPr/>
          <p:nvPr/>
        </p:nvGrpSpPr>
        <p:grpSpPr>
          <a:xfrm>
            <a:off x="286875" y="246419"/>
            <a:ext cx="3726325" cy="613817"/>
            <a:chOff x="528175" y="411519"/>
            <a:chExt cx="3726325" cy="613817"/>
          </a:xfrm>
        </p:grpSpPr>
        <p:sp>
          <p:nvSpPr>
            <p:cNvPr id="39" name="文本框 38"/>
            <p:cNvSpPr txBox="1"/>
            <p:nvPr>
              <p:custDataLst>
                <p:tags r:id="rId1"/>
              </p:custDataLst>
            </p:nvPr>
          </p:nvSpPr>
          <p:spPr>
            <a:xfrm>
              <a:off x="2383884" y="563671"/>
              <a:ext cx="1870616" cy="461665"/>
            </a:xfrm>
            <a:prstGeom prst="rect">
              <a:avLst/>
            </a:prstGeom>
            <a:noFill/>
          </p:spPr>
          <p:txBody>
            <a:bodyPr wrap="square" rtlCol="0">
              <a:spAutoFit/>
            </a:bodyPr>
            <a:lstStyle/>
            <a:p>
              <a:pPr lvl="0"/>
              <a:r>
                <a:rPr lang="zh-CN" altLang="en-US" sz="2400" dirty="0">
                  <a:solidFill>
                    <a:schemeClr val="bg1"/>
                  </a:solidFill>
                  <a:latin typeface="思源黑体 CN Bold" panose="020B0800000000000000" pitchFamily="34" charset="-122"/>
                  <a:ea typeface="思源黑体 CN Bold" panose="020B0800000000000000" pitchFamily="34" charset="-122"/>
                </a:rPr>
                <a:t>探索与思考</a:t>
              </a:r>
            </a:p>
          </p:txBody>
        </p:sp>
        <p:grpSp>
          <p:nvGrpSpPr>
            <p:cNvPr id="34" name="组合 33"/>
            <p:cNvGrpSpPr/>
            <p:nvPr/>
          </p:nvGrpSpPr>
          <p:grpSpPr>
            <a:xfrm>
              <a:off x="528175" y="411519"/>
              <a:ext cx="1652932" cy="604728"/>
              <a:chOff x="4738473" y="1752789"/>
              <a:chExt cx="1652932" cy="604728"/>
            </a:xfrm>
          </p:grpSpPr>
          <p:sp>
            <p:nvSpPr>
              <p:cNvPr id="36" name="矩形: 圆角 35"/>
              <p:cNvSpPr/>
              <p:nvPr/>
            </p:nvSpPr>
            <p:spPr>
              <a:xfrm>
                <a:off x="5400881" y="1904941"/>
                <a:ext cx="980398" cy="45023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solidFill>
                </a:endParaRPr>
              </a:p>
            </p:txBody>
          </p:sp>
          <p:sp>
            <p:nvSpPr>
              <p:cNvPr id="37" name="文本框 38"/>
              <p:cNvSpPr txBox="1"/>
              <p:nvPr>
                <p:custDataLst>
                  <p:tags r:id="rId2"/>
                </p:custDataLst>
              </p:nvPr>
            </p:nvSpPr>
            <p:spPr>
              <a:xfrm>
                <a:off x="5768064" y="1904941"/>
                <a:ext cx="623341" cy="400110"/>
              </a:xfrm>
              <a:prstGeom prst="rect">
                <a:avLst/>
              </a:prstGeom>
              <a:noFill/>
            </p:spPr>
            <p:txBody>
              <a:bodyPr wrap="square" rtlCol="0">
                <a:spAutoFit/>
              </a:bodyPr>
              <a:lstStyle/>
              <a:p>
                <a:pPr lvl="0" algn="ctr"/>
                <a:r>
                  <a:rPr lang="en-US" altLang="zh-CN" sz="2000" dirty="0">
                    <a:solidFill>
                      <a:schemeClr val="bg1"/>
                    </a:solidFill>
                    <a:latin typeface="思源黑体 CN Bold" panose="020B0800000000000000" pitchFamily="34" charset="-122"/>
                    <a:ea typeface="思源黑体 CN Bold" panose="020B0800000000000000" pitchFamily="34" charset="-122"/>
                  </a:rPr>
                  <a:t>01</a:t>
                </a:r>
                <a:endParaRPr lang="zh-CN" altLang="en-US" sz="2000" dirty="0">
                  <a:solidFill>
                    <a:schemeClr val="bg1"/>
                  </a:solidFill>
                  <a:latin typeface="思源黑体 CN Bold" panose="020B0800000000000000" pitchFamily="34" charset="-122"/>
                  <a:ea typeface="思源黑体 CN Bold" panose="020B0800000000000000" pitchFamily="34" charset="-122"/>
                </a:endParaRPr>
              </a:p>
            </p:txBody>
          </p:sp>
          <p:pic>
            <p:nvPicPr>
              <p:cNvPr id="38" name="图片 37" descr="图片包含 游戏机, 树&#10;&#10;描述已自动生成"/>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t="24513" b="26369"/>
              <a:stretch>
                <a:fillRect/>
              </a:stretch>
            </p:blipFill>
            <p:spPr>
              <a:xfrm>
                <a:off x="4738473" y="1752789"/>
                <a:ext cx="1231186" cy="604728"/>
              </a:xfrm>
              <a:prstGeom prst="rect">
                <a:avLst/>
              </a:prstGeom>
            </p:spPr>
          </p:pic>
        </p:grpSp>
      </p:grpSp>
      <p:sp>
        <p:nvSpPr>
          <p:cNvPr id="41" name="矩形 40"/>
          <p:cNvSpPr/>
          <p:nvPr/>
        </p:nvSpPr>
        <p:spPr>
          <a:xfrm>
            <a:off x="7048935" y="2137240"/>
            <a:ext cx="3842384" cy="880177"/>
          </a:xfrm>
          <a:prstGeom prst="rect">
            <a:avLst/>
          </a:prstGeom>
        </p:spPr>
        <p:txBody>
          <a:bodyPr wrap="square">
            <a:spAutoFit/>
          </a:bodyPr>
          <a:lstStyle/>
          <a:p>
            <a:pPr>
              <a:lnSpc>
                <a:spcPct val="150000"/>
              </a:lnSpc>
            </a:pPr>
            <a:r>
              <a:rPr lang="zh-CN" altLang="en-US" dirty="0">
                <a:solidFill>
                  <a:schemeClr val="bg1"/>
                </a:solidFill>
                <a:latin typeface="思源黑体 CN Light" panose="020B0300000000000000" pitchFamily="34" charset="-122"/>
                <a:ea typeface="思源黑体 CN Light" panose="020B0300000000000000" pitchFamily="34" charset="-122"/>
              </a:rPr>
              <a:t>探索这三个正方形的面积有什么关系？</a:t>
            </a:r>
            <a:endParaRPr lang="en-US" altLang="zh-CN" dirty="0">
              <a:solidFill>
                <a:schemeClr val="bg1"/>
              </a:solidFill>
              <a:latin typeface="思源黑体 CN Light" panose="020B0300000000000000" pitchFamily="34" charset="-122"/>
              <a:ea typeface="思源黑体 CN Light" panose="020B0300000000000000" pitchFamily="34" charset="-122"/>
            </a:endParaRPr>
          </a:p>
          <a:p>
            <a:pPr>
              <a:lnSpc>
                <a:spcPct val="150000"/>
              </a:lnSpc>
            </a:pPr>
            <a:r>
              <a:rPr lang="zh-CN" altLang="en-US" dirty="0">
                <a:solidFill>
                  <a:schemeClr val="bg1"/>
                </a:solidFill>
                <a:latin typeface="思源黑体 CN Light" panose="020B0300000000000000" pitchFamily="34" charset="-122"/>
                <a:ea typeface="思源黑体 CN Light" panose="020B0300000000000000" pitchFamily="34" charset="-122"/>
              </a:rPr>
              <a:t>等腰直角三角形的三边有什么关系？</a:t>
            </a:r>
          </a:p>
        </p:txBody>
      </p:sp>
      <p:sp>
        <p:nvSpPr>
          <p:cNvPr id="207" name="直角三角形 206"/>
          <p:cNvSpPr>
            <a:spLocks noChangeArrowheads="1"/>
          </p:cNvSpPr>
          <p:nvPr/>
        </p:nvSpPr>
        <p:spPr bwMode="auto">
          <a:xfrm rot="8100000">
            <a:off x="2337714" y="3190371"/>
            <a:ext cx="869021" cy="844965"/>
          </a:xfrm>
          <a:prstGeom prst="rtTriangle">
            <a:avLst/>
          </a:prstGeom>
          <a:solidFill>
            <a:srgbClr val="FFFF00"/>
          </a:solidFill>
          <a:ln w="9525" algn="ctr">
            <a:solidFill>
              <a:sysClr val="windowText" lastClr="000000"/>
            </a:solidFill>
            <a:miter lim="800000"/>
          </a:ln>
        </p:spPr>
        <p:txBody>
          <a:bodyPr wrap="none" lIns="91304" tIns="45650" rIns="91304" bIns="45650"/>
          <a:lstStyle>
            <a:lvl1pPr defTabSz="91313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defTabSz="91313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defTabSz="91313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defTabSz="91313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defTabSz="91313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sp>
        <p:nvSpPr>
          <p:cNvPr id="208" name="矩形 207"/>
          <p:cNvSpPr/>
          <p:nvPr/>
        </p:nvSpPr>
        <p:spPr>
          <a:xfrm>
            <a:off x="2167838" y="3623425"/>
            <a:ext cx="1211973" cy="1186173"/>
          </a:xfrm>
          <a:prstGeom prst="rect">
            <a:avLst/>
          </a:prstGeom>
          <a:solidFill>
            <a:srgbClr val="4BC5B9"/>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9" name="矩形 208"/>
          <p:cNvSpPr/>
          <p:nvPr/>
        </p:nvSpPr>
        <p:spPr>
          <a:xfrm rot="2737345">
            <a:off x="2947056" y="2594853"/>
            <a:ext cx="869367" cy="845125"/>
          </a:xfrm>
          <a:prstGeom prst="rect">
            <a:avLst/>
          </a:prstGeom>
          <a:solidFill>
            <a:srgbClr val="33BD56"/>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10" name="矩形 209"/>
          <p:cNvSpPr/>
          <p:nvPr/>
        </p:nvSpPr>
        <p:spPr>
          <a:xfrm rot="2737345">
            <a:off x="1716210" y="2559709"/>
            <a:ext cx="889407" cy="864606"/>
          </a:xfrm>
          <a:prstGeom prst="rect">
            <a:avLst/>
          </a:prstGeom>
          <a:solidFill>
            <a:srgbClr val="33BD56"/>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11" name="文本框 210"/>
          <p:cNvSpPr txBox="1"/>
          <p:nvPr/>
        </p:nvSpPr>
        <p:spPr>
          <a:xfrm>
            <a:off x="1577091" y="2398740"/>
            <a:ext cx="497434" cy="461665"/>
          </a:xfrm>
          <a:prstGeom prst="rect">
            <a:avLst/>
          </a:prstGeom>
          <a:noFill/>
        </p:spPr>
        <p:txBody>
          <a:bodyPr wrap="square" rtlCol="0">
            <a:spAutoFit/>
          </a:bodyPr>
          <a:lstStyle/>
          <a:p>
            <a:pPr algn="ctr" defTabSz="685800"/>
            <a:r>
              <a:rPr lang="en-US" altLang="zh-CN" sz="2400" b="1" dirty="0">
                <a:solidFill>
                  <a:srgbClr val="FF0000"/>
                </a:solidFill>
                <a:ea typeface="宋体" panose="02010600030101010101" pitchFamily="2" charset="-122"/>
              </a:rPr>
              <a:t>S</a:t>
            </a:r>
            <a:r>
              <a:rPr lang="en-US" altLang="zh-CN" sz="1400" b="1" dirty="0">
                <a:solidFill>
                  <a:srgbClr val="FF0000"/>
                </a:solidFill>
                <a:ea typeface="宋体" panose="02010600030101010101" pitchFamily="2" charset="-122"/>
              </a:rPr>
              <a:t>1</a:t>
            </a:r>
            <a:endParaRPr lang="zh-CN" altLang="en-US" sz="1400" b="1" dirty="0">
              <a:solidFill>
                <a:srgbClr val="FF0000"/>
              </a:solidFill>
              <a:ea typeface="宋体" panose="02010600030101010101" pitchFamily="2" charset="-122"/>
            </a:endParaRPr>
          </a:p>
        </p:txBody>
      </p:sp>
      <p:sp>
        <p:nvSpPr>
          <p:cNvPr id="212" name="文本框 211"/>
          <p:cNvSpPr txBox="1"/>
          <p:nvPr/>
        </p:nvSpPr>
        <p:spPr>
          <a:xfrm>
            <a:off x="3518280" y="2424700"/>
            <a:ext cx="497434" cy="461665"/>
          </a:xfrm>
          <a:prstGeom prst="rect">
            <a:avLst/>
          </a:prstGeom>
          <a:noFill/>
        </p:spPr>
        <p:txBody>
          <a:bodyPr wrap="square" rtlCol="0">
            <a:spAutoFit/>
          </a:bodyPr>
          <a:lstStyle/>
          <a:p>
            <a:pPr algn="ctr" defTabSz="685800"/>
            <a:r>
              <a:rPr lang="en-US" altLang="zh-CN" sz="2400" b="1" dirty="0">
                <a:solidFill>
                  <a:srgbClr val="FF0000"/>
                </a:solidFill>
                <a:ea typeface="宋体" panose="02010600030101010101" pitchFamily="2" charset="-122"/>
              </a:rPr>
              <a:t>S</a:t>
            </a:r>
            <a:r>
              <a:rPr lang="en-US" altLang="zh-CN" sz="1400" b="1" dirty="0">
                <a:solidFill>
                  <a:srgbClr val="FF0000"/>
                </a:solidFill>
                <a:ea typeface="宋体" panose="02010600030101010101" pitchFamily="2" charset="-122"/>
              </a:rPr>
              <a:t>2</a:t>
            </a:r>
            <a:endParaRPr lang="zh-CN" altLang="en-US" sz="1400" b="1" dirty="0">
              <a:solidFill>
                <a:srgbClr val="FF0000"/>
              </a:solidFill>
              <a:ea typeface="宋体" panose="02010600030101010101" pitchFamily="2" charset="-122"/>
            </a:endParaRPr>
          </a:p>
        </p:txBody>
      </p:sp>
      <p:sp>
        <p:nvSpPr>
          <p:cNvPr id="213" name="文本框 212"/>
          <p:cNvSpPr txBox="1"/>
          <p:nvPr/>
        </p:nvSpPr>
        <p:spPr>
          <a:xfrm>
            <a:off x="2532202" y="4392226"/>
            <a:ext cx="497434" cy="461665"/>
          </a:xfrm>
          <a:prstGeom prst="rect">
            <a:avLst/>
          </a:prstGeom>
          <a:noFill/>
        </p:spPr>
        <p:txBody>
          <a:bodyPr wrap="square" rtlCol="0">
            <a:spAutoFit/>
          </a:bodyPr>
          <a:lstStyle/>
          <a:p>
            <a:pPr algn="ctr" defTabSz="685800"/>
            <a:r>
              <a:rPr lang="en-US" altLang="zh-CN" sz="2400" b="1" dirty="0">
                <a:solidFill>
                  <a:srgbClr val="FF0000"/>
                </a:solidFill>
                <a:ea typeface="宋体" panose="02010600030101010101" pitchFamily="2" charset="-122"/>
              </a:rPr>
              <a:t>S</a:t>
            </a:r>
            <a:r>
              <a:rPr lang="en-US" altLang="zh-CN" sz="1400" b="1" dirty="0">
                <a:solidFill>
                  <a:srgbClr val="FF0000"/>
                </a:solidFill>
                <a:ea typeface="宋体" panose="02010600030101010101" pitchFamily="2" charset="-122"/>
              </a:rPr>
              <a:t>3</a:t>
            </a:r>
            <a:endParaRPr lang="zh-CN" altLang="en-US" sz="1400" b="1" dirty="0">
              <a:solidFill>
                <a:srgbClr val="FF0000"/>
              </a:solidFill>
              <a:ea typeface="宋体" panose="02010600030101010101" pitchFamily="2" charset="-122"/>
            </a:endParaRPr>
          </a:p>
        </p:txBody>
      </p:sp>
      <p:sp>
        <p:nvSpPr>
          <p:cNvPr id="214" name="文本框 213"/>
          <p:cNvSpPr txBox="1"/>
          <p:nvPr/>
        </p:nvSpPr>
        <p:spPr>
          <a:xfrm>
            <a:off x="2167838" y="2938656"/>
            <a:ext cx="497434" cy="461665"/>
          </a:xfrm>
          <a:prstGeom prst="rect">
            <a:avLst/>
          </a:prstGeom>
          <a:noFill/>
        </p:spPr>
        <p:txBody>
          <a:bodyPr wrap="square" rtlCol="0">
            <a:spAutoFit/>
          </a:bodyPr>
          <a:lstStyle/>
          <a:p>
            <a:pPr algn="ctr" defTabSz="685800"/>
            <a:r>
              <a:rPr lang="en-US" altLang="zh-CN" sz="2400" b="1" dirty="0">
                <a:solidFill>
                  <a:srgbClr val="FF0000"/>
                </a:solidFill>
                <a:ea typeface="宋体" panose="02010600030101010101" pitchFamily="2" charset="-122"/>
              </a:rPr>
              <a:t>a</a:t>
            </a:r>
          </a:p>
        </p:txBody>
      </p:sp>
      <p:sp>
        <p:nvSpPr>
          <p:cNvPr id="215" name="文本框 214"/>
          <p:cNvSpPr txBox="1"/>
          <p:nvPr/>
        </p:nvSpPr>
        <p:spPr>
          <a:xfrm>
            <a:off x="2869016" y="2925319"/>
            <a:ext cx="497434" cy="461665"/>
          </a:xfrm>
          <a:prstGeom prst="rect">
            <a:avLst/>
          </a:prstGeom>
          <a:noFill/>
        </p:spPr>
        <p:txBody>
          <a:bodyPr wrap="square" rtlCol="0">
            <a:spAutoFit/>
          </a:bodyPr>
          <a:lstStyle/>
          <a:p>
            <a:pPr algn="ctr" defTabSz="685800"/>
            <a:r>
              <a:rPr lang="en-US" altLang="zh-CN" sz="2400" b="1" dirty="0">
                <a:solidFill>
                  <a:srgbClr val="FF0000"/>
                </a:solidFill>
                <a:ea typeface="宋体" panose="02010600030101010101" pitchFamily="2" charset="-122"/>
              </a:rPr>
              <a:t>a</a:t>
            </a:r>
          </a:p>
        </p:txBody>
      </p:sp>
      <p:sp>
        <p:nvSpPr>
          <p:cNvPr id="216" name="文本框 215"/>
          <p:cNvSpPr txBox="1"/>
          <p:nvPr/>
        </p:nvSpPr>
        <p:spPr>
          <a:xfrm>
            <a:off x="2523507" y="3537973"/>
            <a:ext cx="497434" cy="461665"/>
          </a:xfrm>
          <a:prstGeom prst="rect">
            <a:avLst/>
          </a:prstGeom>
          <a:noFill/>
        </p:spPr>
        <p:txBody>
          <a:bodyPr wrap="square" rtlCol="0">
            <a:spAutoFit/>
          </a:bodyPr>
          <a:lstStyle/>
          <a:p>
            <a:pPr algn="ctr" defTabSz="685800"/>
            <a:r>
              <a:rPr lang="en-US" altLang="zh-CN" sz="2400" b="1" dirty="0">
                <a:solidFill>
                  <a:srgbClr val="FF0000"/>
                </a:solidFill>
                <a:ea typeface="宋体" panose="02010600030101010101" pitchFamily="2" charset="-122"/>
              </a:rPr>
              <a:t>c</a:t>
            </a:r>
          </a:p>
        </p:txBody>
      </p:sp>
      <p:grpSp>
        <p:nvGrpSpPr>
          <p:cNvPr id="217" name="组合 216"/>
          <p:cNvGrpSpPr/>
          <p:nvPr/>
        </p:nvGrpSpPr>
        <p:grpSpPr>
          <a:xfrm>
            <a:off x="2626079" y="3142662"/>
            <a:ext cx="291389" cy="155572"/>
            <a:chOff x="6100877" y="2287705"/>
            <a:chExt cx="291389" cy="155572"/>
          </a:xfrm>
        </p:grpSpPr>
        <p:cxnSp>
          <p:nvCxnSpPr>
            <p:cNvPr id="218" name="直接连接符 217"/>
            <p:cNvCxnSpPr/>
            <p:nvPr/>
          </p:nvCxnSpPr>
          <p:spPr>
            <a:xfrm>
              <a:off x="6100877" y="2287705"/>
              <a:ext cx="160934" cy="155572"/>
            </a:xfrm>
            <a:prstGeom prst="line">
              <a:avLst/>
            </a:prstGeom>
            <a:noFill/>
            <a:ln w="9525" cap="flat" cmpd="sng" algn="ctr">
              <a:solidFill>
                <a:srgbClr val="50742F">
                  <a:shade val="95000"/>
                  <a:satMod val="105000"/>
                </a:srgbClr>
              </a:solidFill>
              <a:prstDash val="solid"/>
            </a:ln>
            <a:effectLst/>
          </p:spPr>
        </p:cxnSp>
        <p:cxnSp>
          <p:nvCxnSpPr>
            <p:cNvPr id="219" name="直接连接符 218"/>
            <p:cNvCxnSpPr/>
            <p:nvPr/>
          </p:nvCxnSpPr>
          <p:spPr>
            <a:xfrm flipV="1">
              <a:off x="6261811" y="2301042"/>
              <a:ext cx="130455" cy="137652"/>
            </a:xfrm>
            <a:prstGeom prst="line">
              <a:avLst/>
            </a:prstGeom>
            <a:noFill/>
            <a:ln w="9525" cap="flat" cmpd="sng" algn="ctr">
              <a:solidFill>
                <a:srgbClr val="50742F">
                  <a:shade val="95000"/>
                  <a:satMod val="105000"/>
                </a:srgbClr>
              </a:solidFill>
              <a:prstDash val="solid"/>
            </a:ln>
            <a:effectLst/>
          </p:spPr>
        </p:cxnSp>
      </p:grpSp>
      <p:grpSp>
        <p:nvGrpSpPr>
          <p:cNvPr id="6" name="组合 5"/>
          <p:cNvGrpSpPr/>
          <p:nvPr/>
        </p:nvGrpSpPr>
        <p:grpSpPr>
          <a:xfrm>
            <a:off x="5640181" y="3448701"/>
            <a:ext cx="3263157" cy="2609179"/>
            <a:chOff x="5741622" y="2298981"/>
            <a:chExt cx="3263157" cy="2609179"/>
          </a:xfrm>
        </p:grpSpPr>
        <p:sp>
          <p:nvSpPr>
            <p:cNvPr id="220" name="文本框 219"/>
            <p:cNvSpPr txBox="1"/>
            <p:nvPr/>
          </p:nvSpPr>
          <p:spPr>
            <a:xfrm>
              <a:off x="5741622" y="2304119"/>
              <a:ext cx="1833180" cy="2554545"/>
            </a:xfrm>
            <a:prstGeom prst="rect">
              <a:avLst/>
            </a:prstGeom>
            <a:noFill/>
          </p:spPr>
          <p:txBody>
            <a:bodyPr wrap="square" rtlCol="0">
              <a:spAutoFit/>
            </a:bodyPr>
            <a:lstStyle/>
            <a:p>
              <a:pPr defTabSz="685800"/>
              <a:r>
                <a:rPr lang="en-US" altLang="zh-CN" sz="4000" b="1" dirty="0">
                  <a:solidFill>
                    <a:schemeClr val="bg1"/>
                  </a:solidFill>
                  <a:latin typeface="思源黑体 CN Light" panose="020B0300000000000000" pitchFamily="34" charset="-122"/>
                  <a:ea typeface="思源黑体 CN Light" panose="020B0300000000000000" pitchFamily="34" charset="-122"/>
                </a:rPr>
                <a:t>S</a:t>
              </a:r>
              <a:r>
                <a:rPr lang="en-US" altLang="zh-CN" sz="2400" b="1" dirty="0">
                  <a:solidFill>
                    <a:schemeClr val="bg1"/>
                  </a:solidFill>
                  <a:latin typeface="思源黑体 CN Light" panose="020B0300000000000000" pitchFamily="34" charset="-122"/>
                  <a:ea typeface="思源黑体 CN Light" panose="020B0300000000000000" pitchFamily="34" charset="-122"/>
                </a:rPr>
                <a:t>1 =</a:t>
              </a:r>
            </a:p>
            <a:p>
              <a:pPr defTabSz="685800"/>
              <a:r>
                <a:rPr lang="en-US" altLang="zh-CN" sz="4000" b="1" dirty="0">
                  <a:solidFill>
                    <a:schemeClr val="bg1"/>
                  </a:solidFill>
                  <a:latin typeface="思源黑体 CN Light" panose="020B0300000000000000" pitchFamily="34" charset="-122"/>
                  <a:ea typeface="思源黑体 CN Light" panose="020B0300000000000000" pitchFamily="34" charset="-122"/>
                </a:rPr>
                <a:t>S</a:t>
              </a:r>
              <a:r>
                <a:rPr lang="en-US" altLang="zh-CN" sz="2400" b="1" dirty="0">
                  <a:solidFill>
                    <a:schemeClr val="bg1"/>
                  </a:solidFill>
                  <a:latin typeface="思源黑体 CN Light" panose="020B0300000000000000" pitchFamily="34" charset="-122"/>
                  <a:ea typeface="思源黑体 CN Light" panose="020B0300000000000000" pitchFamily="34" charset="-122"/>
                </a:rPr>
                <a:t>2 =</a:t>
              </a:r>
            </a:p>
            <a:p>
              <a:pPr defTabSz="685800"/>
              <a:r>
                <a:rPr lang="en-US" altLang="zh-CN" sz="4000" b="1" dirty="0">
                  <a:solidFill>
                    <a:schemeClr val="bg1"/>
                  </a:solidFill>
                  <a:latin typeface="思源黑体 CN Light" panose="020B0300000000000000" pitchFamily="34" charset="-122"/>
                  <a:ea typeface="思源黑体 CN Light" panose="020B0300000000000000" pitchFamily="34" charset="-122"/>
                </a:rPr>
                <a:t>S</a:t>
              </a:r>
              <a:r>
                <a:rPr lang="en-US" altLang="zh-CN" sz="2400" b="1" dirty="0">
                  <a:solidFill>
                    <a:schemeClr val="bg1"/>
                  </a:solidFill>
                  <a:latin typeface="思源黑体 CN Light" panose="020B0300000000000000" pitchFamily="34" charset="-122"/>
                  <a:ea typeface="思源黑体 CN Light" panose="020B0300000000000000" pitchFamily="34" charset="-122"/>
                </a:rPr>
                <a:t>3 =</a:t>
              </a:r>
            </a:p>
            <a:p>
              <a:pPr defTabSz="685800"/>
              <a:r>
                <a:rPr lang="en-US" altLang="zh-CN" sz="4000" b="1" dirty="0">
                  <a:solidFill>
                    <a:schemeClr val="bg1"/>
                  </a:solidFill>
                  <a:latin typeface="思源黑体 CN Light" panose="020B0300000000000000" pitchFamily="34" charset="-122"/>
                  <a:ea typeface="思源黑体 CN Light" panose="020B0300000000000000" pitchFamily="34" charset="-122"/>
                </a:rPr>
                <a:t>S</a:t>
              </a:r>
              <a:r>
                <a:rPr lang="zh-CN" altLang="en-US" sz="2400" b="1" dirty="0">
                  <a:solidFill>
                    <a:schemeClr val="bg1"/>
                  </a:solidFill>
                  <a:latin typeface="思源黑体 CN Light" panose="020B0300000000000000" pitchFamily="34" charset="-122"/>
                  <a:ea typeface="思源黑体 CN Light" panose="020B0300000000000000" pitchFamily="34" charset="-122"/>
                </a:rPr>
                <a:t>△</a:t>
              </a:r>
              <a:r>
                <a:rPr lang="en-US" altLang="zh-CN" sz="2400" b="1" dirty="0">
                  <a:solidFill>
                    <a:schemeClr val="bg1"/>
                  </a:solidFill>
                  <a:latin typeface="思源黑体 CN Light" panose="020B0300000000000000" pitchFamily="34" charset="-122"/>
                  <a:ea typeface="思源黑体 CN Light" panose="020B0300000000000000" pitchFamily="34" charset="-122"/>
                </a:rPr>
                <a:t> =</a:t>
              </a:r>
            </a:p>
          </p:txBody>
        </p:sp>
        <mc:AlternateContent xmlns:mc="http://schemas.openxmlformats.org/markup-compatibility/2006" xmlns:a14="http://schemas.microsoft.com/office/drawing/2010/main">
          <mc:Choice Requires="a14">
            <p:sp>
              <p:nvSpPr>
                <p:cNvPr id="221" name="文本框 220"/>
                <p:cNvSpPr txBox="1"/>
                <p:nvPr/>
              </p:nvSpPr>
              <p:spPr>
                <a:xfrm>
                  <a:off x="6059827" y="2298981"/>
                  <a:ext cx="1833180" cy="707886"/>
                </a:xfrm>
                <a:prstGeom prst="rect">
                  <a:avLst/>
                </a:prstGeom>
                <a:noFill/>
              </p:spPr>
              <p:txBody>
                <a:bodyPr wrap="square" rtlCol="0">
                  <a:spAutoFit/>
                </a:bodyPr>
                <a:lstStyle/>
                <a:p>
                  <a:pPr defTabSz="685800"/>
                  <a14:m>
                    <m:oMathPara xmlns:m="http://schemas.openxmlformats.org/officeDocument/2006/math">
                      <m:oMathParaPr>
                        <m:jc m:val="centerGroup"/>
                      </m:oMathParaPr>
                      <m:oMath xmlns:m="http://schemas.openxmlformats.org/officeDocument/2006/math">
                        <m:sSup>
                          <m:sSupPr>
                            <m:ctrlPr>
                              <a:rPr lang="en-US" altLang="zh-CN" sz="4000" b="1" i="1" dirty="0" smtClean="0">
                                <a:solidFill>
                                  <a:schemeClr val="bg1"/>
                                </a:solidFill>
                                <a:latin typeface="Cambria Math" panose="02040503050406030204" pitchFamily="18" charset="0"/>
                              </a:rPr>
                            </m:ctrlPr>
                          </m:sSupPr>
                          <m:e>
                            <m:r>
                              <a:rPr lang="en-US" altLang="zh-CN" sz="4000" b="1" i="1" dirty="0">
                                <a:solidFill>
                                  <a:schemeClr val="bg1"/>
                                </a:solidFill>
                                <a:latin typeface="Cambria Math" panose="02040503050406030204" pitchFamily="18" charset="0"/>
                              </a:rPr>
                              <m:t>𝑎</m:t>
                            </m:r>
                          </m:e>
                          <m:sup>
                            <m:r>
                              <a:rPr lang="en-US" altLang="zh-CN" sz="4000" b="1" dirty="0">
                                <a:solidFill>
                                  <a:schemeClr val="bg1"/>
                                </a:solidFill>
                                <a:latin typeface="Cambria Math" panose="02040503050406030204" pitchFamily="18" charset="0"/>
                              </a:rPr>
                              <m:t>2</m:t>
                            </m:r>
                          </m:sup>
                        </m:sSup>
                      </m:oMath>
                    </m:oMathPara>
                  </a14:m>
                  <a:endParaRPr lang="en-US" altLang="zh-CN" sz="2400" b="1" dirty="0">
                    <a:solidFill>
                      <a:schemeClr val="bg1"/>
                    </a:solidFill>
                    <a:latin typeface="思源黑体 CN Light" panose="020B0300000000000000" pitchFamily="34" charset="-122"/>
                    <a:ea typeface="思源黑体 CN Light" panose="020B0300000000000000" pitchFamily="34" charset="-122"/>
                  </a:endParaRPr>
                </a:p>
              </p:txBody>
            </p:sp>
          </mc:Choice>
          <mc:Fallback xmlns="">
            <p:sp>
              <p:nvSpPr>
                <p:cNvPr id="221" name="文本框 220"/>
                <p:cNvSpPr txBox="1">
                  <a:spLocks noRot="1" noChangeAspect="1" noMove="1" noResize="1" noEditPoints="1" noAdjustHandles="1" noChangeArrowheads="1" noChangeShapeType="1" noTextEdit="1"/>
                </p:cNvSpPr>
                <p:nvPr/>
              </p:nvSpPr>
              <p:spPr>
                <a:xfrm>
                  <a:off x="6059827" y="2298981"/>
                  <a:ext cx="1833180" cy="707886"/>
                </a:xfrm>
                <a:prstGeom prst="rect">
                  <a:avLst/>
                </a:prstGeom>
                <a:blipFill rotWithShape="1">
                  <a:blip r:embed="rId8"/>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2" name="文本框 221"/>
                <p:cNvSpPr txBox="1"/>
                <p:nvPr/>
              </p:nvSpPr>
              <p:spPr>
                <a:xfrm>
                  <a:off x="6059827" y="2871072"/>
                  <a:ext cx="1833180" cy="707886"/>
                </a:xfrm>
                <a:prstGeom prst="rect">
                  <a:avLst/>
                </a:prstGeom>
                <a:noFill/>
              </p:spPr>
              <p:txBody>
                <a:bodyPr wrap="square" rtlCol="0">
                  <a:spAutoFit/>
                </a:bodyPr>
                <a:lstStyle/>
                <a:p>
                  <a:pPr defTabSz="685800"/>
                  <a14:m>
                    <m:oMathPara xmlns:m="http://schemas.openxmlformats.org/officeDocument/2006/math">
                      <m:oMathParaPr>
                        <m:jc m:val="centerGroup"/>
                      </m:oMathParaPr>
                      <m:oMath xmlns:m="http://schemas.openxmlformats.org/officeDocument/2006/math">
                        <m:sSup>
                          <m:sSupPr>
                            <m:ctrlPr>
                              <a:rPr lang="en-US" altLang="zh-CN" sz="4000" b="1" i="1" dirty="0" smtClean="0">
                                <a:solidFill>
                                  <a:schemeClr val="bg1"/>
                                </a:solidFill>
                                <a:latin typeface="Cambria Math" panose="02040503050406030204" pitchFamily="18" charset="0"/>
                              </a:rPr>
                            </m:ctrlPr>
                          </m:sSupPr>
                          <m:e>
                            <m:r>
                              <a:rPr lang="en-US" altLang="zh-CN" sz="4000" b="1" i="1" dirty="0">
                                <a:solidFill>
                                  <a:schemeClr val="bg1"/>
                                </a:solidFill>
                                <a:latin typeface="Cambria Math" panose="02040503050406030204" pitchFamily="18" charset="0"/>
                              </a:rPr>
                              <m:t>𝑎</m:t>
                            </m:r>
                          </m:e>
                          <m:sup>
                            <m:r>
                              <a:rPr lang="en-US" altLang="zh-CN" sz="4000" b="1" dirty="0">
                                <a:solidFill>
                                  <a:schemeClr val="bg1"/>
                                </a:solidFill>
                                <a:latin typeface="Cambria Math" panose="02040503050406030204" pitchFamily="18" charset="0"/>
                              </a:rPr>
                              <m:t>2</m:t>
                            </m:r>
                          </m:sup>
                        </m:sSup>
                      </m:oMath>
                    </m:oMathPara>
                  </a14:m>
                  <a:endParaRPr lang="en-US" altLang="zh-CN" sz="2400" b="1" dirty="0">
                    <a:solidFill>
                      <a:schemeClr val="bg1"/>
                    </a:solidFill>
                    <a:latin typeface="思源黑体 CN Light" panose="020B0300000000000000" pitchFamily="34" charset="-122"/>
                    <a:ea typeface="思源黑体 CN Light" panose="020B0300000000000000" pitchFamily="34" charset="-122"/>
                  </a:endParaRPr>
                </a:p>
              </p:txBody>
            </p:sp>
          </mc:Choice>
          <mc:Fallback xmlns="">
            <p:sp>
              <p:nvSpPr>
                <p:cNvPr id="222" name="文本框 221"/>
                <p:cNvSpPr txBox="1">
                  <a:spLocks noRot="1" noChangeAspect="1" noMove="1" noResize="1" noEditPoints="1" noAdjustHandles="1" noChangeArrowheads="1" noChangeShapeType="1" noTextEdit="1"/>
                </p:cNvSpPr>
                <p:nvPr/>
              </p:nvSpPr>
              <p:spPr>
                <a:xfrm>
                  <a:off x="6059827" y="2871072"/>
                  <a:ext cx="1833180" cy="707886"/>
                </a:xfrm>
                <a:prstGeom prst="rect">
                  <a:avLst/>
                </a:prstGeom>
                <a:blipFill rotWithShape="1">
                  <a:blip r:embed="rId8"/>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3" name="文本框 222"/>
                <p:cNvSpPr txBox="1"/>
                <p:nvPr/>
              </p:nvSpPr>
              <p:spPr>
                <a:xfrm>
                  <a:off x="6059827" y="3520579"/>
                  <a:ext cx="1833180" cy="707886"/>
                </a:xfrm>
                <a:prstGeom prst="rect">
                  <a:avLst/>
                </a:prstGeom>
                <a:noFill/>
              </p:spPr>
              <p:txBody>
                <a:bodyPr wrap="square" rtlCol="0">
                  <a:spAutoFit/>
                </a:bodyPr>
                <a:lstStyle/>
                <a:p>
                  <a:pPr defTabSz="685800"/>
                  <a14:m>
                    <m:oMathPara xmlns:m="http://schemas.openxmlformats.org/officeDocument/2006/math">
                      <m:oMathParaPr>
                        <m:jc m:val="centerGroup"/>
                      </m:oMathParaPr>
                      <m:oMath xmlns:m="http://schemas.openxmlformats.org/officeDocument/2006/math">
                        <m:sSup>
                          <m:sSupPr>
                            <m:ctrlPr>
                              <a:rPr lang="en-US" altLang="zh-CN" sz="4000" b="1" i="1" dirty="0" smtClean="0">
                                <a:solidFill>
                                  <a:schemeClr val="bg1"/>
                                </a:solidFill>
                                <a:latin typeface="Cambria Math" panose="02040503050406030204" pitchFamily="18" charset="0"/>
                              </a:rPr>
                            </m:ctrlPr>
                          </m:sSupPr>
                          <m:e>
                            <m:r>
                              <a:rPr lang="en-US" altLang="zh-CN" sz="4000" b="1" i="1" dirty="0" smtClean="0">
                                <a:solidFill>
                                  <a:schemeClr val="bg1"/>
                                </a:solidFill>
                                <a:latin typeface="Cambria Math" panose="02040503050406030204" pitchFamily="18" charset="0"/>
                              </a:rPr>
                              <m:t>𝒄</m:t>
                            </m:r>
                          </m:e>
                          <m:sup>
                            <m:r>
                              <a:rPr lang="en-US" altLang="zh-CN" sz="4000" b="1" dirty="0">
                                <a:solidFill>
                                  <a:schemeClr val="bg1"/>
                                </a:solidFill>
                                <a:latin typeface="Cambria Math" panose="02040503050406030204" pitchFamily="18" charset="0"/>
                              </a:rPr>
                              <m:t>2</m:t>
                            </m:r>
                          </m:sup>
                        </m:sSup>
                      </m:oMath>
                    </m:oMathPara>
                  </a14:m>
                  <a:endParaRPr lang="en-US" altLang="zh-CN" sz="2400" b="1" dirty="0">
                    <a:solidFill>
                      <a:schemeClr val="bg1"/>
                    </a:solidFill>
                    <a:latin typeface="思源黑体 CN Light" panose="020B0300000000000000" pitchFamily="34" charset="-122"/>
                    <a:ea typeface="思源黑体 CN Light" panose="020B0300000000000000" pitchFamily="34" charset="-122"/>
                  </a:endParaRPr>
                </a:p>
              </p:txBody>
            </p:sp>
          </mc:Choice>
          <mc:Fallback xmlns="">
            <p:sp>
              <p:nvSpPr>
                <p:cNvPr id="223" name="文本框 222"/>
                <p:cNvSpPr txBox="1">
                  <a:spLocks noRot="1" noChangeAspect="1" noMove="1" noResize="1" noEditPoints="1" noAdjustHandles="1" noChangeArrowheads="1" noChangeShapeType="1" noTextEdit="1"/>
                </p:cNvSpPr>
                <p:nvPr/>
              </p:nvSpPr>
              <p:spPr>
                <a:xfrm>
                  <a:off x="6059827" y="3520579"/>
                  <a:ext cx="1833180" cy="707886"/>
                </a:xfrm>
                <a:prstGeom prst="rect">
                  <a:avLst/>
                </a:prstGeom>
                <a:blipFill rotWithShape="1">
                  <a:blip r:embed="rId9"/>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4" name="文本框 223"/>
                <p:cNvSpPr txBox="1"/>
                <p:nvPr/>
              </p:nvSpPr>
              <p:spPr>
                <a:xfrm>
                  <a:off x="6144824" y="4124356"/>
                  <a:ext cx="2859955" cy="783804"/>
                </a:xfrm>
                <a:prstGeom prst="rect">
                  <a:avLst/>
                </a:prstGeom>
                <a:noFill/>
              </p:spPr>
              <p:txBody>
                <a:bodyPr wrap="square" rtlCol="0">
                  <a:spAutoFit/>
                </a:bodyPr>
                <a:lstStyle/>
                <a:p>
                  <a:pPr defTabSz="685800"/>
                  <a14:m>
                    <m:oMathPara xmlns:m="http://schemas.openxmlformats.org/officeDocument/2006/math">
                      <m:oMathParaPr>
                        <m:jc m:val="centerGroup"/>
                      </m:oMathParaPr>
                      <m:oMath xmlns:m="http://schemas.openxmlformats.org/officeDocument/2006/math">
                        <m:sSup>
                          <m:sSupPr>
                            <m:ctrlPr>
                              <a:rPr lang="en-US" altLang="zh-CN" sz="2400" b="1" i="1" dirty="0" smtClean="0">
                                <a:solidFill>
                                  <a:schemeClr val="bg1"/>
                                </a:solidFill>
                                <a:latin typeface="Cambria Math" panose="02040503050406030204" pitchFamily="18" charset="0"/>
                              </a:rPr>
                            </m:ctrlPr>
                          </m:sSupPr>
                          <m:e>
                            <m:sSup>
                              <m:sSupPr>
                                <m:ctrlPr>
                                  <a:rPr lang="en-US" altLang="zh-CN" sz="2400" b="1" i="1" dirty="0">
                                    <a:solidFill>
                                      <a:schemeClr val="bg1"/>
                                    </a:solidFill>
                                    <a:latin typeface="Cambria Math" panose="02040503050406030204" pitchFamily="18" charset="0"/>
                                  </a:rPr>
                                </m:ctrlPr>
                              </m:sSupPr>
                              <m:e>
                                <m:f>
                                  <m:fPr>
                                    <m:ctrlPr>
                                      <a:rPr lang="en-US" altLang="zh-CN" sz="2400" b="1" i="1" dirty="0">
                                        <a:solidFill>
                                          <a:schemeClr val="bg1"/>
                                        </a:solidFill>
                                        <a:latin typeface="Cambria Math" panose="02040503050406030204" pitchFamily="18" charset="0"/>
                                      </a:rPr>
                                    </m:ctrlPr>
                                  </m:fPr>
                                  <m:num>
                                    <m:r>
                                      <a:rPr lang="en-US" altLang="zh-CN" sz="2400" b="1" i="1" dirty="0">
                                        <a:solidFill>
                                          <a:schemeClr val="bg1"/>
                                        </a:solidFill>
                                        <a:latin typeface="Cambria Math" panose="02040503050406030204" pitchFamily="18" charset="0"/>
                                      </a:rPr>
                                      <m:t>𝟏</m:t>
                                    </m:r>
                                  </m:num>
                                  <m:den>
                                    <m:r>
                                      <a:rPr lang="en-US" altLang="zh-CN" sz="2400" b="1" i="1" dirty="0">
                                        <a:solidFill>
                                          <a:schemeClr val="bg1"/>
                                        </a:solidFill>
                                        <a:latin typeface="Cambria Math" panose="02040503050406030204" pitchFamily="18" charset="0"/>
                                      </a:rPr>
                                      <m:t>𝟐</m:t>
                                    </m:r>
                                  </m:den>
                                </m:f>
                                <m:r>
                                  <a:rPr lang="en-US" altLang="zh-CN" sz="2400" b="1" i="1" dirty="0">
                                    <a:solidFill>
                                      <a:schemeClr val="bg1"/>
                                    </a:solidFill>
                                    <a:latin typeface="Cambria Math" panose="02040503050406030204" pitchFamily="18" charset="0"/>
                                  </a:rPr>
                                  <m:t>𝑎</m:t>
                                </m:r>
                              </m:e>
                              <m:sup>
                                <m:r>
                                  <a:rPr lang="en-US" altLang="zh-CN" sz="2400" b="1" dirty="0">
                                    <a:solidFill>
                                      <a:schemeClr val="bg1"/>
                                    </a:solidFill>
                                    <a:latin typeface="Cambria Math" panose="02040503050406030204" pitchFamily="18" charset="0"/>
                                  </a:rPr>
                                  <m:t>2</m:t>
                                </m:r>
                              </m:sup>
                            </m:sSup>
                            <m:r>
                              <a:rPr lang="en-US" altLang="zh-CN" sz="2400" b="1" i="1" dirty="0" smtClean="0">
                                <a:solidFill>
                                  <a:schemeClr val="bg1"/>
                                </a:solidFill>
                                <a:latin typeface="Cambria Math" panose="02040503050406030204" pitchFamily="18" charset="0"/>
                              </a:rPr>
                              <m:t>=</m:t>
                            </m:r>
                            <m:f>
                              <m:fPr>
                                <m:ctrlPr>
                                  <a:rPr lang="en-US" altLang="zh-CN" sz="2400" b="1" i="1" dirty="0" smtClean="0">
                                    <a:solidFill>
                                      <a:schemeClr val="bg1"/>
                                    </a:solidFill>
                                    <a:latin typeface="Cambria Math" panose="02040503050406030204" pitchFamily="18" charset="0"/>
                                  </a:rPr>
                                </m:ctrlPr>
                              </m:fPr>
                              <m:num>
                                <m:r>
                                  <a:rPr lang="en-US" altLang="zh-CN" sz="2400" b="1" i="1" dirty="0" smtClean="0">
                                    <a:solidFill>
                                      <a:schemeClr val="bg1"/>
                                    </a:solidFill>
                                    <a:latin typeface="Cambria Math" panose="02040503050406030204" pitchFamily="18" charset="0"/>
                                  </a:rPr>
                                  <m:t>𝟏</m:t>
                                </m:r>
                              </m:num>
                              <m:den>
                                <m:r>
                                  <a:rPr lang="en-US" altLang="zh-CN" sz="2400" b="1" i="1" dirty="0" smtClean="0">
                                    <a:solidFill>
                                      <a:schemeClr val="bg1"/>
                                    </a:solidFill>
                                    <a:latin typeface="Cambria Math" panose="02040503050406030204" pitchFamily="18" charset="0"/>
                                  </a:rPr>
                                  <m:t>𝟒</m:t>
                                </m:r>
                              </m:den>
                            </m:f>
                            <m:r>
                              <a:rPr lang="en-US" altLang="zh-CN" sz="2400" b="1" i="1" dirty="0" smtClean="0">
                                <a:solidFill>
                                  <a:schemeClr val="bg1"/>
                                </a:solidFill>
                                <a:latin typeface="Cambria Math" panose="02040503050406030204" pitchFamily="18" charset="0"/>
                              </a:rPr>
                              <m:t>𝒄</m:t>
                            </m:r>
                          </m:e>
                          <m:sup>
                            <m:r>
                              <a:rPr lang="en-US" altLang="zh-CN" sz="2400" b="1" dirty="0">
                                <a:solidFill>
                                  <a:schemeClr val="bg1"/>
                                </a:solidFill>
                                <a:latin typeface="Cambria Math" panose="02040503050406030204" pitchFamily="18" charset="0"/>
                              </a:rPr>
                              <m:t>2</m:t>
                            </m:r>
                          </m:sup>
                        </m:sSup>
                      </m:oMath>
                    </m:oMathPara>
                  </a14:m>
                  <a:endParaRPr lang="en-US" altLang="zh-CN" sz="1400" b="1" dirty="0">
                    <a:solidFill>
                      <a:schemeClr val="bg1"/>
                    </a:solidFill>
                    <a:latin typeface="思源黑体 CN Light" panose="020B0300000000000000" pitchFamily="34" charset="-122"/>
                    <a:ea typeface="思源黑体 CN Light" panose="020B0300000000000000" pitchFamily="34" charset="-122"/>
                  </a:endParaRPr>
                </a:p>
              </p:txBody>
            </p:sp>
          </mc:Choice>
          <mc:Fallback xmlns="">
            <p:sp>
              <p:nvSpPr>
                <p:cNvPr id="224" name="文本框 223"/>
                <p:cNvSpPr txBox="1">
                  <a:spLocks noRot="1" noChangeAspect="1" noMove="1" noResize="1" noEditPoints="1" noAdjustHandles="1" noChangeArrowheads="1" noChangeShapeType="1" noTextEdit="1"/>
                </p:cNvSpPr>
                <p:nvPr/>
              </p:nvSpPr>
              <p:spPr>
                <a:xfrm>
                  <a:off x="6144824" y="4124356"/>
                  <a:ext cx="2859955" cy="783804"/>
                </a:xfrm>
                <a:prstGeom prst="rect">
                  <a:avLst/>
                </a:prstGeom>
                <a:blipFill rotWithShape="1">
                  <a:blip r:embed="rId10"/>
                </a:blipFill>
              </p:spPr>
              <p:txBody>
                <a:bodyPr/>
                <a:lstStyle/>
                <a:p>
                  <a:r>
                    <a:rPr lang="zh-CN" altLang="en-US">
                      <a:noFill/>
                    </a:rPr>
                    <a:t> </a:t>
                  </a:r>
                </a:p>
              </p:txBody>
            </p:sp>
          </mc:Fallback>
        </mc:AlternateContent>
      </p:grpSp>
      <p:sp>
        <p:nvSpPr>
          <p:cNvPr id="225" name="文本框 224"/>
          <p:cNvSpPr txBox="1"/>
          <p:nvPr/>
        </p:nvSpPr>
        <p:spPr>
          <a:xfrm>
            <a:off x="8930980" y="5349994"/>
            <a:ext cx="2251725" cy="707886"/>
          </a:xfrm>
          <a:prstGeom prst="rect">
            <a:avLst/>
          </a:prstGeom>
          <a:noFill/>
        </p:spPr>
        <p:txBody>
          <a:bodyPr wrap="square" rtlCol="0">
            <a:spAutoFit/>
          </a:bodyPr>
          <a:lstStyle/>
          <a:p>
            <a:pPr defTabSz="685800"/>
            <a:r>
              <a:rPr lang="en-US" altLang="zh-CN" sz="4000" b="1" dirty="0">
                <a:solidFill>
                  <a:schemeClr val="bg1"/>
                </a:solidFill>
                <a:latin typeface="思源黑体 CN Light" panose="020B0300000000000000" pitchFamily="34" charset="-122"/>
                <a:ea typeface="思源黑体 CN Light" panose="020B0300000000000000" pitchFamily="34" charset="-122"/>
              </a:rPr>
              <a:t>S</a:t>
            </a:r>
            <a:r>
              <a:rPr lang="en-US" altLang="zh-CN" sz="2400" b="1" dirty="0">
                <a:solidFill>
                  <a:schemeClr val="bg1"/>
                </a:solidFill>
                <a:latin typeface="思源黑体 CN Light" panose="020B0300000000000000" pitchFamily="34" charset="-122"/>
                <a:ea typeface="思源黑体 CN Light" panose="020B0300000000000000" pitchFamily="34" charset="-122"/>
              </a:rPr>
              <a:t>1 +</a:t>
            </a:r>
            <a:r>
              <a:rPr lang="en-US" altLang="zh-CN" sz="4000" b="1" dirty="0">
                <a:solidFill>
                  <a:schemeClr val="bg1"/>
                </a:solidFill>
                <a:latin typeface="思源黑体 CN Light" panose="020B0300000000000000" pitchFamily="34" charset="-122"/>
                <a:ea typeface="思源黑体 CN Light" panose="020B0300000000000000" pitchFamily="34" charset="-122"/>
              </a:rPr>
              <a:t>S</a:t>
            </a:r>
            <a:r>
              <a:rPr lang="en-US" altLang="zh-CN" sz="2400" b="1" dirty="0">
                <a:solidFill>
                  <a:schemeClr val="bg1"/>
                </a:solidFill>
                <a:latin typeface="思源黑体 CN Light" panose="020B0300000000000000" pitchFamily="34" charset="-122"/>
                <a:ea typeface="思源黑体 CN Light" panose="020B0300000000000000" pitchFamily="34" charset="-122"/>
              </a:rPr>
              <a:t>2 =</a:t>
            </a:r>
            <a:r>
              <a:rPr lang="en-US" altLang="zh-CN" sz="4000" b="1" dirty="0">
                <a:solidFill>
                  <a:schemeClr val="bg1"/>
                </a:solidFill>
                <a:latin typeface="思源黑体 CN Light" panose="020B0300000000000000" pitchFamily="34" charset="-122"/>
                <a:ea typeface="思源黑体 CN Light" panose="020B0300000000000000" pitchFamily="34" charset="-122"/>
              </a:rPr>
              <a:t>S</a:t>
            </a:r>
            <a:r>
              <a:rPr lang="en-US" altLang="zh-CN" sz="2400" b="1" dirty="0">
                <a:solidFill>
                  <a:schemeClr val="bg1"/>
                </a:solidFill>
                <a:latin typeface="思源黑体 CN Light" panose="020B0300000000000000" pitchFamily="34" charset="-122"/>
                <a:ea typeface="思源黑体 CN Light" panose="020B0300000000000000" pitchFamily="34" charset="-122"/>
              </a:rPr>
              <a:t>3</a:t>
            </a:r>
          </a:p>
        </p:txBody>
      </p:sp>
      <mc:AlternateContent xmlns:mc="http://schemas.openxmlformats.org/markup-compatibility/2006" xmlns:a14="http://schemas.microsoft.com/office/drawing/2010/main">
        <mc:Choice Requires="a14">
          <p:sp>
            <p:nvSpPr>
              <p:cNvPr id="226" name="文本框 225"/>
              <p:cNvSpPr txBox="1"/>
              <p:nvPr/>
            </p:nvSpPr>
            <p:spPr>
              <a:xfrm>
                <a:off x="8574295" y="4733965"/>
                <a:ext cx="2859955" cy="523220"/>
              </a:xfrm>
              <a:prstGeom prst="rect">
                <a:avLst/>
              </a:prstGeom>
              <a:noFill/>
            </p:spPr>
            <p:txBody>
              <a:bodyPr wrap="square" rtlCol="0">
                <a:spAutoFit/>
              </a:bodyPr>
              <a:lstStyle/>
              <a:p>
                <a:pPr defTabSz="685800"/>
                <a14:m>
                  <m:oMathPara xmlns:m="http://schemas.openxmlformats.org/officeDocument/2006/math">
                    <m:oMathParaPr>
                      <m:jc m:val="centerGroup"/>
                    </m:oMathParaPr>
                    <m:oMath xmlns:m="http://schemas.openxmlformats.org/officeDocument/2006/math">
                      <m:sSup>
                        <m:sSupPr>
                          <m:ctrlPr>
                            <a:rPr lang="en-US" altLang="zh-CN" sz="2800" b="1" i="1" dirty="0" smtClean="0">
                              <a:solidFill>
                                <a:schemeClr val="bg1"/>
                              </a:solidFill>
                              <a:latin typeface="Cambria Math" panose="02040503050406030204" pitchFamily="18" charset="0"/>
                            </a:rPr>
                          </m:ctrlPr>
                        </m:sSupPr>
                        <m:e>
                          <m:sSup>
                            <m:sSupPr>
                              <m:ctrlPr>
                                <a:rPr lang="en-US" altLang="zh-CN" sz="2800" b="1" i="1" dirty="0">
                                  <a:solidFill>
                                    <a:schemeClr val="bg1"/>
                                  </a:solidFill>
                                  <a:latin typeface="Cambria Math" panose="02040503050406030204" pitchFamily="18" charset="0"/>
                                </a:rPr>
                              </m:ctrlPr>
                            </m:sSupPr>
                            <m:e>
                              <m:sSup>
                                <m:sSupPr>
                                  <m:ctrlPr>
                                    <a:rPr lang="en-US" altLang="zh-CN" sz="2800" b="1" i="1" dirty="0">
                                      <a:solidFill>
                                        <a:schemeClr val="bg1"/>
                                      </a:solidFill>
                                      <a:latin typeface="Cambria Math" panose="02040503050406030204" pitchFamily="18" charset="0"/>
                                    </a:rPr>
                                  </m:ctrlPr>
                                </m:sSupPr>
                                <m:e>
                                  <m:r>
                                    <a:rPr lang="en-US" altLang="zh-CN" sz="2800" b="1" i="1" dirty="0">
                                      <a:solidFill>
                                        <a:schemeClr val="bg1"/>
                                      </a:solidFill>
                                      <a:latin typeface="Cambria Math" panose="02040503050406030204" pitchFamily="18" charset="0"/>
                                    </a:rPr>
                                    <m:t>𝑎</m:t>
                                  </m:r>
                                </m:e>
                                <m:sup>
                                  <m:r>
                                    <a:rPr lang="en-US" altLang="zh-CN" sz="2800" b="1" dirty="0">
                                      <a:solidFill>
                                        <a:schemeClr val="bg1"/>
                                      </a:solidFill>
                                      <a:latin typeface="Cambria Math" panose="02040503050406030204" pitchFamily="18" charset="0"/>
                                    </a:rPr>
                                    <m:t>2</m:t>
                                  </m:r>
                                </m:sup>
                              </m:sSup>
                              <m:r>
                                <a:rPr lang="en-US" altLang="zh-CN" sz="2800" b="1" i="1" dirty="0" smtClean="0">
                                  <a:solidFill>
                                    <a:schemeClr val="bg1"/>
                                  </a:solidFill>
                                  <a:latin typeface="Cambria Math" panose="02040503050406030204" pitchFamily="18" charset="0"/>
                                </a:rPr>
                                <m:t>+</m:t>
                              </m:r>
                              <m:r>
                                <a:rPr lang="en-US" altLang="zh-CN" sz="2800" b="1" i="1" dirty="0">
                                  <a:solidFill>
                                    <a:schemeClr val="bg1"/>
                                  </a:solidFill>
                                  <a:latin typeface="Cambria Math" panose="02040503050406030204" pitchFamily="18" charset="0"/>
                                </a:rPr>
                                <m:t>𝑎</m:t>
                              </m:r>
                            </m:e>
                            <m:sup>
                              <m:r>
                                <a:rPr lang="en-US" altLang="zh-CN" sz="2800" b="1" dirty="0">
                                  <a:solidFill>
                                    <a:schemeClr val="bg1"/>
                                  </a:solidFill>
                                  <a:latin typeface="Cambria Math" panose="02040503050406030204" pitchFamily="18" charset="0"/>
                                </a:rPr>
                                <m:t>2</m:t>
                              </m:r>
                            </m:sup>
                          </m:sSup>
                          <m:r>
                            <a:rPr lang="en-US" altLang="zh-CN" sz="2800" b="1" i="1" dirty="0" smtClean="0">
                              <a:solidFill>
                                <a:schemeClr val="bg1"/>
                              </a:solidFill>
                              <a:latin typeface="Cambria Math" panose="02040503050406030204" pitchFamily="18" charset="0"/>
                            </a:rPr>
                            <m:t>=</m:t>
                          </m:r>
                          <m:r>
                            <a:rPr lang="en-US" altLang="zh-CN" sz="2800" b="1" i="1" dirty="0" smtClean="0">
                              <a:solidFill>
                                <a:schemeClr val="bg1"/>
                              </a:solidFill>
                              <a:latin typeface="Cambria Math" panose="02040503050406030204" pitchFamily="18" charset="0"/>
                            </a:rPr>
                            <m:t>𝒄</m:t>
                          </m:r>
                        </m:e>
                        <m:sup>
                          <m:r>
                            <a:rPr lang="en-US" altLang="zh-CN" sz="2800" b="1" dirty="0">
                              <a:solidFill>
                                <a:schemeClr val="bg1"/>
                              </a:solidFill>
                              <a:latin typeface="Cambria Math" panose="02040503050406030204" pitchFamily="18" charset="0"/>
                            </a:rPr>
                            <m:t>2</m:t>
                          </m:r>
                        </m:sup>
                      </m:sSup>
                    </m:oMath>
                  </m:oMathPara>
                </a14:m>
                <a:endParaRPr lang="en-US" altLang="zh-CN" sz="1400" b="1" dirty="0">
                  <a:solidFill>
                    <a:schemeClr val="bg1"/>
                  </a:solidFill>
                  <a:latin typeface="思源黑体 CN Light" panose="020B0300000000000000" pitchFamily="34" charset="-122"/>
                  <a:ea typeface="思源黑体 CN Light" panose="020B0300000000000000" pitchFamily="34" charset="-122"/>
                </a:endParaRPr>
              </a:p>
            </p:txBody>
          </p:sp>
        </mc:Choice>
        <mc:Fallback xmlns="">
          <p:sp>
            <p:nvSpPr>
              <p:cNvPr id="226" name="文本框 225"/>
              <p:cNvSpPr txBox="1">
                <a:spLocks noRot="1" noChangeAspect="1" noMove="1" noResize="1" noEditPoints="1" noAdjustHandles="1" noChangeArrowheads="1" noChangeShapeType="1" noTextEdit="1"/>
              </p:cNvSpPr>
              <p:nvPr/>
            </p:nvSpPr>
            <p:spPr>
              <a:xfrm>
                <a:off x="8574295" y="4733965"/>
                <a:ext cx="2859955" cy="523220"/>
              </a:xfrm>
              <a:prstGeom prst="rect">
                <a:avLst/>
              </a:prstGeom>
              <a:blipFill rotWithShape="1">
                <a:blip r:embed="rId11"/>
                <a:stretch>
                  <a:fillRect l="-18" t="-8" r="15" b="4"/>
                </a:stretch>
              </a:blipFill>
            </p:spPr>
            <p:txBody>
              <a:bodyPr/>
              <a:lstStyle/>
              <a:p>
                <a:r>
                  <a:rPr lang="zh-CN" altLang="en-US">
                    <a:noFill/>
                  </a:rPr>
                  <a:t> </a:t>
                </a:r>
              </a:p>
            </p:txBody>
          </p:sp>
        </mc:Fallback>
      </mc:AlternateContent>
      <p:sp>
        <p:nvSpPr>
          <p:cNvPr id="227" name="矩形 226"/>
          <p:cNvSpPr/>
          <p:nvPr/>
        </p:nvSpPr>
        <p:spPr>
          <a:xfrm>
            <a:off x="1191553" y="5349994"/>
            <a:ext cx="3235592" cy="880177"/>
          </a:xfrm>
          <a:prstGeom prst="rect">
            <a:avLst/>
          </a:prstGeom>
        </p:spPr>
        <p:txBody>
          <a:bodyPr wrap="square">
            <a:spAutoFit/>
          </a:bodyPr>
          <a:lstStyle/>
          <a:p>
            <a:pPr algn="ctr" defTabSz="685800">
              <a:lnSpc>
                <a:spcPct val="150000"/>
              </a:lnSpc>
              <a:spcBef>
                <a:spcPct val="0"/>
              </a:spcBef>
            </a:pPr>
            <a:r>
              <a:rPr lang="zh-CN" altLang="en-US" dirty="0">
                <a:solidFill>
                  <a:schemeClr val="bg1"/>
                </a:solidFill>
                <a:latin typeface="思源黑体 CN Light" panose="020B0300000000000000" pitchFamily="34" charset="-122"/>
                <a:ea typeface="思源黑体 CN Light" panose="020B0300000000000000" pitchFamily="34" charset="-122"/>
              </a:rPr>
              <a:t>等腰直角三角形两直角边</a:t>
            </a:r>
            <a:endParaRPr lang="en-US" altLang="zh-CN" dirty="0">
              <a:solidFill>
                <a:schemeClr val="bg1"/>
              </a:solidFill>
              <a:latin typeface="思源黑体 CN Light" panose="020B0300000000000000" pitchFamily="34" charset="-122"/>
              <a:ea typeface="思源黑体 CN Light" panose="020B0300000000000000" pitchFamily="34" charset="-122"/>
            </a:endParaRPr>
          </a:p>
          <a:p>
            <a:pPr algn="ctr" defTabSz="685800">
              <a:lnSpc>
                <a:spcPct val="150000"/>
              </a:lnSpc>
              <a:spcBef>
                <a:spcPct val="0"/>
              </a:spcBef>
            </a:pPr>
            <a:r>
              <a:rPr lang="zh-CN" altLang="en-US" dirty="0">
                <a:solidFill>
                  <a:schemeClr val="bg1"/>
                </a:solidFill>
                <a:latin typeface="思源黑体 CN Light" panose="020B0300000000000000" pitchFamily="34" charset="-122"/>
                <a:ea typeface="思源黑体 CN Light" panose="020B0300000000000000" pitchFamily="34" charset="-122"/>
              </a:rPr>
              <a:t>的平方和等于斜边的平方</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5E-6 -4.32099E-6 L 0.03646 -0.06327 " pathEditMode="relative" rAng="0" ptsTypes="AA">
                                      <p:cBhvr>
                                        <p:cTn id="6" dur="750" fill="hold"/>
                                        <p:tgtEl>
                                          <p:spTgt spid="209"/>
                                        </p:tgtEl>
                                        <p:attrNameLst>
                                          <p:attrName>ppt_x</p:attrName>
                                          <p:attrName>ppt_y</p:attrName>
                                        </p:attrNameLst>
                                      </p:cBhvr>
                                      <p:rCtr x="1823" y="-3179"/>
                                    </p:animMotion>
                                  </p:childTnLst>
                                </p:cTn>
                              </p:par>
                              <p:par>
                                <p:cTn id="7" presetID="42" presetClass="path" presetSubtype="0" accel="50000" decel="50000" fill="hold" grpId="0" nodeType="withEffect">
                                  <p:stCondLst>
                                    <p:cond delay="0"/>
                                  </p:stCondLst>
                                  <p:childTnLst>
                                    <p:animMotion origin="layout" path="M 1.94444E-6 3.95062E-6 L -0.0382 -0.07099 " pathEditMode="relative" rAng="0" ptsTypes="AA">
                                      <p:cBhvr>
                                        <p:cTn id="8" dur="750" fill="hold"/>
                                        <p:tgtEl>
                                          <p:spTgt spid="210"/>
                                        </p:tgtEl>
                                        <p:attrNameLst>
                                          <p:attrName>ppt_x</p:attrName>
                                          <p:attrName>ppt_y</p:attrName>
                                        </p:attrNameLst>
                                      </p:cBhvr>
                                      <p:rCtr x="-1910" y="-3549"/>
                                    </p:animMotion>
                                  </p:childTnLst>
                                </p:cTn>
                              </p:par>
                              <p:par>
                                <p:cTn id="9" presetID="42" presetClass="path" presetSubtype="0" accel="50000" decel="50000" fill="hold" grpId="0" nodeType="withEffect">
                                  <p:stCondLst>
                                    <p:cond delay="0"/>
                                  </p:stCondLst>
                                  <p:childTnLst>
                                    <p:animMotion origin="layout" path="M -1.94444E-6 9.87654E-7 L 0.00018 0.09352 " pathEditMode="relative" rAng="0" ptsTypes="AA">
                                      <p:cBhvr>
                                        <p:cTn id="10" dur="750" fill="hold"/>
                                        <p:tgtEl>
                                          <p:spTgt spid="208"/>
                                        </p:tgtEl>
                                        <p:attrNameLst>
                                          <p:attrName>ppt_x</p:attrName>
                                          <p:attrName>ppt_y</p:attrName>
                                        </p:attrNameLst>
                                      </p:cBhvr>
                                      <p:rCtr x="0" y="4660"/>
                                    </p:animMotion>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anim calcmode="lin" valueType="num">
                                      <p:cBhvr>
                                        <p:cTn id="16" dur="500" fill="hold"/>
                                        <p:tgtEl>
                                          <p:spTgt spid="6"/>
                                        </p:tgtEl>
                                        <p:attrNameLst>
                                          <p:attrName>ppt_x</p:attrName>
                                        </p:attrNameLst>
                                      </p:cBhvr>
                                      <p:tavLst>
                                        <p:tav tm="0">
                                          <p:val>
                                            <p:strVal val="#ppt_x"/>
                                          </p:val>
                                        </p:tav>
                                        <p:tav tm="100000">
                                          <p:val>
                                            <p:strVal val="#ppt_x"/>
                                          </p:val>
                                        </p:tav>
                                      </p:tavLst>
                                    </p:anim>
                                    <p:anim calcmode="lin" valueType="num">
                                      <p:cBhvr>
                                        <p:cTn id="17"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1"/>
                                        </p:tgtEl>
                                        <p:attrNameLst>
                                          <p:attrName>style.visibility</p:attrName>
                                        </p:attrNameLst>
                                      </p:cBhvr>
                                      <p:to>
                                        <p:strVal val="visible"/>
                                      </p:to>
                                    </p:set>
                                    <p:animEffect transition="in" filter="fade">
                                      <p:cBhvr>
                                        <p:cTn id="22" dur="500"/>
                                        <p:tgtEl>
                                          <p:spTgt spid="2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fade">
                                      <p:cBhvr>
                                        <p:cTn id="25" dur="500"/>
                                        <p:tgtEl>
                                          <p:spTgt spid="2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3"/>
                                        </p:tgtEl>
                                        <p:attrNameLst>
                                          <p:attrName>style.visibility</p:attrName>
                                        </p:attrNameLst>
                                      </p:cBhvr>
                                      <p:to>
                                        <p:strVal val="visible"/>
                                      </p:to>
                                    </p:set>
                                    <p:animEffect transition="in" filter="fade">
                                      <p:cBhvr>
                                        <p:cTn id="28" dur="500"/>
                                        <p:tgtEl>
                                          <p:spTgt spid="2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16"/>
                                        </p:tgtEl>
                                        <p:attrNameLst>
                                          <p:attrName>style.visibility</p:attrName>
                                        </p:attrNameLst>
                                      </p:cBhvr>
                                      <p:to>
                                        <p:strVal val="visible"/>
                                      </p:to>
                                    </p:set>
                                    <p:animEffect transition="in" filter="fade">
                                      <p:cBhvr>
                                        <p:cTn id="31" dur="500"/>
                                        <p:tgtEl>
                                          <p:spTgt spid="2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15"/>
                                        </p:tgtEl>
                                        <p:attrNameLst>
                                          <p:attrName>style.visibility</p:attrName>
                                        </p:attrNameLst>
                                      </p:cBhvr>
                                      <p:to>
                                        <p:strVal val="visible"/>
                                      </p:to>
                                    </p:set>
                                    <p:animEffect transition="in" filter="fade">
                                      <p:cBhvr>
                                        <p:cTn id="34" dur="500"/>
                                        <p:tgtEl>
                                          <p:spTgt spid="2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4"/>
                                        </p:tgtEl>
                                        <p:attrNameLst>
                                          <p:attrName>style.visibility</p:attrName>
                                        </p:attrNameLst>
                                      </p:cBhvr>
                                      <p:to>
                                        <p:strVal val="visible"/>
                                      </p:to>
                                    </p:set>
                                    <p:animEffect transition="in" filter="fade">
                                      <p:cBhvr>
                                        <p:cTn id="37" dur="500"/>
                                        <p:tgtEl>
                                          <p:spTgt spid="214"/>
                                        </p:tgtEl>
                                      </p:cBhvr>
                                    </p:animEffect>
                                  </p:childTnLst>
                                </p:cTn>
                              </p:par>
                              <p:par>
                                <p:cTn id="38" presetID="10" presetClass="entr" presetSubtype="0" fill="hold" nodeType="withEffect">
                                  <p:stCondLst>
                                    <p:cond delay="0"/>
                                  </p:stCondLst>
                                  <p:childTnLst>
                                    <p:set>
                                      <p:cBhvr>
                                        <p:cTn id="39" dur="1" fill="hold">
                                          <p:stCondLst>
                                            <p:cond delay="0"/>
                                          </p:stCondLst>
                                        </p:cTn>
                                        <p:tgtEl>
                                          <p:spTgt spid="217"/>
                                        </p:tgtEl>
                                        <p:attrNameLst>
                                          <p:attrName>style.visibility</p:attrName>
                                        </p:attrNameLst>
                                      </p:cBhvr>
                                      <p:to>
                                        <p:strVal val="visible"/>
                                      </p:to>
                                    </p:set>
                                    <p:animEffect transition="in" filter="fade">
                                      <p:cBhvr>
                                        <p:cTn id="40" dur="500"/>
                                        <p:tgtEl>
                                          <p:spTgt spid="21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26"/>
                                        </p:tgtEl>
                                        <p:attrNameLst>
                                          <p:attrName>style.visibility</p:attrName>
                                        </p:attrNameLst>
                                      </p:cBhvr>
                                      <p:to>
                                        <p:strVal val="visible"/>
                                      </p:to>
                                    </p:set>
                                    <p:animEffect transition="in" filter="fade">
                                      <p:cBhvr>
                                        <p:cTn id="45" dur="500"/>
                                        <p:tgtEl>
                                          <p:spTgt spid="22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25"/>
                                        </p:tgtEl>
                                        <p:attrNameLst>
                                          <p:attrName>style.visibility</p:attrName>
                                        </p:attrNameLst>
                                      </p:cBhvr>
                                      <p:to>
                                        <p:strVal val="visible"/>
                                      </p:to>
                                    </p:set>
                                    <p:animEffect transition="in" filter="fade">
                                      <p:cBhvr>
                                        <p:cTn id="50" dur="500"/>
                                        <p:tgtEl>
                                          <p:spTgt spid="22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27"/>
                                        </p:tgtEl>
                                        <p:attrNameLst>
                                          <p:attrName>style.visibility</p:attrName>
                                        </p:attrNameLst>
                                      </p:cBhvr>
                                      <p:to>
                                        <p:strVal val="visible"/>
                                      </p:to>
                                    </p:set>
                                    <p:animEffect transition="in" filter="fade">
                                      <p:cBhvr>
                                        <p:cTn id="55" dur="500"/>
                                        <p:tgtEl>
                                          <p:spTgt spid="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animBg="1"/>
      <p:bldP spid="209" grpId="0" animBg="1"/>
      <p:bldP spid="210" grpId="0" animBg="1"/>
      <p:bldP spid="211" grpId="0"/>
      <p:bldP spid="212" grpId="0"/>
      <p:bldP spid="213" grpId="0"/>
      <p:bldP spid="214" grpId="0"/>
      <p:bldP spid="215" grpId="0"/>
      <p:bldP spid="216" grpId="0"/>
      <p:bldP spid="225" grpId="0"/>
      <p:bldP spid="226" grpId="0"/>
      <p:bldP spid="2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hidden="1"/>
          <p:cNvSpPr txBox="1"/>
          <p:nvPr/>
        </p:nvSpPr>
        <p:spPr>
          <a:xfrm>
            <a:off x="0" y="149731"/>
            <a:ext cx="2095500" cy="369332"/>
          </a:xfrm>
          <a:prstGeom prst="rect">
            <a:avLst/>
          </a:prstGeom>
          <a:noFill/>
        </p:spPr>
        <p:txBody>
          <a:bodyPr wrap="square" rtlCol="0">
            <a:spAutoFit/>
          </a:bodyPr>
          <a:lstStyle/>
          <a:p>
            <a:pPr algn="ctr"/>
            <a:r>
              <a:rPr lang="en-US" altLang="zh-CN" dirty="0">
                <a:noFill/>
              </a:rPr>
              <a:t>BY YUSHEN</a:t>
            </a:r>
            <a:endParaRPr lang="zh-CN" altLang="en-US" dirty="0">
              <a:noFill/>
            </a:endParaRPr>
          </a:p>
        </p:txBody>
      </p:sp>
      <p:grpSp>
        <p:nvGrpSpPr>
          <p:cNvPr id="2" name="组合 1"/>
          <p:cNvGrpSpPr/>
          <p:nvPr/>
        </p:nvGrpSpPr>
        <p:grpSpPr>
          <a:xfrm>
            <a:off x="286875" y="246419"/>
            <a:ext cx="3726325" cy="613817"/>
            <a:chOff x="528175" y="411519"/>
            <a:chExt cx="3726325" cy="613817"/>
          </a:xfrm>
        </p:grpSpPr>
        <p:sp>
          <p:nvSpPr>
            <p:cNvPr id="39" name="文本框 38"/>
            <p:cNvSpPr txBox="1"/>
            <p:nvPr>
              <p:custDataLst>
                <p:tags r:id="rId1"/>
              </p:custDataLst>
            </p:nvPr>
          </p:nvSpPr>
          <p:spPr>
            <a:xfrm>
              <a:off x="2383884" y="563671"/>
              <a:ext cx="1870616" cy="461665"/>
            </a:xfrm>
            <a:prstGeom prst="rect">
              <a:avLst/>
            </a:prstGeom>
            <a:noFill/>
          </p:spPr>
          <p:txBody>
            <a:bodyPr wrap="square" rtlCol="0">
              <a:spAutoFit/>
            </a:bodyPr>
            <a:lstStyle/>
            <a:p>
              <a:pPr lvl="0"/>
              <a:r>
                <a:rPr lang="zh-CN" altLang="en-US" sz="2400" dirty="0">
                  <a:solidFill>
                    <a:schemeClr val="bg1"/>
                  </a:solidFill>
                  <a:latin typeface="思源黑体 CN Bold" panose="020B0800000000000000" pitchFamily="34" charset="-122"/>
                  <a:ea typeface="思源黑体 CN Bold" panose="020B0800000000000000" pitchFamily="34" charset="-122"/>
                </a:rPr>
                <a:t>探索与思考</a:t>
              </a:r>
            </a:p>
          </p:txBody>
        </p:sp>
        <p:grpSp>
          <p:nvGrpSpPr>
            <p:cNvPr id="34" name="组合 33"/>
            <p:cNvGrpSpPr/>
            <p:nvPr/>
          </p:nvGrpSpPr>
          <p:grpSpPr>
            <a:xfrm>
              <a:off x="528175" y="411519"/>
              <a:ext cx="1652932" cy="604728"/>
              <a:chOff x="4738473" y="1752789"/>
              <a:chExt cx="1652932" cy="604728"/>
            </a:xfrm>
          </p:grpSpPr>
          <p:sp>
            <p:nvSpPr>
              <p:cNvPr id="36" name="矩形: 圆角 35"/>
              <p:cNvSpPr/>
              <p:nvPr/>
            </p:nvSpPr>
            <p:spPr>
              <a:xfrm>
                <a:off x="5400881" y="1904941"/>
                <a:ext cx="980398" cy="45023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solidFill>
                </a:endParaRPr>
              </a:p>
            </p:txBody>
          </p:sp>
          <p:sp>
            <p:nvSpPr>
              <p:cNvPr id="37" name="文本框 38"/>
              <p:cNvSpPr txBox="1"/>
              <p:nvPr>
                <p:custDataLst>
                  <p:tags r:id="rId2"/>
                </p:custDataLst>
              </p:nvPr>
            </p:nvSpPr>
            <p:spPr>
              <a:xfrm>
                <a:off x="5768064" y="1904941"/>
                <a:ext cx="623341" cy="400110"/>
              </a:xfrm>
              <a:prstGeom prst="rect">
                <a:avLst/>
              </a:prstGeom>
              <a:noFill/>
            </p:spPr>
            <p:txBody>
              <a:bodyPr wrap="square" rtlCol="0">
                <a:spAutoFit/>
              </a:bodyPr>
              <a:lstStyle/>
              <a:p>
                <a:pPr lvl="0" algn="ctr"/>
                <a:r>
                  <a:rPr lang="en-US" altLang="zh-CN" sz="2000" dirty="0">
                    <a:solidFill>
                      <a:schemeClr val="bg1"/>
                    </a:solidFill>
                    <a:latin typeface="思源黑体 CN Bold" panose="020B0800000000000000" pitchFamily="34" charset="-122"/>
                    <a:ea typeface="思源黑体 CN Bold" panose="020B0800000000000000" pitchFamily="34" charset="-122"/>
                  </a:rPr>
                  <a:t>01</a:t>
                </a:r>
                <a:endParaRPr lang="zh-CN" altLang="en-US" sz="2000" dirty="0">
                  <a:solidFill>
                    <a:schemeClr val="bg1"/>
                  </a:solidFill>
                  <a:latin typeface="思源黑体 CN Bold" panose="020B0800000000000000" pitchFamily="34" charset="-122"/>
                  <a:ea typeface="思源黑体 CN Bold" panose="020B0800000000000000" pitchFamily="34" charset="-122"/>
                </a:endParaRPr>
              </a:p>
            </p:txBody>
          </p:sp>
          <p:pic>
            <p:nvPicPr>
              <p:cNvPr id="38" name="图片 37" descr="图片包含 游戏机, 树&#10;&#10;描述已自动生成"/>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t="24513" b="26369"/>
              <a:stretch>
                <a:fillRect/>
              </a:stretch>
            </p:blipFill>
            <p:spPr>
              <a:xfrm>
                <a:off x="4738473" y="1752789"/>
                <a:ext cx="1231186" cy="604728"/>
              </a:xfrm>
              <a:prstGeom prst="rect">
                <a:avLst/>
              </a:prstGeom>
            </p:spPr>
          </p:pic>
        </p:grpSp>
      </p:grpSp>
      <p:sp>
        <p:nvSpPr>
          <p:cNvPr id="156" name="矩形 155"/>
          <p:cNvSpPr/>
          <p:nvPr/>
        </p:nvSpPr>
        <p:spPr>
          <a:xfrm>
            <a:off x="1375356" y="1409842"/>
            <a:ext cx="7815387" cy="506101"/>
          </a:xfrm>
          <a:prstGeom prst="rect">
            <a:avLst/>
          </a:prstGeom>
        </p:spPr>
        <p:txBody>
          <a:bodyPr wrap="square">
            <a:spAutoFit/>
          </a:bodyPr>
          <a:lstStyle/>
          <a:p>
            <a:pPr defTabSz="913130">
              <a:lnSpc>
                <a:spcPct val="150000"/>
              </a:lnSpc>
              <a:defRPr/>
            </a:pPr>
            <a:r>
              <a:rPr lang="zh-CN" altLang="en-US" sz="2000" kern="0" dirty="0">
                <a:solidFill>
                  <a:schemeClr val="bg1"/>
                </a:solidFill>
                <a:latin typeface="思源黑体 CN Light" panose="020B0300000000000000" pitchFamily="34" charset="-122"/>
                <a:ea typeface="思源黑体 CN Light" panose="020B0300000000000000" pitchFamily="34" charset="-122"/>
              </a:rPr>
              <a:t>等腰直角三角形有这个性质，其他是否也具有这样的性质？</a:t>
            </a:r>
          </a:p>
        </p:txBody>
      </p:sp>
      <p:grpSp>
        <p:nvGrpSpPr>
          <p:cNvPr id="157" name="组合 156"/>
          <p:cNvGrpSpPr/>
          <p:nvPr/>
        </p:nvGrpSpPr>
        <p:grpSpPr>
          <a:xfrm>
            <a:off x="7383676" y="2140316"/>
            <a:ext cx="3840480" cy="3668359"/>
            <a:chOff x="1482859" y="1356099"/>
            <a:chExt cx="3840480" cy="3668359"/>
          </a:xfrm>
        </p:grpSpPr>
        <p:sp>
          <p:nvSpPr>
            <p:cNvPr id="158" name="矩形 157"/>
            <p:cNvSpPr/>
            <p:nvPr/>
          </p:nvSpPr>
          <p:spPr>
            <a:xfrm>
              <a:off x="1482859" y="1356099"/>
              <a:ext cx="3840480" cy="3668359"/>
            </a:xfrm>
            <a:prstGeom prst="rect">
              <a:avLst/>
            </a:prstGeom>
            <a:solidFill>
              <a:sysClr val="window" lastClr="FFFFFF"/>
            </a:solidFill>
            <a:ln w="25400" cap="flat" cmpd="sng" algn="ctr">
              <a:solidFill>
                <a:srgbClr val="50742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nvGrpSpPr>
            <p:cNvPr id="159" name="组合 2"/>
            <p:cNvGrpSpPr/>
            <p:nvPr/>
          </p:nvGrpSpPr>
          <p:grpSpPr bwMode="auto">
            <a:xfrm>
              <a:off x="1699427" y="1485354"/>
              <a:ext cx="3407344" cy="3409848"/>
              <a:chOff x="252443" y="1158071"/>
              <a:chExt cx="4319558" cy="4321963"/>
            </a:xfrm>
          </p:grpSpPr>
          <p:sp>
            <p:nvSpPr>
              <p:cNvPr id="160" name="Line 2"/>
              <p:cNvSpPr>
                <a:spLocks noChangeShapeType="1"/>
              </p:cNvSpPr>
              <p:nvPr/>
            </p:nvSpPr>
            <p:spPr bwMode="auto">
              <a:xfrm>
                <a:off x="255588" y="1165209"/>
                <a:ext cx="4316412"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61" name="Line 3"/>
              <p:cNvSpPr>
                <a:spLocks noChangeShapeType="1"/>
              </p:cNvSpPr>
              <p:nvPr/>
            </p:nvSpPr>
            <p:spPr bwMode="auto">
              <a:xfrm>
                <a:off x="255588" y="1404921"/>
                <a:ext cx="4316412"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62" name="Line 4"/>
              <p:cNvSpPr>
                <a:spLocks noChangeShapeType="1"/>
              </p:cNvSpPr>
              <p:nvPr/>
            </p:nvSpPr>
            <p:spPr bwMode="auto">
              <a:xfrm>
                <a:off x="255588" y="1644634"/>
                <a:ext cx="4316412"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63" name="Line 5"/>
              <p:cNvSpPr>
                <a:spLocks noChangeShapeType="1"/>
              </p:cNvSpPr>
              <p:nvPr/>
            </p:nvSpPr>
            <p:spPr bwMode="auto">
              <a:xfrm>
                <a:off x="255588" y="1884346"/>
                <a:ext cx="4316412"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64" name="Line 6"/>
              <p:cNvSpPr>
                <a:spLocks noChangeShapeType="1"/>
              </p:cNvSpPr>
              <p:nvPr/>
            </p:nvSpPr>
            <p:spPr bwMode="auto">
              <a:xfrm>
                <a:off x="255588" y="2124059"/>
                <a:ext cx="4316412"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65" name="Line 7"/>
              <p:cNvSpPr>
                <a:spLocks noChangeShapeType="1"/>
              </p:cNvSpPr>
              <p:nvPr/>
            </p:nvSpPr>
            <p:spPr bwMode="auto">
              <a:xfrm>
                <a:off x="255588" y="2363771"/>
                <a:ext cx="4316412"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66" name="Line 8"/>
              <p:cNvSpPr>
                <a:spLocks noChangeShapeType="1"/>
              </p:cNvSpPr>
              <p:nvPr/>
            </p:nvSpPr>
            <p:spPr bwMode="auto">
              <a:xfrm>
                <a:off x="255588" y="2603484"/>
                <a:ext cx="4316412"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67" name="Line 9"/>
              <p:cNvSpPr>
                <a:spLocks noChangeShapeType="1"/>
              </p:cNvSpPr>
              <p:nvPr/>
            </p:nvSpPr>
            <p:spPr bwMode="auto">
              <a:xfrm>
                <a:off x="255588" y="2843196"/>
                <a:ext cx="4316412"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68" name="Line 10"/>
              <p:cNvSpPr>
                <a:spLocks noChangeShapeType="1"/>
              </p:cNvSpPr>
              <p:nvPr/>
            </p:nvSpPr>
            <p:spPr bwMode="auto">
              <a:xfrm>
                <a:off x="255588" y="3082909"/>
                <a:ext cx="4316412"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69" name="Line 11"/>
              <p:cNvSpPr>
                <a:spLocks noChangeShapeType="1"/>
              </p:cNvSpPr>
              <p:nvPr/>
            </p:nvSpPr>
            <p:spPr bwMode="auto">
              <a:xfrm>
                <a:off x="255588" y="3322621"/>
                <a:ext cx="4316412"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70" name="Line 12"/>
              <p:cNvSpPr>
                <a:spLocks noChangeShapeType="1"/>
              </p:cNvSpPr>
              <p:nvPr/>
            </p:nvSpPr>
            <p:spPr bwMode="auto">
              <a:xfrm>
                <a:off x="255588" y="3562334"/>
                <a:ext cx="4316412"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71" name="Line 13"/>
              <p:cNvSpPr>
                <a:spLocks noChangeShapeType="1"/>
              </p:cNvSpPr>
              <p:nvPr/>
            </p:nvSpPr>
            <p:spPr bwMode="auto">
              <a:xfrm>
                <a:off x="255587" y="3802046"/>
                <a:ext cx="4316413"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72" name="Line 14"/>
              <p:cNvSpPr>
                <a:spLocks noChangeShapeType="1"/>
              </p:cNvSpPr>
              <p:nvPr/>
            </p:nvSpPr>
            <p:spPr bwMode="auto">
              <a:xfrm>
                <a:off x="255588" y="4041759"/>
                <a:ext cx="4316412"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73" name="Line 15"/>
              <p:cNvSpPr>
                <a:spLocks noChangeShapeType="1"/>
              </p:cNvSpPr>
              <p:nvPr/>
            </p:nvSpPr>
            <p:spPr bwMode="auto">
              <a:xfrm>
                <a:off x="255588" y="4281471"/>
                <a:ext cx="4316412"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74" name="Line 16"/>
              <p:cNvSpPr>
                <a:spLocks noChangeShapeType="1"/>
              </p:cNvSpPr>
              <p:nvPr/>
            </p:nvSpPr>
            <p:spPr bwMode="auto">
              <a:xfrm>
                <a:off x="255588" y="4521184"/>
                <a:ext cx="4316412"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75" name="Line 17"/>
              <p:cNvSpPr>
                <a:spLocks noChangeShapeType="1"/>
              </p:cNvSpPr>
              <p:nvPr/>
            </p:nvSpPr>
            <p:spPr bwMode="auto">
              <a:xfrm>
                <a:off x="255588" y="4760896"/>
                <a:ext cx="4316412"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76" name="Line 18"/>
              <p:cNvSpPr>
                <a:spLocks noChangeShapeType="1"/>
              </p:cNvSpPr>
              <p:nvPr/>
            </p:nvSpPr>
            <p:spPr bwMode="auto">
              <a:xfrm>
                <a:off x="255588" y="5000609"/>
                <a:ext cx="4316412"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77" name="Line 19"/>
              <p:cNvSpPr>
                <a:spLocks noChangeShapeType="1"/>
              </p:cNvSpPr>
              <p:nvPr/>
            </p:nvSpPr>
            <p:spPr bwMode="auto">
              <a:xfrm>
                <a:off x="255588" y="5240321"/>
                <a:ext cx="4316412"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78" name="Line 20"/>
              <p:cNvSpPr>
                <a:spLocks noChangeShapeType="1"/>
              </p:cNvSpPr>
              <p:nvPr/>
            </p:nvSpPr>
            <p:spPr bwMode="auto">
              <a:xfrm>
                <a:off x="255588" y="5480034"/>
                <a:ext cx="4316412"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79" name="Line 21"/>
              <p:cNvSpPr>
                <a:spLocks noChangeShapeType="1"/>
              </p:cNvSpPr>
              <p:nvPr/>
            </p:nvSpPr>
            <p:spPr bwMode="auto">
              <a:xfrm flipH="1">
                <a:off x="252443" y="1158071"/>
                <a:ext cx="0" cy="432000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80" name="Line 22"/>
              <p:cNvSpPr>
                <a:spLocks noChangeShapeType="1"/>
              </p:cNvSpPr>
              <p:nvPr/>
            </p:nvSpPr>
            <p:spPr bwMode="auto">
              <a:xfrm>
                <a:off x="495300" y="1165209"/>
                <a:ext cx="0" cy="4314825"/>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81" name="Line 23"/>
              <p:cNvSpPr>
                <a:spLocks noChangeShapeType="1"/>
              </p:cNvSpPr>
              <p:nvPr/>
            </p:nvSpPr>
            <p:spPr bwMode="auto">
              <a:xfrm>
                <a:off x="735013" y="1165209"/>
                <a:ext cx="0" cy="4314825"/>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82" name="Line 24"/>
              <p:cNvSpPr>
                <a:spLocks noChangeShapeType="1"/>
              </p:cNvSpPr>
              <p:nvPr/>
            </p:nvSpPr>
            <p:spPr bwMode="auto">
              <a:xfrm>
                <a:off x="974725" y="1165209"/>
                <a:ext cx="0" cy="4314825"/>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83" name="Line 25"/>
              <p:cNvSpPr>
                <a:spLocks noChangeShapeType="1"/>
              </p:cNvSpPr>
              <p:nvPr/>
            </p:nvSpPr>
            <p:spPr bwMode="auto">
              <a:xfrm>
                <a:off x="1214438" y="1165209"/>
                <a:ext cx="0" cy="4314825"/>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84" name="Line 26"/>
              <p:cNvSpPr>
                <a:spLocks noChangeShapeType="1"/>
              </p:cNvSpPr>
              <p:nvPr/>
            </p:nvSpPr>
            <p:spPr bwMode="auto">
              <a:xfrm>
                <a:off x="1454150" y="1165209"/>
                <a:ext cx="0" cy="4314825"/>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85" name="Line 27"/>
              <p:cNvSpPr>
                <a:spLocks noChangeShapeType="1"/>
              </p:cNvSpPr>
              <p:nvPr/>
            </p:nvSpPr>
            <p:spPr bwMode="auto">
              <a:xfrm>
                <a:off x="1693863" y="1165209"/>
                <a:ext cx="0" cy="4314825"/>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86" name="Line 28"/>
              <p:cNvSpPr>
                <a:spLocks noChangeShapeType="1"/>
              </p:cNvSpPr>
              <p:nvPr/>
            </p:nvSpPr>
            <p:spPr bwMode="auto">
              <a:xfrm>
                <a:off x="1933575" y="1165209"/>
                <a:ext cx="0" cy="4314825"/>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87" name="Line 29"/>
              <p:cNvSpPr>
                <a:spLocks noChangeShapeType="1"/>
              </p:cNvSpPr>
              <p:nvPr/>
            </p:nvSpPr>
            <p:spPr bwMode="auto">
              <a:xfrm>
                <a:off x="2174875" y="1165209"/>
                <a:ext cx="0" cy="4314825"/>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88" name="Line 30"/>
              <p:cNvSpPr>
                <a:spLocks noChangeShapeType="1"/>
              </p:cNvSpPr>
              <p:nvPr/>
            </p:nvSpPr>
            <p:spPr bwMode="auto">
              <a:xfrm>
                <a:off x="2414588" y="1165209"/>
                <a:ext cx="0" cy="4314825"/>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89" name="Line 31"/>
              <p:cNvSpPr>
                <a:spLocks noChangeShapeType="1"/>
              </p:cNvSpPr>
              <p:nvPr/>
            </p:nvSpPr>
            <p:spPr bwMode="auto">
              <a:xfrm>
                <a:off x="2654300" y="1165209"/>
                <a:ext cx="0" cy="4314825"/>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90" name="Line 32"/>
              <p:cNvSpPr>
                <a:spLocks noChangeShapeType="1"/>
              </p:cNvSpPr>
              <p:nvPr/>
            </p:nvSpPr>
            <p:spPr bwMode="auto">
              <a:xfrm>
                <a:off x="2894013" y="1165209"/>
                <a:ext cx="0" cy="4314825"/>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91" name="Line 33"/>
              <p:cNvSpPr>
                <a:spLocks noChangeShapeType="1"/>
              </p:cNvSpPr>
              <p:nvPr/>
            </p:nvSpPr>
            <p:spPr bwMode="auto">
              <a:xfrm>
                <a:off x="3133725" y="1165209"/>
                <a:ext cx="0" cy="4314825"/>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92" name="Line 34"/>
              <p:cNvSpPr>
                <a:spLocks noChangeShapeType="1"/>
              </p:cNvSpPr>
              <p:nvPr/>
            </p:nvSpPr>
            <p:spPr bwMode="auto">
              <a:xfrm>
                <a:off x="3373438" y="1165209"/>
                <a:ext cx="0" cy="4314825"/>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93" name="Line 35"/>
              <p:cNvSpPr>
                <a:spLocks noChangeShapeType="1"/>
              </p:cNvSpPr>
              <p:nvPr/>
            </p:nvSpPr>
            <p:spPr bwMode="auto">
              <a:xfrm>
                <a:off x="3613150" y="1165209"/>
                <a:ext cx="0" cy="4314825"/>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94" name="Line 36"/>
              <p:cNvSpPr>
                <a:spLocks noChangeShapeType="1"/>
              </p:cNvSpPr>
              <p:nvPr/>
            </p:nvSpPr>
            <p:spPr bwMode="auto">
              <a:xfrm>
                <a:off x="3852863" y="1165209"/>
                <a:ext cx="0" cy="4314825"/>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95" name="Line 37"/>
              <p:cNvSpPr>
                <a:spLocks noChangeShapeType="1"/>
              </p:cNvSpPr>
              <p:nvPr/>
            </p:nvSpPr>
            <p:spPr bwMode="auto">
              <a:xfrm>
                <a:off x="4092575" y="1165209"/>
                <a:ext cx="0" cy="4314825"/>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96" name="Line 38"/>
              <p:cNvSpPr>
                <a:spLocks noChangeShapeType="1"/>
              </p:cNvSpPr>
              <p:nvPr/>
            </p:nvSpPr>
            <p:spPr bwMode="auto">
              <a:xfrm>
                <a:off x="4332288" y="1165209"/>
                <a:ext cx="0" cy="4314825"/>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97" name="Line 39"/>
              <p:cNvSpPr>
                <a:spLocks noChangeShapeType="1"/>
              </p:cNvSpPr>
              <p:nvPr/>
            </p:nvSpPr>
            <p:spPr bwMode="auto">
              <a:xfrm>
                <a:off x="4572000" y="1165209"/>
                <a:ext cx="0" cy="4314825"/>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98" name="Line 40"/>
              <p:cNvSpPr>
                <a:spLocks noChangeShapeType="1"/>
              </p:cNvSpPr>
              <p:nvPr/>
            </p:nvSpPr>
            <p:spPr bwMode="auto">
              <a:xfrm>
                <a:off x="735013" y="1404921"/>
                <a:ext cx="719137"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99" name="Line 41"/>
              <p:cNvSpPr>
                <a:spLocks noChangeShapeType="1"/>
              </p:cNvSpPr>
              <p:nvPr/>
            </p:nvSpPr>
            <p:spPr bwMode="auto">
              <a:xfrm>
                <a:off x="735013" y="1644634"/>
                <a:ext cx="719137"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00" name="Line 42"/>
              <p:cNvSpPr>
                <a:spLocks noChangeShapeType="1"/>
              </p:cNvSpPr>
              <p:nvPr/>
            </p:nvSpPr>
            <p:spPr bwMode="auto">
              <a:xfrm>
                <a:off x="974725" y="1165209"/>
                <a:ext cx="0" cy="719137"/>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01" name="Line 43"/>
              <p:cNvSpPr>
                <a:spLocks noChangeShapeType="1"/>
              </p:cNvSpPr>
              <p:nvPr/>
            </p:nvSpPr>
            <p:spPr bwMode="auto">
              <a:xfrm>
                <a:off x="1214438" y="1165209"/>
                <a:ext cx="0" cy="719137"/>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02" name="Line 44"/>
              <p:cNvSpPr>
                <a:spLocks noChangeShapeType="1"/>
              </p:cNvSpPr>
              <p:nvPr/>
            </p:nvSpPr>
            <p:spPr bwMode="auto">
              <a:xfrm>
                <a:off x="1693863" y="1884346"/>
                <a:ext cx="0" cy="479425"/>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03" name="Line 45"/>
              <p:cNvSpPr>
                <a:spLocks noChangeShapeType="1"/>
              </p:cNvSpPr>
              <p:nvPr/>
            </p:nvSpPr>
            <p:spPr bwMode="auto">
              <a:xfrm>
                <a:off x="1454150" y="2124059"/>
                <a:ext cx="479425"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04" name="Line 46"/>
              <p:cNvSpPr>
                <a:spLocks noChangeShapeType="1"/>
              </p:cNvSpPr>
              <p:nvPr/>
            </p:nvSpPr>
            <p:spPr bwMode="auto">
              <a:xfrm>
                <a:off x="735013" y="1884346"/>
                <a:ext cx="0" cy="1077913"/>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05" name="Line 47"/>
              <p:cNvSpPr>
                <a:spLocks noChangeShapeType="1"/>
              </p:cNvSpPr>
              <p:nvPr/>
            </p:nvSpPr>
            <p:spPr bwMode="auto">
              <a:xfrm>
                <a:off x="974725" y="2003409"/>
                <a:ext cx="0" cy="107950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06" name="Line 48"/>
              <p:cNvSpPr>
                <a:spLocks noChangeShapeType="1"/>
              </p:cNvSpPr>
              <p:nvPr/>
            </p:nvSpPr>
            <p:spPr bwMode="auto">
              <a:xfrm>
                <a:off x="1214438" y="2243121"/>
                <a:ext cx="0" cy="479425"/>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28" name="Line 49"/>
              <p:cNvSpPr>
                <a:spLocks noChangeShapeType="1"/>
              </p:cNvSpPr>
              <p:nvPr/>
            </p:nvSpPr>
            <p:spPr bwMode="auto">
              <a:xfrm>
                <a:off x="615950" y="2124059"/>
                <a:ext cx="479425"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29" name="Line 50"/>
              <p:cNvSpPr>
                <a:spLocks noChangeShapeType="1"/>
              </p:cNvSpPr>
              <p:nvPr/>
            </p:nvSpPr>
            <p:spPr bwMode="auto">
              <a:xfrm>
                <a:off x="376238" y="2363771"/>
                <a:ext cx="1077912"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30" name="Line 51"/>
              <p:cNvSpPr>
                <a:spLocks noChangeShapeType="1"/>
              </p:cNvSpPr>
              <p:nvPr/>
            </p:nvSpPr>
            <p:spPr bwMode="auto">
              <a:xfrm>
                <a:off x="255588" y="2603484"/>
                <a:ext cx="1079500"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31" name="Line 52"/>
              <p:cNvSpPr>
                <a:spLocks noChangeShapeType="1"/>
              </p:cNvSpPr>
              <p:nvPr/>
            </p:nvSpPr>
            <p:spPr bwMode="auto">
              <a:xfrm>
                <a:off x="615950" y="2843196"/>
                <a:ext cx="479425"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32" name="Line 53"/>
              <p:cNvSpPr>
                <a:spLocks noChangeShapeType="1"/>
              </p:cNvSpPr>
              <p:nvPr/>
            </p:nvSpPr>
            <p:spPr bwMode="auto">
              <a:xfrm>
                <a:off x="495300" y="2243121"/>
                <a:ext cx="0" cy="479425"/>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33" name="Line 54"/>
              <p:cNvSpPr>
                <a:spLocks noChangeShapeType="1"/>
              </p:cNvSpPr>
              <p:nvPr/>
            </p:nvSpPr>
            <p:spPr bwMode="auto">
              <a:xfrm>
                <a:off x="1933575" y="3802046"/>
                <a:ext cx="720725"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34" name="Line 56"/>
              <p:cNvSpPr>
                <a:spLocks noChangeShapeType="1"/>
              </p:cNvSpPr>
              <p:nvPr/>
            </p:nvSpPr>
            <p:spPr bwMode="auto">
              <a:xfrm>
                <a:off x="1933575" y="3802046"/>
                <a:ext cx="720725"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35" name="Line 58"/>
              <p:cNvSpPr>
                <a:spLocks noChangeShapeType="1"/>
              </p:cNvSpPr>
              <p:nvPr/>
            </p:nvSpPr>
            <p:spPr bwMode="auto">
              <a:xfrm>
                <a:off x="1693863" y="1884346"/>
                <a:ext cx="0" cy="479425"/>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36" name="Line 59"/>
              <p:cNvSpPr>
                <a:spLocks noChangeShapeType="1"/>
              </p:cNvSpPr>
              <p:nvPr/>
            </p:nvSpPr>
            <p:spPr bwMode="auto">
              <a:xfrm>
                <a:off x="735013" y="1884346"/>
                <a:ext cx="0" cy="1077913"/>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37" name="Line 60"/>
              <p:cNvSpPr>
                <a:spLocks noChangeShapeType="1"/>
              </p:cNvSpPr>
              <p:nvPr/>
            </p:nvSpPr>
            <p:spPr bwMode="auto">
              <a:xfrm>
                <a:off x="974725" y="2003409"/>
                <a:ext cx="0" cy="107950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38" name="Line 61"/>
              <p:cNvSpPr>
                <a:spLocks noChangeShapeType="1"/>
              </p:cNvSpPr>
              <p:nvPr/>
            </p:nvSpPr>
            <p:spPr bwMode="auto">
              <a:xfrm>
                <a:off x="1214438" y="2243121"/>
                <a:ext cx="0" cy="479425"/>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39" name="Line 62"/>
              <p:cNvSpPr>
                <a:spLocks noChangeShapeType="1"/>
              </p:cNvSpPr>
              <p:nvPr/>
            </p:nvSpPr>
            <p:spPr bwMode="auto">
              <a:xfrm>
                <a:off x="615950" y="2124059"/>
                <a:ext cx="479425"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40" name="Line 63"/>
              <p:cNvSpPr>
                <a:spLocks noChangeShapeType="1"/>
              </p:cNvSpPr>
              <p:nvPr/>
            </p:nvSpPr>
            <p:spPr bwMode="auto">
              <a:xfrm>
                <a:off x="376238" y="2363771"/>
                <a:ext cx="1077912"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41" name="Line 64"/>
              <p:cNvSpPr>
                <a:spLocks noChangeShapeType="1"/>
              </p:cNvSpPr>
              <p:nvPr/>
            </p:nvSpPr>
            <p:spPr bwMode="auto">
              <a:xfrm>
                <a:off x="255588" y="2603484"/>
                <a:ext cx="1079500"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42" name="Line 65"/>
              <p:cNvSpPr>
                <a:spLocks noChangeShapeType="1"/>
              </p:cNvSpPr>
              <p:nvPr/>
            </p:nvSpPr>
            <p:spPr bwMode="auto">
              <a:xfrm>
                <a:off x="615950" y="2843196"/>
                <a:ext cx="479425"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43" name="Line 66"/>
              <p:cNvSpPr>
                <a:spLocks noChangeShapeType="1"/>
              </p:cNvSpPr>
              <p:nvPr/>
            </p:nvSpPr>
            <p:spPr bwMode="auto">
              <a:xfrm>
                <a:off x="495300" y="2243121"/>
                <a:ext cx="0" cy="479425"/>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44" name="Line 67"/>
              <p:cNvSpPr>
                <a:spLocks noChangeShapeType="1"/>
              </p:cNvSpPr>
              <p:nvPr/>
            </p:nvSpPr>
            <p:spPr bwMode="auto">
              <a:xfrm>
                <a:off x="1693863" y="1884346"/>
                <a:ext cx="0" cy="479425"/>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45" name="Line 72"/>
              <p:cNvSpPr>
                <a:spLocks noChangeShapeType="1"/>
              </p:cNvSpPr>
              <p:nvPr/>
            </p:nvSpPr>
            <p:spPr bwMode="auto">
              <a:xfrm>
                <a:off x="2174875" y="3562334"/>
                <a:ext cx="0" cy="719138"/>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46" name="Line 73"/>
              <p:cNvSpPr>
                <a:spLocks noChangeShapeType="1"/>
              </p:cNvSpPr>
              <p:nvPr/>
            </p:nvSpPr>
            <p:spPr bwMode="auto">
              <a:xfrm>
                <a:off x="2414588" y="3562334"/>
                <a:ext cx="0" cy="720725"/>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47" name="Line 82"/>
              <p:cNvSpPr>
                <a:spLocks noChangeShapeType="1"/>
              </p:cNvSpPr>
              <p:nvPr/>
            </p:nvSpPr>
            <p:spPr bwMode="auto">
              <a:xfrm>
                <a:off x="2894013" y="3201972"/>
                <a:ext cx="0" cy="481013"/>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48" name="Line 83"/>
              <p:cNvSpPr>
                <a:spLocks noChangeShapeType="1"/>
              </p:cNvSpPr>
              <p:nvPr/>
            </p:nvSpPr>
            <p:spPr bwMode="auto">
              <a:xfrm>
                <a:off x="3133725" y="2722547"/>
                <a:ext cx="0" cy="107950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49" name="Line 84"/>
              <p:cNvSpPr>
                <a:spLocks noChangeShapeType="1"/>
              </p:cNvSpPr>
              <p:nvPr/>
            </p:nvSpPr>
            <p:spPr bwMode="auto">
              <a:xfrm>
                <a:off x="3373438" y="2363772"/>
                <a:ext cx="0" cy="1677988"/>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50" name="Line 85"/>
              <p:cNvSpPr>
                <a:spLocks noChangeShapeType="1"/>
              </p:cNvSpPr>
              <p:nvPr/>
            </p:nvSpPr>
            <p:spPr bwMode="auto">
              <a:xfrm>
                <a:off x="3613150" y="2482834"/>
                <a:ext cx="0" cy="1679575"/>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51" name="Line 86"/>
              <p:cNvSpPr>
                <a:spLocks noChangeShapeType="1"/>
              </p:cNvSpPr>
              <p:nvPr/>
            </p:nvSpPr>
            <p:spPr bwMode="auto">
              <a:xfrm>
                <a:off x="3852863" y="2603484"/>
                <a:ext cx="0" cy="1677988"/>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52" name="Line 87"/>
              <p:cNvSpPr>
                <a:spLocks noChangeShapeType="1"/>
              </p:cNvSpPr>
              <p:nvPr/>
            </p:nvSpPr>
            <p:spPr bwMode="auto">
              <a:xfrm>
                <a:off x="4092575" y="2722547"/>
                <a:ext cx="0" cy="120015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53" name="Line 88"/>
              <p:cNvSpPr>
                <a:spLocks noChangeShapeType="1"/>
              </p:cNvSpPr>
              <p:nvPr/>
            </p:nvSpPr>
            <p:spPr bwMode="auto">
              <a:xfrm>
                <a:off x="4332288" y="2962259"/>
                <a:ext cx="0" cy="481013"/>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54" name="Line 89"/>
              <p:cNvSpPr>
                <a:spLocks noChangeShapeType="1"/>
              </p:cNvSpPr>
              <p:nvPr/>
            </p:nvSpPr>
            <p:spPr bwMode="auto">
              <a:xfrm>
                <a:off x="3252788" y="2603484"/>
                <a:ext cx="479425"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55" name="Line 90"/>
              <p:cNvSpPr>
                <a:spLocks noChangeShapeType="1"/>
              </p:cNvSpPr>
              <p:nvPr/>
            </p:nvSpPr>
            <p:spPr bwMode="auto">
              <a:xfrm>
                <a:off x="3013075" y="2843197"/>
                <a:ext cx="1198563"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56" name="Line 91"/>
              <p:cNvSpPr>
                <a:spLocks noChangeShapeType="1"/>
              </p:cNvSpPr>
              <p:nvPr/>
            </p:nvSpPr>
            <p:spPr bwMode="auto">
              <a:xfrm>
                <a:off x="2894013" y="3082909"/>
                <a:ext cx="1677988"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57" name="Line 92"/>
              <p:cNvSpPr>
                <a:spLocks noChangeShapeType="1"/>
              </p:cNvSpPr>
              <p:nvPr/>
            </p:nvSpPr>
            <p:spPr bwMode="auto">
              <a:xfrm>
                <a:off x="2773363" y="3322622"/>
                <a:ext cx="1677988"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58" name="Line 93"/>
              <p:cNvSpPr>
                <a:spLocks noChangeShapeType="1"/>
              </p:cNvSpPr>
              <p:nvPr/>
            </p:nvSpPr>
            <p:spPr bwMode="auto">
              <a:xfrm>
                <a:off x="2654300" y="3562334"/>
                <a:ext cx="1677988"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59" name="Line 94"/>
              <p:cNvSpPr>
                <a:spLocks noChangeShapeType="1"/>
              </p:cNvSpPr>
              <p:nvPr/>
            </p:nvSpPr>
            <p:spPr bwMode="auto">
              <a:xfrm>
                <a:off x="3013075" y="3802047"/>
                <a:ext cx="1079500"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60" name="Line 95"/>
              <p:cNvSpPr>
                <a:spLocks noChangeShapeType="1"/>
              </p:cNvSpPr>
              <p:nvPr/>
            </p:nvSpPr>
            <p:spPr bwMode="auto">
              <a:xfrm>
                <a:off x="3492500" y="4041759"/>
                <a:ext cx="479425"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61" name="Line 98"/>
              <p:cNvSpPr>
                <a:spLocks noChangeShapeType="1"/>
              </p:cNvSpPr>
              <p:nvPr/>
            </p:nvSpPr>
            <p:spPr bwMode="auto">
              <a:xfrm>
                <a:off x="2174875" y="3562334"/>
                <a:ext cx="0" cy="719138"/>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62" name="Line 108"/>
              <p:cNvSpPr>
                <a:spLocks noChangeShapeType="1"/>
              </p:cNvSpPr>
              <p:nvPr/>
            </p:nvSpPr>
            <p:spPr bwMode="auto">
              <a:xfrm>
                <a:off x="2894013" y="3201972"/>
                <a:ext cx="0" cy="481013"/>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63" name="Line 109"/>
              <p:cNvSpPr>
                <a:spLocks noChangeShapeType="1"/>
              </p:cNvSpPr>
              <p:nvPr/>
            </p:nvSpPr>
            <p:spPr bwMode="auto">
              <a:xfrm>
                <a:off x="3133725" y="2722547"/>
                <a:ext cx="0" cy="107950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64" name="Line 112"/>
              <p:cNvSpPr>
                <a:spLocks noChangeShapeType="1"/>
              </p:cNvSpPr>
              <p:nvPr/>
            </p:nvSpPr>
            <p:spPr bwMode="auto">
              <a:xfrm>
                <a:off x="3852863" y="2603484"/>
                <a:ext cx="0" cy="1677988"/>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65" name="Line 113"/>
              <p:cNvSpPr>
                <a:spLocks noChangeShapeType="1"/>
              </p:cNvSpPr>
              <p:nvPr/>
            </p:nvSpPr>
            <p:spPr bwMode="auto">
              <a:xfrm>
                <a:off x="4092575" y="2722547"/>
                <a:ext cx="0" cy="120015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66" name="Line 114"/>
              <p:cNvSpPr>
                <a:spLocks noChangeShapeType="1"/>
              </p:cNvSpPr>
              <p:nvPr/>
            </p:nvSpPr>
            <p:spPr bwMode="auto">
              <a:xfrm>
                <a:off x="4332288" y="2962259"/>
                <a:ext cx="0" cy="481013"/>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67" name="Line 115"/>
              <p:cNvSpPr>
                <a:spLocks noChangeShapeType="1"/>
              </p:cNvSpPr>
              <p:nvPr/>
            </p:nvSpPr>
            <p:spPr bwMode="auto">
              <a:xfrm>
                <a:off x="3252788" y="2603484"/>
                <a:ext cx="479425"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68" name="Line 116"/>
              <p:cNvSpPr>
                <a:spLocks noChangeShapeType="1"/>
              </p:cNvSpPr>
              <p:nvPr/>
            </p:nvSpPr>
            <p:spPr bwMode="auto">
              <a:xfrm>
                <a:off x="3013075" y="2843197"/>
                <a:ext cx="1198563"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69" name="Line 117"/>
              <p:cNvSpPr>
                <a:spLocks noChangeShapeType="1"/>
              </p:cNvSpPr>
              <p:nvPr/>
            </p:nvSpPr>
            <p:spPr bwMode="auto">
              <a:xfrm>
                <a:off x="2894013" y="3082909"/>
                <a:ext cx="1677988"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70" name="Line 118"/>
              <p:cNvSpPr>
                <a:spLocks noChangeShapeType="1"/>
              </p:cNvSpPr>
              <p:nvPr/>
            </p:nvSpPr>
            <p:spPr bwMode="auto">
              <a:xfrm>
                <a:off x="2773363" y="3322622"/>
                <a:ext cx="1677988"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71" name="Line 120"/>
              <p:cNvSpPr>
                <a:spLocks noChangeShapeType="1"/>
              </p:cNvSpPr>
              <p:nvPr/>
            </p:nvSpPr>
            <p:spPr bwMode="auto">
              <a:xfrm>
                <a:off x="3013075" y="3802047"/>
                <a:ext cx="1079500"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72" name="Line 121"/>
              <p:cNvSpPr>
                <a:spLocks noChangeShapeType="1"/>
              </p:cNvSpPr>
              <p:nvPr/>
            </p:nvSpPr>
            <p:spPr bwMode="auto">
              <a:xfrm>
                <a:off x="3492500" y="4041759"/>
                <a:ext cx="479425"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73" name="Line 134"/>
              <p:cNvSpPr>
                <a:spLocks noChangeShapeType="1"/>
              </p:cNvSpPr>
              <p:nvPr/>
            </p:nvSpPr>
            <p:spPr bwMode="auto">
              <a:xfrm>
                <a:off x="2894013" y="3201972"/>
                <a:ext cx="0" cy="481013"/>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74" name="Line 139"/>
              <p:cNvSpPr>
                <a:spLocks noChangeShapeType="1"/>
              </p:cNvSpPr>
              <p:nvPr/>
            </p:nvSpPr>
            <p:spPr bwMode="auto">
              <a:xfrm>
                <a:off x="4092575" y="2722547"/>
                <a:ext cx="0" cy="120015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75" name="Line 140"/>
              <p:cNvSpPr>
                <a:spLocks noChangeShapeType="1"/>
              </p:cNvSpPr>
              <p:nvPr/>
            </p:nvSpPr>
            <p:spPr bwMode="auto">
              <a:xfrm>
                <a:off x="4332288" y="2962259"/>
                <a:ext cx="0" cy="481013"/>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76" name="Line 39"/>
              <p:cNvSpPr>
                <a:spLocks noChangeShapeType="1"/>
              </p:cNvSpPr>
              <p:nvPr/>
            </p:nvSpPr>
            <p:spPr bwMode="auto">
              <a:xfrm>
                <a:off x="4572000" y="1165209"/>
                <a:ext cx="0" cy="4314825"/>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grpSp>
      </p:grpSp>
      <p:sp>
        <p:nvSpPr>
          <p:cNvPr id="277" name="Rectangle 149"/>
          <p:cNvSpPr>
            <a:spLocks noChangeArrowheads="1"/>
          </p:cNvSpPr>
          <p:nvPr/>
        </p:nvSpPr>
        <p:spPr bwMode="auto">
          <a:xfrm>
            <a:off x="7979183" y="3600125"/>
            <a:ext cx="776585" cy="751112"/>
          </a:xfrm>
          <a:prstGeom prst="rect">
            <a:avLst/>
          </a:prstGeom>
          <a:solidFill>
            <a:srgbClr val="50742F">
              <a:alpha val="65097"/>
            </a:srgbClr>
          </a:solidFill>
          <a:ln w="9525">
            <a:solidFill>
              <a:sysClr val="windowText" lastClr="000000"/>
            </a:solidFill>
            <a:miter lim="800000"/>
          </a:ln>
        </p:spPr>
        <p:txBody>
          <a:bodyPr wrap="none" lIns="91304" tIns="45650" rIns="91304" bIns="45650" anchor="ctr"/>
          <a:lstStyle>
            <a:lvl1pPr defTabSz="91313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defTabSz="91313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defTabSz="91313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defTabSz="91313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defTabSz="91313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ctr"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sp>
        <p:nvSpPr>
          <p:cNvPr id="278" name="AutoShape 150"/>
          <p:cNvSpPr>
            <a:spLocks noChangeArrowheads="1"/>
          </p:cNvSpPr>
          <p:nvPr/>
        </p:nvSpPr>
        <p:spPr bwMode="auto">
          <a:xfrm rot="20940245">
            <a:off x="8739779" y="2475638"/>
            <a:ext cx="1899024" cy="1898424"/>
          </a:xfrm>
          <a:prstGeom prst="diamond">
            <a:avLst/>
          </a:prstGeom>
          <a:solidFill>
            <a:srgbClr val="D9BE02">
              <a:alpha val="65097"/>
            </a:srgbClr>
          </a:solidFill>
          <a:ln w="9525">
            <a:solidFill>
              <a:sysClr val="windowText" lastClr="000000"/>
            </a:solidFill>
            <a:miter lim="800000"/>
          </a:ln>
        </p:spPr>
        <p:txBody>
          <a:bodyPr wrap="none" lIns="91304" tIns="45650" rIns="91304" bIns="45650" anchor="ctr"/>
          <a:lstStyle>
            <a:lvl1pPr defTabSz="91313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defTabSz="91313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defTabSz="91313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defTabSz="91313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defTabSz="91313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ctr"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sp>
        <p:nvSpPr>
          <p:cNvPr id="279" name="Rectangle 148"/>
          <p:cNvSpPr>
            <a:spLocks noChangeArrowheads="1"/>
          </p:cNvSpPr>
          <p:nvPr/>
        </p:nvSpPr>
        <p:spPr bwMode="auto">
          <a:xfrm>
            <a:off x="8738983" y="4361526"/>
            <a:ext cx="1134066" cy="1124446"/>
          </a:xfrm>
          <a:prstGeom prst="rect">
            <a:avLst/>
          </a:prstGeom>
          <a:solidFill>
            <a:srgbClr val="50742F">
              <a:alpha val="65097"/>
            </a:srgbClr>
          </a:solidFill>
          <a:ln w="9525">
            <a:solidFill>
              <a:sysClr val="windowText" lastClr="000000"/>
            </a:solidFill>
            <a:miter lim="800000"/>
          </a:ln>
        </p:spPr>
        <p:txBody>
          <a:bodyPr wrap="none" lIns="91304" tIns="45650" rIns="91304" bIns="45650" anchor="ctr"/>
          <a:lstStyle>
            <a:lvl1pPr defTabSz="91313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defTabSz="91313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defTabSz="91313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defTabSz="91313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defTabSz="91313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ctr"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sp>
        <p:nvSpPr>
          <p:cNvPr id="280" name="Text Box 177"/>
          <p:cNvSpPr txBox="1">
            <a:spLocks noChangeArrowheads="1"/>
          </p:cNvSpPr>
          <p:nvPr/>
        </p:nvSpPr>
        <p:spPr bwMode="auto">
          <a:xfrm>
            <a:off x="8236656" y="3816249"/>
            <a:ext cx="339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04" tIns="45650" rIns="91304" bIns="45650">
            <a:spAutoFit/>
          </a:bodyPr>
          <a:lstStyle>
            <a:lvl1pPr defTabSz="91313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defTabSz="91313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defTabSz="91313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defTabSz="91313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defTabSz="91313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r>
              <a:rPr kumimoji="0" lang="en-US" altLang="zh-CN" sz="2000" b="1" i="0" u="none" strike="noStrike" kern="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rPr>
              <a:t>A</a:t>
            </a:r>
            <a:endParaRPr kumimoji="0" lang="en-US" altLang="zh-CN" sz="2000" b="1" i="0" u="none" strike="noStrike" kern="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Arial" panose="020B0604020202020204" pitchFamily="34" charset="0"/>
            </a:endParaRPr>
          </a:p>
        </p:txBody>
      </p:sp>
      <p:sp>
        <p:nvSpPr>
          <p:cNvPr id="281" name="Text Box 178"/>
          <p:cNvSpPr txBox="1">
            <a:spLocks noChangeArrowheads="1"/>
          </p:cNvSpPr>
          <p:nvPr/>
        </p:nvSpPr>
        <p:spPr bwMode="auto">
          <a:xfrm>
            <a:off x="9190743" y="4751286"/>
            <a:ext cx="3286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04" tIns="45650" rIns="91304" bIns="45650">
            <a:spAutoFit/>
          </a:bodyPr>
          <a:lstStyle>
            <a:lvl1pPr defTabSz="91313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defTabSz="91313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defTabSz="91313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defTabSz="91313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defTabSz="91313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r>
              <a:rPr kumimoji="0" lang="en-US" altLang="zh-CN" sz="2000" b="1" i="0" u="none" strike="noStrike" kern="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rPr>
              <a:t>B</a:t>
            </a:r>
            <a:endParaRPr kumimoji="0" lang="en-US" altLang="zh-CN" sz="2000" b="1" i="0" u="none" strike="noStrike" kern="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Arial" panose="020B0604020202020204" pitchFamily="34" charset="0"/>
            </a:endParaRPr>
          </a:p>
        </p:txBody>
      </p:sp>
      <p:sp>
        <p:nvSpPr>
          <p:cNvPr id="282" name="Text Box 179"/>
          <p:cNvSpPr txBox="1">
            <a:spLocks noChangeArrowheads="1"/>
          </p:cNvSpPr>
          <p:nvPr/>
        </p:nvSpPr>
        <p:spPr bwMode="auto">
          <a:xfrm>
            <a:off x="9455965" y="3205596"/>
            <a:ext cx="320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04" tIns="45650" rIns="91304" bIns="45650">
            <a:spAutoFit/>
          </a:bodyPr>
          <a:lstStyle>
            <a:lvl1pPr defTabSz="91313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defTabSz="91313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defTabSz="91313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defTabSz="91313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defTabSz="91313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r>
              <a:rPr kumimoji="0" lang="en-US" altLang="zh-CN" sz="2000" b="1" i="0" u="none" strike="noStrike" kern="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rPr>
              <a:t>C</a:t>
            </a:r>
            <a:endParaRPr kumimoji="0" lang="en-US" altLang="zh-CN" sz="2000" b="1" i="0" u="none" strike="noStrike" kern="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Arial" panose="020B0604020202020204" pitchFamily="34" charset="0"/>
            </a:endParaRPr>
          </a:p>
        </p:txBody>
      </p:sp>
      <p:sp>
        <p:nvSpPr>
          <p:cNvPr id="283" name="矩形 282"/>
          <p:cNvSpPr/>
          <p:nvPr/>
        </p:nvSpPr>
        <p:spPr>
          <a:xfrm>
            <a:off x="8744766" y="2471261"/>
            <a:ext cx="1884641" cy="1881387"/>
          </a:xfrm>
          <a:prstGeom prst="rect">
            <a:avLst/>
          </a:prstGeom>
          <a:noFill/>
          <a:ln w="25400" cap="flat" cmpd="sng" algn="ctr">
            <a:solidFill>
              <a:srgbClr val="FF0000"/>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mc:AlternateContent xmlns:mc="http://schemas.openxmlformats.org/markup-compatibility/2006" xmlns:a14="http://schemas.microsoft.com/office/drawing/2010/main">
        <mc:Choice Requires="a14">
          <p:sp>
            <p:nvSpPr>
              <p:cNvPr id="284" name="文本框 283"/>
              <p:cNvSpPr txBox="1"/>
              <p:nvPr/>
            </p:nvSpPr>
            <p:spPr>
              <a:xfrm>
                <a:off x="1380915" y="2229421"/>
                <a:ext cx="5243923" cy="2308324"/>
              </a:xfrm>
              <a:prstGeom prst="rect">
                <a:avLst/>
              </a:prstGeom>
              <a:noFill/>
            </p:spPr>
            <p:txBody>
              <a:bodyPr wrap="square" rtlCol="0">
                <a:spAutoFit/>
              </a:bodyPr>
              <a:lstStyle/>
              <a:p>
                <a:pPr defTabSz="685800"/>
                <a:r>
                  <a:rPr lang="en-US" altLang="zh-CN" sz="4000" b="1" dirty="0">
                    <a:solidFill>
                      <a:schemeClr val="bg1"/>
                    </a:solidFill>
                    <a:latin typeface="思源黑体 CN Bold" panose="020B0800000000000000" pitchFamily="34" charset="-122"/>
                    <a:ea typeface="思源黑体 CN Bold" panose="020B0800000000000000" pitchFamily="34" charset="-122"/>
                  </a:rPr>
                  <a:t>S</a:t>
                </a:r>
                <a:r>
                  <a:rPr lang="en-US" altLang="zh-CN" sz="2400" b="1" dirty="0">
                    <a:solidFill>
                      <a:schemeClr val="bg1"/>
                    </a:solidFill>
                    <a:latin typeface="思源黑体 CN Bold" panose="020B0800000000000000" pitchFamily="34" charset="-122"/>
                    <a:ea typeface="思源黑体 CN Bold" panose="020B0800000000000000" pitchFamily="34" charset="-122"/>
                  </a:rPr>
                  <a:t>A =</a:t>
                </a:r>
                <a:r>
                  <a:rPr lang="en-US" altLang="zh-CN" sz="3600" b="1" dirty="0">
                    <a:solidFill>
                      <a:schemeClr val="bg1"/>
                    </a:solidFill>
                    <a:latin typeface="思源黑体 CN Bold" panose="020B0800000000000000" pitchFamily="34" charset="-122"/>
                    <a:ea typeface="思源黑体 CN Bold" panose="020B0800000000000000" pitchFamily="34" charset="-122"/>
                  </a:rPr>
                  <a:t>4×4=16</a:t>
                </a:r>
              </a:p>
              <a:p>
                <a:pPr defTabSz="685800"/>
                <a:r>
                  <a:rPr lang="en-US" altLang="zh-CN" sz="4000" b="1" dirty="0">
                    <a:solidFill>
                      <a:schemeClr val="bg1"/>
                    </a:solidFill>
                    <a:latin typeface="思源黑体 CN Bold" panose="020B0800000000000000" pitchFamily="34" charset="-122"/>
                    <a:ea typeface="思源黑体 CN Bold" panose="020B0800000000000000" pitchFamily="34" charset="-122"/>
                  </a:rPr>
                  <a:t>S</a:t>
                </a:r>
                <a:r>
                  <a:rPr lang="en-US" altLang="zh-CN" sz="2400" b="1" dirty="0">
                    <a:solidFill>
                      <a:schemeClr val="bg1"/>
                    </a:solidFill>
                    <a:latin typeface="思源黑体 CN Bold" panose="020B0800000000000000" pitchFamily="34" charset="-122"/>
                    <a:ea typeface="思源黑体 CN Bold" panose="020B0800000000000000" pitchFamily="34" charset="-122"/>
                  </a:rPr>
                  <a:t>B =</a:t>
                </a:r>
                <a:r>
                  <a:rPr lang="en-US" altLang="zh-CN" sz="3600" b="1" dirty="0">
                    <a:solidFill>
                      <a:schemeClr val="bg1"/>
                    </a:solidFill>
                    <a:latin typeface="思源黑体 CN Bold" panose="020B0800000000000000" pitchFamily="34" charset="-122"/>
                    <a:ea typeface="思源黑体 CN Bold" panose="020B0800000000000000" pitchFamily="34" charset="-122"/>
                  </a:rPr>
                  <a:t>6×6=36</a:t>
                </a:r>
              </a:p>
              <a:p>
                <a:pPr defTabSz="685800"/>
                <a:r>
                  <a:rPr lang="en-US" altLang="zh-CN" sz="4000" b="1" dirty="0">
                    <a:solidFill>
                      <a:schemeClr val="bg1"/>
                    </a:solidFill>
                    <a:latin typeface="思源黑体 CN Bold" panose="020B0800000000000000" pitchFamily="34" charset="-122"/>
                    <a:ea typeface="思源黑体 CN Bold" panose="020B0800000000000000" pitchFamily="34" charset="-122"/>
                  </a:rPr>
                  <a:t>S</a:t>
                </a:r>
                <a:r>
                  <a:rPr lang="en-US" altLang="zh-CN" sz="2400" b="1" dirty="0">
                    <a:solidFill>
                      <a:schemeClr val="bg1"/>
                    </a:solidFill>
                    <a:latin typeface="思源黑体 CN Bold" panose="020B0800000000000000" pitchFamily="34" charset="-122"/>
                    <a:ea typeface="思源黑体 CN Bold" panose="020B0800000000000000" pitchFamily="34" charset="-122"/>
                  </a:rPr>
                  <a:t>C (</a:t>
                </a:r>
                <a:r>
                  <a:rPr lang="zh-CN" altLang="en-US" sz="2400" b="1" dirty="0">
                    <a:solidFill>
                      <a:schemeClr val="bg1"/>
                    </a:solidFill>
                    <a:latin typeface="思源黑体 CN Bold" panose="020B0800000000000000" pitchFamily="34" charset="-122"/>
                    <a:ea typeface="思源黑体 CN Bold" panose="020B0800000000000000" pitchFamily="34" charset="-122"/>
                  </a:rPr>
                  <a:t>补全法</a:t>
                </a:r>
                <a:r>
                  <a:rPr lang="en-US" altLang="zh-CN" sz="2400" b="1" dirty="0">
                    <a:solidFill>
                      <a:schemeClr val="bg1"/>
                    </a:solidFill>
                    <a:latin typeface="思源黑体 CN Bold" panose="020B0800000000000000" pitchFamily="34" charset="-122"/>
                    <a:ea typeface="思源黑体 CN Bold" panose="020B0800000000000000" pitchFamily="34" charset="-122"/>
                  </a:rPr>
                  <a:t>)=10×10 - 4×</a:t>
                </a:r>
                <a14:m>
                  <m:oMath xmlns:m="http://schemas.openxmlformats.org/officeDocument/2006/math">
                    <m:f>
                      <m:fPr>
                        <m:ctrlPr>
                          <a:rPr lang="en-US" altLang="zh-CN" sz="2400" b="1" i="1" dirty="0" smtClean="0">
                            <a:solidFill>
                              <a:schemeClr val="bg1"/>
                            </a:solidFill>
                            <a:latin typeface="Cambria Math" panose="02040503050406030204" pitchFamily="18" charset="0"/>
                          </a:rPr>
                        </m:ctrlPr>
                      </m:fPr>
                      <m:num>
                        <m:r>
                          <a:rPr lang="en-US" altLang="zh-CN" sz="2400" b="1" dirty="0" smtClean="0">
                            <a:solidFill>
                              <a:schemeClr val="bg1"/>
                            </a:solidFill>
                            <a:latin typeface="Cambria Math" panose="02040503050406030204" pitchFamily="18" charset="0"/>
                          </a:rPr>
                          <m:t>1</m:t>
                        </m:r>
                      </m:num>
                      <m:den>
                        <m:r>
                          <a:rPr lang="en-US" altLang="zh-CN" sz="2400" b="1" dirty="0" smtClean="0">
                            <a:solidFill>
                              <a:schemeClr val="bg1"/>
                            </a:solidFill>
                            <a:latin typeface="Cambria Math" panose="02040503050406030204" pitchFamily="18" charset="0"/>
                          </a:rPr>
                          <m:t>2</m:t>
                        </m:r>
                      </m:den>
                    </m:f>
                  </m:oMath>
                </a14:m>
                <a:r>
                  <a:rPr lang="en-US" altLang="zh-CN" sz="2400" b="1" dirty="0">
                    <a:solidFill>
                      <a:schemeClr val="bg1"/>
                    </a:solidFill>
                    <a:latin typeface="思源黑体 CN Bold" panose="020B0800000000000000" pitchFamily="34" charset="-122"/>
                    <a:ea typeface="思源黑体 CN Bold" panose="020B0800000000000000" pitchFamily="34" charset="-122"/>
                  </a:rPr>
                  <a:t> ×4 ×6</a:t>
                </a:r>
              </a:p>
              <a:p>
                <a:pPr defTabSz="685800"/>
                <a:r>
                  <a:rPr lang="en-US" altLang="zh-CN" sz="2400" b="1" dirty="0">
                    <a:solidFill>
                      <a:schemeClr val="bg1"/>
                    </a:solidFill>
                    <a:latin typeface="思源黑体 CN Bold" panose="020B0800000000000000" pitchFamily="34" charset="-122"/>
                    <a:ea typeface="思源黑体 CN Bold" panose="020B0800000000000000" pitchFamily="34" charset="-122"/>
                  </a:rPr>
                  <a:t>                       =52</a:t>
                </a:r>
              </a:p>
            </p:txBody>
          </p:sp>
        </mc:Choice>
        <mc:Fallback xmlns="">
          <p:sp>
            <p:nvSpPr>
              <p:cNvPr id="284" name="文本框 283"/>
              <p:cNvSpPr txBox="1">
                <a:spLocks noRot="1" noChangeAspect="1" noMove="1" noResize="1" noEditPoints="1" noAdjustHandles="1" noChangeArrowheads="1" noChangeShapeType="1" noTextEdit="1"/>
              </p:cNvSpPr>
              <p:nvPr/>
            </p:nvSpPr>
            <p:spPr>
              <a:xfrm>
                <a:off x="1380915" y="2229421"/>
                <a:ext cx="5243923" cy="2308324"/>
              </a:xfrm>
              <a:prstGeom prst="rect">
                <a:avLst/>
              </a:prstGeom>
              <a:blipFill rotWithShape="1">
                <a:blip r:embed="rId6"/>
                <a:stretch>
                  <a:fillRect l="-8" t="-25" r="10" b="-12873"/>
                </a:stretch>
              </a:blipFill>
            </p:spPr>
            <p:txBody>
              <a:bodyPr/>
              <a:lstStyle/>
              <a:p>
                <a:r>
                  <a:rPr lang="zh-CN" altLang="en-US">
                    <a:noFill/>
                  </a:rPr>
                  <a:t> </a:t>
                </a:r>
              </a:p>
            </p:txBody>
          </p:sp>
        </mc:Fallback>
      </mc:AlternateContent>
      <p:sp>
        <p:nvSpPr>
          <p:cNvPr id="285" name="直角三角形 284"/>
          <p:cNvSpPr/>
          <p:nvPr/>
        </p:nvSpPr>
        <p:spPr>
          <a:xfrm>
            <a:off x="8746343" y="3602484"/>
            <a:ext cx="1140288" cy="776588"/>
          </a:xfrm>
          <a:prstGeom prst="rtTriangle">
            <a:avLst/>
          </a:prstGeom>
          <a:solidFill>
            <a:srgbClr val="4BC5B9"/>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86" name="直角三角形 285"/>
          <p:cNvSpPr/>
          <p:nvPr/>
        </p:nvSpPr>
        <p:spPr>
          <a:xfrm rot="16200000">
            <a:off x="9659644" y="3418525"/>
            <a:ext cx="1140288" cy="776588"/>
          </a:xfrm>
          <a:prstGeom prst="rtTriangle">
            <a:avLst/>
          </a:prstGeom>
          <a:solidFill>
            <a:srgbClr val="4BC5B9"/>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87" name="直角三角形 286"/>
          <p:cNvSpPr/>
          <p:nvPr/>
        </p:nvSpPr>
        <p:spPr>
          <a:xfrm rot="10800000">
            <a:off x="9492681" y="2490356"/>
            <a:ext cx="1140288" cy="776588"/>
          </a:xfrm>
          <a:prstGeom prst="rtTriangle">
            <a:avLst/>
          </a:prstGeom>
          <a:solidFill>
            <a:srgbClr val="4BC5B9"/>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88" name="直角三角形 287"/>
          <p:cNvSpPr/>
          <p:nvPr/>
        </p:nvSpPr>
        <p:spPr>
          <a:xfrm rot="5400000">
            <a:off x="8569781" y="2665162"/>
            <a:ext cx="1140288" cy="776588"/>
          </a:xfrm>
          <a:prstGeom prst="rtTriangle">
            <a:avLst/>
          </a:prstGeom>
          <a:solidFill>
            <a:srgbClr val="4BC5B9"/>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89" name="矩形 288"/>
          <p:cNvSpPr/>
          <p:nvPr/>
        </p:nvSpPr>
        <p:spPr>
          <a:xfrm>
            <a:off x="1379966" y="4560153"/>
            <a:ext cx="2292615" cy="584775"/>
          </a:xfrm>
          <a:prstGeom prst="rect">
            <a:avLst/>
          </a:prstGeom>
        </p:spPr>
        <p:txBody>
          <a:bodyPr wrap="none">
            <a:spAutoFit/>
          </a:bodyPr>
          <a:lstStyle/>
          <a:p>
            <a:pPr defTabSz="685800"/>
            <a:r>
              <a:rPr lang="en-US" altLang="zh-CN" sz="3200" b="1" dirty="0">
                <a:solidFill>
                  <a:schemeClr val="bg1"/>
                </a:solidFill>
                <a:latin typeface="思源黑体 CN Bold" panose="020B0800000000000000" pitchFamily="34" charset="-122"/>
                <a:ea typeface="思源黑体 CN Bold" panose="020B0800000000000000" pitchFamily="34" charset="-122"/>
              </a:rPr>
              <a:t>S</a:t>
            </a:r>
            <a:r>
              <a:rPr lang="en-US" altLang="zh-CN" sz="2400" b="1" dirty="0">
                <a:solidFill>
                  <a:schemeClr val="bg1"/>
                </a:solidFill>
                <a:latin typeface="思源黑体 CN Bold" panose="020B0800000000000000" pitchFamily="34" charset="-122"/>
                <a:ea typeface="思源黑体 CN Bold" panose="020B0800000000000000" pitchFamily="34" charset="-122"/>
              </a:rPr>
              <a:t>A</a:t>
            </a:r>
            <a:r>
              <a:rPr lang="en-US" altLang="zh-CN" sz="3200" b="1" dirty="0">
                <a:solidFill>
                  <a:schemeClr val="bg1"/>
                </a:solidFill>
                <a:latin typeface="思源黑体 CN Bold" panose="020B0800000000000000" pitchFamily="34" charset="-122"/>
                <a:ea typeface="思源黑体 CN Bold" panose="020B0800000000000000" pitchFamily="34" charset="-122"/>
              </a:rPr>
              <a:t> + S</a:t>
            </a:r>
            <a:r>
              <a:rPr lang="en-US" altLang="zh-CN" sz="2400" b="1" dirty="0">
                <a:solidFill>
                  <a:schemeClr val="bg1"/>
                </a:solidFill>
                <a:latin typeface="思源黑体 CN Bold" panose="020B0800000000000000" pitchFamily="34" charset="-122"/>
                <a:ea typeface="思源黑体 CN Bold" panose="020B0800000000000000" pitchFamily="34" charset="-122"/>
              </a:rPr>
              <a:t>B</a:t>
            </a:r>
            <a:r>
              <a:rPr lang="en-US" altLang="zh-CN" sz="3200" b="1" dirty="0">
                <a:solidFill>
                  <a:schemeClr val="bg1"/>
                </a:solidFill>
                <a:latin typeface="思源黑体 CN Bold" panose="020B0800000000000000" pitchFamily="34" charset="-122"/>
                <a:ea typeface="思源黑体 CN Bold" panose="020B0800000000000000" pitchFamily="34" charset="-122"/>
              </a:rPr>
              <a:t> =S</a:t>
            </a:r>
            <a:r>
              <a:rPr lang="en-US" altLang="zh-CN" sz="2000" b="1" dirty="0">
                <a:solidFill>
                  <a:schemeClr val="bg1"/>
                </a:solidFill>
                <a:latin typeface="思源黑体 CN Bold" panose="020B0800000000000000" pitchFamily="34" charset="-122"/>
                <a:ea typeface="思源黑体 CN Bold" panose="020B0800000000000000" pitchFamily="34" charset="-122"/>
              </a:rPr>
              <a:t>C</a:t>
            </a:r>
            <a:endParaRPr lang="en-US" altLang="zh-CN" sz="3200" b="1" dirty="0">
              <a:solidFill>
                <a:schemeClr val="bg1"/>
              </a:solidFill>
              <a:latin typeface="思源黑体 CN Bold" panose="020B0800000000000000" pitchFamily="34" charset="-122"/>
              <a:ea typeface="思源黑体 CN Bold" panose="020B0800000000000000" pitchFamily="34" charset="-122"/>
            </a:endParaRPr>
          </a:p>
        </p:txBody>
      </p:sp>
      <p:sp>
        <p:nvSpPr>
          <p:cNvPr id="290" name="矩形 289"/>
          <p:cNvSpPr/>
          <p:nvPr/>
        </p:nvSpPr>
        <p:spPr>
          <a:xfrm>
            <a:off x="1071106" y="5194709"/>
            <a:ext cx="3459796" cy="967765"/>
          </a:xfrm>
          <a:prstGeom prst="rect">
            <a:avLst/>
          </a:prstGeom>
        </p:spPr>
        <p:txBody>
          <a:bodyPr wrap="square">
            <a:spAutoFit/>
          </a:bodyPr>
          <a:lstStyle/>
          <a:p>
            <a:pPr algn="ctr" defTabSz="685800">
              <a:lnSpc>
                <a:spcPct val="150000"/>
              </a:lnSpc>
              <a:spcBef>
                <a:spcPct val="0"/>
              </a:spcBef>
            </a:pPr>
            <a:r>
              <a:rPr lang="zh-CN" altLang="en-US" sz="2000" dirty="0">
                <a:solidFill>
                  <a:schemeClr val="bg1"/>
                </a:solidFill>
                <a:latin typeface="思源黑体 CN Light" panose="020B0300000000000000" pitchFamily="34" charset="-122"/>
                <a:ea typeface="思源黑体 CN Light" panose="020B0300000000000000" pitchFamily="34" charset="-122"/>
              </a:rPr>
              <a:t>等腰直角三角形两直角边</a:t>
            </a:r>
            <a:endParaRPr lang="en-US" altLang="zh-CN" sz="2000" dirty="0">
              <a:solidFill>
                <a:schemeClr val="bg1"/>
              </a:solidFill>
              <a:latin typeface="思源黑体 CN Light" panose="020B0300000000000000" pitchFamily="34" charset="-122"/>
              <a:ea typeface="思源黑体 CN Light" panose="020B0300000000000000" pitchFamily="34" charset="-122"/>
            </a:endParaRPr>
          </a:p>
          <a:p>
            <a:pPr algn="ctr" defTabSz="685800">
              <a:lnSpc>
                <a:spcPct val="150000"/>
              </a:lnSpc>
              <a:spcBef>
                <a:spcPct val="0"/>
              </a:spcBef>
            </a:pPr>
            <a:r>
              <a:rPr lang="zh-CN" altLang="en-US" sz="2000" dirty="0">
                <a:solidFill>
                  <a:schemeClr val="bg1"/>
                </a:solidFill>
                <a:latin typeface="思源黑体 CN Light" panose="020B0300000000000000" pitchFamily="34" charset="-122"/>
                <a:ea typeface="思源黑体 CN Light" panose="020B0300000000000000" pitchFamily="34" charset="-122"/>
              </a:rPr>
              <a:t>的平方和等于斜边的平方</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77"/>
                                        </p:tgtEl>
                                        <p:attrNameLst>
                                          <p:attrName>style.visibility</p:attrName>
                                        </p:attrNameLst>
                                      </p:cBhvr>
                                      <p:to>
                                        <p:strVal val="visible"/>
                                      </p:to>
                                    </p:set>
                                    <p:animEffect transition="in" filter="wipe(right)">
                                      <p:cBhvr>
                                        <p:cTn id="7" dur="500"/>
                                        <p:tgtEl>
                                          <p:spTgt spid="277"/>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80"/>
                                        </p:tgtEl>
                                        <p:attrNameLst>
                                          <p:attrName>style.visibility</p:attrName>
                                        </p:attrNameLst>
                                      </p:cBhvr>
                                      <p:to>
                                        <p:strVal val="visible"/>
                                      </p:to>
                                    </p:set>
                                    <p:animEffect transition="in" filter="wipe(right)">
                                      <p:cBhvr>
                                        <p:cTn id="11" dur="500"/>
                                        <p:tgtEl>
                                          <p:spTgt spid="280"/>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79"/>
                                        </p:tgtEl>
                                        <p:attrNameLst>
                                          <p:attrName>style.visibility</p:attrName>
                                        </p:attrNameLst>
                                      </p:cBhvr>
                                      <p:to>
                                        <p:strVal val="visible"/>
                                      </p:to>
                                    </p:set>
                                    <p:animEffect transition="in" filter="wipe(up)">
                                      <p:cBhvr>
                                        <p:cTn id="15" dur="500"/>
                                        <p:tgtEl>
                                          <p:spTgt spid="279"/>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81"/>
                                        </p:tgtEl>
                                        <p:attrNameLst>
                                          <p:attrName>style.visibility</p:attrName>
                                        </p:attrNameLst>
                                      </p:cBhvr>
                                      <p:to>
                                        <p:strVal val="visible"/>
                                      </p:to>
                                    </p:set>
                                    <p:animEffect transition="in" filter="wipe(up)">
                                      <p:cBhvr>
                                        <p:cTn id="19" dur="500"/>
                                        <p:tgtEl>
                                          <p:spTgt spid="281"/>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78"/>
                                        </p:tgtEl>
                                        <p:attrNameLst>
                                          <p:attrName>style.visibility</p:attrName>
                                        </p:attrNameLst>
                                      </p:cBhvr>
                                      <p:to>
                                        <p:strVal val="visible"/>
                                      </p:to>
                                    </p:set>
                                    <p:animEffect transition="in" filter="wipe(left)">
                                      <p:cBhvr>
                                        <p:cTn id="23" dur="500"/>
                                        <p:tgtEl>
                                          <p:spTgt spid="278"/>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82"/>
                                        </p:tgtEl>
                                        <p:attrNameLst>
                                          <p:attrName>style.visibility</p:attrName>
                                        </p:attrNameLst>
                                      </p:cBhvr>
                                      <p:to>
                                        <p:strVal val="visible"/>
                                      </p:to>
                                    </p:set>
                                    <p:animEffect transition="in" filter="wipe(left)">
                                      <p:cBhvr>
                                        <p:cTn id="27" dur="500"/>
                                        <p:tgtEl>
                                          <p:spTgt spid="28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83"/>
                                        </p:tgtEl>
                                        <p:attrNameLst>
                                          <p:attrName>style.visibility</p:attrName>
                                        </p:attrNameLst>
                                      </p:cBhvr>
                                      <p:to>
                                        <p:strVal val="visible"/>
                                      </p:to>
                                    </p:set>
                                    <p:animEffect transition="in" filter="fade">
                                      <p:cBhvr>
                                        <p:cTn id="32" dur="500"/>
                                        <p:tgtEl>
                                          <p:spTgt spid="28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87"/>
                                        </p:tgtEl>
                                        <p:attrNameLst>
                                          <p:attrName>style.visibility</p:attrName>
                                        </p:attrNameLst>
                                      </p:cBhvr>
                                      <p:to>
                                        <p:strVal val="visible"/>
                                      </p:to>
                                    </p:set>
                                    <p:animEffect transition="in" filter="fade">
                                      <p:cBhvr>
                                        <p:cTn id="37" dur="500"/>
                                        <p:tgtEl>
                                          <p:spTgt spid="28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85"/>
                                        </p:tgtEl>
                                        <p:attrNameLst>
                                          <p:attrName>style.visibility</p:attrName>
                                        </p:attrNameLst>
                                      </p:cBhvr>
                                      <p:to>
                                        <p:strVal val="visible"/>
                                      </p:to>
                                    </p:set>
                                    <p:animEffect transition="in" filter="fade">
                                      <p:cBhvr>
                                        <p:cTn id="40" dur="500"/>
                                        <p:tgtEl>
                                          <p:spTgt spid="28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86"/>
                                        </p:tgtEl>
                                        <p:attrNameLst>
                                          <p:attrName>style.visibility</p:attrName>
                                        </p:attrNameLst>
                                      </p:cBhvr>
                                      <p:to>
                                        <p:strVal val="visible"/>
                                      </p:to>
                                    </p:set>
                                    <p:animEffect transition="in" filter="fade">
                                      <p:cBhvr>
                                        <p:cTn id="43" dur="500"/>
                                        <p:tgtEl>
                                          <p:spTgt spid="28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88"/>
                                        </p:tgtEl>
                                        <p:attrNameLst>
                                          <p:attrName>style.visibility</p:attrName>
                                        </p:attrNameLst>
                                      </p:cBhvr>
                                      <p:to>
                                        <p:strVal val="visible"/>
                                      </p:to>
                                    </p:set>
                                    <p:animEffect transition="in" filter="fade">
                                      <p:cBhvr>
                                        <p:cTn id="46" dur="500"/>
                                        <p:tgtEl>
                                          <p:spTgt spid="28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84"/>
                                        </p:tgtEl>
                                        <p:attrNameLst>
                                          <p:attrName>style.visibility</p:attrName>
                                        </p:attrNameLst>
                                      </p:cBhvr>
                                      <p:to>
                                        <p:strVal val="visible"/>
                                      </p:to>
                                    </p:set>
                                    <p:animEffect transition="in" filter="fade">
                                      <p:cBhvr>
                                        <p:cTn id="51" dur="500"/>
                                        <p:tgtEl>
                                          <p:spTgt spid="28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89"/>
                                        </p:tgtEl>
                                        <p:attrNameLst>
                                          <p:attrName>style.visibility</p:attrName>
                                        </p:attrNameLst>
                                      </p:cBhvr>
                                      <p:to>
                                        <p:strVal val="visible"/>
                                      </p:to>
                                    </p:set>
                                    <p:animEffect transition="in" filter="fade">
                                      <p:cBhvr>
                                        <p:cTn id="56" dur="500"/>
                                        <p:tgtEl>
                                          <p:spTgt spid="28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90"/>
                                        </p:tgtEl>
                                        <p:attrNameLst>
                                          <p:attrName>style.visibility</p:attrName>
                                        </p:attrNameLst>
                                      </p:cBhvr>
                                      <p:to>
                                        <p:strVal val="visible"/>
                                      </p:to>
                                    </p:set>
                                    <p:animEffect transition="in" filter="fade">
                                      <p:cBhvr>
                                        <p:cTn id="61" dur="500"/>
                                        <p:tgtEl>
                                          <p:spTgt spid="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 grpId="0" animBg="1"/>
      <p:bldP spid="278" grpId="0" animBg="1"/>
      <p:bldP spid="279" grpId="0" animBg="1"/>
      <p:bldP spid="280" grpId="0"/>
      <p:bldP spid="281" grpId="0"/>
      <p:bldP spid="282" grpId="0"/>
      <p:bldP spid="283" grpId="0" animBg="1"/>
      <p:bldP spid="284" grpId="0"/>
      <p:bldP spid="285" grpId="0" animBg="1"/>
      <p:bldP spid="286" grpId="0" animBg="1"/>
      <p:bldP spid="287" grpId="0" animBg="1"/>
      <p:bldP spid="288" grpId="0" animBg="1"/>
      <p:bldP spid="289" grpId="0"/>
      <p:bldP spid="29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hidden="1"/>
          <p:cNvSpPr txBox="1"/>
          <p:nvPr/>
        </p:nvSpPr>
        <p:spPr>
          <a:xfrm>
            <a:off x="0" y="149731"/>
            <a:ext cx="2095500" cy="369332"/>
          </a:xfrm>
          <a:prstGeom prst="rect">
            <a:avLst/>
          </a:prstGeom>
          <a:noFill/>
        </p:spPr>
        <p:txBody>
          <a:bodyPr wrap="square" rtlCol="0">
            <a:spAutoFit/>
          </a:bodyPr>
          <a:lstStyle/>
          <a:p>
            <a:pPr algn="ctr"/>
            <a:r>
              <a:rPr lang="en-US" altLang="zh-CN" dirty="0">
                <a:noFill/>
              </a:rPr>
              <a:t>BY YUSHEN</a:t>
            </a:r>
            <a:endParaRPr lang="zh-CN" altLang="en-US" dirty="0">
              <a:noFill/>
            </a:endParaRPr>
          </a:p>
        </p:txBody>
      </p:sp>
      <p:grpSp>
        <p:nvGrpSpPr>
          <p:cNvPr id="2" name="组合 1"/>
          <p:cNvGrpSpPr/>
          <p:nvPr/>
        </p:nvGrpSpPr>
        <p:grpSpPr>
          <a:xfrm>
            <a:off x="286875" y="246419"/>
            <a:ext cx="3726325" cy="613817"/>
            <a:chOff x="528175" y="411519"/>
            <a:chExt cx="3726325" cy="613817"/>
          </a:xfrm>
        </p:grpSpPr>
        <p:sp>
          <p:nvSpPr>
            <p:cNvPr id="39" name="文本框 38"/>
            <p:cNvSpPr txBox="1"/>
            <p:nvPr>
              <p:custDataLst>
                <p:tags r:id="rId1"/>
              </p:custDataLst>
            </p:nvPr>
          </p:nvSpPr>
          <p:spPr>
            <a:xfrm>
              <a:off x="2383884" y="563671"/>
              <a:ext cx="1870616" cy="461665"/>
            </a:xfrm>
            <a:prstGeom prst="rect">
              <a:avLst/>
            </a:prstGeom>
            <a:noFill/>
          </p:spPr>
          <p:txBody>
            <a:bodyPr wrap="square" rtlCol="0">
              <a:spAutoFit/>
            </a:bodyPr>
            <a:lstStyle/>
            <a:p>
              <a:pPr lvl="0"/>
              <a:r>
                <a:rPr lang="zh-CN" altLang="en-US" sz="2400" dirty="0">
                  <a:solidFill>
                    <a:schemeClr val="bg1"/>
                  </a:solidFill>
                  <a:latin typeface="思源黑体 CN Bold" panose="020B0800000000000000" pitchFamily="34" charset="-122"/>
                  <a:ea typeface="思源黑体 CN Bold" panose="020B0800000000000000" pitchFamily="34" charset="-122"/>
                </a:rPr>
                <a:t>探索与思考</a:t>
              </a:r>
            </a:p>
          </p:txBody>
        </p:sp>
        <p:grpSp>
          <p:nvGrpSpPr>
            <p:cNvPr id="34" name="组合 33"/>
            <p:cNvGrpSpPr/>
            <p:nvPr/>
          </p:nvGrpSpPr>
          <p:grpSpPr>
            <a:xfrm>
              <a:off x="528175" y="411519"/>
              <a:ext cx="1652932" cy="604728"/>
              <a:chOff x="4738473" y="1752789"/>
              <a:chExt cx="1652932" cy="604728"/>
            </a:xfrm>
          </p:grpSpPr>
          <p:sp>
            <p:nvSpPr>
              <p:cNvPr id="36" name="矩形: 圆角 35"/>
              <p:cNvSpPr/>
              <p:nvPr/>
            </p:nvSpPr>
            <p:spPr>
              <a:xfrm>
                <a:off x="5400881" y="1904941"/>
                <a:ext cx="980398" cy="45023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solidFill>
                </a:endParaRPr>
              </a:p>
            </p:txBody>
          </p:sp>
          <p:sp>
            <p:nvSpPr>
              <p:cNvPr id="37" name="文本框 38"/>
              <p:cNvSpPr txBox="1"/>
              <p:nvPr>
                <p:custDataLst>
                  <p:tags r:id="rId2"/>
                </p:custDataLst>
              </p:nvPr>
            </p:nvSpPr>
            <p:spPr>
              <a:xfrm>
                <a:off x="5768064" y="1904941"/>
                <a:ext cx="623341" cy="400110"/>
              </a:xfrm>
              <a:prstGeom prst="rect">
                <a:avLst/>
              </a:prstGeom>
              <a:noFill/>
            </p:spPr>
            <p:txBody>
              <a:bodyPr wrap="square" rtlCol="0">
                <a:spAutoFit/>
              </a:bodyPr>
              <a:lstStyle/>
              <a:p>
                <a:pPr lvl="0" algn="ctr"/>
                <a:r>
                  <a:rPr lang="en-US" altLang="zh-CN" sz="2000" dirty="0">
                    <a:solidFill>
                      <a:schemeClr val="bg1"/>
                    </a:solidFill>
                    <a:latin typeface="思源黑体 CN Bold" panose="020B0800000000000000" pitchFamily="34" charset="-122"/>
                    <a:ea typeface="思源黑体 CN Bold" panose="020B0800000000000000" pitchFamily="34" charset="-122"/>
                  </a:rPr>
                  <a:t>01</a:t>
                </a:r>
                <a:endParaRPr lang="zh-CN" altLang="en-US" sz="2000" dirty="0">
                  <a:solidFill>
                    <a:schemeClr val="bg1"/>
                  </a:solidFill>
                  <a:latin typeface="思源黑体 CN Bold" panose="020B0800000000000000" pitchFamily="34" charset="-122"/>
                  <a:ea typeface="思源黑体 CN Bold" panose="020B0800000000000000" pitchFamily="34" charset="-122"/>
                </a:endParaRPr>
              </a:p>
            </p:txBody>
          </p:sp>
          <p:pic>
            <p:nvPicPr>
              <p:cNvPr id="38" name="图片 37" descr="图片包含 游戏机, 树&#10;&#10;描述已自动生成"/>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t="24513" b="26369"/>
              <a:stretch>
                <a:fillRect/>
              </a:stretch>
            </p:blipFill>
            <p:spPr>
              <a:xfrm>
                <a:off x="4738473" y="1752789"/>
                <a:ext cx="1231186" cy="604728"/>
              </a:xfrm>
              <a:prstGeom prst="rect">
                <a:avLst/>
              </a:prstGeom>
            </p:spPr>
          </p:pic>
        </p:grpSp>
      </p:grpSp>
      <p:grpSp>
        <p:nvGrpSpPr>
          <p:cNvPr id="10" name="组合 9"/>
          <p:cNvGrpSpPr/>
          <p:nvPr/>
        </p:nvGrpSpPr>
        <p:grpSpPr>
          <a:xfrm>
            <a:off x="6710585" y="2178416"/>
            <a:ext cx="3840480" cy="3668359"/>
            <a:chOff x="1482859" y="1356099"/>
            <a:chExt cx="3840480" cy="3668359"/>
          </a:xfrm>
        </p:grpSpPr>
        <p:sp>
          <p:nvSpPr>
            <p:cNvPr id="11" name="矩形 10"/>
            <p:cNvSpPr/>
            <p:nvPr/>
          </p:nvSpPr>
          <p:spPr>
            <a:xfrm>
              <a:off x="1482859" y="1356099"/>
              <a:ext cx="3840480" cy="3668359"/>
            </a:xfrm>
            <a:prstGeom prst="rect">
              <a:avLst/>
            </a:prstGeom>
            <a:solidFill>
              <a:sysClr val="window" lastClr="FFFFFF"/>
            </a:solidFill>
            <a:ln w="25400" cap="flat" cmpd="sng" algn="ctr">
              <a:solidFill>
                <a:srgbClr val="50742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nvGrpSpPr>
            <p:cNvPr id="12" name="组合 2"/>
            <p:cNvGrpSpPr/>
            <p:nvPr/>
          </p:nvGrpSpPr>
          <p:grpSpPr bwMode="auto">
            <a:xfrm>
              <a:off x="1699427" y="1485354"/>
              <a:ext cx="3407344" cy="3409848"/>
              <a:chOff x="252443" y="1158071"/>
              <a:chExt cx="4319558" cy="4321963"/>
            </a:xfrm>
          </p:grpSpPr>
          <p:sp>
            <p:nvSpPr>
              <p:cNvPr id="13" name="Line 2"/>
              <p:cNvSpPr>
                <a:spLocks noChangeShapeType="1"/>
              </p:cNvSpPr>
              <p:nvPr/>
            </p:nvSpPr>
            <p:spPr bwMode="auto">
              <a:xfrm>
                <a:off x="255588" y="1165209"/>
                <a:ext cx="4316412"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4" name="Line 3"/>
              <p:cNvSpPr>
                <a:spLocks noChangeShapeType="1"/>
              </p:cNvSpPr>
              <p:nvPr/>
            </p:nvSpPr>
            <p:spPr bwMode="auto">
              <a:xfrm>
                <a:off x="255588" y="1404921"/>
                <a:ext cx="4316412"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5" name="Line 4"/>
              <p:cNvSpPr>
                <a:spLocks noChangeShapeType="1"/>
              </p:cNvSpPr>
              <p:nvPr/>
            </p:nvSpPr>
            <p:spPr bwMode="auto">
              <a:xfrm>
                <a:off x="255588" y="1644634"/>
                <a:ext cx="4316412"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6" name="Line 5"/>
              <p:cNvSpPr>
                <a:spLocks noChangeShapeType="1"/>
              </p:cNvSpPr>
              <p:nvPr/>
            </p:nvSpPr>
            <p:spPr bwMode="auto">
              <a:xfrm>
                <a:off x="255588" y="1884346"/>
                <a:ext cx="4316412"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7" name="Line 6"/>
              <p:cNvSpPr>
                <a:spLocks noChangeShapeType="1"/>
              </p:cNvSpPr>
              <p:nvPr/>
            </p:nvSpPr>
            <p:spPr bwMode="auto">
              <a:xfrm>
                <a:off x="255588" y="2124059"/>
                <a:ext cx="4316412"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8" name="Line 7"/>
              <p:cNvSpPr>
                <a:spLocks noChangeShapeType="1"/>
              </p:cNvSpPr>
              <p:nvPr/>
            </p:nvSpPr>
            <p:spPr bwMode="auto">
              <a:xfrm>
                <a:off x="255588" y="2363771"/>
                <a:ext cx="4316412"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9" name="Line 8"/>
              <p:cNvSpPr>
                <a:spLocks noChangeShapeType="1"/>
              </p:cNvSpPr>
              <p:nvPr/>
            </p:nvSpPr>
            <p:spPr bwMode="auto">
              <a:xfrm>
                <a:off x="255588" y="2603484"/>
                <a:ext cx="4316412"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0" name="Line 9"/>
              <p:cNvSpPr>
                <a:spLocks noChangeShapeType="1"/>
              </p:cNvSpPr>
              <p:nvPr/>
            </p:nvSpPr>
            <p:spPr bwMode="auto">
              <a:xfrm>
                <a:off x="255588" y="2843196"/>
                <a:ext cx="4316412"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1" name="Line 10"/>
              <p:cNvSpPr>
                <a:spLocks noChangeShapeType="1"/>
              </p:cNvSpPr>
              <p:nvPr/>
            </p:nvSpPr>
            <p:spPr bwMode="auto">
              <a:xfrm>
                <a:off x="255588" y="3082909"/>
                <a:ext cx="4316412"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2" name="Line 11"/>
              <p:cNvSpPr>
                <a:spLocks noChangeShapeType="1"/>
              </p:cNvSpPr>
              <p:nvPr/>
            </p:nvSpPr>
            <p:spPr bwMode="auto">
              <a:xfrm>
                <a:off x="255588" y="3322621"/>
                <a:ext cx="4316412"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3" name="Line 12"/>
              <p:cNvSpPr>
                <a:spLocks noChangeShapeType="1"/>
              </p:cNvSpPr>
              <p:nvPr/>
            </p:nvSpPr>
            <p:spPr bwMode="auto">
              <a:xfrm>
                <a:off x="255588" y="3562334"/>
                <a:ext cx="4316412"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4" name="Line 13"/>
              <p:cNvSpPr>
                <a:spLocks noChangeShapeType="1"/>
              </p:cNvSpPr>
              <p:nvPr/>
            </p:nvSpPr>
            <p:spPr bwMode="auto">
              <a:xfrm>
                <a:off x="255587" y="3802046"/>
                <a:ext cx="4316413"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5" name="Line 14"/>
              <p:cNvSpPr>
                <a:spLocks noChangeShapeType="1"/>
              </p:cNvSpPr>
              <p:nvPr/>
            </p:nvSpPr>
            <p:spPr bwMode="auto">
              <a:xfrm>
                <a:off x="255588" y="4041759"/>
                <a:ext cx="4316412"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6" name="Line 15"/>
              <p:cNvSpPr>
                <a:spLocks noChangeShapeType="1"/>
              </p:cNvSpPr>
              <p:nvPr/>
            </p:nvSpPr>
            <p:spPr bwMode="auto">
              <a:xfrm>
                <a:off x="255588" y="4281471"/>
                <a:ext cx="4316412"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7" name="Line 16"/>
              <p:cNvSpPr>
                <a:spLocks noChangeShapeType="1"/>
              </p:cNvSpPr>
              <p:nvPr/>
            </p:nvSpPr>
            <p:spPr bwMode="auto">
              <a:xfrm>
                <a:off x="255588" y="4521184"/>
                <a:ext cx="4316412"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8" name="Line 17"/>
              <p:cNvSpPr>
                <a:spLocks noChangeShapeType="1"/>
              </p:cNvSpPr>
              <p:nvPr/>
            </p:nvSpPr>
            <p:spPr bwMode="auto">
              <a:xfrm>
                <a:off x="255588" y="4760896"/>
                <a:ext cx="4316412"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29" name="Line 18"/>
              <p:cNvSpPr>
                <a:spLocks noChangeShapeType="1"/>
              </p:cNvSpPr>
              <p:nvPr/>
            </p:nvSpPr>
            <p:spPr bwMode="auto">
              <a:xfrm>
                <a:off x="255588" y="5000609"/>
                <a:ext cx="4316412"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30" name="Line 19"/>
              <p:cNvSpPr>
                <a:spLocks noChangeShapeType="1"/>
              </p:cNvSpPr>
              <p:nvPr/>
            </p:nvSpPr>
            <p:spPr bwMode="auto">
              <a:xfrm>
                <a:off x="255588" y="5240321"/>
                <a:ext cx="4316412"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31" name="Line 20"/>
              <p:cNvSpPr>
                <a:spLocks noChangeShapeType="1"/>
              </p:cNvSpPr>
              <p:nvPr/>
            </p:nvSpPr>
            <p:spPr bwMode="auto">
              <a:xfrm>
                <a:off x="255588" y="5480034"/>
                <a:ext cx="4316412"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32" name="Line 21"/>
              <p:cNvSpPr>
                <a:spLocks noChangeShapeType="1"/>
              </p:cNvSpPr>
              <p:nvPr/>
            </p:nvSpPr>
            <p:spPr bwMode="auto">
              <a:xfrm flipH="1">
                <a:off x="252443" y="1158071"/>
                <a:ext cx="0" cy="432000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33" name="Line 22"/>
              <p:cNvSpPr>
                <a:spLocks noChangeShapeType="1"/>
              </p:cNvSpPr>
              <p:nvPr/>
            </p:nvSpPr>
            <p:spPr bwMode="auto">
              <a:xfrm>
                <a:off x="495300" y="1165209"/>
                <a:ext cx="0" cy="4314825"/>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35" name="Line 23"/>
              <p:cNvSpPr>
                <a:spLocks noChangeShapeType="1"/>
              </p:cNvSpPr>
              <p:nvPr/>
            </p:nvSpPr>
            <p:spPr bwMode="auto">
              <a:xfrm>
                <a:off x="735013" y="1165209"/>
                <a:ext cx="0" cy="4314825"/>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40" name="Line 24"/>
              <p:cNvSpPr>
                <a:spLocks noChangeShapeType="1"/>
              </p:cNvSpPr>
              <p:nvPr/>
            </p:nvSpPr>
            <p:spPr bwMode="auto">
              <a:xfrm>
                <a:off x="974725" y="1165209"/>
                <a:ext cx="0" cy="4314825"/>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41" name="Line 25"/>
              <p:cNvSpPr>
                <a:spLocks noChangeShapeType="1"/>
              </p:cNvSpPr>
              <p:nvPr/>
            </p:nvSpPr>
            <p:spPr bwMode="auto">
              <a:xfrm>
                <a:off x="1214438" y="1165209"/>
                <a:ext cx="0" cy="4314825"/>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42" name="Line 26"/>
              <p:cNvSpPr>
                <a:spLocks noChangeShapeType="1"/>
              </p:cNvSpPr>
              <p:nvPr/>
            </p:nvSpPr>
            <p:spPr bwMode="auto">
              <a:xfrm>
                <a:off x="1454150" y="1165209"/>
                <a:ext cx="0" cy="4314825"/>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43" name="Line 27"/>
              <p:cNvSpPr>
                <a:spLocks noChangeShapeType="1"/>
              </p:cNvSpPr>
              <p:nvPr/>
            </p:nvSpPr>
            <p:spPr bwMode="auto">
              <a:xfrm>
                <a:off x="1693863" y="1165209"/>
                <a:ext cx="0" cy="4314825"/>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44" name="Line 28"/>
              <p:cNvSpPr>
                <a:spLocks noChangeShapeType="1"/>
              </p:cNvSpPr>
              <p:nvPr/>
            </p:nvSpPr>
            <p:spPr bwMode="auto">
              <a:xfrm>
                <a:off x="1933575" y="1165209"/>
                <a:ext cx="0" cy="4314825"/>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45" name="Line 29"/>
              <p:cNvSpPr>
                <a:spLocks noChangeShapeType="1"/>
              </p:cNvSpPr>
              <p:nvPr/>
            </p:nvSpPr>
            <p:spPr bwMode="auto">
              <a:xfrm>
                <a:off x="2174875" y="1165209"/>
                <a:ext cx="0" cy="4314825"/>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46" name="Line 30"/>
              <p:cNvSpPr>
                <a:spLocks noChangeShapeType="1"/>
              </p:cNvSpPr>
              <p:nvPr/>
            </p:nvSpPr>
            <p:spPr bwMode="auto">
              <a:xfrm>
                <a:off x="2414588" y="1165209"/>
                <a:ext cx="0" cy="4314825"/>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47" name="Line 31"/>
              <p:cNvSpPr>
                <a:spLocks noChangeShapeType="1"/>
              </p:cNvSpPr>
              <p:nvPr/>
            </p:nvSpPr>
            <p:spPr bwMode="auto">
              <a:xfrm>
                <a:off x="2654300" y="1165209"/>
                <a:ext cx="0" cy="4314825"/>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48" name="Line 32"/>
              <p:cNvSpPr>
                <a:spLocks noChangeShapeType="1"/>
              </p:cNvSpPr>
              <p:nvPr/>
            </p:nvSpPr>
            <p:spPr bwMode="auto">
              <a:xfrm>
                <a:off x="2894013" y="1165209"/>
                <a:ext cx="0" cy="4314825"/>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49" name="Line 33"/>
              <p:cNvSpPr>
                <a:spLocks noChangeShapeType="1"/>
              </p:cNvSpPr>
              <p:nvPr/>
            </p:nvSpPr>
            <p:spPr bwMode="auto">
              <a:xfrm>
                <a:off x="3133725" y="1165209"/>
                <a:ext cx="0" cy="4314825"/>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50" name="Line 34"/>
              <p:cNvSpPr>
                <a:spLocks noChangeShapeType="1"/>
              </p:cNvSpPr>
              <p:nvPr/>
            </p:nvSpPr>
            <p:spPr bwMode="auto">
              <a:xfrm>
                <a:off x="3373438" y="1165209"/>
                <a:ext cx="0" cy="4314825"/>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51" name="Line 35"/>
              <p:cNvSpPr>
                <a:spLocks noChangeShapeType="1"/>
              </p:cNvSpPr>
              <p:nvPr/>
            </p:nvSpPr>
            <p:spPr bwMode="auto">
              <a:xfrm>
                <a:off x="3613150" y="1165209"/>
                <a:ext cx="0" cy="4314825"/>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52" name="Line 36"/>
              <p:cNvSpPr>
                <a:spLocks noChangeShapeType="1"/>
              </p:cNvSpPr>
              <p:nvPr/>
            </p:nvSpPr>
            <p:spPr bwMode="auto">
              <a:xfrm>
                <a:off x="3852863" y="1165209"/>
                <a:ext cx="0" cy="4314825"/>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53" name="Line 37"/>
              <p:cNvSpPr>
                <a:spLocks noChangeShapeType="1"/>
              </p:cNvSpPr>
              <p:nvPr/>
            </p:nvSpPr>
            <p:spPr bwMode="auto">
              <a:xfrm>
                <a:off x="4092575" y="1165209"/>
                <a:ext cx="0" cy="4314825"/>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54" name="Line 38"/>
              <p:cNvSpPr>
                <a:spLocks noChangeShapeType="1"/>
              </p:cNvSpPr>
              <p:nvPr/>
            </p:nvSpPr>
            <p:spPr bwMode="auto">
              <a:xfrm>
                <a:off x="4332288" y="1165209"/>
                <a:ext cx="0" cy="4314825"/>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55" name="Line 39"/>
              <p:cNvSpPr>
                <a:spLocks noChangeShapeType="1"/>
              </p:cNvSpPr>
              <p:nvPr/>
            </p:nvSpPr>
            <p:spPr bwMode="auto">
              <a:xfrm>
                <a:off x="4572000" y="1165209"/>
                <a:ext cx="0" cy="4314825"/>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56" name="Line 40"/>
              <p:cNvSpPr>
                <a:spLocks noChangeShapeType="1"/>
              </p:cNvSpPr>
              <p:nvPr/>
            </p:nvSpPr>
            <p:spPr bwMode="auto">
              <a:xfrm>
                <a:off x="735013" y="1404921"/>
                <a:ext cx="719137"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57" name="Line 41"/>
              <p:cNvSpPr>
                <a:spLocks noChangeShapeType="1"/>
              </p:cNvSpPr>
              <p:nvPr/>
            </p:nvSpPr>
            <p:spPr bwMode="auto">
              <a:xfrm>
                <a:off x="735013" y="1644634"/>
                <a:ext cx="719137"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58" name="Line 42"/>
              <p:cNvSpPr>
                <a:spLocks noChangeShapeType="1"/>
              </p:cNvSpPr>
              <p:nvPr/>
            </p:nvSpPr>
            <p:spPr bwMode="auto">
              <a:xfrm>
                <a:off x="974725" y="1165209"/>
                <a:ext cx="0" cy="719137"/>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59" name="Line 43"/>
              <p:cNvSpPr>
                <a:spLocks noChangeShapeType="1"/>
              </p:cNvSpPr>
              <p:nvPr/>
            </p:nvSpPr>
            <p:spPr bwMode="auto">
              <a:xfrm>
                <a:off x="1214438" y="1165209"/>
                <a:ext cx="0" cy="719137"/>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60" name="Line 44"/>
              <p:cNvSpPr>
                <a:spLocks noChangeShapeType="1"/>
              </p:cNvSpPr>
              <p:nvPr/>
            </p:nvSpPr>
            <p:spPr bwMode="auto">
              <a:xfrm>
                <a:off x="1693863" y="1884346"/>
                <a:ext cx="0" cy="479425"/>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61" name="Line 45"/>
              <p:cNvSpPr>
                <a:spLocks noChangeShapeType="1"/>
              </p:cNvSpPr>
              <p:nvPr/>
            </p:nvSpPr>
            <p:spPr bwMode="auto">
              <a:xfrm>
                <a:off x="1454150" y="2124059"/>
                <a:ext cx="479425"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62" name="Line 46"/>
              <p:cNvSpPr>
                <a:spLocks noChangeShapeType="1"/>
              </p:cNvSpPr>
              <p:nvPr/>
            </p:nvSpPr>
            <p:spPr bwMode="auto">
              <a:xfrm>
                <a:off x="735013" y="1884346"/>
                <a:ext cx="0" cy="1077913"/>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63" name="Line 47"/>
              <p:cNvSpPr>
                <a:spLocks noChangeShapeType="1"/>
              </p:cNvSpPr>
              <p:nvPr/>
            </p:nvSpPr>
            <p:spPr bwMode="auto">
              <a:xfrm>
                <a:off x="974725" y="2003409"/>
                <a:ext cx="0" cy="107950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64" name="Line 48"/>
              <p:cNvSpPr>
                <a:spLocks noChangeShapeType="1"/>
              </p:cNvSpPr>
              <p:nvPr/>
            </p:nvSpPr>
            <p:spPr bwMode="auto">
              <a:xfrm>
                <a:off x="1214438" y="2243121"/>
                <a:ext cx="0" cy="479425"/>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65" name="Line 49"/>
              <p:cNvSpPr>
                <a:spLocks noChangeShapeType="1"/>
              </p:cNvSpPr>
              <p:nvPr/>
            </p:nvSpPr>
            <p:spPr bwMode="auto">
              <a:xfrm>
                <a:off x="615950" y="2124059"/>
                <a:ext cx="479425"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66" name="Line 50"/>
              <p:cNvSpPr>
                <a:spLocks noChangeShapeType="1"/>
              </p:cNvSpPr>
              <p:nvPr/>
            </p:nvSpPr>
            <p:spPr bwMode="auto">
              <a:xfrm>
                <a:off x="376238" y="2363771"/>
                <a:ext cx="1077912"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67" name="Line 51"/>
              <p:cNvSpPr>
                <a:spLocks noChangeShapeType="1"/>
              </p:cNvSpPr>
              <p:nvPr/>
            </p:nvSpPr>
            <p:spPr bwMode="auto">
              <a:xfrm>
                <a:off x="255588" y="2603484"/>
                <a:ext cx="1079500"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68" name="Line 52"/>
              <p:cNvSpPr>
                <a:spLocks noChangeShapeType="1"/>
              </p:cNvSpPr>
              <p:nvPr/>
            </p:nvSpPr>
            <p:spPr bwMode="auto">
              <a:xfrm>
                <a:off x="615950" y="2843196"/>
                <a:ext cx="479425"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69" name="Line 53"/>
              <p:cNvSpPr>
                <a:spLocks noChangeShapeType="1"/>
              </p:cNvSpPr>
              <p:nvPr/>
            </p:nvSpPr>
            <p:spPr bwMode="auto">
              <a:xfrm>
                <a:off x="495300" y="2243121"/>
                <a:ext cx="0" cy="479425"/>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70" name="Line 54"/>
              <p:cNvSpPr>
                <a:spLocks noChangeShapeType="1"/>
              </p:cNvSpPr>
              <p:nvPr/>
            </p:nvSpPr>
            <p:spPr bwMode="auto">
              <a:xfrm>
                <a:off x="1933575" y="3802046"/>
                <a:ext cx="720725"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71" name="Line 56"/>
              <p:cNvSpPr>
                <a:spLocks noChangeShapeType="1"/>
              </p:cNvSpPr>
              <p:nvPr/>
            </p:nvSpPr>
            <p:spPr bwMode="auto">
              <a:xfrm>
                <a:off x="1933575" y="3802046"/>
                <a:ext cx="720725"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72" name="Line 58"/>
              <p:cNvSpPr>
                <a:spLocks noChangeShapeType="1"/>
              </p:cNvSpPr>
              <p:nvPr/>
            </p:nvSpPr>
            <p:spPr bwMode="auto">
              <a:xfrm>
                <a:off x="1693863" y="1884346"/>
                <a:ext cx="0" cy="479425"/>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73" name="Line 59"/>
              <p:cNvSpPr>
                <a:spLocks noChangeShapeType="1"/>
              </p:cNvSpPr>
              <p:nvPr/>
            </p:nvSpPr>
            <p:spPr bwMode="auto">
              <a:xfrm>
                <a:off x="735013" y="1884346"/>
                <a:ext cx="0" cy="1077913"/>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74" name="Line 60"/>
              <p:cNvSpPr>
                <a:spLocks noChangeShapeType="1"/>
              </p:cNvSpPr>
              <p:nvPr/>
            </p:nvSpPr>
            <p:spPr bwMode="auto">
              <a:xfrm>
                <a:off x="974725" y="2003409"/>
                <a:ext cx="0" cy="107950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75" name="Line 61"/>
              <p:cNvSpPr>
                <a:spLocks noChangeShapeType="1"/>
              </p:cNvSpPr>
              <p:nvPr/>
            </p:nvSpPr>
            <p:spPr bwMode="auto">
              <a:xfrm>
                <a:off x="1214438" y="2243121"/>
                <a:ext cx="0" cy="479425"/>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76" name="Line 62"/>
              <p:cNvSpPr>
                <a:spLocks noChangeShapeType="1"/>
              </p:cNvSpPr>
              <p:nvPr/>
            </p:nvSpPr>
            <p:spPr bwMode="auto">
              <a:xfrm>
                <a:off x="615950" y="2124059"/>
                <a:ext cx="479425"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77" name="Line 63"/>
              <p:cNvSpPr>
                <a:spLocks noChangeShapeType="1"/>
              </p:cNvSpPr>
              <p:nvPr/>
            </p:nvSpPr>
            <p:spPr bwMode="auto">
              <a:xfrm>
                <a:off x="376238" y="2363771"/>
                <a:ext cx="1077912"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78" name="Line 64"/>
              <p:cNvSpPr>
                <a:spLocks noChangeShapeType="1"/>
              </p:cNvSpPr>
              <p:nvPr/>
            </p:nvSpPr>
            <p:spPr bwMode="auto">
              <a:xfrm>
                <a:off x="255588" y="2603484"/>
                <a:ext cx="1079500"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79" name="Line 65"/>
              <p:cNvSpPr>
                <a:spLocks noChangeShapeType="1"/>
              </p:cNvSpPr>
              <p:nvPr/>
            </p:nvSpPr>
            <p:spPr bwMode="auto">
              <a:xfrm>
                <a:off x="615950" y="2843196"/>
                <a:ext cx="479425"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80" name="Line 66"/>
              <p:cNvSpPr>
                <a:spLocks noChangeShapeType="1"/>
              </p:cNvSpPr>
              <p:nvPr/>
            </p:nvSpPr>
            <p:spPr bwMode="auto">
              <a:xfrm>
                <a:off x="495300" y="2243121"/>
                <a:ext cx="0" cy="479425"/>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81" name="Line 67"/>
              <p:cNvSpPr>
                <a:spLocks noChangeShapeType="1"/>
              </p:cNvSpPr>
              <p:nvPr/>
            </p:nvSpPr>
            <p:spPr bwMode="auto">
              <a:xfrm>
                <a:off x="1693863" y="1884346"/>
                <a:ext cx="0" cy="479425"/>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82" name="Line 72"/>
              <p:cNvSpPr>
                <a:spLocks noChangeShapeType="1"/>
              </p:cNvSpPr>
              <p:nvPr/>
            </p:nvSpPr>
            <p:spPr bwMode="auto">
              <a:xfrm>
                <a:off x="2174875" y="3562334"/>
                <a:ext cx="0" cy="719138"/>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83" name="Line 73"/>
              <p:cNvSpPr>
                <a:spLocks noChangeShapeType="1"/>
              </p:cNvSpPr>
              <p:nvPr/>
            </p:nvSpPr>
            <p:spPr bwMode="auto">
              <a:xfrm>
                <a:off x="2414588" y="3562334"/>
                <a:ext cx="0" cy="720725"/>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84" name="Line 82"/>
              <p:cNvSpPr>
                <a:spLocks noChangeShapeType="1"/>
              </p:cNvSpPr>
              <p:nvPr/>
            </p:nvSpPr>
            <p:spPr bwMode="auto">
              <a:xfrm>
                <a:off x="2894013" y="3201972"/>
                <a:ext cx="0" cy="481013"/>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85" name="Line 83"/>
              <p:cNvSpPr>
                <a:spLocks noChangeShapeType="1"/>
              </p:cNvSpPr>
              <p:nvPr/>
            </p:nvSpPr>
            <p:spPr bwMode="auto">
              <a:xfrm>
                <a:off x="3133725" y="2722547"/>
                <a:ext cx="0" cy="107950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86" name="Line 84"/>
              <p:cNvSpPr>
                <a:spLocks noChangeShapeType="1"/>
              </p:cNvSpPr>
              <p:nvPr/>
            </p:nvSpPr>
            <p:spPr bwMode="auto">
              <a:xfrm>
                <a:off x="3373438" y="2363772"/>
                <a:ext cx="0" cy="1677988"/>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87" name="Line 85"/>
              <p:cNvSpPr>
                <a:spLocks noChangeShapeType="1"/>
              </p:cNvSpPr>
              <p:nvPr/>
            </p:nvSpPr>
            <p:spPr bwMode="auto">
              <a:xfrm>
                <a:off x="3613150" y="2482834"/>
                <a:ext cx="0" cy="1679575"/>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88" name="Line 86"/>
              <p:cNvSpPr>
                <a:spLocks noChangeShapeType="1"/>
              </p:cNvSpPr>
              <p:nvPr/>
            </p:nvSpPr>
            <p:spPr bwMode="auto">
              <a:xfrm>
                <a:off x="3852863" y="2603484"/>
                <a:ext cx="0" cy="1677988"/>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89" name="Line 87"/>
              <p:cNvSpPr>
                <a:spLocks noChangeShapeType="1"/>
              </p:cNvSpPr>
              <p:nvPr/>
            </p:nvSpPr>
            <p:spPr bwMode="auto">
              <a:xfrm>
                <a:off x="4092575" y="2722547"/>
                <a:ext cx="0" cy="120015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90" name="Line 88"/>
              <p:cNvSpPr>
                <a:spLocks noChangeShapeType="1"/>
              </p:cNvSpPr>
              <p:nvPr/>
            </p:nvSpPr>
            <p:spPr bwMode="auto">
              <a:xfrm>
                <a:off x="4332288" y="2962259"/>
                <a:ext cx="0" cy="481013"/>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91" name="Line 89"/>
              <p:cNvSpPr>
                <a:spLocks noChangeShapeType="1"/>
              </p:cNvSpPr>
              <p:nvPr/>
            </p:nvSpPr>
            <p:spPr bwMode="auto">
              <a:xfrm>
                <a:off x="3252788" y="2603484"/>
                <a:ext cx="479425"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92" name="Line 90"/>
              <p:cNvSpPr>
                <a:spLocks noChangeShapeType="1"/>
              </p:cNvSpPr>
              <p:nvPr/>
            </p:nvSpPr>
            <p:spPr bwMode="auto">
              <a:xfrm>
                <a:off x="3013075" y="2843197"/>
                <a:ext cx="1198563"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93" name="Line 91"/>
              <p:cNvSpPr>
                <a:spLocks noChangeShapeType="1"/>
              </p:cNvSpPr>
              <p:nvPr/>
            </p:nvSpPr>
            <p:spPr bwMode="auto">
              <a:xfrm>
                <a:off x="2894013" y="3082909"/>
                <a:ext cx="1677988"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94" name="Line 92"/>
              <p:cNvSpPr>
                <a:spLocks noChangeShapeType="1"/>
              </p:cNvSpPr>
              <p:nvPr/>
            </p:nvSpPr>
            <p:spPr bwMode="auto">
              <a:xfrm>
                <a:off x="2773363" y="3322622"/>
                <a:ext cx="1677988"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95" name="Line 93"/>
              <p:cNvSpPr>
                <a:spLocks noChangeShapeType="1"/>
              </p:cNvSpPr>
              <p:nvPr/>
            </p:nvSpPr>
            <p:spPr bwMode="auto">
              <a:xfrm>
                <a:off x="2654300" y="3562334"/>
                <a:ext cx="1677988"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96" name="Line 94"/>
              <p:cNvSpPr>
                <a:spLocks noChangeShapeType="1"/>
              </p:cNvSpPr>
              <p:nvPr/>
            </p:nvSpPr>
            <p:spPr bwMode="auto">
              <a:xfrm>
                <a:off x="3013075" y="3802047"/>
                <a:ext cx="1079500"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97" name="Line 95"/>
              <p:cNvSpPr>
                <a:spLocks noChangeShapeType="1"/>
              </p:cNvSpPr>
              <p:nvPr/>
            </p:nvSpPr>
            <p:spPr bwMode="auto">
              <a:xfrm>
                <a:off x="3492500" y="4041759"/>
                <a:ext cx="479425"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98" name="Line 98"/>
              <p:cNvSpPr>
                <a:spLocks noChangeShapeType="1"/>
              </p:cNvSpPr>
              <p:nvPr/>
            </p:nvSpPr>
            <p:spPr bwMode="auto">
              <a:xfrm>
                <a:off x="2174875" y="3562334"/>
                <a:ext cx="0" cy="719138"/>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99" name="Line 108"/>
              <p:cNvSpPr>
                <a:spLocks noChangeShapeType="1"/>
              </p:cNvSpPr>
              <p:nvPr/>
            </p:nvSpPr>
            <p:spPr bwMode="auto">
              <a:xfrm>
                <a:off x="2894013" y="3201972"/>
                <a:ext cx="0" cy="481013"/>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00" name="Line 109"/>
              <p:cNvSpPr>
                <a:spLocks noChangeShapeType="1"/>
              </p:cNvSpPr>
              <p:nvPr/>
            </p:nvSpPr>
            <p:spPr bwMode="auto">
              <a:xfrm>
                <a:off x="3133725" y="2722547"/>
                <a:ext cx="0" cy="107950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01" name="Line 112"/>
              <p:cNvSpPr>
                <a:spLocks noChangeShapeType="1"/>
              </p:cNvSpPr>
              <p:nvPr/>
            </p:nvSpPr>
            <p:spPr bwMode="auto">
              <a:xfrm>
                <a:off x="3852863" y="2603484"/>
                <a:ext cx="0" cy="1677988"/>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02" name="Line 113"/>
              <p:cNvSpPr>
                <a:spLocks noChangeShapeType="1"/>
              </p:cNvSpPr>
              <p:nvPr/>
            </p:nvSpPr>
            <p:spPr bwMode="auto">
              <a:xfrm>
                <a:off x="4092575" y="2722547"/>
                <a:ext cx="0" cy="120015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03" name="Line 114"/>
              <p:cNvSpPr>
                <a:spLocks noChangeShapeType="1"/>
              </p:cNvSpPr>
              <p:nvPr/>
            </p:nvSpPr>
            <p:spPr bwMode="auto">
              <a:xfrm>
                <a:off x="4332288" y="2962259"/>
                <a:ext cx="0" cy="481013"/>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04" name="Line 115"/>
              <p:cNvSpPr>
                <a:spLocks noChangeShapeType="1"/>
              </p:cNvSpPr>
              <p:nvPr/>
            </p:nvSpPr>
            <p:spPr bwMode="auto">
              <a:xfrm>
                <a:off x="3252788" y="2603484"/>
                <a:ext cx="479425"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05" name="Line 116"/>
              <p:cNvSpPr>
                <a:spLocks noChangeShapeType="1"/>
              </p:cNvSpPr>
              <p:nvPr/>
            </p:nvSpPr>
            <p:spPr bwMode="auto">
              <a:xfrm>
                <a:off x="3013075" y="2843197"/>
                <a:ext cx="1198563"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06" name="Line 117"/>
              <p:cNvSpPr>
                <a:spLocks noChangeShapeType="1"/>
              </p:cNvSpPr>
              <p:nvPr/>
            </p:nvSpPr>
            <p:spPr bwMode="auto">
              <a:xfrm>
                <a:off x="2894013" y="3082909"/>
                <a:ext cx="1677988"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07" name="Line 118"/>
              <p:cNvSpPr>
                <a:spLocks noChangeShapeType="1"/>
              </p:cNvSpPr>
              <p:nvPr/>
            </p:nvSpPr>
            <p:spPr bwMode="auto">
              <a:xfrm>
                <a:off x="2773363" y="3322622"/>
                <a:ext cx="1677988"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08" name="Line 120"/>
              <p:cNvSpPr>
                <a:spLocks noChangeShapeType="1"/>
              </p:cNvSpPr>
              <p:nvPr/>
            </p:nvSpPr>
            <p:spPr bwMode="auto">
              <a:xfrm>
                <a:off x="3013075" y="3802047"/>
                <a:ext cx="1079500"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09" name="Line 121"/>
              <p:cNvSpPr>
                <a:spLocks noChangeShapeType="1"/>
              </p:cNvSpPr>
              <p:nvPr/>
            </p:nvSpPr>
            <p:spPr bwMode="auto">
              <a:xfrm>
                <a:off x="3492500" y="4041759"/>
                <a:ext cx="479425"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10" name="Line 134"/>
              <p:cNvSpPr>
                <a:spLocks noChangeShapeType="1"/>
              </p:cNvSpPr>
              <p:nvPr/>
            </p:nvSpPr>
            <p:spPr bwMode="auto">
              <a:xfrm>
                <a:off x="2894013" y="3201972"/>
                <a:ext cx="0" cy="481013"/>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11" name="Line 139"/>
              <p:cNvSpPr>
                <a:spLocks noChangeShapeType="1"/>
              </p:cNvSpPr>
              <p:nvPr/>
            </p:nvSpPr>
            <p:spPr bwMode="auto">
              <a:xfrm>
                <a:off x="4092575" y="2722547"/>
                <a:ext cx="0" cy="120015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12" name="Line 140"/>
              <p:cNvSpPr>
                <a:spLocks noChangeShapeType="1"/>
              </p:cNvSpPr>
              <p:nvPr/>
            </p:nvSpPr>
            <p:spPr bwMode="auto">
              <a:xfrm>
                <a:off x="4332288" y="2962259"/>
                <a:ext cx="0" cy="481013"/>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13" name="Line 39"/>
              <p:cNvSpPr>
                <a:spLocks noChangeShapeType="1"/>
              </p:cNvSpPr>
              <p:nvPr/>
            </p:nvSpPr>
            <p:spPr bwMode="auto">
              <a:xfrm>
                <a:off x="4572000" y="1165209"/>
                <a:ext cx="0" cy="4314825"/>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a typeface="宋体" panose="02010600030101010101" pitchFamily="2" charset="-122"/>
                </a:endParaRPr>
              </a:p>
            </p:txBody>
          </p:sp>
        </p:grpSp>
      </p:grpSp>
      <p:sp>
        <p:nvSpPr>
          <p:cNvPr id="114" name="AutoShape 219"/>
          <p:cNvSpPr>
            <a:spLocks noChangeArrowheads="1"/>
          </p:cNvSpPr>
          <p:nvPr/>
        </p:nvSpPr>
        <p:spPr bwMode="auto">
          <a:xfrm rot="21139812">
            <a:off x="7706937" y="3273981"/>
            <a:ext cx="1305823" cy="1307926"/>
          </a:xfrm>
          <a:prstGeom prst="diamond">
            <a:avLst/>
          </a:prstGeom>
          <a:solidFill>
            <a:srgbClr val="0000FF">
              <a:alpha val="65097"/>
            </a:srgbClr>
          </a:solidFill>
          <a:ln w="9525">
            <a:solidFill>
              <a:sysClr val="windowText" lastClr="000000"/>
            </a:solidFill>
            <a:miter lim="800000"/>
          </a:ln>
        </p:spPr>
        <p:txBody>
          <a:bodyPr wrap="none" lIns="91304" tIns="45650" rIns="91304" bIns="45650" anchor="ctr"/>
          <a:lstStyle>
            <a:lvl1pPr defTabSz="91313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defTabSz="91313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defTabSz="91313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defTabSz="91313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defTabSz="91313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ctr"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FF"/>
              </a:solidFill>
              <a:effectLst/>
              <a:uLnTx/>
              <a:uFillTx/>
              <a:latin typeface="Times New Roman" panose="02020603050405020304" pitchFamily="18" charset="0"/>
              <a:ea typeface="宋体" panose="02010600030101010101" pitchFamily="2" charset="-122"/>
            </a:endParaRPr>
          </a:p>
        </p:txBody>
      </p:sp>
      <p:sp>
        <p:nvSpPr>
          <p:cNvPr id="115" name="Rectangle 220"/>
          <p:cNvSpPr>
            <a:spLocks noChangeArrowheads="1"/>
          </p:cNvSpPr>
          <p:nvPr/>
        </p:nvSpPr>
        <p:spPr bwMode="auto">
          <a:xfrm>
            <a:off x="8261285" y="2511101"/>
            <a:ext cx="754840" cy="756491"/>
          </a:xfrm>
          <a:prstGeom prst="rect">
            <a:avLst/>
          </a:prstGeom>
          <a:solidFill>
            <a:srgbClr val="50742F">
              <a:alpha val="65097"/>
            </a:srgbClr>
          </a:solidFill>
          <a:ln w="9525">
            <a:solidFill>
              <a:sysClr val="windowText" lastClr="000000"/>
            </a:solidFill>
            <a:miter lim="800000"/>
          </a:ln>
        </p:spPr>
        <p:txBody>
          <a:bodyPr wrap="none" lIns="91304" tIns="45650" rIns="91304" bIns="45650" anchor="ctr"/>
          <a:lstStyle>
            <a:lvl1pPr defTabSz="91313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defTabSz="91313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defTabSz="91313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defTabSz="91313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defTabSz="91313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ctr"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sp>
        <p:nvSpPr>
          <p:cNvPr id="116" name="Text Box 222"/>
          <p:cNvSpPr txBox="1">
            <a:spLocks noChangeArrowheads="1"/>
          </p:cNvSpPr>
          <p:nvPr/>
        </p:nvSpPr>
        <p:spPr bwMode="auto">
          <a:xfrm>
            <a:off x="9139317" y="3356567"/>
            <a:ext cx="323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04" tIns="45650" rIns="91304" bIns="45650">
            <a:spAutoFit/>
          </a:bodyPr>
          <a:lstStyle>
            <a:lvl1pPr defTabSz="91313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defTabSz="91313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defTabSz="91313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defTabSz="91313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defTabSz="91313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r>
              <a:rPr kumimoji="0" lang="en-US" altLang="zh-CN" sz="1800" b="1" i="0" u="none" strike="noStrike" kern="0" cap="none" spc="0" normalizeH="0" baseline="0" noProof="0">
                <a:ln>
                  <a:noFill/>
                </a:ln>
                <a:solidFill>
                  <a:srgbClr val="FF0000"/>
                </a:solidFill>
                <a:effectLst/>
                <a:uLnTx/>
                <a:uFillTx/>
                <a:latin typeface="Calibri" panose="020F0502020204030204" pitchFamily="34" charset="0"/>
                <a:ea typeface="宋体" panose="02010600030101010101" pitchFamily="2" charset="-122"/>
              </a:rPr>
              <a:t>A</a:t>
            </a:r>
          </a:p>
        </p:txBody>
      </p:sp>
      <p:sp>
        <p:nvSpPr>
          <p:cNvPr id="117" name="Text Box 223"/>
          <p:cNvSpPr txBox="1">
            <a:spLocks noChangeArrowheads="1"/>
          </p:cNvSpPr>
          <p:nvPr/>
        </p:nvSpPr>
        <p:spPr bwMode="auto">
          <a:xfrm>
            <a:off x="8473023" y="2693660"/>
            <a:ext cx="314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04" tIns="45650" rIns="91304" bIns="45650">
            <a:spAutoFit/>
          </a:bodyPr>
          <a:lstStyle>
            <a:lvl1pPr defTabSz="91313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defTabSz="91313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defTabSz="91313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defTabSz="91313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defTabSz="91313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r>
              <a:rPr kumimoji="0" lang="en-US" altLang="zh-CN" sz="1800" b="1" i="0" u="none" strike="noStrike" kern="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rPr>
              <a:t>B</a:t>
            </a:r>
          </a:p>
        </p:txBody>
      </p:sp>
      <p:sp>
        <p:nvSpPr>
          <p:cNvPr id="118" name="Text Box 224"/>
          <p:cNvSpPr txBox="1">
            <a:spLocks noChangeArrowheads="1"/>
          </p:cNvSpPr>
          <p:nvPr/>
        </p:nvSpPr>
        <p:spPr bwMode="auto">
          <a:xfrm>
            <a:off x="8210170" y="3743804"/>
            <a:ext cx="3063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04" tIns="45650" rIns="91304" bIns="45650">
            <a:spAutoFit/>
          </a:bodyPr>
          <a:lstStyle>
            <a:lvl1pPr defTabSz="91313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defTabSz="91313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defTabSz="91313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defTabSz="91313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defTabSz="91313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defTabSz="913130" eaLnBrk="1" fontAlgn="auto" latinLnBrk="0" hangingPunct="1">
              <a:lnSpc>
                <a:spcPct val="100000"/>
              </a:lnSpc>
              <a:spcBef>
                <a:spcPct val="0"/>
              </a:spcBef>
              <a:spcAft>
                <a:spcPts val="0"/>
              </a:spcAft>
              <a:buClrTx/>
              <a:buSzTx/>
              <a:buFontTx/>
              <a:buNone/>
              <a:defRPr/>
            </a:pPr>
            <a:r>
              <a:rPr kumimoji="0" lang="en-US" altLang="zh-CN" sz="1800" b="1" i="0" u="none" strike="noStrike" kern="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rPr>
              <a:t>C</a:t>
            </a:r>
          </a:p>
        </p:txBody>
      </p:sp>
      <p:sp>
        <p:nvSpPr>
          <p:cNvPr id="119" name="Rectangle 221"/>
          <p:cNvSpPr>
            <a:spLocks noChangeArrowheads="1"/>
          </p:cNvSpPr>
          <p:nvPr/>
        </p:nvSpPr>
        <p:spPr bwMode="auto">
          <a:xfrm>
            <a:off x="9016124" y="3262829"/>
            <a:ext cx="562009" cy="554783"/>
          </a:xfrm>
          <a:prstGeom prst="rect">
            <a:avLst/>
          </a:prstGeom>
          <a:solidFill>
            <a:srgbClr val="50742F">
              <a:alpha val="65097"/>
            </a:srgbClr>
          </a:solidFill>
          <a:ln w="9525">
            <a:solidFill>
              <a:sysClr val="windowText" lastClr="000000"/>
            </a:solidFill>
            <a:miter lim="800000"/>
          </a:ln>
        </p:spPr>
        <p:txBody>
          <a:bodyPr wrap="none" lIns="91304" tIns="45650" rIns="91304" bIns="45650" anchor="ctr"/>
          <a:lstStyle>
            <a:lvl1pPr defTabSz="91313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defTabSz="91313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defTabSz="91313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defTabSz="91313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defTabSz="91313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ctr" defTabSz="913130" eaLnBrk="1" fontAlgn="auto" latinLnBrk="0" hangingPunct="1">
              <a:lnSpc>
                <a:spcPct val="100000"/>
              </a:lnSpc>
              <a:spcBef>
                <a:spcPct val="0"/>
              </a:spcBef>
              <a:spcAft>
                <a:spcPts val="0"/>
              </a:spcAft>
              <a:buClrTx/>
              <a:buSzTx/>
              <a:buFontTx/>
              <a:buNone/>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endParaRPr>
          </a:p>
        </p:txBody>
      </p:sp>
      <p:sp>
        <p:nvSpPr>
          <p:cNvPr id="120" name="直角三角形 119"/>
          <p:cNvSpPr/>
          <p:nvPr/>
        </p:nvSpPr>
        <p:spPr>
          <a:xfrm>
            <a:off x="8265667" y="3272950"/>
            <a:ext cx="743951" cy="552086"/>
          </a:xfrm>
          <a:prstGeom prst="rtTriangle">
            <a:avLst/>
          </a:prstGeom>
          <a:noFill/>
          <a:ln w="25400" cap="flat" cmpd="sng" algn="ctr">
            <a:solidFill>
              <a:srgbClr val="FF0000"/>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1" name="直角三角形 120"/>
          <p:cNvSpPr/>
          <p:nvPr/>
        </p:nvSpPr>
        <p:spPr>
          <a:xfrm rot="5400000">
            <a:off x="8352686" y="3930057"/>
            <a:ext cx="743951" cy="552086"/>
          </a:xfrm>
          <a:prstGeom prst="rtTriangle">
            <a:avLst/>
          </a:prstGeom>
          <a:noFill/>
          <a:ln w="25400" cap="flat" cmpd="sng" algn="ctr">
            <a:solidFill>
              <a:srgbClr val="FF0000"/>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2" name="直角三角形 121"/>
          <p:cNvSpPr/>
          <p:nvPr/>
        </p:nvSpPr>
        <p:spPr>
          <a:xfrm rot="10800000">
            <a:off x="7699413" y="4023052"/>
            <a:ext cx="743951" cy="552086"/>
          </a:xfrm>
          <a:prstGeom prst="rtTriangle">
            <a:avLst/>
          </a:prstGeom>
          <a:noFill/>
          <a:ln w="25400" cap="flat" cmpd="sng" algn="ctr">
            <a:solidFill>
              <a:srgbClr val="FF0000"/>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3" name="直角三角形 122"/>
          <p:cNvSpPr/>
          <p:nvPr/>
        </p:nvSpPr>
        <p:spPr>
          <a:xfrm rot="16200000">
            <a:off x="7629659" y="3381496"/>
            <a:ext cx="743951" cy="552086"/>
          </a:xfrm>
          <a:prstGeom prst="rtTriangle">
            <a:avLst/>
          </a:prstGeom>
          <a:noFill/>
          <a:ln w="25400" cap="flat" cmpd="sng" algn="ctr">
            <a:solidFill>
              <a:srgbClr val="FF0000"/>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mc:AlternateContent xmlns:mc="http://schemas.openxmlformats.org/markup-compatibility/2006" xmlns:a14="http://schemas.microsoft.com/office/drawing/2010/main">
        <mc:Choice Requires="a14">
          <p:sp>
            <p:nvSpPr>
              <p:cNvPr id="124" name="文本框 123"/>
              <p:cNvSpPr txBox="1"/>
              <p:nvPr/>
            </p:nvSpPr>
            <p:spPr>
              <a:xfrm>
                <a:off x="1401570" y="2293879"/>
                <a:ext cx="5092447" cy="2308324"/>
              </a:xfrm>
              <a:prstGeom prst="rect">
                <a:avLst/>
              </a:prstGeom>
              <a:noFill/>
            </p:spPr>
            <p:txBody>
              <a:bodyPr wrap="square" rtlCol="0">
                <a:spAutoFit/>
              </a:bodyPr>
              <a:lstStyle/>
              <a:p>
                <a:pPr defTabSz="685800"/>
                <a:r>
                  <a:rPr lang="en-US" altLang="zh-CN" sz="4000" b="1" dirty="0">
                    <a:solidFill>
                      <a:schemeClr val="bg1"/>
                    </a:solidFill>
                    <a:latin typeface="思源黑体 CN Bold" panose="020B0800000000000000" pitchFamily="34" charset="-122"/>
                    <a:ea typeface="思源黑体 CN Bold" panose="020B0800000000000000" pitchFamily="34" charset="-122"/>
                  </a:rPr>
                  <a:t>S</a:t>
                </a:r>
                <a:r>
                  <a:rPr lang="en-US" altLang="zh-CN" sz="2400" b="1" dirty="0">
                    <a:solidFill>
                      <a:schemeClr val="bg1"/>
                    </a:solidFill>
                    <a:latin typeface="思源黑体 CN Bold" panose="020B0800000000000000" pitchFamily="34" charset="-122"/>
                    <a:ea typeface="思源黑体 CN Bold" panose="020B0800000000000000" pitchFamily="34" charset="-122"/>
                  </a:rPr>
                  <a:t>A =</a:t>
                </a:r>
                <a:r>
                  <a:rPr lang="en-US" altLang="zh-CN" sz="3600" b="1" dirty="0">
                    <a:solidFill>
                      <a:schemeClr val="bg1"/>
                    </a:solidFill>
                    <a:latin typeface="思源黑体 CN Bold" panose="020B0800000000000000" pitchFamily="34" charset="-122"/>
                    <a:ea typeface="思源黑体 CN Bold" panose="020B0800000000000000" pitchFamily="34" charset="-122"/>
                  </a:rPr>
                  <a:t>3×3=9</a:t>
                </a:r>
              </a:p>
              <a:p>
                <a:pPr defTabSz="685800"/>
                <a:r>
                  <a:rPr lang="en-US" altLang="zh-CN" sz="4000" b="1" dirty="0">
                    <a:solidFill>
                      <a:schemeClr val="bg1"/>
                    </a:solidFill>
                    <a:latin typeface="思源黑体 CN Bold" panose="020B0800000000000000" pitchFamily="34" charset="-122"/>
                    <a:ea typeface="思源黑体 CN Bold" panose="020B0800000000000000" pitchFamily="34" charset="-122"/>
                  </a:rPr>
                  <a:t>S</a:t>
                </a:r>
                <a:r>
                  <a:rPr lang="en-US" altLang="zh-CN" sz="2400" b="1" dirty="0">
                    <a:solidFill>
                      <a:schemeClr val="bg1"/>
                    </a:solidFill>
                    <a:latin typeface="思源黑体 CN Bold" panose="020B0800000000000000" pitchFamily="34" charset="-122"/>
                    <a:ea typeface="思源黑体 CN Bold" panose="020B0800000000000000" pitchFamily="34" charset="-122"/>
                  </a:rPr>
                  <a:t>B =</a:t>
                </a:r>
                <a:r>
                  <a:rPr lang="en-US" altLang="zh-CN" sz="3600" b="1" dirty="0">
                    <a:solidFill>
                      <a:schemeClr val="bg1"/>
                    </a:solidFill>
                    <a:latin typeface="思源黑体 CN Bold" panose="020B0800000000000000" pitchFamily="34" charset="-122"/>
                    <a:ea typeface="思源黑体 CN Bold" panose="020B0800000000000000" pitchFamily="34" charset="-122"/>
                  </a:rPr>
                  <a:t>4×4=16</a:t>
                </a:r>
              </a:p>
              <a:p>
                <a:pPr defTabSz="685800"/>
                <a:r>
                  <a:rPr lang="en-US" altLang="zh-CN" sz="4000" b="1" dirty="0">
                    <a:solidFill>
                      <a:schemeClr val="bg1"/>
                    </a:solidFill>
                    <a:latin typeface="思源黑体 CN Bold" panose="020B0800000000000000" pitchFamily="34" charset="-122"/>
                    <a:ea typeface="思源黑体 CN Bold" panose="020B0800000000000000" pitchFamily="34" charset="-122"/>
                  </a:rPr>
                  <a:t>S</a:t>
                </a:r>
                <a:r>
                  <a:rPr lang="en-US" altLang="zh-CN" sz="2400" b="1" dirty="0">
                    <a:solidFill>
                      <a:schemeClr val="bg1"/>
                    </a:solidFill>
                    <a:latin typeface="思源黑体 CN Bold" panose="020B0800000000000000" pitchFamily="34" charset="-122"/>
                    <a:ea typeface="思源黑体 CN Bold" panose="020B0800000000000000" pitchFamily="34" charset="-122"/>
                  </a:rPr>
                  <a:t>C (</a:t>
                </a:r>
                <a:r>
                  <a:rPr lang="zh-CN" altLang="en-US" sz="2400" b="1" dirty="0">
                    <a:solidFill>
                      <a:schemeClr val="bg1"/>
                    </a:solidFill>
                    <a:latin typeface="思源黑体 CN Bold" panose="020B0800000000000000" pitchFamily="34" charset="-122"/>
                    <a:ea typeface="思源黑体 CN Bold" panose="020B0800000000000000" pitchFamily="34" charset="-122"/>
                  </a:rPr>
                  <a:t>分割法</a:t>
                </a:r>
                <a:r>
                  <a:rPr lang="en-US" altLang="zh-CN" sz="2400" b="1" dirty="0">
                    <a:solidFill>
                      <a:schemeClr val="bg1"/>
                    </a:solidFill>
                    <a:latin typeface="思源黑体 CN Bold" panose="020B0800000000000000" pitchFamily="34" charset="-122"/>
                    <a:ea typeface="思源黑体 CN Bold" panose="020B0800000000000000" pitchFamily="34" charset="-122"/>
                  </a:rPr>
                  <a:t>)=1×1 + 4×</a:t>
                </a:r>
                <a14:m>
                  <m:oMath xmlns:m="http://schemas.openxmlformats.org/officeDocument/2006/math">
                    <m:f>
                      <m:fPr>
                        <m:ctrlPr>
                          <a:rPr lang="en-US" altLang="zh-CN" sz="2400" b="1" i="1" dirty="0" smtClean="0">
                            <a:solidFill>
                              <a:schemeClr val="bg1"/>
                            </a:solidFill>
                            <a:latin typeface="Cambria Math" panose="02040503050406030204" pitchFamily="18" charset="0"/>
                          </a:rPr>
                        </m:ctrlPr>
                      </m:fPr>
                      <m:num>
                        <m:r>
                          <a:rPr lang="en-US" altLang="zh-CN" sz="2400" b="1" dirty="0" smtClean="0">
                            <a:solidFill>
                              <a:schemeClr val="bg1"/>
                            </a:solidFill>
                            <a:latin typeface="Cambria Math" panose="02040503050406030204" pitchFamily="18" charset="0"/>
                          </a:rPr>
                          <m:t>1</m:t>
                        </m:r>
                      </m:num>
                      <m:den>
                        <m:r>
                          <a:rPr lang="en-US" altLang="zh-CN" sz="2400" b="1" dirty="0" smtClean="0">
                            <a:solidFill>
                              <a:schemeClr val="bg1"/>
                            </a:solidFill>
                            <a:latin typeface="Cambria Math" panose="02040503050406030204" pitchFamily="18" charset="0"/>
                          </a:rPr>
                          <m:t>2</m:t>
                        </m:r>
                      </m:den>
                    </m:f>
                  </m:oMath>
                </a14:m>
                <a:r>
                  <a:rPr lang="en-US" altLang="zh-CN" sz="2400" b="1" dirty="0">
                    <a:solidFill>
                      <a:schemeClr val="bg1"/>
                    </a:solidFill>
                    <a:latin typeface="思源黑体 CN Bold" panose="020B0800000000000000" pitchFamily="34" charset="-122"/>
                    <a:ea typeface="思源黑体 CN Bold" panose="020B0800000000000000" pitchFamily="34" charset="-122"/>
                  </a:rPr>
                  <a:t> ×3 ×4</a:t>
                </a:r>
              </a:p>
              <a:p>
                <a:pPr defTabSz="685800"/>
                <a:r>
                  <a:rPr lang="en-US" altLang="zh-CN" sz="2400" b="1" dirty="0">
                    <a:solidFill>
                      <a:schemeClr val="bg1"/>
                    </a:solidFill>
                    <a:latin typeface="思源黑体 CN Bold" panose="020B0800000000000000" pitchFamily="34" charset="-122"/>
                    <a:ea typeface="思源黑体 CN Bold" panose="020B0800000000000000" pitchFamily="34" charset="-122"/>
                  </a:rPr>
                  <a:t>                       =25</a:t>
                </a:r>
              </a:p>
            </p:txBody>
          </p:sp>
        </mc:Choice>
        <mc:Fallback xmlns="">
          <p:sp>
            <p:nvSpPr>
              <p:cNvPr id="124" name="文本框 123"/>
              <p:cNvSpPr txBox="1">
                <a:spLocks noRot="1" noChangeAspect="1" noMove="1" noResize="1" noEditPoints="1" noAdjustHandles="1" noChangeArrowheads="1" noChangeShapeType="1" noTextEdit="1"/>
              </p:cNvSpPr>
              <p:nvPr/>
            </p:nvSpPr>
            <p:spPr>
              <a:xfrm>
                <a:off x="1401570" y="2293879"/>
                <a:ext cx="5092447" cy="2308324"/>
              </a:xfrm>
              <a:prstGeom prst="rect">
                <a:avLst/>
              </a:prstGeom>
              <a:blipFill rotWithShape="1">
                <a:blip r:embed="rId6"/>
                <a:stretch>
                  <a:fillRect l="-2" t="-11" r="10" b="16"/>
                </a:stretch>
              </a:blipFill>
            </p:spPr>
            <p:txBody>
              <a:bodyPr/>
              <a:lstStyle/>
              <a:p>
                <a:r>
                  <a:rPr lang="zh-CN" altLang="en-US">
                    <a:noFill/>
                  </a:rPr>
                  <a:t> </a:t>
                </a:r>
              </a:p>
            </p:txBody>
          </p:sp>
        </mc:Fallback>
      </mc:AlternateContent>
      <p:sp>
        <p:nvSpPr>
          <p:cNvPr id="125" name="矩形 124"/>
          <p:cNvSpPr/>
          <p:nvPr/>
        </p:nvSpPr>
        <p:spPr>
          <a:xfrm>
            <a:off x="1426970" y="4687751"/>
            <a:ext cx="2292615" cy="584775"/>
          </a:xfrm>
          <a:prstGeom prst="rect">
            <a:avLst/>
          </a:prstGeom>
        </p:spPr>
        <p:txBody>
          <a:bodyPr wrap="none">
            <a:spAutoFit/>
          </a:bodyPr>
          <a:lstStyle/>
          <a:p>
            <a:pPr defTabSz="685800"/>
            <a:r>
              <a:rPr lang="en-US" altLang="zh-CN" sz="3200" b="1" dirty="0">
                <a:solidFill>
                  <a:schemeClr val="bg1"/>
                </a:solidFill>
                <a:latin typeface="思源黑体 CN Bold" panose="020B0800000000000000" pitchFamily="34" charset="-122"/>
                <a:ea typeface="思源黑体 CN Bold" panose="020B0800000000000000" pitchFamily="34" charset="-122"/>
              </a:rPr>
              <a:t>S</a:t>
            </a:r>
            <a:r>
              <a:rPr lang="en-US" altLang="zh-CN" sz="2400" b="1" dirty="0">
                <a:solidFill>
                  <a:schemeClr val="bg1"/>
                </a:solidFill>
                <a:latin typeface="思源黑体 CN Bold" panose="020B0800000000000000" pitchFamily="34" charset="-122"/>
                <a:ea typeface="思源黑体 CN Bold" panose="020B0800000000000000" pitchFamily="34" charset="-122"/>
              </a:rPr>
              <a:t>A</a:t>
            </a:r>
            <a:r>
              <a:rPr lang="en-US" altLang="zh-CN" sz="3200" b="1" dirty="0">
                <a:solidFill>
                  <a:schemeClr val="bg1"/>
                </a:solidFill>
                <a:latin typeface="思源黑体 CN Bold" panose="020B0800000000000000" pitchFamily="34" charset="-122"/>
                <a:ea typeface="思源黑体 CN Bold" panose="020B0800000000000000" pitchFamily="34" charset="-122"/>
              </a:rPr>
              <a:t> + S</a:t>
            </a:r>
            <a:r>
              <a:rPr lang="en-US" altLang="zh-CN" sz="2400" b="1" dirty="0">
                <a:solidFill>
                  <a:schemeClr val="bg1"/>
                </a:solidFill>
                <a:latin typeface="思源黑体 CN Bold" panose="020B0800000000000000" pitchFamily="34" charset="-122"/>
                <a:ea typeface="思源黑体 CN Bold" panose="020B0800000000000000" pitchFamily="34" charset="-122"/>
              </a:rPr>
              <a:t>B</a:t>
            </a:r>
            <a:r>
              <a:rPr lang="en-US" altLang="zh-CN" sz="3200" b="1" dirty="0">
                <a:solidFill>
                  <a:schemeClr val="bg1"/>
                </a:solidFill>
                <a:latin typeface="思源黑体 CN Bold" panose="020B0800000000000000" pitchFamily="34" charset="-122"/>
                <a:ea typeface="思源黑体 CN Bold" panose="020B0800000000000000" pitchFamily="34" charset="-122"/>
              </a:rPr>
              <a:t> =S</a:t>
            </a:r>
            <a:r>
              <a:rPr lang="en-US" altLang="zh-CN" sz="2000" b="1" dirty="0">
                <a:solidFill>
                  <a:schemeClr val="bg1"/>
                </a:solidFill>
                <a:latin typeface="思源黑体 CN Bold" panose="020B0800000000000000" pitchFamily="34" charset="-122"/>
                <a:ea typeface="思源黑体 CN Bold" panose="020B0800000000000000" pitchFamily="34" charset="-122"/>
              </a:rPr>
              <a:t>C</a:t>
            </a:r>
            <a:endParaRPr lang="en-US" altLang="zh-CN" sz="3200" b="1" dirty="0">
              <a:solidFill>
                <a:schemeClr val="bg1"/>
              </a:solidFill>
              <a:latin typeface="思源黑体 CN Bold" panose="020B0800000000000000" pitchFamily="34" charset="-122"/>
              <a:ea typeface="思源黑体 CN Bold" panose="020B0800000000000000" pitchFamily="34" charset="-122"/>
            </a:endParaRPr>
          </a:p>
        </p:txBody>
      </p:sp>
      <p:sp>
        <p:nvSpPr>
          <p:cNvPr id="126" name="矩形 125"/>
          <p:cNvSpPr/>
          <p:nvPr/>
        </p:nvSpPr>
        <p:spPr>
          <a:xfrm>
            <a:off x="1375356" y="1409842"/>
            <a:ext cx="7815387" cy="506101"/>
          </a:xfrm>
          <a:prstGeom prst="rect">
            <a:avLst/>
          </a:prstGeom>
        </p:spPr>
        <p:txBody>
          <a:bodyPr wrap="square">
            <a:spAutoFit/>
          </a:bodyPr>
          <a:lstStyle/>
          <a:p>
            <a:pPr defTabSz="913130">
              <a:lnSpc>
                <a:spcPct val="150000"/>
              </a:lnSpc>
              <a:defRPr/>
            </a:pPr>
            <a:r>
              <a:rPr lang="zh-CN" altLang="en-US" sz="2000" kern="0" dirty="0">
                <a:solidFill>
                  <a:schemeClr val="bg1"/>
                </a:solidFill>
                <a:latin typeface="思源黑体 CN Light" panose="020B0300000000000000" pitchFamily="34" charset="-122"/>
                <a:ea typeface="思源黑体 CN Light" panose="020B0300000000000000" pitchFamily="34" charset="-122"/>
              </a:rPr>
              <a:t>等腰直角三角形有这个性质，其他是否也具有这样的性质？</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fade">
                                      <p:cBhvr>
                                        <p:cTn id="7" dur="500"/>
                                        <p:tgtEl>
                                          <p:spTgt spid="1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3"/>
                                        </p:tgtEl>
                                        <p:attrNameLst>
                                          <p:attrName>style.visibility</p:attrName>
                                        </p:attrNameLst>
                                      </p:cBhvr>
                                      <p:to>
                                        <p:strVal val="visible"/>
                                      </p:to>
                                    </p:set>
                                    <p:animEffect transition="in" filter="fade">
                                      <p:cBhvr>
                                        <p:cTn id="10" dur="500"/>
                                        <p:tgtEl>
                                          <p:spTgt spid="1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2"/>
                                        </p:tgtEl>
                                        <p:attrNameLst>
                                          <p:attrName>style.visibility</p:attrName>
                                        </p:attrNameLst>
                                      </p:cBhvr>
                                      <p:to>
                                        <p:strVal val="visible"/>
                                      </p:to>
                                    </p:set>
                                    <p:animEffect transition="in" filter="fade">
                                      <p:cBhvr>
                                        <p:cTn id="13" dur="500"/>
                                        <p:tgtEl>
                                          <p:spTgt spid="1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1"/>
                                        </p:tgtEl>
                                        <p:attrNameLst>
                                          <p:attrName>style.visibility</p:attrName>
                                        </p:attrNameLst>
                                      </p:cBhvr>
                                      <p:to>
                                        <p:strVal val="visible"/>
                                      </p:to>
                                    </p:set>
                                    <p:animEffect transition="in" filter="fade">
                                      <p:cBhvr>
                                        <p:cTn id="16" dur="500"/>
                                        <p:tgtEl>
                                          <p:spTgt spid="12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4"/>
                                        </p:tgtEl>
                                        <p:attrNameLst>
                                          <p:attrName>style.visibility</p:attrName>
                                        </p:attrNameLst>
                                      </p:cBhvr>
                                      <p:to>
                                        <p:strVal val="visible"/>
                                      </p:to>
                                    </p:set>
                                    <p:animEffect transition="in" filter="fade">
                                      <p:cBhvr>
                                        <p:cTn id="21" dur="500"/>
                                        <p:tgtEl>
                                          <p:spTgt spid="12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5"/>
                                        </p:tgtEl>
                                        <p:attrNameLst>
                                          <p:attrName>style.visibility</p:attrName>
                                        </p:attrNameLst>
                                      </p:cBhvr>
                                      <p:to>
                                        <p:strVal val="visible"/>
                                      </p:to>
                                    </p:set>
                                    <p:animEffect transition="in" filter="fade">
                                      <p:cBhvr>
                                        <p:cTn id="26" dur="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animBg="1"/>
      <p:bldP spid="121" grpId="0" animBg="1"/>
      <p:bldP spid="122" grpId="0" animBg="1"/>
      <p:bldP spid="123" grpId="0" animBg="1"/>
      <p:bldP spid="124" grpId="0"/>
      <p:bldP spid="1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hidden="1"/>
          <p:cNvSpPr txBox="1"/>
          <p:nvPr/>
        </p:nvSpPr>
        <p:spPr>
          <a:xfrm>
            <a:off x="0" y="149731"/>
            <a:ext cx="2095500" cy="369332"/>
          </a:xfrm>
          <a:prstGeom prst="rect">
            <a:avLst/>
          </a:prstGeom>
          <a:noFill/>
        </p:spPr>
        <p:txBody>
          <a:bodyPr wrap="square" rtlCol="0">
            <a:spAutoFit/>
          </a:bodyPr>
          <a:lstStyle/>
          <a:p>
            <a:pPr algn="ctr"/>
            <a:r>
              <a:rPr lang="en-US" altLang="zh-CN" dirty="0">
                <a:noFill/>
              </a:rPr>
              <a:t>BY YUSHEN</a:t>
            </a:r>
            <a:endParaRPr lang="zh-CN" altLang="en-US" dirty="0">
              <a:noFill/>
            </a:endParaRPr>
          </a:p>
        </p:txBody>
      </p:sp>
      <p:grpSp>
        <p:nvGrpSpPr>
          <p:cNvPr id="2" name="组合 1"/>
          <p:cNvGrpSpPr/>
          <p:nvPr/>
        </p:nvGrpSpPr>
        <p:grpSpPr>
          <a:xfrm>
            <a:off x="286875" y="246419"/>
            <a:ext cx="3726325" cy="613817"/>
            <a:chOff x="528175" y="411519"/>
            <a:chExt cx="3726325" cy="613817"/>
          </a:xfrm>
        </p:grpSpPr>
        <p:sp>
          <p:nvSpPr>
            <p:cNvPr id="39" name="文本框 38"/>
            <p:cNvSpPr txBox="1"/>
            <p:nvPr>
              <p:custDataLst>
                <p:tags r:id="rId1"/>
              </p:custDataLst>
            </p:nvPr>
          </p:nvSpPr>
          <p:spPr>
            <a:xfrm>
              <a:off x="2383884" y="563671"/>
              <a:ext cx="1870616" cy="461665"/>
            </a:xfrm>
            <a:prstGeom prst="rect">
              <a:avLst/>
            </a:prstGeom>
            <a:noFill/>
          </p:spPr>
          <p:txBody>
            <a:bodyPr wrap="square" rtlCol="0">
              <a:spAutoFit/>
            </a:bodyPr>
            <a:lstStyle/>
            <a:p>
              <a:pPr lvl="0"/>
              <a:r>
                <a:rPr lang="zh-CN" altLang="en-US" sz="2400" dirty="0">
                  <a:solidFill>
                    <a:schemeClr val="bg1"/>
                  </a:solidFill>
                  <a:latin typeface="思源黑体 CN Bold" panose="020B0800000000000000" pitchFamily="34" charset="-122"/>
                  <a:ea typeface="思源黑体 CN Bold" panose="020B0800000000000000" pitchFamily="34" charset="-122"/>
                </a:rPr>
                <a:t>探索与思考</a:t>
              </a:r>
            </a:p>
          </p:txBody>
        </p:sp>
        <p:grpSp>
          <p:nvGrpSpPr>
            <p:cNvPr id="34" name="组合 33"/>
            <p:cNvGrpSpPr/>
            <p:nvPr/>
          </p:nvGrpSpPr>
          <p:grpSpPr>
            <a:xfrm>
              <a:off x="528175" y="411519"/>
              <a:ext cx="1652932" cy="604728"/>
              <a:chOff x="4738473" y="1752789"/>
              <a:chExt cx="1652932" cy="604728"/>
            </a:xfrm>
          </p:grpSpPr>
          <p:sp>
            <p:nvSpPr>
              <p:cNvPr id="36" name="矩形: 圆角 35"/>
              <p:cNvSpPr/>
              <p:nvPr/>
            </p:nvSpPr>
            <p:spPr>
              <a:xfrm>
                <a:off x="5400881" y="1904941"/>
                <a:ext cx="980398" cy="45023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solidFill>
                </a:endParaRPr>
              </a:p>
            </p:txBody>
          </p:sp>
          <p:sp>
            <p:nvSpPr>
              <p:cNvPr id="37" name="文本框 38"/>
              <p:cNvSpPr txBox="1"/>
              <p:nvPr>
                <p:custDataLst>
                  <p:tags r:id="rId2"/>
                </p:custDataLst>
              </p:nvPr>
            </p:nvSpPr>
            <p:spPr>
              <a:xfrm>
                <a:off x="5768064" y="1904941"/>
                <a:ext cx="623341" cy="400110"/>
              </a:xfrm>
              <a:prstGeom prst="rect">
                <a:avLst/>
              </a:prstGeom>
              <a:noFill/>
            </p:spPr>
            <p:txBody>
              <a:bodyPr wrap="square" rtlCol="0">
                <a:spAutoFit/>
              </a:bodyPr>
              <a:lstStyle/>
              <a:p>
                <a:pPr lvl="0" algn="ctr"/>
                <a:r>
                  <a:rPr lang="en-US" altLang="zh-CN" sz="2000" dirty="0">
                    <a:solidFill>
                      <a:schemeClr val="bg1"/>
                    </a:solidFill>
                    <a:latin typeface="思源黑体 CN Bold" panose="020B0800000000000000" pitchFamily="34" charset="-122"/>
                    <a:ea typeface="思源黑体 CN Bold" panose="020B0800000000000000" pitchFamily="34" charset="-122"/>
                  </a:rPr>
                  <a:t>01</a:t>
                </a:r>
                <a:endParaRPr lang="zh-CN" altLang="en-US" sz="2000" dirty="0">
                  <a:solidFill>
                    <a:schemeClr val="bg1"/>
                  </a:solidFill>
                  <a:latin typeface="思源黑体 CN Bold" panose="020B0800000000000000" pitchFamily="34" charset="-122"/>
                  <a:ea typeface="思源黑体 CN Bold" panose="020B0800000000000000" pitchFamily="34" charset="-122"/>
                </a:endParaRPr>
              </a:p>
            </p:txBody>
          </p:sp>
          <p:pic>
            <p:nvPicPr>
              <p:cNvPr id="38" name="图片 37" descr="图片包含 游戏机, 树&#10;&#10;描述已自动生成"/>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t="24513" b="26369"/>
              <a:stretch>
                <a:fillRect/>
              </a:stretch>
            </p:blipFill>
            <p:spPr>
              <a:xfrm>
                <a:off x="4738473" y="1752789"/>
                <a:ext cx="1231186" cy="604728"/>
              </a:xfrm>
              <a:prstGeom prst="rect">
                <a:avLst/>
              </a:prstGeom>
            </p:spPr>
          </p:pic>
        </p:grpSp>
      </p:grpSp>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0380" y="2159969"/>
            <a:ext cx="5151241" cy="4299460"/>
          </a:xfrm>
          <a:prstGeom prst="rect">
            <a:avLst/>
          </a:prstGeom>
          <a:ln>
            <a:solidFill>
              <a:schemeClr val="bg1"/>
            </a:solidFill>
          </a:ln>
        </p:spPr>
      </p:pic>
      <p:sp>
        <p:nvSpPr>
          <p:cNvPr id="10" name="矩形 9"/>
          <p:cNvSpPr/>
          <p:nvPr/>
        </p:nvSpPr>
        <p:spPr>
          <a:xfrm>
            <a:off x="2188307" y="1257052"/>
            <a:ext cx="7815387" cy="506101"/>
          </a:xfrm>
          <a:prstGeom prst="rect">
            <a:avLst/>
          </a:prstGeom>
        </p:spPr>
        <p:txBody>
          <a:bodyPr wrap="square">
            <a:spAutoFit/>
          </a:bodyPr>
          <a:lstStyle/>
          <a:p>
            <a:pPr algn="ctr" defTabSz="913130">
              <a:lnSpc>
                <a:spcPct val="150000"/>
              </a:lnSpc>
            </a:pPr>
            <a:r>
              <a:rPr lang="zh-CN" altLang="en-US" sz="2000" kern="0" dirty="0">
                <a:solidFill>
                  <a:schemeClr val="bg1"/>
                </a:solidFill>
                <a:latin typeface="思源黑体 CN Light" panose="020B0300000000000000" pitchFamily="34" charset="-122"/>
                <a:ea typeface="思源黑体 CN Light" panose="020B0300000000000000" pitchFamily="34" charset="-122"/>
              </a:rPr>
              <a:t>利用实际模型，加深对直角三角形三边关系的理解。</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hidden="1"/>
          <p:cNvSpPr txBox="1"/>
          <p:nvPr/>
        </p:nvSpPr>
        <p:spPr>
          <a:xfrm>
            <a:off x="0" y="149731"/>
            <a:ext cx="2095500" cy="369332"/>
          </a:xfrm>
          <a:prstGeom prst="rect">
            <a:avLst/>
          </a:prstGeom>
          <a:noFill/>
        </p:spPr>
        <p:txBody>
          <a:bodyPr wrap="square" rtlCol="0">
            <a:spAutoFit/>
          </a:bodyPr>
          <a:lstStyle/>
          <a:p>
            <a:pPr algn="ctr"/>
            <a:r>
              <a:rPr lang="en-US" altLang="zh-CN" dirty="0">
                <a:noFill/>
              </a:rPr>
              <a:t>BY YUSHEN</a:t>
            </a:r>
            <a:endParaRPr lang="zh-CN" altLang="en-US" dirty="0">
              <a:noFill/>
            </a:endParaRPr>
          </a:p>
        </p:txBody>
      </p:sp>
      <p:pic>
        <p:nvPicPr>
          <p:cNvPr id="7" name="图片 6" descr="图片包含 黑色, 游戏机, 桌子&#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74303" y="2440164"/>
            <a:ext cx="1509876" cy="1394655"/>
          </a:xfrm>
          <a:prstGeom prst="rect">
            <a:avLst/>
          </a:prstGeom>
        </p:spPr>
      </p:pic>
      <p:grpSp>
        <p:nvGrpSpPr>
          <p:cNvPr id="8" name="组合 7"/>
          <p:cNvGrpSpPr/>
          <p:nvPr/>
        </p:nvGrpSpPr>
        <p:grpSpPr>
          <a:xfrm>
            <a:off x="5388691" y="2784168"/>
            <a:ext cx="4463729" cy="1142194"/>
            <a:chOff x="8266676" y="1577362"/>
            <a:chExt cx="2048067" cy="524066"/>
          </a:xfrm>
        </p:grpSpPr>
        <p:sp>
          <p:nvSpPr>
            <p:cNvPr id="9" name="文本框 38"/>
            <p:cNvSpPr txBox="1"/>
            <p:nvPr>
              <p:custDataLst>
                <p:tags r:id="rId1"/>
              </p:custDataLst>
            </p:nvPr>
          </p:nvSpPr>
          <p:spPr>
            <a:xfrm>
              <a:off x="8266676" y="1577362"/>
              <a:ext cx="1906510" cy="353038"/>
            </a:xfrm>
            <a:prstGeom prst="rect">
              <a:avLst/>
            </a:prstGeom>
            <a:noFill/>
          </p:spPr>
          <p:txBody>
            <a:bodyPr wrap="square" rtlCol="0">
              <a:spAutoFit/>
            </a:bodyPr>
            <a:lstStyle/>
            <a:p>
              <a:pPr lvl="0"/>
              <a:r>
                <a:rPr lang="en-US" altLang="zh-CN" sz="4400" dirty="0">
                  <a:solidFill>
                    <a:schemeClr val="bg1"/>
                  </a:solidFill>
                  <a:latin typeface="思源黑体 CN Bold" panose="020B0800000000000000" pitchFamily="34" charset="-122"/>
                  <a:ea typeface="思源黑体 CN Bold" panose="020B0800000000000000" pitchFamily="34" charset="-122"/>
                </a:rPr>
                <a:t>02 </a:t>
              </a:r>
              <a:r>
                <a:rPr lang="zh-CN" altLang="en-US" sz="4400" dirty="0">
                  <a:solidFill>
                    <a:schemeClr val="bg1"/>
                  </a:solidFill>
                  <a:latin typeface="思源黑体 CN Bold" panose="020B0800000000000000" pitchFamily="34" charset="-122"/>
                  <a:ea typeface="思源黑体 CN Bold" panose="020B0800000000000000" pitchFamily="34" charset="-122"/>
                </a:rPr>
                <a:t>重点</a:t>
              </a:r>
            </a:p>
          </p:txBody>
        </p:sp>
        <p:sp>
          <p:nvSpPr>
            <p:cNvPr id="10" name="矩形 9"/>
            <p:cNvSpPr/>
            <p:nvPr/>
          </p:nvSpPr>
          <p:spPr>
            <a:xfrm>
              <a:off x="8278442" y="1981395"/>
              <a:ext cx="2036301" cy="120033"/>
            </a:xfrm>
            <a:prstGeom prst="rect">
              <a:avLst/>
            </a:prstGeom>
          </p:spPr>
          <p:txBody>
            <a:bodyPr wrap="square">
              <a:spAutoFit/>
            </a:bodyPr>
            <a:lstStyle/>
            <a:p>
              <a:pPr algn="dist"/>
              <a:r>
                <a:rPr lang="en-US" altLang="zh-CN" sz="1100" dirty="0">
                  <a:solidFill>
                    <a:schemeClr val="bg1"/>
                  </a:solidFill>
                  <a:latin typeface="思源黑体 CN Light" panose="020B0300000000000000" pitchFamily="34" charset="-122"/>
                  <a:ea typeface="思源黑体 CN Light" panose="020B0300000000000000" pitchFamily="34" charset="-122"/>
                </a:rPr>
                <a:t>A KEY</a:t>
              </a:r>
            </a:p>
          </p:txBody>
        </p:sp>
      </p:grpSp>
      <p:grpSp>
        <p:nvGrpSpPr>
          <p:cNvPr id="2" name="组合 1"/>
          <p:cNvGrpSpPr/>
          <p:nvPr/>
        </p:nvGrpSpPr>
        <p:grpSpPr>
          <a:xfrm>
            <a:off x="1917843" y="2157344"/>
            <a:ext cx="3335253" cy="2835745"/>
            <a:chOff x="1917843" y="2195444"/>
            <a:chExt cx="3335253" cy="2835745"/>
          </a:xfrm>
        </p:grpSpPr>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85253"/>
            <a:stretch>
              <a:fillRect/>
            </a:stretch>
          </p:blipFill>
          <p:spPr>
            <a:xfrm flipH="1">
              <a:off x="1917843" y="3962521"/>
              <a:ext cx="3335253" cy="1068668"/>
            </a:xfrm>
            <a:prstGeom prst="rect">
              <a:avLst/>
            </a:prstGeom>
          </p:spPr>
        </p:pic>
        <p:sp>
          <p:nvSpPr>
            <p:cNvPr id="6" name="文本框 5"/>
            <p:cNvSpPr txBox="1"/>
            <p:nvPr/>
          </p:nvSpPr>
          <p:spPr>
            <a:xfrm>
              <a:off x="2617049" y="3700911"/>
              <a:ext cx="1936844" cy="523220"/>
            </a:xfrm>
            <a:prstGeom prst="rect">
              <a:avLst/>
            </a:prstGeom>
            <a:noFill/>
          </p:spPr>
          <p:txBody>
            <a:bodyPr wrap="square" rtlCol="0">
              <a:spAutoFit/>
            </a:bodyPr>
            <a:lstStyle/>
            <a:p>
              <a:pPr algn="dist"/>
              <a:r>
                <a:rPr lang="en-US" altLang="zh-CN" sz="2800" dirty="0">
                  <a:solidFill>
                    <a:schemeClr val="bg1"/>
                  </a:solidFill>
                  <a:latin typeface="思源黑体 CN Bold" panose="020B0800000000000000" pitchFamily="34" charset="-122"/>
                  <a:ea typeface="思源黑体 CN Bold" panose="020B0800000000000000" pitchFamily="34" charset="-122"/>
                </a:rPr>
                <a:t>PART 02</a:t>
              </a:r>
              <a:endParaRPr lang="zh-CN" altLang="en-US" sz="2800" dirty="0">
                <a:solidFill>
                  <a:schemeClr val="bg1"/>
                </a:solidFill>
                <a:latin typeface="思源黑体 CN Bold" panose="020B0800000000000000" pitchFamily="34" charset="-122"/>
                <a:ea typeface="思源黑体 CN Bold" panose="020B0800000000000000" pitchFamily="34" charset="-122"/>
              </a:endParaRPr>
            </a:p>
          </p:txBody>
        </p:sp>
        <p:pic>
          <p:nvPicPr>
            <p:cNvPr id="11" name="图片 10" descr="图片包含 游戏机, 树&#10;&#10;描述已自动生成"/>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t="24513" b="26369"/>
            <a:stretch>
              <a:fillRect/>
            </a:stretch>
          </p:blipFill>
          <p:spPr>
            <a:xfrm>
              <a:off x="2034664" y="2195444"/>
              <a:ext cx="3072086" cy="1508932"/>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5.2.7"/>
  <p:tag name="RESOURCELIBID_ANIM" val="472"/>
</p:tagLst>
</file>

<file path=ppt/tags/tag10.xml><?xml version="1.0" encoding="utf-8"?>
<p:tagLst xmlns:a="http://schemas.openxmlformats.org/drawingml/2006/main" xmlns:r="http://schemas.openxmlformats.org/officeDocument/2006/relationships" xmlns:p="http://schemas.openxmlformats.org/presentationml/2006/main">
  <p:tag name="PA" val="v5.2.9"/>
</p:tagLst>
</file>

<file path=ppt/tags/tag11.xml><?xml version="1.0" encoding="utf-8"?>
<p:tagLst xmlns:a="http://schemas.openxmlformats.org/drawingml/2006/main" xmlns:r="http://schemas.openxmlformats.org/officeDocument/2006/relationships" xmlns:p="http://schemas.openxmlformats.org/presentationml/2006/main">
  <p:tag name="PA" val="v5.2.9"/>
</p:tagLst>
</file>

<file path=ppt/tags/tag12.xml><?xml version="1.0" encoding="utf-8"?>
<p:tagLst xmlns:a="http://schemas.openxmlformats.org/drawingml/2006/main" xmlns:r="http://schemas.openxmlformats.org/officeDocument/2006/relationships" xmlns:p="http://schemas.openxmlformats.org/presentationml/2006/main">
  <p:tag name="PA" val="v5.2.9"/>
</p:tagLst>
</file>

<file path=ppt/tags/tag13.xml><?xml version="1.0" encoding="utf-8"?>
<p:tagLst xmlns:a="http://schemas.openxmlformats.org/drawingml/2006/main" xmlns:r="http://schemas.openxmlformats.org/officeDocument/2006/relationships" xmlns:p="http://schemas.openxmlformats.org/presentationml/2006/main">
  <p:tag name="PA" val="v5.2.9"/>
</p:tagLst>
</file>

<file path=ppt/tags/tag14.xml><?xml version="1.0" encoding="utf-8"?>
<p:tagLst xmlns:a="http://schemas.openxmlformats.org/drawingml/2006/main" xmlns:r="http://schemas.openxmlformats.org/officeDocument/2006/relationships" xmlns:p="http://schemas.openxmlformats.org/presentationml/2006/main">
  <p:tag name="PA" val="v5.2.9"/>
</p:tagLst>
</file>

<file path=ppt/tags/tag15.xml><?xml version="1.0" encoding="utf-8"?>
<p:tagLst xmlns:a="http://schemas.openxmlformats.org/drawingml/2006/main" xmlns:r="http://schemas.openxmlformats.org/officeDocument/2006/relationships" xmlns:p="http://schemas.openxmlformats.org/presentationml/2006/main">
  <p:tag name="PA" val="v5.2.9"/>
</p:tagLst>
</file>

<file path=ppt/tags/tag16.xml><?xml version="1.0" encoding="utf-8"?>
<p:tagLst xmlns:a="http://schemas.openxmlformats.org/drawingml/2006/main" xmlns:r="http://schemas.openxmlformats.org/officeDocument/2006/relationships" xmlns:p="http://schemas.openxmlformats.org/presentationml/2006/main">
  <p:tag name="PA" val="v5.2.9"/>
</p:tagLst>
</file>

<file path=ppt/tags/tag17.xml><?xml version="1.0" encoding="utf-8"?>
<p:tagLst xmlns:a="http://schemas.openxmlformats.org/drawingml/2006/main" xmlns:r="http://schemas.openxmlformats.org/officeDocument/2006/relationships" xmlns:p="http://schemas.openxmlformats.org/presentationml/2006/main">
  <p:tag name="PA" val="v5.2.9"/>
</p:tagLst>
</file>

<file path=ppt/tags/tag18.xml><?xml version="1.0" encoding="utf-8"?>
<p:tagLst xmlns:a="http://schemas.openxmlformats.org/drawingml/2006/main" xmlns:r="http://schemas.openxmlformats.org/officeDocument/2006/relationships" xmlns:p="http://schemas.openxmlformats.org/presentationml/2006/main">
  <p:tag name="PA" val="v5.2.9"/>
</p:tagLst>
</file>

<file path=ppt/tags/tag19.xml><?xml version="1.0" encoding="utf-8"?>
<p:tagLst xmlns:a="http://schemas.openxmlformats.org/drawingml/2006/main" xmlns:r="http://schemas.openxmlformats.org/officeDocument/2006/relationships" xmlns:p="http://schemas.openxmlformats.org/presentationml/2006/main">
  <p:tag name="PA" val="v5.2.9"/>
</p:tagLst>
</file>

<file path=ppt/tags/tag2.xml><?xml version="1.0" encoding="utf-8"?>
<p:tagLst xmlns:a="http://schemas.openxmlformats.org/drawingml/2006/main" xmlns:r="http://schemas.openxmlformats.org/officeDocument/2006/relationships" xmlns:p="http://schemas.openxmlformats.org/presentationml/2006/main">
  <p:tag name="PA" val="v5.2.7"/>
  <p:tag name="RESOURCELIBID_ANIM" val="472"/>
</p:tagLst>
</file>

<file path=ppt/tags/tag20.xml><?xml version="1.0" encoding="utf-8"?>
<p:tagLst xmlns:a="http://schemas.openxmlformats.org/drawingml/2006/main" xmlns:r="http://schemas.openxmlformats.org/officeDocument/2006/relationships" xmlns:p="http://schemas.openxmlformats.org/presentationml/2006/main">
  <p:tag name="PA" val="v5.2.9"/>
</p:tagLst>
</file>

<file path=ppt/tags/tag21.xml><?xml version="1.0" encoding="utf-8"?>
<p:tagLst xmlns:a="http://schemas.openxmlformats.org/drawingml/2006/main" xmlns:r="http://schemas.openxmlformats.org/officeDocument/2006/relationships" xmlns:p="http://schemas.openxmlformats.org/presentationml/2006/main">
  <p:tag name="PA" val="v5.2.9"/>
</p:tagLst>
</file>

<file path=ppt/tags/tag22.xml><?xml version="1.0" encoding="utf-8"?>
<p:tagLst xmlns:a="http://schemas.openxmlformats.org/drawingml/2006/main" xmlns:r="http://schemas.openxmlformats.org/officeDocument/2006/relationships" xmlns:p="http://schemas.openxmlformats.org/presentationml/2006/main">
  <p:tag name="PA" val="v5.2.9"/>
</p:tagLst>
</file>

<file path=ppt/tags/tag23.xml><?xml version="1.0" encoding="utf-8"?>
<p:tagLst xmlns:a="http://schemas.openxmlformats.org/drawingml/2006/main" xmlns:r="http://schemas.openxmlformats.org/officeDocument/2006/relationships" xmlns:p="http://schemas.openxmlformats.org/presentationml/2006/main">
  <p:tag name="PA" val="v5.2.9"/>
</p:tagLst>
</file>

<file path=ppt/tags/tag24.xml><?xml version="1.0" encoding="utf-8"?>
<p:tagLst xmlns:a="http://schemas.openxmlformats.org/drawingml/2006/main" xmlns:r="http://schemas.openxmlformats.org/officeDocument/2006/relationships" xmlns:p="http://schemas.openxmlformats.org/presentationml/2006/main">
  <p:tag name="PA" val="v5.2.9"/>
</p:tagLst>
</file>

<file path=ppt/tags/tag25.xml><?xml version="1.0" encoding="utf-8"?>
<p:tagLst xmlns:a="http://schemas.openxmlformats.org/drawingml/2006/main" xmlns:r="http://schemas.openxmlformats.org/officeDocument/2006/relationships" xmlns:p="http://schemas.openxmlformats.org/presentationml/2006/main">
  <p:tag name="PA" val="v5.2.9"/>
</p:tagLst>
</file>

<file path=ppt/tags/tag26.xml><?xml version="1.0" encoding="utf-8"?>
<p:tagLst xmlns:a="http://schemas.openxmlformats.org/drawingml/2006/main" xmlns:r="http://schemas.openxmlformats.org/officeDocument/2006/relationships" xmlns:p="http://schemas.openxmlformats.org/presentationml/2006/main">
  <p:tag name="PA" val="v5.2.9"/>
</p:tagLst>
</file>

<file path=ppt/tags/tag27.xml><?xml version="1.0" encoding="utf-8"?>
<p:tagLst xmlns:a="http://schemas.openxmlformats.org/drawingml/2006/main" xmlns:r="http://schemas.openxmlformats.org/officeDocument/2006/relationships" xmlns:p="http://schemas.openxmlformats.org/presentationml/2006/main">
  <p:tag name="PA" val="v5.2.9"/>
</p:tagLst>
</file>

<file path=ppt/tags/tag28.xml><?xml version="1.0" encoding="utf-8"?>
<p:tagLst xmlns:a="http://schemas.openxmlformats.org/drawingml/2006/main" xmlns:r="http://schemas.openxmlformats.org/officeDocument/2006/relationships" xmlns:p="http://schemas.openxmlformats.org/presentationml/2006/main">
  <p:tag name="PA" val="v5.2.9"/>
</p:tagLst>
</file>

<file path=ppt/tags/tag29.xml><?xml version="1.0" encoding="utf-8"?>
<p:tagLst xmlns:a="http://schemas.openxmlformats.org/drawingml/2006/main" xmlns:r="http://schemas.openxmlformats.org/officeDocument/2006/relationships" xmlns:p="http://schemas.openxmlformats.org/presentationml/2006/main">
  <p:tag name="PA" val="v5.2.9"/>
</p:tagLst>
</file>

<file path=ppt/tags/tag3.xml><?xml version="1.0" encoding="utf-8"?>
<p:tagLst xmlns:a="http://schemas.openxmlformats.org/drawingml/2006/main" xmlns:r="http://schemas.openxmlformats.org/officeDocument/2006/relationships" xmlns:p="http://schemas.openxmlformats.org/presentationml/2006/main">
  <p:tag name="PA" val="v5.2.7"/>
  <p:tag name="RESOURCELIBID_ANIM" val="472"/>
</p:tagLst>
</file>

<file path=ppt/tags/tag30.xml><?xml version="1.0" encoding="utf-8"?>
<p:tagLst xmlns:a="http://schemas.openxmlformats.org/drawingml/2006/main" xmlns:r="http://schemas.openxmlformats.org/officeDocument/2006/relationships" xmlns:p="http://schemas.openxmlformats.org/presentationml/2006/main">
  <p:tag name="PA" val="v5.2.9"/>
</p:tagLst>
</file>

<file path=ppt/tags/tag31.xml><?xml version="1.0" encoding="utf-8"?>
<p:tagLst xmlns:a="http://schemas.openxmlformats.org/drawingml/2006/main" xmlns:r="http://schemas.openxmlformats.org/officeDocument/2006/relationships" xmlns:p="http://schemas.openxmlformats.org/presentationml/2006/main">
  <p:tag name="PA" val="v5.2.9"/>
</p:tagLst>
</file>

<file path=ppt/tags/tag32.xml><?xml version="1.0" encoding="utf-8"?>
<p:tagLst xmlns:a="http://schemas.openxmlformats.org/drawingml/2006/main" xmlns:r="http://schemas.openxmlformats.org/officeDocument/2006/relationships" xmlns:p="http://schemas.openxmlformats.org/presentationml/2006/main">
  <p:tag name="PA" val="v5.2.9"/>
</p:tagLst>
</file>

<file path=ppt/tags/tag33.xml><?xml version="1.0" encoding="utf-8"?>
<p:tagLst xmlns:a="http://schemas.openxmlformats.org/drawingml/2006/main" xmlns:r="http://schemas.openxmlformats.org/officeDocument/2006/relationships" xmlns:p="http://schemas.openxmlformats.org/presentationml/2006/main">
  <p:tag name="PA" val="v5.2.9"/>
</p:tagLst>
</file>

<file path=ppt/tags/tag34.xml><?xml version="1.0" encoding="utf-8"?>
<p:tagLst xmlns:a="http://schemas.openxmlformats.org/drawingml/2006/main" xmlns:r="http://schemas.openxmlformats.org/officeDocument/2006/relationships" xmlns:p="http://schemas.openxmlformats.org/presentationml/2006/main">
  <p:tag name="PA" val="v5.2.9"/>
</p:tagLst>
</file>

<file path=ppt/tags/tag35.xml><?xml version="1.0" encoding="utf-8"?>
<p:tagLst xmlns:a="http://schemas.openxmlformats.org/drawingml/2006/main" xmlns:r="http://schemas.openxmlformats.org/officeDocument/2006/relationships" xmlns:p="http://schemas.openxmlformats.org/presentationml/2006/main">
  <p:tag name="PA" val="v5.2.9"/>
</p:tagLst>
</file>

<file path=ppt/tags/tag36.xml><?xml version="1.0" encoding="utf-8"?>
<p:tagLst xmlns:a="http://schemas.openxmlformats.org/drawingml/2006/main" xmlns:r="http://schemas.openxmlformats.org/officeDocument/2006/relationships" xmlns:p="http://schemas.openxmlformats.org/presentationml/2006/main">
  <p:tag name="PA" val="v5.2.9"/>
</p:tagLst>
</file>

<file path=ppt/tags/tag37.xml><?xml version="1.0" encoding="utf-8"?>
<p:tagLst xmlns:a="http://schemas.openxmlformats.org/drawingml/2006/main" xmlns:r="http://schemas.openxmlformats.org/officeDocument/2006/relationships" xmlns:p="http://schemas.openxmlformats.org/presentationml/2006/main">
  <p:tag name="PA" val="v5.2.9"/>
</p:tagLst>
</file>

<file path=ppt/tags/tag38.xml><?xml version="1.0" encoding="utf-8"?>
<p:tagLst xmlns:a="http://schemas.openxmlformats.org/drawingml/2006/main" xmlns:r="http://schemas.openxmlformats.org/officeDocument/2006/relationships" xmlns:p="http://schemas.openxmlformats.org/presentationml/2006/main">
  <p:tag name="PA" val="v5.2.9"/>
</p:tagLst>
</file>

<file path=ppt/tags/tag39.xml><?xml version="1.0" encoding="utf-8"?>
<p:tagLst xmlns:a="http://schemas.openxmlformats.org/drawingml/2006/main" xmlns:r="http://schemas.openxmlformats.org/officeDocument/2006/relationships" xmlns:p="http://schemas.openxmlformats.org/presentationml/2006/main">
  <p:tag name="PA" val="v5.2.9"/>
</p:tagLst>
</file>

<file path=ppt/tags/tag4.xml><?xml version="1.0" encoding="utf-8"?>
<p:tagLst xmlns:a="http://schemas.openxmlformats.org/drawingml/2006/main" xmlns:r="http://schemas.openxmlformats.org/officeDocument/2006/relationships" xmlns:p="http://schemas.openxmlformats.org/presentationml/2006/main">
  <p:tag name="PA" val="v5.2.7"/>
  <p:tag name="RESOURCELIBID_ANIM" val="472"/>
</p:tagLst>
</file>

<file path=ppt/tags/tag40.xml><?xml version="1.0" encoding="utf-8"?>
<p:tagLst xmlns:a="http://schemas.openxmlformats.org/drawingml/2006/main" xmlns:r="http://schemas.openxmlformats.org/officeDocument/2006/relationships" xmlns:p="http://schemas.openxmlformats.org/presentationml/2006/main">
  <p:tag name="PA" val="v5.2.9"/>
</p:tagLst>
</file>

<file path=ppt/tags/tag41.xml><?xml version="1.0" encoding="utf-8"?>
<p:tagLst xmlns:a="http://schemas.openxmlformats.org/drawingml/2006/main" xmlns:r="http://schemas.openxmlformats.org/officeDocument/2006/relationships" xmlns:p="http://schemas.openxmlformats.org/presentationml/2006/main">
  <p:tag name="PA" val="v5.2.9"/>
</p:tagLst>
</file>

<file path=ppt/tags/tag42.xml><?xml version="1.0" encoding="utf-8"?>
<p:tagLst xmlns:a="http://schemas.openxmlformats.org/drawingml/2006/main" xmlns:r="http://schemas.openxmlformats.org/officeDocument/2006/relationships" xmlns:p="http://schemas.openxmlformats.org/presentationml/2006/main">
  <p:tag name="PA" val="v5.2.9"/>
</p:tagLst>
</file>

<file path=ppt/tags/tag43.xml><?xml version="1.0" encoding="utf-8"?>
<p:tagLst xmlns:a="http://schemas.openxmlformats.org/drawingml/2006/main" xmlns:r="http://schemas.openxmlformats.org/officeDocument/2006/relationships" xmlns:p="http://schemas.openxmlformats.org/presentationml/2006/main">
  <p:tag name="PA" val="v5.2.9"/>
</p:tagLst>
</file>

<file path=ppt/tags/tag44.xml><?xml version="1.0" encoding="utf-8"?>
<p:tagLst xmlns:a="http://schemas.openxmlformats.org/drawingml/2006/main" xmlns:r="http://schemas.openxmlformats.org/officeDocument/2006/relationships" xmlns:p="http://schemas.openxmlformats.org/presentationml/2006/main">
  <p:tag name="PA" val="v5.2.9"/>
</p:tagLst>
</file>

<file path=ppt/tags/tag45.xml><?xml version="1.0" encoding="utf-8"?>
<p:tagLst xmlns:a="http://schemas.openxmlformats.org/drawingml/2006/main" xmlns:r="http://schemas.openxmlformats.org/officeDocument/2006/relationships" xmlns:p="http://schemas.openxmlformats.org/presentationml/2006/main">
  <p:tag name="PA" val="v5.2.9"/>
</p:tagLst>
</file>

<file path=ppt/tags/tag46.xml><?xml version="1.0" encoding="utf-8"?>
<p:tagLst xmlns:a="http://schemas.openxmlformats.org/drawingml/2006/main" xmlns:r="http://schemas.openxmlformats.org/officeDocument/2006/relationships" xmlns:p="http://schemas.openxmlformats.org/presentationml/2006/main">
  <p:tag name="PA" val="v5.2.9"/>
</p:tagLst>
</file>

<file path=ppt/tags/tag47.xml><?xml version="1.0" encoding="utf-8"?>
<p:tagLst xmlns:a="http://schemas.openxmlformats.org/drawingml/2006/main" xmlns:r="http://schemas.openxmlformats.org/officeDocument/2006/relationships" xmlns:p="http://schemas.openxmlformats.org/presentationml/2006/main">
  <p:tag name="PA" val="v5.2.9"/>
</p:tagLst>
</file>

<file path=ppt/tags/tag48.xml><?xml version="1.0" encoding="utf-8"?>
<p:tagLst xmlns:a="http://schemas.openxmlformats.org/drawingml/2006/main" xmlns:r="http://schemas.openxmlformats.org/officeDocument/2006/relationships" xmlns:p="http://schemas.openxmlformats.org/presentationml/2006/main">
  <p:tag name="PA" val="v5.2.9"/>
</p:tagLst>
</file>

<file path=ppt/tags/tag49.xml><?xml version="1.0" encoding="utf-8"?>
<p:tagLst xmlns:a="http://schemas.openxmlformats.org/drawingml/2006/main" xmlns:r="http://schemas.openxmlformats.org/officeDocument/2006/relationships" xmlns:p="http://schemas.openxmlformats.org/presentationml/2006/main">
  <p:tag name="PA" val="v5.2.9"/>
</p:tagLst>
</file>

<file path=ppt/tags/tag5.xml><?xml version="1.0" encoding="utf-8"?>
<p:tagLst xmlns:a="http://schemas.openxmlformats.org/drawingml/2006/main" xmlns:r="http://schemas.openxmlformats.org/officeDocument/2006/relationships" xmlns:p="http://schemas.openxmlformats.org/presentationml/2006/main">
  <p:tag name="PA" val="v5.2.7"/>
  <p:tag name="RESOURCELIBID_ANIM" val="472"/>
</p:tagLst>
</file>

<file path=ppt/tags/tag50.xml><?xml version="1.0" encoding="utf-8"?>
<p:tagLst xmlns:a="http://schemas.openxmlformats.org/drawingml/2006/main" xmlns:r="http://schemas.openxmlformats.org/officeDocument/2006/relationships" xmlns:p="http://schemas.openxmlformats.org/presentationml/2006/main">
  <p:tag name="PA" val="v5.2.9"/>
</p:tagLst>
</file>

<file path=ppt/tags/tag51.xml><?xml version="1.0" encoding="utf-8"?>
<p:tagLst xmlns:a="http://schemas.openxmlformats.org/drawingml/2006/main" xmlns:r="http://schemas.openxmlformats.org/officeDocument/2006/relationships" xmlns:p="http://schemas.openxmlformats.org/presentationml/2006/main">
  <p:tag name="PA" val="v5.2.9"/>
</p:tagLst>
</file>

<file path=ppt/tags/tag52.xml><?xml version="1.0" encoding="utf-8"?>
<p:tagLst xmlns:a="http://schemas.openxmlformats.org/drawingml/2006/main" xmlns:r="http://schemas.openxmlformats.org/officeDocument/2006/relationships" xmlns:p="http://schemas.openxmlformats.org/presentationml/2006/main">
  <p:tag name="PA" val="v5.2.9"/>
</p:tagLst>
</file>

<file path=ppt/tags/tag53.xml><?xml version="1.0" encoding="utf-8"?>
<p:tagLst xmlns:a="http://schemas.openxmlformats.org/drawingml/2006/main" xmlns:r="http://schemas.openxmlformats.org/officeDocument/2006/relationships" xmlns:p="http://schemas.openxmlformats.org/presentationml/2006/main">
  <p:tag name="PA" val="v5.2.9"/>
</p:tagLst>
</file>

<file path=ppt/tags/tag54.xml><?xml version="1.0" encoding="utf-8"?>
<p:tagLst xmlns:a="http://schemas.openxmlformats.org/drawingml/2006/main" xmlns:r="http://schemas.openxmlformats.org/officeDocument/2006/relationships" xmlns:p="http://schemas.openxmlformats.org/presentationml/2006/main">
  <p:tag name="PA" val="v5.2.7"/>
  <p:tag name="RESOURCELIBID_ANIM" val="472"/>
</p:tagLst>
</file>

<file path=ppt/tags/tag55.xml><?xml version="1.0" encoding="utf-8"?>
<p:tagLst xmlns:a="http://schemas.openxmlformats.org/drawingml/2006/main" xmlns:r="http://schemas.openxmlformats.org/officeDocument/2006/relationships" xmlns:p="http://schemas.openxmlformats.org/presentationml/2006/main">
  <p:tag name="PA" val="v5.2.7"/>
  <p:tag name="RESOURCELIBID_ANIM" val="472"/>
</p:tagLst>
</file>

<file path=ppt/tags/tag56.xml><?xml version="1.0" encoding="utf-8"?>
<p:tagLst xmlns:a="http://schemas.openxmlformats.org/drawingml/2006/main" xmlns:r="http://schemas.openxmlformats.org/officeDocument/2006/relationships" xmlns:p="http://schemas.openxmlformats.org/presentationml/2006/main">
  <p:tag name="PA" val="v5.2.7"/>
  <p:tag name="RESOURCELIBID_ANIM" val="472"/>
</p:tagLst>
</file>

<file path=ppt/tags/tag57.xml><?xml version="1.0" encoding="utf-8"?>
<p:tagLst xmlns:a="http://schemas.openxmlformats.org/drawingml/2006/main" xmlns:r="http://schemas.openxmlformats.org/officeDocument/2006/relationships" xmlns:p="http://schemas.openxmlformats.org/presentationml/2006/main">
  <p:tag name="PA" val="v5.2.7"/>
  <p:tag name="RESOURCELIBID_ANIM" val="472"/>
</p:tagLst>
</file>

<file path=ppt/tags/tag58.xml><?xml version="1.0" encoding="utf-8"?>
<p:tagLst xmlns:a="http://schemas.openxmlformats.org/drawingml/2006/main" xmlns:r="http://schemas.openxmlformats.org/officeDocument/2006/relationships" xmlns:p="http://schemas.openxmlformats.org/presentationml/2006/main">
  <p:tag name="PA" val="v5.2.7"/>
  <p:tag name="RESOURCELIBID_ANIM" val="472"/>
</p:tagLst>
</file>

<file path=ppt/tags/tag6.xml><?xml version="1.0" encoding="utf-8"?>
<p:tagLst xmlns:a="http://schemas.openxmlformats.org/drawingml/2006/main" xmlns:r="http://schemas.openxmlformats.org/officeDocument/2006/relationships" xmlns:p="http://schemas.openxmlformats.org/presentationml/2006/main">
  <p:tag name="PA" val="v5.2.9"/>
</p:tagLst>
</file>

<file path=ppt/tags/tag7.xml><?xml version="1.0" encoding="utf-8"?>
<p:tagLst xmlns:a="http://schemas.openxmlformats.org/drawingml/2006/main" xmlns:r="http://schemas.openxmlformats.org/officeDocument/2006/relationships" xmlns:p="http://schemas.openxmlformats.org/presentationml/2006/main">
  <p:tag name="PA" val="v5.2.9"/>
</p:tagLst>
</file>

<file path=ppt/tags/tag8.xml><?xml version="1.0" encoding="utf-8"?>
<p:tagLst xmlns:a="http://schemas.openxmlformats.org/drawingml/2006/main" xmlns:r="http://schemas.openxmlformats.org/officeDocument/2006/relationships" xmlns:p="http://schemas.openxmlformats.org/presentationml/2006/main">
  <p:tag name="PA" val="v5.2.9"/>
</p:tagLst>
</file>

<file path=ppt/tags/tag9.xml><?xml version="1.0" encoding="utf-8"?>
<p:tagLst xmlns:a="http://schemas.openxmlformats.org/drawingml/2006/main" xmlns:r="http://schemas.openxmlformats.org/officeDocument/2006/relationships" xmlns:p="http://schemas.openxmlformats.org/presentationml/2006/main">
  <p:tag name="PA" val="v5.2.9"/>
</p:tagLst>
</file>

<file path=ppt/theme/theme1.xml><?xml version="1.0" encoding="utf-8"?>
<a:theme xmlns:a="http://schemas.openxmlformats.org/drawingml/2006/main" name="www.2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1195</Words>
  <Application>Microsoft Office PowerPoint</Application>
  <PresentationFormat>宽屏</PresentationFormat>
  <Paragraphs>206</Paragraphs>
  <Slides>23</Slides>
  <Notes>0</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23</vt:i4>
      </vt:variant>
    </vt:vector>
  </HeadingPairs>
  <TitlesOfParts>
    <vt:vector size="36" baseType="lpstr">
      <vt:lpstr>思源黑体 CN Bold</vt:lpstr>
      <vt:lpstr>思源黑体 CN Heavy</vt:lpstr>
      <vt:lpstr>思源黑体 CN Light</vt:lpstr>
      <vt:lpstr>思源黑体 CN Regular</vt:lpstr>
      <vt:lpstr>思源宋体 CN Light</vt:lpstr>
      <vt:lpstr>宋体</vt:lpstr>
      <vt:lpstr>微软雅黑</vt:lpstr>
      <vt:lpstr>站酷快乐体2016修订版</vt:lpstr>
      <vt:lpstr>Arial</vt:lpstr>
      <vt:lpstr>Calibri</vt:lpstr>
      <vt:lpstr>Cambria Math</vt:lpstr>
      <vt:lpstr>Times New Roman</vt:lpstr>
      <vt:lpstr>www.2ppt.com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www.ppt818.com</dc:title>
  <dc:subject>www.ppt818.com</dc:subject>
  <dc:creator>www.ppt818.com</dc:creator>
  <dc:description>www.ppt818.com-提供资源下载</dc:description>
  <cp:lastModifiedBy>Windows 用户</cp:lastModifiedBy>
  <cp:revision>34</cp:revision>
  <dcterms:created xsi:type="dcterms:W3CDTF">2020-03-19T09:30:00Z</dcterms:created>
  <dcterms:modified xsi:type="dcterms:W3CDTF">2023-01-16T15:54:32Z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F4E3E1F4F3424CFAB98625A627688C2B</vt:lpwstr>
  </property>
  <property fmtid="{D5CDD505-2E9C-101B-9397-08002B2CF9AE}" pid="3" name="KSOProductBuildVer">
    <vt:lpwstr>2052-11.1.0.10495</vt:lpwstr>
  </property>
  <property fmtid="{A09F084E-AD41-489F-8076-AA5BE3082BCA}" pid="100">
    <vt:ui4>5</vt:ui4>
  </property>
  <property fmtid="{64440492-4C8B-11D1-8B70-080036B11A03}" pid="11">
    <vt:lpwstr>www.2ppt.com-爱PPT提供资源下载</vt:lpwstr>
  </property>
</Properties>
</file>