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6"/>
  </p:notesMasterIdLst>
  <p:sldIdLst>
    <p:sldId id="552" r:id="rId2"/>
    <p:sldId id="510" r:id="rId3"/>
    <p:sldId id="472" r:id="rId4"/>
    <p:sldId id="544" r:id="rId5"/>
    <p:sldId id="550" r:id="rId6"/>
    <p:sldId id="551" r:id="rId7"/>
    <p:sldId id="545" r:id="rId8"/>
    <p:sldId id="542" r:id="rId9"/>
    <p:sldId id="546" r:id="rId10"/>
    <p:sldId id="547" r:id="rId11"/>
    <p:sldId id="548" r:id="rId12"/>
    <p:sldId id="532" r:id="rId13"/>
    <p:sldId id="507" r:id="rId14"/>
    <p:sldId id="50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华文楷体" panose="02010600040101010101" pitchFamily="2" charset="-122"/>
      <p:regular r:id="rId21"/>
    </p:embeddedFont>
    <p:embeddedFont>
      <p:font typeface="黑体" panose="02010609060101010101" pitchFamily="49" charset="-122"/>
      <p:regular r:id="rId22"/>
    </p:embeddedFont>
    <p:embeddedFont>
      <p:font typeface="楷体" panose="02010609060101010101" pitchFamily="49" charset="-122"/>
      <p:regular r:id="rId23"/>
    </p:embeddedFont>
    <p:embeddedFont>
      <p:font typeface="楷体_GB2312" panose="02010600030101010101" charset="-122"/>
      <p:regular r:id="rId24"/>
    </p:embeddedFont>
    <p:embeddedFont>
      <p:font typeface="微软雅黑" panose="020B0503020204020204" pitchFamily="34" charset="-122"/>
      <p:regular r:id="rId25"/>
      <p:bold r:id="rId26"/>
    </p:embeddedFont>
    <p:embeddedFont>
      <p:font typeface="幼圆" panose="02010509060101010101" pitchFamily="49" charset="-122"/>
      <p:regular r:id="rId27"/>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0000FF"/>
    <a:srgbClr val="FF9933"/>
    <a:srgbClr val="AFF22A"/>
    <a:srgbClr val="FFFFFF"/>
    <a:srgbClr val="CC9900"/>
    <a:srgbClr val="FF6600"/>
    <a:srgbClr val="0070C0"/>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99139" autoAdjust="0"/>
  </p:normalViewPr>
  <p:slideViewPr>
    <p:cSldViewPr>
      <p:cViewPr varScale="1">
        <p:scale>
          <a:sx n="153" d="100"/>
          <a:sy n="153" d="100"/>
        </p:scale>
        <p:origin x="-414" y="-96"/>
      </p:cViewPr>
      <p:guideLst>
        <p:guide orient="horz" pos="1620"/>
        <p:guide pos="2857"/>
      </p:guideLst>
    </p:cSldViewPr>
  </p:slideViewPr>
  <p:notesTextViewPr>
    <p:cViewPr>
      <p:scale>
        <a:sx n="1" d="1"/>
        <a:sy n="1" d="1"/>
      </p:scale>
      <p:origin x="0" y="0"/>
    </p:cViewPr>
  </p:notesTextViewPr>
  <p:sorterViewPr>
    <p:cViewPr>
      <p:scale>
        <a:sx n="150" d="100"/>
        <a:sy n="150" d="100"/>
      </p:scale>
      <p:origin x="0" y="2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solidFill>
                  <a:prstClr val="black"/>
                </a:solidFill>
              </a:rPr>
              <a:t>2023-01-16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p:spPr>
        <p:txBody>
          <a:bodyPr/>
          <a:lstStyle/>
          <a:p>
            <a:fld id="{530820CF-B880-4189-942D-D702A7CBA730}" type="datetimeFigureOut">
              <a:rPr lang="zh-CN" altLang="en-US" smtClean="0">
                <a:solidFill>
                  <a:prstClr val="black">
                    <a:tint val="75000"/>
                  </a:prstClr>
                </a:solidFill>
              </a:rPr>
              <a:t>2023-01-16</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3"/>
            <a:ext cx="2895600" cy="273844"/>
          </a:xfr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3"/>
            <a:ext cx="2133600" cy="273844"/>
          </a:xfrm>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email"/>
          <a:stretch>
            <a:fillRect/>
          </a:stretch>
        </p:blipFill>
        <p:spPr>
          <a:xfrm>
            <a:off x="0" y="4514192"/>
            <a:ext cx="9144000" cy="629306"/>
          </a:xfrm>
          <a:prstGeom prst="rect">
            <a:avLst/>
          </a:prstGeom>
        </p:spPr>
      </p:pic>
      <p:sp>
        <p:nvSpPr>
          <p:cNvPr id="8" name="矩形 7"/>
          <p:cNvSpPr/>
          <p:nvPr userDrawn="1"/>
        </p:nvSpPr>
        <p:spPr>
          <a:xfrm flipH="1">
            <a:off x="0" y="123478"/>
            <a:ext cx="2771800" cy="216000"/>
          </a:xfrm>
          <a:prstGeom prst="rect">
            <a:avLst/>
          </a:prstGeom>
          <a:gradFill flip="none" rotWithShape="1">
            <a:gsLst>
              <a:gs pos="40000">
                <a:srgbClr val="63D6FF"/>
              </a:gs>
              <a:gs pos="97000">
                <a:schemeClr val="bg1">
                  <a:alpha val="0"/>
                </a:schemeClr>
              </a:gs>
              <a:gs pos="70000">
                <a:srgbClr val="96E4FF">
                  <a:alpha val="75686"/>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TextBox 9"/>
          <p:cNvSpPr txBox="1"/>
          <p:nvPr userDrawn="1"/>
        </p:nvSpPr>
        <p:spPr>
          <a:xfrm>
            <a:off x="126750" y="93861"/>
            <a:ext cx="2429026" cy="276999"/>
          </a:xfrm>
          <a:prstGeom prst="rect">
            <a:avLst/>
          </a:prstGeom>
          <a:noFill/>
        </p:spPr>
        <p:txBody>
          <a:bodyPr wrap="square" rtlCol="0">
            <a:spAutoFit/>
          </a:bodyPr>
          <a:lstStyle/>
          <a:p>
            <a:r>
              <a:rPr lang="zh-CN" altLang="en-US" sz="1200" dirty="0" smtClean="0">
                <a:solidFill>
                  <a:prstClr val="black"/>
                </a:solidFill>
                <a:latin typeface="黑体" panose="02010609060101010101" pitchFamily="49" charset="-122"/>
                <a:ea typeface="黑体" panose="02010609060101010101" pitchFamily="49" charset="-122"/>
              </a:rPr>
              <a:t>用计算器计算 用计算器计算</a:t>
            </a:r>
            <a:endParaRPr lang="zh-CN" altLang="en-US" sz="1200" dirty="0">
              <a:solidFill>
                <a:prstClr val="black"/>
              </a:solidFill>
              <a:latin typeface="黑体" panose="02010609060101010101" pitchFamily="49" charset="-122"/>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10.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 Id="rId6" Type="http://schemas.openxmlformats.org/officeDocument/2006/relationships/slide" Target="slide1.xml"/><Relationship Id="rId5" Type="http://schemas.openxmlformats.org/officeDocument/2006/relationships/image" Target="../media/image10.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slide" Target="slide1.xml"/><Relationship Id="rId5" Type="http://schemas.openxmlformats.org/officeDocument/2006/relationships/image" Target="../media/image10.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xml"/><Relationship Id="rId5" Type="http://schemas.openxmlformats.org/officeDocument/2006/relationships/image" Target="../media/image10.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xml"/><Relationship Id="rId5" Type="http://schemas.openxmlformats.org/officeDocument/2006/relationships/image" Target="../media/image10.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xml"/><Relationship Id="rId5" Type="http://schemas.openxmlformats.org/officeDocument/2006/relationships/image" Target="../media/image1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slide" Target="slide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slide" Target="slide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4067944" cy="424168"/>
            <a:chOff x="0" y="0"/>
            <a:chExt cx="3491880" cy="424168"/>
          </a:xfrm>
        </p:grpSpPr>
        <p:sp>
          <p:nvSpPr>
            <p:cNvPr id="4" name="矩形 3"/>
            <p:cNvSpPr/>
            <p:nvPr/>
          </p:nvSpPr>
          <p:spPr>
            <a:xfrm>
              <a:off x="0" y="0"/>
              <a:ext cx="3491880" cy="42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5" name="矩形 4"/>
            <p:cNvSpPr/>
            <p:nvPr/>
          </p:nvSpPr>
          <p:spPr>
            <a:xfrm flipH="1">
              <a:off x="0" y="66537"/>
              <a:ext cx="2771800" cy="252000"/>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6" name="组合 5"/>
            <p:cNvGrpSpPr/>
            <p:nvPr/>
          </p:nvGrpSpPr>
          <p:grpSpPr>
            <a:xfrm>
              <a:off x="0" y="51470"/>
              <a:ext cx="3275856" cy="276999"/>
              <a:chOff x="0" y="51470"/>
              <a:chExt cx="3275856" cy="276999"/>
            </a:xfrm>
          </p:grpSpPr>
          <p:sp>
            <p:nvSpPr>
              <p:cNvPr id="7" name="文本框 22"/>
              <p:cNvSpPr txBox="1"/>
              <p:nvPr/>
            </p:nvSpPr>
            <p:spPr>
              <a:xfrm>
                <a:off x="179512" y="51470"/>
                <a:ext cx="1875765" cy="276999"/>
              </a:xfrm>
              <a:prstGeom prst="rect">
                <a:avLst/>
              </a:prstGeom>
              <a:noFill/>
            </p:spPr>
            <p:txBody>
              <a:bodyPr wrap="none" rtlCol="0">
                <a:spAutoFit/>
              </a:bodyPr>
              <a:lstStyle/>
              <a:p>
                <a:r>
                  <a:rPr kumimoji="1" lang="zh-CN" altLang="en-US" sz="1200" dirty="0">
                    <a:solidFill>
                      <a:prstClr val="black"/>
                    </a:solidFill>
                    <a:latin typeface="黑体" panose="02010609060101010101" pitchFamily="49" charset="-122"/>
                    <a:ea typeface="黑体" panose="02010609060101010101" pitchFamily="49" charset="-122"/>
                  </a:rPr>
                  <a:t>苏教</a:t>
                </a:r>
                <a:r>
                  <a:rPr kumimoji="1" lang="zh-CN" altLang="en-US" sz="1200" dirty="0" smtClean="0">
                    <a:solidFill>
                      <a:prstClr val="black"/>
                    </a:solidFill>
                    <a:latin typeface="黑体" panose="02010609060101010101" pitchFamily="49" charset="-122"/>
                    <a:ea typeface="黑体" panose="02010609060101010101" pitchFamily="49" charset="-122"/>
                  </a:rPr>
                  <a:t>版  </a:t>
                </a:r>
                <a:r>
                  <a:rPr kumimoji="1" lang="zh-CN" altLang="en-US" sz="1200" dirty="0">
                    <a:solidFill>
                      <a:prstClr val="black"/>
                    </a:solidFill>
                    <a:latin typeface="黑体" panose="02010609060101010101" pitchFamily="49" charset="-122"/>
                    <a:ea typeface="黑体" panose="02010609060101010101" pitchFamily="49" charset="-122"/>
                  </a:rPr>
                  <a:t>数学  </a:t>
                </a:r>
                <a:r>
                  <a:rPr kumimoji="1" lang="zh-CN" altLang="en-US" sz="1200" dirty="0" smtClean="0">
                    <a:solidFill>
                      <a:prstClr val="black"/>
                    </a:solidFill>
                    <a:latin typeface="黑体" panose="02010609060101010101" pitchFamily="49" charset="-122"/>
                    <a:ea typeface="黑体" panose="02010609060101010101" pitchFamily="49" charset="-122"/>
                  </a:rPr>
                  <a:t>四年级  </a:t>
                </a:r>
                <a:r>
                  <a:rPr kumimoji="1" lang="zh-CN" altLang="en-US" sz="1200" dirty="0">
                    <a:solidFill>
                      <a:prstClr val="black"/>
                    </a:solidFill>
                    <a:latin typeface="黑体" panose="02010609060101010101" pitchFamily="49" charset="-122"/>
                    <a:ea typeface="黑体" panose="02010609060101010101" pitchFamily="49" charset="-122"/>
                  </a:rPr>
                  <a:t>下册</a:t>
                </a:r>
              </a:p>
            </p:txBody>
          </p:sp>
          <p:cxnSp>
            <p:nvCxnSpPr>
              <p:cNvPr id="8" name="直线连接符 4"/>
              <p:cNvCxnSpPr/>
              <p:nvPr/>
            </p:nvCxnSpPr>
            <p:spPr>
              <a:xfrm>
                <a:off x="0" y="318537"/>
                <a:ext cx="3275856" cy="0"/>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grpSp>
      </p:grpSp>
      <p:sp>
        <p:nvSpPr>
          <p:cNvPr id="9" name="单圆角矩形 8">
            <a:hlinkClick r:id="" action="ppaction://noaction"/>
          </p:cNvPr>
          <p:cNvSpPr/>
          <p:nvPr/>
        </p:nvSpPr>
        <p:spPr>
          <a:xfrm>
            <a:off x="5004488" y="3719576"/>
            <a:ext cx="1799760" cy="432048"/>
          </a:xfrm>
          <a:prstGeom prst="round1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sp>
        <p:nvSpPr>
          <p:cNvPr id="10" name="单圆角矩形 9">
            <a:hlinkClick r:id="" action="ppaction://noaction"/>
          </p:cNvPr>
          <p:cNvSpPr/>
          <p:nvPr/>
        </p:nvSpPr>
        <p:spPr>
          <a:xfrm>
            <a:off x="2195736" y="3719576"/>
            <a:ext cx="1799760" cy="432048"/>
          </a:xfrm>
          <a:prstGeom prst="round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sp>
        <p:nvSpPr>
          <p:cNvPr id="11" name="单圆角矩形 10">
            <a:hlinkClick r:id="" action="ppaction://noaction"/>
          </p:cNvPr>
          <p:cNvSpPr/>
          <p:nvPr/>
        </p:nvSpPr>
        <p:spPr>
          <a:xfrm>
            <a:off x="5940152" y="3025309"/>
            <a:ext cx="1799760" cy="432048"/>
          </a:xfrm>
          <a:prstGeom prst="round1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sp>
        <p:nvSpPr>
          <p:cNvPr id="12" name="单圆角矩形 11">
            <a:hlinkClick r:id="rId2" action="ppaction://hlinksldjump"/>
          </p:cNvPr>
          <p:cNvSpPr/>
          <p:nvPr/>
        </p:nvSpPr>
        <p:spPr>
          <a:xfrm>
            <a:off x="3564328" y="3025309"/>
            <a:ext cx="1799760" cy="432048"/>
          </a:xfrm>
          <a:prstGeom prst="round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sp>
        <p:nvSpPr>
          <p:cNvPr id="13" name="单圆角矩形 12">
            <a:hlinkClick r:id="rId3" action="ppaction://hlinksldjump"/>
          </p:cNvPr>
          <p:cNvSpPr/>
          <p:nvPr/>
        </p:nvSpPr>
        <p:spPr>
          <a:xfrm>
            <a:off x="1187624" y="3025309"/>
            <a:ext cx="1799760" cy="432048"/>
          </a:xfrm>
          <a:prstGeom prst="round1Rect">
            <a:avLst/>
          </a:prstGeom>
          <a:solidFill>
            <a:srgbClr val="ACB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0" y="1435154"/>
            <a:ext cx="9144000" cy="900246"/>
          </a:xfrm>
          <a:prstGeom prst="rect">
            <a:avLst/>
          </a:prstGeom>
          <a:noFill/>
          <a:effectLst>
            <a:softEdge rad="0"/>
          </a:effectLst>
        </p:spPr>
        <p:txBody>
          <a:bodyPr wrap="square" lIns="68580" tIns="34290" rIns="68580" bIns="34290" rtlCol="0">
            <a:spAutoFit/>
          </a:bodyPr>
          <a:lstStyle/>
          <a:p>
            <a:pPr algn="ctr"/>
            <a:r>
              <a:rPr lang="zh-CN" altLang="en-US" sz="5400" b="1"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用计算器计算</a:t>
            </a:r>
            <a:endParaRPr lang="zh-CN" altLang="en-US" sz="5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5" name="图片 5"/>
          <p:cNvPicPr>
            <a:picLocks noChangeAspect="1"/>
          </p:cNvPicPr>
          <p:nvPr/>
        </p:nvPicPr>
        <p:blipFill rotWithShape="1">
          <a:blip r:embed="rId4" cstate="email"/>
          <a:srcRect l="35500" r="32250" b="80044"/>
          <a:stretch>
            <a:fillRect/>
          </a:stretch>
        </p:blipFill>
        <p:spPr bwMode="auto">
          <a:xfrm flipH="1">
            <a:off x="1613654" y="4457278"/>
            <a:ext cx="321771" cy="287729"/>
          </a:xfrm>
          <a:prstGeom prst="rect">
            <a:avLst/>
          </a:prstGeom>
          <a:noFill/>
          <a:ln w="9525">
            <a:noFill/>
            <a:miter lim="800000"/>
            <a:headEnd/>
            <a:tailEnd/>
          </a:ln>
        </p:spPr>
      </p:pic>
      <p:sp>
        <p:nvSpPr>
          <p:cNvPr id="16" name="圆角矩形 15">
            <a:hlinkClick r:id="rId3" action="ppaction://hlinksldjump"/>
          </p:cNvPr>
          <p:cNvSpPr/>
          <p:nvPr/>
        </p:nvSpPr>
        <p:spPr>
          <a:xfrm>
            <a:off x="1209945" y="2952109"/>
            <a:ext cx="1669378" cy="578448"/>
          </a:xfrm>
          <a:prstGeom prst="roundRect">
            <a:avLst/>
          </a:prstGeom>
          <a:noFill/>
          <a:ln>
            <a:noFill/>
          </a:ln>
          <a:effectLst>
            <a:glow rad="139700">
              <a:schemeClr val="accent1">
                <a:satMod val="175000"/>
                <a:alpha val="40000"/>
              </a:schemeClr>
            </a:glow>
          </a:effectLst>
        </p:spPr>
        <p:txBody>
          <a:bodyPr wrap="none">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情境导入</a:t>
            </a:r>
          </a:p>
        </p:txBody>
      </p:sp>
      <p:sp>
        <p:nvSpPr>
          <p:cNvPr id="17" name="圆角矩形 16">
            <a:hlinkClick r:id="rId2" action="ppaction://hlinksldjump"/>
          </p:cNvPr>
          <p:cNvSpPr/>
          <p:nvPr/>
        </p:nvSpPr>
        <p:spPr>
          <a:xfrm>
            <a:off x="3624893" y="2932252"/>
            <a:ext cx="1674584" cy="578882"/>
          </a:xfrm>
          <a:prstGeom prst="roundRect">
            <a:avLst/>
          </a:prstGeom>
          <a:noFill/>
          <a:ln>
            <a:noFill/>
          </a:ln>
          <a:effectLst>
            <a:glow rad="139700">
              <a:schemeClr val="accent1">
                <a:satMod val="175000"/>
                <a:alpha val="40000"/>
              </a:schemeClr>
            </a:glow>
          </a:effectLst>
        </p:spPr>
        <p:txBody>
          <a:bodyPr wrap="none">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探究新知</a:t>
            </a:r>
          </a:p>
        </p:txBody>
      </p:sp>
      <p:sp>
        <p:nvSpPr>
          <p:cNvPr id="18" name="圆角矩形 17">
            <a:hlinkClick r:id="" action="ppaction://noaction"/>
          </p:cNvPr>
          <p:cNvSpPr/>
          <p:nvPr/>
        </p:nvSpPr>
        <p:spPr>
          <a:xfrm>
            <a:off x="2247861" y="3649052"/>
            <a:ext cx="1674584" cy="578882"/>
          </a:xfrm>
          <a:prstGeom prst="roundRect">
            <a:avLst/>
          </a:prstGeom>
          <a:noFill/>
          <a:ln>
            <a:noFill/>
          </a:ln>
          <a:effectLst>
            <a:glow rad="139700">
              <a:schemeClr val="accent1">
                <a:satMod val="175000"/>
                <a:alpha val="40000"/>
              </a:schemeClr>
            </a:glow>
          </a:effectLst>
        </p:spPr>
        <p:txBody>
          <a:bodyPr wrap="none">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课堂小结</a:t>
            </a:r>
          </a:p>
        </p:txBody>
      </p:sp>
      <p:sp>
        <p:nvSpPr>
          <p:cNvPr id="19" name="圆角矩形 18">
            <a:hlinkClick r:id="" action="ppaction://noaction"/>
          </p:cNvPr>
          <p:cNvSpPr/>
          <p:nvPr/>
        </p:nvSpPr>
        <p:spPr>
          <a:xfrm>
            <a:off x="5073757" y="3649052"/>
            <a:ext cx="1674584" cy="578882"/>
          </a:xfrm>
          <a:prstGeom prst="roundRect">
            <a:avLst/>
          </a:prstGeom>
          <a:noFill/>
          <a:ln>
            <a:noFill/>
          </a:ln>
          <a:effectLst>
            <a:glow rad="139700">
              <a:schemeClr val="accent1">
                <a:satMod val="175000"/>
                <a:alpha val="40000"/>
              </a:schemeClr>
            </a:glow>
          </a:effectLst>
        </p:spPr>
        <p:txBody>
          <a:bodyPr wrap="none">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课后作业</a:t>
            </a:r>
          </a:p>
        </p:txBody>
      </p:sp>
      <p:sp>
        <p:nvSpPr>
          <p:cNvPr id="20" name="矩形 19"/>
          <p:cNvSpPr/>
          <p:nvPr/>
        </p:nvSpPr>
        <p:spPr>
          <a:xfrm>
            <a:off x="1007398" y="626937"/>
            <a:ext cx="2302553" cy="500137"/>
          </a:xfrm>
          <a:prstGeom prst="rect">
            <a:avLst/>
          </a:prstGeom>
        </p:spPr>
        <p:txBody>
          <a:bodyPr wrap="none" lIns="68580" tIns="34290" rIns="68580" bIns="34290">
            <a:spAutoFit/>
          </a:bodyPr>
          <a:lstStyle/>
          <a:p>
            <a:r>
              <a:rPr lang="zh-CN" altLang="en-US" sz="2800" dirty="0" smtClean="0">
                <a:solidFill>
                  <a:srgbClr val="0050AA"/>
                </a:solidFill>
                <a:latin typeface="华文楷体" panose="02010600040101010101" pitchFamily="2" charset="-122"/>
                <a:ea typeface="华文楷体" panose="02010600040101010101" pitchFamily="2" charset="-122"/>
              </a:rPr>
              <a:t>用计算器计算</a:t>
            </a:r>
            <a:endParaRPr lang="zh-CN" altLang="en-US" sz="2800" dirty="0">
              <a:solidFill>
                <a:srgbClr val="0050AA"/>
              </a:solidFill>
              <a:latin typeface="华文楷体" panose="02010600040101010101" pitchFamily="2" charset="-122"/>
              <a:ea typeface="华文楷体" panose="02010600040101010101" pitchFamily="2" charset="-122"/>
            </a:endParaRPr>
          </a:p>
        </p:txBody>
      </p:sp>
      <p:sp>
        <p:nvSpPr>
          <p:cNvPr id="21" name="圆角矩形 20">
            <a:hlinkClick r:id="rId5" action="ppaction://hlinksldjump"/>
          </p:cNvPr>
          <p:cNvSpPr/>
          <p:nvPr/>
        </p:nvSpPr>
        <p:spPr>
          <a:xfrm>
            <a:off x="6048388" y="2932252"/>
            <a:ext cx="1674584" cy="578882"/>
          </a:xfrm>
          <a:prstGeom prst="roundRect">
            <a:avLst/>
          </a:prstGeom>
          <a:noFill/>
          <a:ln>
            <a:noFill/>
          </a:ln>
          <a:effectLst>
            <a:glow rad="139700">
              <a:schemeClr val="accent1">
                <a:satMod val="175000"/>
                <a:alpha val="40000"/>
              </a:schemeClr>
            </a:glow>
          </a:effectLst>
        </p:spPr>
        <p:txBody>
          <a:bodyPr wrap="none">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课堂练习</a:t>
            </a:r>
          </a:p>
        </p:txBody>
      </p:sp>
      <p:pic>
        <p:nvPicPr>
          <p:cNvPr id="22" name="图片 5"/>
          <p:cNvPicPr>
            <a:picLocks noChangeAspect="1"/>
          </p:cNvPicPr>
          <p:nvPr/>
        </p:nvPicPr>
        <p:blipFill rotWithShape="1">
          <a:blip r:embed="rId4" cstate="email"/>
          <a:srcRect l="35500" r="32250" b="80044"/>
          <a:stretch>
            <a:fillRect/>
          </a:stretch>
        </p:blipFill>
        <p:spPr bwMode="auto">
          <a:xfrm>
            <a:off x="6780547" y="4413687"/>
            <a:ext cx="321771" cy="287729"/>
          </a:xfrm>
          <a:prstGeom prst="rect">
            <a:avLst/>
          </a:prstGeom>
          <a:noFill/>
          <a:ln w="9525">
            <a:noFill/>
            <a:miter lim="800000"/>
            <a:headEnd/>
            <a:tailEnd/>
          </a:ln>
          <a:effectLst/>
        </p:spPr>
      </p:pic>
      <p:grpSp>
        <p:nvGrpSpPr>
          <p:cNvPr id="23" name="组合 22"/>
          <p:cNvGrpSpPr/>
          <p:nvPr/>
        </p:nvGrpSpPr>
        <p:grpSpPr>
          <a:xfrm>
            <a:off x="231783" y="519703"/>
            <a:ext cx="654821" cy="683823"/>
            <a:chOff x="1306635" y="1404594"/>
            <a:chExt cx="654821" cy="683823"/>
          </a:xfrm>
        </p:grpSpPr>
        <p:pic>
          <p:nvPicPr>
            <p:cNvPr id="24" name="图片 23"/>
            <p:cNvPicPr>
              <a:picLocks noChangeAspect="1"/>
            </p:cNvPicPr>
            <p:nvPr/>
          </p:nvPicPr>
          <p:blipFill>
            <a:blip r:embed="rId6" cstate="email"/>
            <a:stretch>
              <a:fillRect/>
            </a:stretch>
          </p:blipFill>
          <p:spPr>
            <a:xfrm>
              <a:off x="1306635" y="1440417"/>
              <a:ext cx="654821" cy="648000"/>
            </a:xfrm>
            <a:prstGeom prst="rect">
              <a:avLst/>
            </a:prstGeom>
          </p:spPr>
        </p:pic>
        <p:sp>
          <p:nvSpPr>
            <p:cNvPr id="25" name="文本框 10"/>
            <p:cNvSpPr txBox="1"/>
            <p:nvPr/>
          </p:nvSpPr>
          <p:spPr>
            <a:xfrm>
              <a:off x="1428700" y="1404594"/>
              <a:ext cx="410690" cy="630942"/>
            </a:xfrm>
            <a:prstGeom prst="rect">
              <a:avLst/>
            </a:prstGeom>
            <a:noFill/>
          </p:spPr>
          <p:txBody>
            <a:bodyPr wrap="none" rtlCol="0">
              <a:spAutoFit/>
            </a:bodyPr>
            <a:lstStyle/>
            <a:p>
              <a:r>
                <a:rPr kumimoji="1" lang="en-US" altLang="zh-CN" sz="3500" b="1" dirty="0">
                  <a:solidFill>
                    <a:srgbClr val="0050AA"/>
                  </a:solidFill>
                  <a:latin typeface="宋体" panose="02010600030101010101" pitchFamily="2" charset="-122"/>
                </a:rPr>
                <a:t>4</a:t>
              </a:r>
              <a:endParaRPr kumimoji="1" lang="zh-CN" altLang="en-US" sz="3500" b="1" dirty="0">
                <a:solidFill>
                  <a:srgbClr val="0050AA"/>
                </a:solidFill>
                <a:latin typeface="宋体" panose="02010600030101010101" pitchFamily="2" charset="-122"/>
              </a:endParaRPr>
            </a:p>
          </p:txBody>
        </p:sp>
      </p:grpSp>
      <p:sp>
        <p:nvSpPr>
          <p:cNvPr id="26" name="矩形 25"/>
          <p:cNvSpPr/>
          <p:nvPr/>
        </p:nvSpPr>
        <p:spPr>
          <a:xfrm>
            <a:off x="3054253" y="4299133"/>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descr="http://img2.imgtn.bdimg.com/it/u=1049026395,1642732007&amp;fm=26&amp;gp=0.jpg"/>
          <p:cNvSpPr>
            <a:spLocks noChangeAspect="1" noChangeArrowheads="1"/>
          </p:cNvSpPr>
          <p:nvPr/>
        </p:nvSpPr>
        <p:spPr bwMode="auto">
          <a:xfrm>
            <a:off x="24562" y="427914"/>
            <a:ext cx="22863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0" name="文本框 19"/>
          <p:cNvSpPr txBox="1"/>
          <p:nvPr/>
        </p:nvSpPr>
        <p:spPr>
          <a:xfrm>
            <a:off x="433194" y="281539"/>
            <a:ext cx="1104643" cy="346249"/>
          </a:xfrm>
          <a:prstGeom prst="rect">
            <a:avLst/>
          </a:prstGeom>
          <a:noFill/>
        </p:spPr>
        <p:txBody>
          <a:bodyPr wrap="square" lIns="68580" tIns="34290" rIns="68580" bIns="34290"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同步练习</a:t>
            </a:r>
          </a:p>
        </p:txBody>
      </p:sp>
      <p:sp>
        <p:nvSpPr>
          <p:cNvPr id="9" name="Text Box 5"/>
          <p:cNvSpPr txBox="1">
            <a:spLocks noChangeArrowheads="1"/>
          </p:cNvSpPr>
          <p:nvPr/>
        </p:nvSpPr>
        <p:spPr bwMode="auto">
          <a:xfrm>
            <a:off x="365097" y="453901"/>
            <a:ext cx="7951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FF3300"/>
                </a:solidFill>
                <a:latin typeface="楷体" panose="02010609060101010101" pitchFamily="49" charset="-122"/>
                <a:ea typeface="楷体" panose="02010609060101010101" pitchFamily="49" charset="-122"/>
              </a:rPr>
              <a:t>先想一想操作的步骤，再说说每步显示器上显示的</a:t>
            </a:r>
            <a:r>
              <a:rPr lang="zh-CN" altLang="en-US" sz="2400" b="1" dirty="0" smtClean="0">
                <a:solidFill>
                  <a:srgbClr val="FF3300"/>
                </a:solidFill>
                <a:latin typeface="楷体" panose="02010609060101010101" pitchFamily="49" charset="-122"/>
                <a:ea typeface="楷体" panose="02010609060101010101" pitchFamily="49" charset="-122"/>
              </a:rPr>
              <a:t>数据。</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10" name="Text Box 6"/>
          <p:cNvSpPr txBox="1">
            <a:spLocks noChangeArrowheads="1"/>
          </p:cNvSpPr>
          <p:nvPr/>
        </p:nvSpPr>
        <p:spPr bwMode="auto">
          <a:xfrm>
            <a:off x="1336798" y="1211391"/>
            <a:ext cx="142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latin typeface="楷体" panose="02010609060101010101" pitchFamily="49" charset="-122"/>
                <a:ea typeface="楷体" panose="02010609060101010101" pitchFamily="49" charset="-122"/>
              </a:rPr>
              <a:t>35</a:t>
            </a:r>
            <a:r>
              <a:rPr lang="zh-CN" altLang="en-US" sz="3200" b="1">
                <a:latin typeface="楷体" panose="02010609060101010101" pitchFamily="49" charset="-122"/>
                <a:ea typeface="楷体" panose="02010609060101010101" pitchFamily="49" charset="-122"/>
              </a:rPr>
              <a:t>－</a:t>
            </a:r>
            <a:r>
              <a:rPr lang="en-US" altLang="zh-CN" sz="3200" b="1">
                <a:latin typeface="楷体" panose="02010609060101010101" pitchFamily="49" charset="-122"/>
                <a:ea typeface="楷体" panose="02010609060101010101" pitchFamily="49" charset="-122"/>
              </a:rPr>
              <a:t>21</a:t>
            </a:r>
          </a:p>
        </p:txBody>
      </p:sp>
      <p:sp>
        <p:nvSpPr>
          <p:cNvPr id="11" name="Text Box 7"/>
          <p:cNvSpPr txBox="1">
            <a:spLocks noChangeArrowheads="1"/>
          </p:cNvSpPr>
          <p:nvPr/>
        </p:nvSpPr>
        <p:spPr bwMode="auto">
          <a:xfrm>
            <a:off x="5580087" y="1203598"/>
            <a:ext cx="121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latin typeface="楷体" panose="02010609060101010101" pitchFamily="49" charset="-122"/>
                <a:ea typeface="楷体" panose="02010609060101010101" pitchFamily="49" charset="-122"/>
              </a:rPr>
              <a:t>88÷4</a:t>
            </a:r>
          </a:p>
        </p:txBody>
      </p:sp>
      <p:graphicFrame>
        <p:nvGraphicFramePr>
          <p:cNvPr id="12" name="Group 52"/>
          <p:cNvGraphicFramePr/>
          <p:nvPr/>
        </p:nvGraphicFramePr>
        <p:xfrm>
          <a:off x="903411" y="1859091"/>
          <a:ext cx="2376487" cy="2736852"/>
        </p:xfrm>
        <a:graphic>
          <a:graphicData uri="http://schemas.openxmlformats.org/drawingml/2006/table">
            <a:tbl>
              <a:tblPr/>
              <a:tblGrid>
                <a:gridCol w="1163637">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按键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显示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3" name="Group 57"/>
          <p:cNvGraphicFramePr/>
          <p:nvPr/>
        </p:nvGraphicFramePr>
        <p:xfrm>
          <a:off x="5003825" y="1851298"/>
          <a:ext cx="2376487" cy="2736851"/>
        </p:xfrm>
        <a:graphic>
          <a:graphicData uri="http://schemas.openxmlformats.org/drawingml/2006/table">
            <a:tbl>
              <a:tblPr/>
              <a:tblGrid>
                <a:gridCol w="1150937">
                  <a:extLst>
                    <a:ext uri="{9D8B030D-6E8A-4147-A177-3AD203B41FA5}">
                      <a16:colId xmlns:a16="http://schemas.microsoft.com/office/drawing/2014/main" val="20000"/>
                    </a:ext>
                  </a:extLst>
                </a:gridCol>
                <a:gridCol w="122555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按键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显示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l" defTabSz="914400" rtl="0" eaLnBrk="1" fontAlgn="base" latinLnBrk="0" hangingPunct="1">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 name="Text Box 58"/>
          <p:cNvSpPr txBox="1">
            <a:spLocks noChangeArrowheads="1"/>
          </p:cNvSpPr>
          <p:nvPr/>
        </p:nvSpPr>
        <p:spPr bwMode="auto">
          <a:xfrm>
            <a:off x="1222048" y="2384554"/>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35</a:t>
            </a:r>
          </a:p>
        </p:txBody>
      </p:sp>
      <p:sp>
        <p:nvSpPr>
          <p:cNvPr id="15" name="Text Box 59"/>
          <p:cNvSpPr txBox="1">
            <a:spLocks noChangeArrowheads="1"/>
          </p:cNvSpPr>
          <p:nvPr/>
        </p:nvSpPr>
        <p:spPr bwMode="auto">
          <a:xfrm>
            <a:off x="2375023" y="2384554"/>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35</a:t>
            </a:r>
          </a:p>
        </p:txBody>
      </p:sp>
      <p:sp>
        <p:nvSpPr>
          <p:cNvPr id="16" name="Text Box 60"/>
          <p:cNvSpPr txBox="1">
            <a:spLocks noChangeArrowheads="1"/>
          </p:cNvSpPr>
          <p:nvPr/>
        </p:nvSpPr>
        <p:spPr bwMode="auto">
          <a:xfrm>
            <a:off x="1282823" y="2908573"/>
            <a:ext cx="59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latin typeface="楷体" panose="02010609060101010101" pitchFamily="49" charset="-122"/>
                <a:ea typeface="楷体" panose="02010609060101010101" pitchFamily="49" charset="-122"/>
              </a:rPr>
              <a:t>－</a:t>
            </a:r>
          </a:p>
        </p:txBody>
      </p:sp>
      <p:sp>
        <p:nvSpPr>
          <p:cNvPr id="17" name="Text Box 61"/>
          <p:cNvSpPr txBox="1">
            <a:spLocks noChangeArrowheads="1"/>
          </p:cNvSpPr>
          <p:nvPr/>
        </p:nvSpPr>
        <p:spPr bwMode="auto">
          <a:xfrm>
            <a:off x="2395661" y="2944654"/>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35</a:t>
            </a:r>
          </a:p>
        </p:txBody>
      </p:sp>
      <p:sp>
        <p:nvSpPr>
          <p:cNvPr id="18" name="Text Box 62"/>
          <p:cNvSpPr txBox="1">
            <a:spLocks noChangeArrowheads="1"/>
          </p:cNvSpPr>
          <p:nvPr/>
        </p:nvSpPr>
        <p:spPr bwMode="auto">
          <a:xfrm>
            <a:off x="1279647" y="3418709"/>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21</a:t>
            </a:r>
          </a:p>
        </p:txBody>
      </p:sp>
      <p:sp>
        <p:nvSpPr>
          <p:cNvPr id="21" name="Text Box 63"/>
          <p:cNvSpPr txBox="1">
            <a:spLocks noChangeArrowheads="1"/>
          </p:cNvSpPr>
          <p:nvPr/>
        </p:nvSpPr>
        <p:spPr bwMode="auto">
          <a:xfrm>
            <a:off x="2487736" y="358787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3200" b="1">
              <a:latin typeface="楷体" panose="02010609060101010101" pitchFamily="49" charset="-122"/>
              <a:ea typeface="楷体" panose="02010609060101010101" pitchFamily="49" charset="-122"/>
            </a:endParaRPr>
          </a:p>
        </p:txBody>
      </p:sp>
      <p:sp>
        <p:nvSpPr>
          <p:cNvPr id="22" name="Text Box 64"/>
          <p:cNvSpPr txBox="1">
            <a:spLocks noChangeArrowheads="1"/>
          </p:cNvSpPr>
          <p:nvPr/>
        </p:nvSpPr>
        <p:spPr bwMode="auto">
          <a:xfrm>
            <a:off x="2386135" y="3445003"/>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21</a:t>
            </a:r>
          </a:p>
        </p:txBody>
      </p:sp>
      <p:sp>
        <p:nvSpPr>
          <p:cNvPr id="23" name="Text Box 65"/>
          <p:cNvSpPr txBox="1">
            <a:spLocks noChangeArrowheads="1"/>
          </p:cNvSpPr>
          <p:nvPr/>
        </p:nvSpPr>
        <p:spPr bwMode="auto">
          <a:xfrm>
            <a:off x="1341110" y="3949832"/>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a:t>
            </a:r>
          </a:p>
        </p:txBody>
      </p:sp>
      <p:sp>
        <p:nvSpPr>
          <p:cNvPr id="24" name="Text Box 66"/>
          <p:cNvSpPr txBox="1">
            <a:spLocks noChangeArrowheads="1"/>
          </p:cNvSpPr>
          <p:nvPr/>
        </p:nvSpPr>
        <p:spPr bwMode="auto">
          <a:xfrm>
            <a:off x="2346235" y="3975354"/>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3300"/>
                </a:solidFill>
                <a:latin typeface="楷体" panose="02010609060101010101" pitchFamily="49" charset="-122"/>
                <a:ea typeface="楷体" panose="02010609060101010101" pitchFamily="49" charset="-122"/>
              </a:rPr>
              <a:t>14</a:t>
            </a:r>
          </a:p>
        </p:txBody>
      </p:sp>
      <p:sp>
        <p:nvSpPr>
          <p:cNvPr id="25" name="Text Box 67"/>
          <p:cNvSpPr txBox="1">
            <a:spLocks noChangeArrowheads="1"/>
          </p:cNvSpPr>
          <p:nvPr/>
        </p:nvSpPr>
        <p:spPr bwMode="auto">
          <a:xfrm>
            <a:off x="5253856" y="2370266"/>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88</a:t>
            </a:r>
          </a:p>
        </p:txBody>
      </p:sp>
      <p:sp>
        <p:nvSpPr>
          <p:cNvPr id="26" name="Text Box 68"/>
          <p:cNvSpPr txBox="1">
            <a:spLocks noChangeArrowheads="1"/>
          </p:cNvSpPr>
          <p:nvPr/>
        </p:nvSpPr>
        <p:spPr bwMode="auto">
          <a:xfrm>
            <a:off x="6443687" y="2357711"/>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88</a:t>
            </a:r>
          </a:p>
        </p:txBody>
      </p:sp>
      <p:sp>
        <p:nvSpPr>
          <p:cNvPr id="27" name="Text Box 69"/>
          <p:cNvSpPr txBox="1">
            <a:spLocks noChangeArrowheads="1"/>
          </p:cNvSpPr>
          <p:nvPr/>
        </p:nvSpPr>
        <p:spPr bwMode="auto">
          <a:xfrm>
            <a:off x="5274280" y="2941765"/>
            <a:ext cx="59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a:t>
            </a:r>
          </a:p>
        </p:txBody>
      </p:sp>
      <p:sp>
        <p:nvSpPr>
          <p:cNvPr id="28" name="Text Box 70"/>
          <p:cNvSpPr txBox="1">
            <a:spLocks noChangeArrowheads="1"/>
          </p:cNvSpPr>
          <p:nvPr/>
        </p:nvSpPr>
        <p:spPr bwMode="auto">
          <a:xfrm>
            <a:off x="6515125" y="3075260"/>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3200" b="1">
              <a:latin typeface="楷体" panose="02010609060101010101" pitchFamily="49" charset="-122"/>
              <a:ea typeface="楷体" panose="02010609060101010101" pitchFamily="49" charset="-122"/>
            </a:endParaRPr>
          </a:p>
        </p:txBody>
      </p:sp>
      <p:sp>
        <p:nvSpPr>
          <p:cNvPr id="29" name="Text Box 71"/>
          <p:cNvSpPr txBox="1">
            <a:spLocks noChangeArrowheads="1"/>
          </p:cNvSpPr>
          <p:nvPr/>
        </p:nvSpPr>
        <p:spPr bwMode="auto">
          <a:xfrm>
            <a:off x="6443687" y="2883822"/>
            <a:ext cx="792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88</a:t>
            </a:r>
          </a:p>
        </p:txBody>
      </p:sp>
      <p:sp>
        <p:nvSpPr>
          <p:cNvPr id="30" name="Text Box 72"/>
          <p:cNvSpPr txBox="1">
            <a:spLocks noChangeArrowheads="1"/>
          </p:cNvSpPr>
          <p:nvPr/>
        </p:nvSpPr>
        <p:spPr bwMode="auto">
          <a:xfrm>
            <a:off x="5435625" y="3580085"/>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3200" b="1">
              <a:latin typeface="楷体" panose="02010609060101010101" pitchFamily="49" charset="-122"/>
              <a:ea typeface="楷体" panose="02010609060101010101" pitchFamily="49" charset="-122"/>
            </a:endParaRPr>
          </a:p>
        </p:txBody>
      </p:sp>
      <p:sp>
        <p:nvSpPr>
          <p:cNvPr id="31" name="Text Box 73"/>
          <p:cNvSpPr txBox="1">
            <a:spLocks noChangeArrowheads="1"/>
          </p:cNvSpPr>
          <p:nvPr/>
        </p:nvSpPr>
        <p:spPr bwMode="auto">
          <a:xfrm>
            <a:off x="5395143" y="3457847"/>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4</a:t>
            </a:r>
          </a:p>
        </p:txBody>
      </p:sp>
      <p:sp>
        <p:nvSpPr>
          <p:cNvPr id="32" name="Text Box 74"/>
          <p:cNvSpPr txBox="1">
            <a:spLocks noChangeArrowheads="1"/>
          </p:cNvSpPr>
          <p:nvPr/>
        </p:nvSpPr>
        <p:spPr bwMode="auto">
          <a:xfrm>
            <a:off x="6490306" y="3457847"/>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4</a:t>
            </a:r>
          </a:p>
        </p:txBody>
      </p:sp>
      <p:sp>
        <p:nvSpPr>
          <p:cNvPr id="33" name="Text Box 75"/>
          <p:cNvSpPr txBox="1">
            <a:spLocks noChangeArrowheads="1"/>
          </p:cNvSpPr>
          <p:nvPr/>
        </p:nvSpPr>
        <p:spPr bwMode="auto">
          <a:xfrm>
            <a:off x="5435625" y="3949831"/>
            <a:ext cx="514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a:t>
            </a:r>
          </a:p>
        </p:txBody>
      </p:sp>
      <p:sp>
        <p:nvSpPr>
          <p:cNvPr id="34" name="Text Box 76"/>
          <p:cNvSpPr txBox="1">
            <a:spLocks noChangeArrowheads="1"/>
          </p:cNvSpPr>
          <p:nvPr/>
        </p:nvSpPr>
        <p:spPr bwMode="auto">
          <a:xfrm>
            <a:off x="6372250" y="3949831"/>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3300"/>
                </a:solidFill>
                <a:latin typeface="楷体" panose="02010609060101010101" pitchFamily="49" charset="-122"/>
                <a:ea typeface="楷体" panose="02010609060101010101" pitchFamily="49" charset="-122"/>
              </a:rPr>
              <a:t>22</a:t>
            </a:r>
          </a:p>
        </p:txBody>
      </p:sp>
      <p:sp>
        <p:nvSpPr>
          <p:cNvPr id="35" name="Text Box 77"/>
          <p:cNvSpPr txBox="1">
            <a:spLocks noChangeArrowheads="1"/>
          </p:cNvSpPr>
          <p:nvPr/>
        </p:nvSpPr>
        <p:spPr bwMode="auto">
          <a:xfrm>
            <a:off x="2429178" y="948556"/>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0000FF"/>
                </a:solidFill>
                <a:latin typeface="楷体" panose="02010609060101010101" pitchFamily="49" charset="-122"/>
                <a:ea typeface="楷体" panose="02010609060101010101" pitchFamily="49" charset="-122"/>
              </a:rPr>
              <a:t>用计算器验证一下</a:t>
            </a:r>
          </a:p>
        </p:txBody>
      </p:sp>
      <p:graphicFrame>
        <p:nvGraphicFramePr>
          <p:cNvPr id="37" name="对象 30"/>
          <p:cNvGraphicFramePr>
            <a:graphicFrameLocks noChangeAspect="1"/>
          </p:cNvGraphicFramePr>
          <p:nvPr/>
        </p:nvGraphicFramePr>
        <p:xfrm>
          <a:off x="4447405" y="1981328"/>
          <a:ext cx="114300" cy="215900"/>
        </p:xfrm>
        <a:graphic>
          <a:graphicData uri="http://schemas.openxmlformats.org/presentationml/2006/ole">
            <mc:AlternateContent xmlns:mc="http://schemas.openxmlformats.org/markup-compatibility/2006">
              <mc:Choice xmlns:v="urn:schemas-microsoft-com:vml" Requires="v">
                <p:oleObj spid="_x0000_s1041" r:id="rId3" imgW="2743200" imgH="5181600" progId="Equation.3">
                  <p:embed/>
                </p:oleObj>
              </mc:Choice>
              <mc:Fallback>
                <p:oleObj r:id="rId3" imgW="2743200" imgH="5181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405" y="1981328"/>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39" name="组合 38"/>
          <p:cNvGrpSpPr/>
          <p:nvPr/>
        </p:nvGrpSpPr>
        <p:grpSpPr>
          <a:xfrm>
            <a:off x="7812970" y="4471584"/>
            <a:ext cx="1105042" cy="370719"/>
            <a:chOff x="7643422" y="4681236"/>
            <a:chExt cx="1105042" cy="370719"/>
          </a:xfrm>
        </p:grpSpPr>
        <p:pic>
          <p:nvPicPr>
            <p:cNvPr id="44" name="图片 43">
              <a:hlinkClick r:id="rId5" action="ppaction://hlinksldjump"/>
            </p:cNvPr>
            <p:cNvPicPr>
              <a:picLocks noChangeAspect="1"/>
            </p:cNvPicPr>
            <p:nvPr/>
          </p:nvPicPr>
          <p:blipFill>
            <a:blip r:embed="rId6" cstate="email"/>
            <a:stretch>
              <a:fillRect/>
            </a:stretch>
          </p:blipFill>
          <p:spPr>
            <a:xfrm>
              <a:off x="7643422" y="4713389"/>
              <a:ext cx="1105042" cy="338566"/>
            </a:xfrm>
            <a:prstGeom prst="rect">
              <a:avLst/>
            </a:prstGeom>
          </p:spPr>
        </p:pic>
        <p:sp>
          <p:nvSpPr>
            <p:cNvPr id="45" name="文本框 26">
              <a:hlinkClick r:id="rId7"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ox(i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2" grpId="0"/>
      <p:bldP spid="23" grpId="0"/>
      <p:bldP spid="24" grpId="0"/>
      <p:bldP spid="25" grpId="0"/>
      <p:bldP spid="26" grpId="0"/>
      <p:bldP spid="27" grpId="0"/>
      <p:bldP spid="29"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descr="http://img2.imgtn.bdimg.com/it/u=1049026395,1642732007&amp;fm=26&amp;gp=0.jpg"/>
          <p:cNvSpPr>
            <a:spLocks noChangeAspect="1" noChangeArrowheads="1"/>
          </p:cNvSpPr>
          <p:nvPr/>
        </p:nvSpPr>
        <p:spPr bwMode="auto">
          <a:xfrm>
            <a:off x="24562" y="427914"/>
            <a:ext cx="22863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0" name="文本框 19"/>
          <p:cNvSpPr txBox="1"/>
          <p:nvPr/>
        </p:nvSpPr>
        <p:spPr>
          <a:xfrm>
            <a:off x="433194" y="281539"/>
            <a:ext cx="1104643" cy="346249"/>
          </a:xfrm>
          <a:prstGeom prst="rect">
            <a:avLst/>
          </a:prstGeom>
          <a:noFill/>
        </p:spPr>
        <p:txBody>
          <a:bodyPr wrap="square" lIns="68580" tIns="34290" rIns="68580" bIns="34290"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同步练习</a:t>
            </a:r>
          </a:p>
        </p:txBody>
      </p:sp>
      <p:sp>
        <p:nvSpPr>
          <p:cNvPr id="9" name="Text Box 11"/>
          <p:cNvSpPr txBox="1">
            <a:spLocks noChangeArrowheads="1"/>
          </p:cNvSpPr>
          <p:nvPr/>
        </p:nvSpPr>
        <p:spPr bwMode="auto">
          <a:xfrm>
            <a:off x="2156197" y="2166200"/>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3200" b="1">
              <a:latin typeface="楷体" panose="02010609060101010101" pitchFamily="49" charset="-122"/>
              <a:ea typeface="楷体" panose="02010609060101010101" pitchFamily="49" charset="-122"/>
            </a:endParaRPr>
          </a:p>
        </p:txBody>
      </p:sp>
      <p:sp>
        <p:nvSpPr>
          <p:cNvPr id="10" name="Text Box 14"/>
          <p:cNvSpPr txBox="1">
            <a:spLocks noChangeArrowheads="1"/>
          </p:cNvSpPr>
          <p:nvPr/>
        </p:nvSpPr>
        <p:spPr bwMode="auto">
          <a:xfrm>
            <a:off x="1622797" y="2166200"/>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3200" b="1">
              <a:latin typeface="楷体" panose="02010609060101010101" pitchFamily="49" charset="-122"/>
              <a:ea typeface="楷体" panose="02010609060101010101" pitchFamily="49" charset="-122"/>
            </a:endParaRPr>
          </a:p>
        </p:txBody>
      </p:sp>
      <p:sp>
        <p:nvSpPr>
          <p:cNvPr id="11" name="Text Box 26"/>
          <p:cNvSpPr txBox="1">
            <a:spLocks noChangeArrowheads="1"/>
          </p:cNvSpPr>
          <p:nvPr/>
        </p:nvSpPr>
        <p:spPr bwMode="auto">
          <a:xfrm>
            <a:off x="724272" y="1459762"/>
            <a:ext cx="289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48+27=   </a:t>
            </a:r>
          </a:p>
        </p:txBody>
      </p:sp>
      <p:sp>
        <p:nvSpPr>
          <p:cNvPr id="12" name="Text Box 27"/>
          <p:cNvSpPr txBox="1">
            <a:spLocks noChangeArrowheads="1"/>
          </p:cNvSpPr>
          <p:nvPr/>
        </p:nvSpPr>
        <p:spPr bwMode="auto">
          <a:xfrm>
            <a:off x="4245262" y="1497591"/>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楷体" panose="02010609060101010101" pitchFamily="49" charset="-122"/>
                <a:ea typeface="楷体" panose="02010609060101010101" pitchFamily="49" charset="-122"/>
              </a:rPr>
              <a:t>40×18=</a:t>
            </a:r>
          </a:p>
        </p:txBody>
      </p:sp>
      <p:sp>
        <p:nvSpPr>
          <p:cNvPr id="13" name="Text Box 28"/>
          <p:cNvSpPr txBox="1">
            <a:spLocks noChangeArrowheads="1"/>
          </p:cNvSpPr>
          <p:nvPr/>
        </p:nvSpPr>
        <p:spPr bwMode="auto">
          <a:xfrm>
            <a:off x="2128801" y="1471055"/>
            <a:ext cx="103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75</a:t>
            </a:r>
          </a:p>
        </p:txBody>
      </p:sp>
      <p:sp>
        <p:nvSpPr>
          <p:cNvPr id="14" name="Text Box 29"/>
          <p:cNvSpPr txBox="1">
            <a:spLocks noChangeArrowheads="1"/>
          </p:cNvSpPr>
          <p:nvPr/>
        </p:nvSpPr>
        <p:spPr bwMode="auto">
          <a:xfrm>
            <a:off x="5829438" y="1477797"/>
            <a:ext cx="805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720</a:t>
            </a:r>
          </a:p>
        </p:txBody>
      </p:sp>
      <p:sp>
        <p:nvSpPr>
          <p:cNvPr id="15" name="Rectangle 30"/>
          <p:cNvSpPr>
            <a:spLocks noChangeArrowheads="1"/>
          </p:cNvSpPr>
          <p:nvPr/>
        </p:nvSpPr>
        <p:spPr bwMode="auto">
          <a:xfrm>
            <a:off x="724272" y="2831362"/>
            <a:ext cx="449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楷体" panose="02010609060101010101" pitchFamily="49" charset="-122"/>
                <a:ea typeface="楷体" panose="02010609060101010101" pitchFamily="49" charset="-122"/>
              </a:rPr>
              <a:t>3028-2965=</a:t>
            </a:r>
          </a:p>
        </p:txBody>
      </p:sp>
      <p:sp>
        <p:nvSpPr>
          <p:cNvPr id="16" name="Rectangle 31"/>
          <p:cNvSpPr>
            <a:spLocks noChangeArrowheads="1"/>
          </p:cNvSpPr>
          <p:nvPr/>
        </p:nvSpPr>
        <p:spPr bwMode="auto">
          <a:xfrm>
            <a:off x="4139952" y="2917957"/>
            <a:ext cx="487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楷体" panose="02010609060101010101" pitchFamily="49" charset="-122"/>
                <a:ea typeface="楷体" panose="02010609060101010101" pitchFamily="49" charset="-122"/>
              </a:rPr>
              <a:t>41600÷128=</a:t>
            </a:r>
          </a:p>
        </p:txBody>
      </p:sp>
      <p:sp>
        <p:nvSpPr>
          <p:cNvPr id="17" name="Text Box 32"/>
          <p:cNvSpPr txBox="1">
            <a:spLocks noChangeArrowheads="1"/>
          </p:cNvSpPr>
          <p:nvPr/>
        </p:nvSpPr>
        <p:spPr bwMode="auto">
          <a:xfrm>
            <a:off x="2835424" y="2851071"/>
            <a:ext cx="113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63</a:t>
            </a:r>
          </a:p>
        </p:txBody>
      </p:sp>
      <p:sp>
        <p:nvSpPr>
          <p:cNvPr id="18" name="Text Box 33"/>
          <p:cNvSpPr txBox="1">
            <a:spLocks noChangeArrowheads="1"/>
          </p:cNvSpPr>
          <p:nvPr/>
        </p:nvSpPr>
        <p:spPr bwMode="auto">
          <a:xfrm>
            <a:off x="6477510" y="2923079"/>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325</a:t>
            </a:r>
          </a:p>
        </p:txBody>
      </p:sp>
      <p:sp>
        <p:nvSpPr>
          <p:cNvPr id="22" name="Text Box 35"/>
          <p:cNvSpPr txBox="1">
            <a:spLocks noChangeArrowheads="1"/>
          </p:cNvSpPr>
          <p:nvPr/>
        </p:nvSpPr>
        <p:spPr bwMode="auto">
          <a:xfrm>
            <a:off x="7086600" y="548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24" name="TextBox 19"/>
          <p:cNvSpPr txBox="1">
            <a:spLocks noChangeArrowheads="1"/>
          </p:cNvSpPr>
          <p:nvPr/>
        </p:nvSpPr>
        <p:spPr bwMode="auto">
          <a:xfrm>
            <a:off x="538337" y="535838"/>
            <a:ext cx="3455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latin typeface="楷体" panose="02010609060101010101" pitchFamily="49" charset="-122"/>
                <a:ea typeface="楷体" panose="02010609060101010101" pitchFamily="49" charset="-122"/>
              </a:rPr>
              <a:t>用计算器</a:t>
            </a:r>
            <a:r>
              <a:rPr lang="zh-CN" altLang="en-US" sz="3200" b="1" dirty="0" smtClean="0">
                <a:latin typeface="楷体" panose="02010609060101010101" pitchFamily="49" charset="-122"/>
                <a:ea typeface="楷体" panose="02010609060101010101" pitchFamily="49" charset="-122"/>
              </a:rPr>
              <a:t>计算。</a:t>
            </a:r>
            <a:endParaRPr lang="zh-CN" altLang="en-US" sz="3200" b="1" dirty="0">
              <a:latin typeface="楷体" panose="02010609060101010101" pitchFamily="49" charset="-122"/>
              <a:ea typeface="楷体" panose="02010609060101010101" pitchFamily="49" charset="-122"/>
            </a:endParaRPr>
          </a:p>
        </p:txBody>
      </p:sp>
      <p:grpSp>
        <p:nvGrpSpPr>
          <p:cNvPr id="21" name="组合 20"/>
          <p:cNvGrpSpPr/>
          <p:nvPr/>
        </p:nvGrpSpPr>
        <p:grpSpPr>
          <a:xfrm>
            <a:off x="7812970" y="4471584"/>
            <a:ext cx="1105042" cy="370719"/>
            <a:chOff x="7643422" y="4681236"/>
            <a:chExt cx="1105042" cy="370719"/>
          </a:xfrm>
        </p:grpSpPr>
        <p:pic>
          <p:nvPicPr>
            <p:cNvPr id="23" name="图片 22">
              <a:hlinkClick r:id="rId2" action="ppaction://hlinksldjump"/>
            </p:cNvPr>
            <p:cNvPicPr>
              <a:picLocks noChangeAspect="1"/>
            </p:cNvPicPr>
            <p:nvPr/>
          </p:nvPicPr>
          <p:blipFill>
            <a:blip r:embed="rId3" cstate="email"/>
            <a:stretch>
              <a:fillRect/>
            </a:stretch>
          </p:blipFill>
          <p:spPr>
            <a:xfrm>
              <a:off x="7643422" y="4713389"/>
              <a:ext cx="1105042" cy="338566"/>
            </a:xfrm>
            <a:prstGeom prst="rect">
              <a:avLst/>
            </a:prstGeom>
          </p:spPr>
        </p:pic>
        <p:sp>
          <p:nvSpPr>
            <p:cNvPr id="25" name="文本框 26">
              <a:hlinkClick r:id="rId4"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2935709" y="3144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p>
        </p:txBody>
      </p:sp>
      <p:sp>
        <p:nvSpPr>
          <p:cNvPr id="8" name="Rectangle 15"/>
          <p:cNvSpPr>
            <a:spLocks noChangeArrowheads="1"/>
          </p:cNvSpPr>
          <p:nvPr/>
        </p:nvSpPr>
        <p:spPr bwMode="auto">
          <a:xfrm>
            <a:off x="2631504" y="700117"/>
            <a:ext cx="647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楷体" panose="02010609060101010101" pitchFamily="49" charset="-122"/>
                <a:ea typeface="楷体" panose="02010609060101010101" pitchFamily="49" charset="-122"/>
              </a:rPr>
              <a:t>765÷51=</a:t>
            </a:r>
          </a:p>
          <a:p>
            <a:endParaRPr lang="en-US" altLang="zh-CN"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816÷68×27=</a:t>
            </a:r>
          </a:p>
          <a:p>
            <a:endParaRPr lang="en-US" altLang="zh-CN"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380×426=</a:t>
            </a:r>
          </a:p>
          <a:p>
            <a:endParaRPr lang="en-US" altLang="zh-CN"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1438+2576=</a:t>
            </a:r>
          </a:p>
          <a:p>
            <a:endParaRPr lang="en-US" altLang="zh-CN" sz="3200" b="1" dirty="0">
              <a:latin typeface="楷体" panose="02010609060101010101" pitchFamily="49" charset="-122"/>
              <a:ea typeface="楷体" panose="02010609060101010101" pitchFamily="49" charset="-122"/>
            </a:endParaRPr>
          </a:p>
        </p:txBody>
      </p:sp>
      <p:sp>
        <p:nvSpPr>
          <p:cNvPr id="9" name="Text Box 23"/>
          <p:cNvSpPr txBox="1">
            <a:spLocks noChangeArrowheads="1"/>
          </p:cNvSpPr>
          <p:nvPr/>
        </p:nvSpPr>
        <p:spPr bwMode="auto">
          <a:xfrm>
            <a:off x="4427984" y="685320"/>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15</a:t>
            </a:r>
          </a:p>
        </p:txBody>
      </p:sp>
      <p:sp>
        <p:nvSpPr>
          <p:cNvPr id="10" name="Text Box 24"/>
          <p:cNvSpPr txBox="1">
            <a:spLocks noChangeArrowheads="1"/>
          </p:cNvSpPr>
          <p:nvPr/>
        </p:nvSpPr>
        <p:spPr bwMode="auto">
          <a:xfrm>
            <a:off x="5226379" y="1635646"/>
            <a:ext cx="1603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324</a:t>
            </a:r>
          </a:p>
        </p:txBody>
      </p:sp>
      <p:sp>
        <p:nvSpPr>
          <p:cNvPr id="11" name="Text Box 25"/>
          <p:cNvSpPr txBox="1">
            <a:spLocks noChangeArrowheads="1"/>
          </p:cNvSpPr>
          <p:nvPr/>
        </p:nvSpPr>
        <p:spPr bwMode="auto">
          <a:xfrm>
            <a:off x="4583154" y="2650550"/>
            <a:ext cx="1425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161880</a:t>
            </a:r>
          </a:p>
        </p:txBody>
      </p:sp>
      <p:sp>
        <p:nvSpPr>
          <p:cNvPr id="12" name="Text Box 26"/>
          <p:cNvSpPr txBox="1">
            <a:spLocks noChangeArrowheads="1"/>
          </p:cNvSpPr>
          <p:nvPr/>
        </p:nvSpPr>
        <p:spPr bwMode="auto">
          <a:xfrm>
            <a:off x="4789941" y="3602038"/>
            <a:ext cx="1011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FF0000"/>
                </a:solidFill>
                <a:latin typeface="楷体" panose="02010609060101010101" pitchFamily="49" charset="-122"/>
                <a:ea typeface="楷体" panose="02010609060101010101" pitchFamily="49" charset="-122"/>
              </a:rPr>
              <a:t>4014</a:t>
            </a:r>
          </a:p>
        </p:txBody>
      </p:sp>
      <p:grpSp>
        <p:nvGrpSpPr>
          <p:cNvPr id="13" name="组合 12"/>
          <p:cNvGrpSpPr/>
          <p:nvPr/>
        </p:nvGrpSpPr>
        <p:grpSpPr>
          <a:xfrm>
            <a:off x="7812970" y="4471584"/>
            <a:ext cx="1105042" cy="370719"/>
            <a:chOff x="7643422" y="4681236"/>
            <a:chExt cx="1105042" cy="370719"/>
          </a:xfrm>
        </p:grpSpPr>
        <p:pic>
          <p:nvPicPr>
            <p:cNvPr id="14" name="图片 13">
              <a:hlinkClick r:id="rId2" action="ppaction://hlinksldjump"/>
            </p:cNvPr>
            <p:cNvPicPr>
              <a:picLocks noChangeAspect="1"/>
            </p:cNvPicPr>
            <p:nvPr/>
          </p:nvPicPr>
          <p:blipFill>
            <a:blip r:embed="rId3" cstate="email"/>
            <a:stretch>
              <a:fillRect/>
            </a:stretch>
          </p:blipFill>
          <p:spPr>
            <a:xfrm>
              <a:off x="7643422" y="4713389"/>
              <a:ext cx="1105042" cy="338566"/>
            </a:xfrm>
            <a:prstGeom prst="rect">
              <a:avLst/>
            </a:prstGeom>
          </p:spPr>
        </p:pic>
        <p:sp>
          <p:nvSpPr>
            <p:cNvPr id="15" name="文本框 26">
              <a:hlinkClick r:id="rId4"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email"/>
          <a:stretch>
            <a:fillRect/>
          </a:stretch>
        </p:blipFill>
        <p:spPr>
          <a:xfrm>
            <a:off x="683568" y="1751774"/>
            <a:ext cx="7500895" cy="2620176"/>
          </a:xfrm>
          <a:prstGeom prst="rect">
            <a:avLst/>
          </a:prstGeom>
        </p:spPr>
      </p:pic>
      <p:sp>
        <p:nvSpPr>
          <p:cNvPr id="19" name="矩形 18"/>
          <p:cNvSpPr/>
          <p:nvPr/>
        </p:nvSpPr>
        <p:spPr>
          <a:xfrm>
            <a:off x="1115616" y="2147104"/>
            <a:ext cx="6768752" cy="1792798"/>
          </a:xfrm>
          <a:prstGeom prst="rect">
            <a:avLst/>
          </a:prstGeom>
        </p:spPr>
        <p:txBody>
          <a:bodyPr wrap="square" lIns="68580" tIns="34290" rIns="68580" bIns="34290">
            <a:spAutoFit/>
          </a:bodyPr>
          <a:lstStyle/>
          <a:p>
            <a:pPr indent="304800"/>
            <a:r>
              <a:rPr lang="zh-CN" altLang="en-US" sz="2800" b="1" dirty="0" smtClean="0">
                <a:latin typeface="楷体" panose="02010609060101010101" pitchFamily="49" charset="-122"/>
                <a:ea typeface="楷体" panose="02010609060101010101" pitchFamily="49" charset="-122"/>
              </a:rPr>
              <a:t>在</a:t>
            </a:r>
            <a:r>
              <a:rPr lang="zh-CN" altLang="en-US" sz="2800" b="1" dirty="0">
                <a:latin typeface="楷体" panose="02010609060101010101" pitchFamily="49" charset="-122"/>
                <a:ea typeface="楷体" panose="02010609060101010101" pitchFamily="49" charset="-122"/>
              </a:rPr>
              <a:t>计算时要注意</a:t>
            </a:r>
            <a:r>
              <a:rPr lang="zh-CN" altLang="en-US" sz="2800" b="1" dirty="0" smtClean="0">
                <a:latin typeface="楷体" panose="02010609060101010101" pitchFamily="49" charset="-122"/>
                <a:ea typeface="楷体" panose="02010609060101010101" pitchFamily="49" charset="-122"/>
              </a:rPr>
              <a:t>：一</a:t>
            </a:r>
            <a:r>
              <a:rPr lang="zh-CN" altLang="en-US" sz="2800" b="1" dirty="0">
                <a:latin typeface="楷体" panose="02010609060101010101" pitchFamily="49" charset="-122"/>
                <a:ea typeface="楷体" panose="02010609060101010101" pitchFamily="49" charset="-122"/>
              </a:rPr>
              <a:t>是按键过程中要时刻关注屏幕上显示的数字和题目中的数字是否相同，避免按错键；二是混合运算的练习要注意运算顺序。</a:t>
            </a:r>
          </a:p>
        </p:txBody>
      </p:sp>
      <p:pic>
        <p:nvPicPr>
          <p:cNvPr id="15" name="图片 14"/>
          <p:cNvPicPr>
            <a:picLocks noChangeAspect="1"/>
          </p:cNvPicPr>
          <p:nvPr/>
        </p:nvPicPr>
        <p:blipFill>
          <a:blip r:embed="rId3" cstate="email"/>
          <a:stretch>
            <a:fillRect/>
          </a:stretch>
        </p:blipFill>
        <p:spPr>
          <a:xfrm>
            <a:off x="212193" y="492071"/>
            <a:ext cx="366860" cy="456339"/>
          </a:xfrm>
          <a:prstGeom prst="rect">
            <a:avLst/>
          </a:prstGeom>
        </p:spPr>
      </p:pic>
      <p:sp>
        <p:nvSpPr>
          <p:cNvPr id="18" name="文本框 14"/>
          <p:cNvSpPr txBox="1"/>
          <p:nvPr/>
        </p:nvSpPr>
        <p:spPr>
          <a:xfrm>
            <a:off x="611560" y="411510"/>
            <a:ext cx="1847212" cy="561692"/>
          </a:xfrm>
          <a:prstGeom prst="rect">
            <a:avLst/>
          </a:prstGeom>
          <a:noFill/>
        </p:spPr>
        <p:txBody>
          <a:bodyPr wrap="square" lIns="68580" tIns="34290" rIns="68580" bIns="34290" rtlCol="0">
            <a:spAutoFit/>
          </a:bodyPr>
          <a:lstStyle/>
          <a:p>
            <a:r>
              <a:rPr lang="zh-CN" altLang="en-US" sz="3200" b="1" dirty="0" smtClean="0">
                <a:solidFill>
                  <a:srgbClr val="875000"/>
                </a:solidFill>
                <a:latin typeface="幼圆" panose="02010509060101010101" pitchFamily="49" charset="-122"/>
                <a:ea typeface="幼圆" panose="02010509060101010101" pitchFamily="49" charset="-122"/>
              </a:rPr>
              <a:t>课堂小结</a:t>
            </a:r>
            <a:endParaRPr lang="zh-CN" altLang="en-US" sz="3200" b="1" dirty="0">
              <a:solidFill>
                <a:srgbClr val="875000"/>
              </a:solidFill>
              <a:latin typeface="幼圆" panose="02010509060101010101" pitchFamily="49" charset="-122"/>
              <a:ea typeface="幼圆" panose="02010509060101010101" pitchFamily="49" charset="-122"/>
            </a:endParaRPr>
          </a:p>
        </p:txBody>
      </p:sp>
      <p:sp>
        <p:nvSpPr>
          <p:cNvPr id="20" name="Rectangle 5"/>
          <p:cNvSpPr>
            <a:spLocks noChangeArrowheads="1"/>
          </p:cNvSpPr>
          <p:nvPr/>
        </p:nvSpPr>
        <p:spPr bwMode="auto">
          <a:xfrm>
            <a:off x="783813" y="1059582"/>
            <a:ext cx="5165517" cy="500137"/>
          </a:xfrm>
          <a:prstGeom prst="rect">
            <a:avLst/>
          </a:prstGeom>
          <a:noFill/>
          <a:effectLst>
            <a:softEdge rad="0"/>
          </a:effectLst>
        </p:spPr>
        <p:txBody>
          <a:bodyPr wrap="none" lIns="68580" tIns="34290" rIns="68580" bIns="34290" rtlCol="0">
            <a:spAutoFit/>
          </a:bodyPr>
          <a:lstStyle/>
          <a:p>
            <a:r>
              <a:rPr lang="zh-CN" altLang="zh-CN" sz="2800" b="1" dirty="0">
                <a:latin typeface="+mn-ea"/>
              </a:rPr>
              <a:t>这节课你们都学会了哪些知识？</a:t>
            </a:r>
            <a:endParaRPr lang="zh-CN" altLang="en-US" sz="2800" b="1" dirty="0">
              <a:latin typeface="+mn-ea"/>
            </a:endParaRPr>
          </a:p>
        </p:txBody>
      </p:sp>
      <p:grpSp>
        <p:nvGrpSpPr>
          <p:cNvPr id="21" name="组合 20"/>
          <p:cNvGrpSpPr/>
          <p:nvPr/>
        </p:nvGrpSpPr>
        <p:grpSpPr>
          <a:xfrm>
            <a:off x="7812970" y="4471584"/>
            <a:ext cx="1105042" cy="370719"/>
            <a:chOff x="7643422" y="4681236"/>
            <a:chExt cx="1105042" cy="370719"/>
          </a:xfrm>
        </p:grpSpPr>
        <p:pic>
          <p:nvPicPr>
            <p:cNvPr id="22" name="图片 21">
              <a:hlinkClick r:id="rId4" action="ppaction://hlinksldjump"/>
            </p:cNvPr>
            <p:cNvPicPr>
              <a:picLocks noChangeAspect="1"/>
            </p:cNvPicPr>
            <p:nvPr/>
          </p:nvPicPr>
          <p:blipFill>
            <a:blip r:embed="rId5" cstate="email"/>
            <a:stretch>
              <a:fillRect/>
            </a:stretch>
          </p:blipFill>
          <p:spPr>
            <a:xfrm>
              <a:off x="7643422" y="4713389"/>
              <a:ext cx="1105042" cy="338566"/>
            </a:xfrm>
            <a:prstGeom prst="rect">
              <a:avLst/>
            </a:prstGeom>
          </p:spPr>
        </p:pic>
        <p:sp>
          <p:nvSpPr>
            <p:cNvPr id="23" name="文本框 26">
              <a:hlinkClick r:id="rId6"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email"/>
          <a:stretch>
            <a:fillRect/>
          </a:stretch>
        </p:blipFill>
        <p:spPr>
          <a:xfrm>
            <a:off x="1763688" y="1059582"/>
            <a:ext cx="5437285" cy="4130864"/>
          </a:xfrm>
          <a:prstGeom prst="rect">
            <a:avLst/>
          </a:prstGeom>
        </p:spPr>
      </p:pic>
      <p:pic>
        <p:nvPicPr>
          <p:cNvPr id="11" name="图片 10"/>
          <p:cNvPicPr>
            <a:picLocks noChangeAspect="1"/>
          </p:cNvPicPr>
          <p:nvPr/>
        </p:nvPicPr>
        <p:blipFill>
          <a:blip r:embed="rId3" cstate="email"/>
          <a:stretch>
            <a:fillRect/>
          </a:stretch>
        </p:blipFill>
        <p:spPr>
          <a:xfrm>
            <a:off x="212193" y="494144"/>
            <a:ext cx="366861" cy="456339"/>
          </a:xfrm>
          <a:prstGeom prst="rect">
            <a:avLst/>
          </a:prstGeom>
        </p:spPr>
      </p:pic>
      <p:sp>
        <p:nvSpPr>
          <p:cNvPr id="12" name="文本框 14"/>
          <p:cNvSpPr txBox="1"/>
          <p:nvPr/>
        </p:nvSpPr>
        <p:spPr>
          <a:xfrm>
            <a:off x="611560" y="425882"/>
            <a:ext cx="1847212" cy="561692"/>
          </a:xfrm>
          <a:prstGeom prst="rect">
            <a:avLst/>
          </a:prstGeom>
          <a:noFill/>
        </p:spPr>
        <p:txBody>
          <a:bodyPr wrap="square" lIns="68580" tIns="34290" rIns="68580" bIns="34290" rtlCol="0">
            <a:spAutoFit/>
          </a:bodyPr>
          <a:lstStyle/>
          <a:p>
            <a:r>
              <a:rPr lang="zh-CN" altLang="en-US" sz="3200" b="1" dirty="0" smtClean="0">
                <a:solidFill>
                  <a:srgbClr val="875000"/>
                </a:solidFill>
                <a:latin typeface="幼圆" panose="02010509060101010101" pitchFamily="49" charset="-122"/>
                <a:ea typeface="幼圆" panose="02010509060101010101" pitchFamily="49" charset="-122"/>
              </a:rPr>
              <a:t>课后作业</a:t>
            </a:r>
            <a:endParaRPr lang="zh-CN" altLang="en-US" sz="3200" b="1" dirty="0">
              <a:solidFill>
                <a:srgbClr val="875000"/>
              </a:solidFill>
              <a:latin typeface="幼圆" panose="02010509060101010101" pitchFamily="49" charset="-122"/>
              <a:ea typeface="幼圆" panose="02010509060101010101" pitchFamily="49" charset="-122"/>
            </a:endParaRPr>
          </a:p>
        </p:txBody>
      </p:sp>
      <p:sp>
        <p:nvSpPr>
          <p:cNvPr id="13" name="矩形 4"/>
          <p:cNvSpPr>
            <a:spLocks noChangeArrowheads="1"/>
          </p:cNvSpPr>
          <p:nvPr/>
        </p:nvSpPr>
        <p:spPr bwMode="auto">
          <a:xfrm>
            <a:off x="3563888" y="1779662"/>
            <a:ext cx="1944216"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a:lnSpc>
                <a:spcPct val="150000"/>
              </a:lnSpc>
              <a:spcBef>
                <a:spcPct val="0"/>
              </a:spcBef>
              <a:buFontTx/>
              <a:buNone/>
            </a:pPr>
            <a:r>
              <a:rPr lang="zh-CN" altLang="en-US" sz="3200" b="1" dirty="0" smtClean="0">
                <a:solidFill>
                  <a:schemeClr val="bg1"/>
                </a:solidFill>
                <a:latin typeface="黑体" panose="02010609060101010101" pitchFamily="49" charset="-122"/>
                <a:ea typeface="黑体" panose="02010609060101010101" pitchFamily="49" charset="-122"/>
              </a:rPr>
              <a:t>补充习题：</a:t>
            </a:r>
            <a:endParaRPr lang="en-US" altLang="zh-CN" sz="3200" b="1" dirty="0" smtClean="0">
              <a:solidFill>
                <a:schemeClr val="bg1"/>
              </a:solidFill>
              <a:latin typeface="黑体" panose="02010609060101010101" pitchFamily="49" charset="-122"/>
              <a:ea typeface="黑体" panose="02010609060101010101" pitchFamily="49" charset="-122"/>
            </a:endParaRPr>
          </a:p>
          <a:p>
            <a:pPr>
              <a:lnSpc>
                <a:spcPct val="150000"/>
              </a:lnSpc>
              <a:spcBef>
                <a:spcPct val="0"/>
              </a:spcBef>
              <a:buFontTx/>
              <a:buNone/>
            </a:pPr>
            <a:r>
              <a:rPr lang="zh-CN" altLang="en-US" sz="3200" b="1" dirty="0" smtClean="0">
                <a:solidFill>
                  <a:schemeClr val="bg1"/>
                </a:solidFill>
                <a:latin typeface="黑体" panose="02010609060101010101" pitchFamily="49" charset="-122"/>
                <a:ea typeface="黑体" panose="02010609060101010101" pitchFamily="49" charset="-122"/>
              </a:rPr>
              <a:t>对应练习</a:t>
            </a:r>
          </a:p>
        </p:txBody>
      </p:sp>
      <p:grpSp>
        <p:nvGrpSpPr>
          <p:cNvPr id="14" name="组合 13"/>
          <p:cNvGrpSpPr/>
          <p:nvPr/>
        </p:nvGrpSpPr>
        <p:grpSpPr>
          <a:xfrm>
            <a:off x="7812970" y="4471584"/>
            <a:ext cx="1105042" cy="370719"/>
            <a:chOff x="7643422" y="4681236"/>
            <a:chExt cx="1105042" cy="370719"/>
          </a:xfrm>
        </p:grpSpPr>
        <p:pic>
          <p:nvPicPr>
            <p:cNvPr id="15" name="图片 14">
              <a:hlinkClick r:id="rId4" action="ppaction://hlinksldjump"/>
            </p:cNvPr>
            <p:cNvPicPr>
              <a:picLocks noChangeAspect="1"/>
            </p:cNvPicPr>
            <p:nvPr/>
          </p:nvPicPr>
          <p:blipFill>
            <a:blip r:embed="rId5" cstate="email"/>
            <a:stretch>
              <a:fillRect/>
            </a:stretch>
          </p:blipFill>
          <p:spPr>
            <a:xfrm>
              <a:off x="7643422" y="4713389"/>
              <a:ext cx="1105042" cy="338566"/>
            </a:xfrm>
            <a:prstGeom prst="rect">
              <a:avLst/>
            </a:prstGeom>
          </p:spPr>
        </p:pic>
        <p:sp>
          <p:nvSpPr>
            <p:cNvPr id="16" name="文本框 26">
              <a:hlinkClick r:id="rId6"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jinse\Desktop\课件样例\人物图\45.jpg"/>
          <p:cNvPicPr>
            <a:picLocks noChangeAspect="1" noChangeArrowheads="1"/>
          </p:cNvPicPr>
          <p:nvPr/>
        </p:nvPicPr>
        <p:blipFill rotWithShape="1">
          <a:blip r:embed="rId2" cstate="email"/>
          <a:srcRect l="20121" t="17277" r="31326" b="8395"/>
          <a:stretch>
            <a:fillRect/>
          </a:stretch>
        </p:blipFill>
        <p:spPr bwMode="auto">
          <a:xfrm>
            <a:off x="7113832" y="3448323"/>
            <a:ext cx="867138" cy="1060577"/>
          </a:xfrm>
          <a:prstGeom prst="rect">
            <a:avLst/>
          </a:prstGeom>
          <a:noFill/>
        </p:spPr>
      </p:pic>
      <p:pic>
        <p:nvPicPr>
          <p:cNvPr id="17" name="Picture 4" descr="C:\Users\jinse\Desktop\课件样例\人物图\47.jpg"/>
          <p:cNvPicPr>
            <a:picLocks noChangeAspect="1" noChangeArrowheads="1"/>
          </p:cNvPicPr>
          <p:nvPr/>
        </p:nvPicPr>
        <p:blipFill rotWithShape="1">
          <a:blip r:embed="rId3" cstate="email"/>
          <a:srcRect l="30952" t="15408" r="32073" b="15406"/>
          <a:stretch>
            <a:fillRect/>
          </a:stretch>
        </p:blipFill>
        <p:spPr bwMode="auto">
          <a:xfrm>
            <a:off x="4051865" y="3516313"/>
            <a:ext cx="717214" cy="1072199"/>
          </a:xfrm>
          <a:prstGeom prst="rect">
            <a:avLst/>
          </a:prstGeom>
          <a:noFill/>
        </p:spPr>
      </p:pic>
      <p:pic>
        <p:nvPicPr>
          <p:cNvPr id="16" name="Picture 2" descr="C:\Users\jinse\Desktop\课件样例\人物图\21.jpg"/>
          <p:cNvPicPr>
            <a:picLocks noChangeAspect="1" noChangeArrowheads="1"/>
          </p:cNvPicPr>
          <p:nvPr/>
        </p:nvPicPr>
        <p:blipFill rotWithShape="1">
          <a:blip r:embed="rId4" cstate="email"/>
          <a:srcRect l="29085" t="24289" r="32446" b="14004"/>
          <a:stretch>
            <a:fillRect/>
          </a:stretch>
        </p:blipFill>
        <p:spPr bwMode="auto">
          <a:xfrm>
            <a:off x="1331963" y="3499130"/>
            <a:ext cx="748283" cy="958965"/>
          </a:xfrm>
          <a:prstGeom prst="rect">
            <a:avLst/>
          </a:prstGeom>
          <a:noFill/>
        </p:spPr>
      </p:pic>
      <p:pic>
        <p:nvPicPr>
          <p:cNvPr id="15" name="Picture 13" descr="C:\Users\jinse\Desktop\课件样例\人物图\44.jpg"/>
          <p:cNvPicPr>
            <a:picLocks noChangeAspect="1" noChangeArrowheads="1"/>
          </p:cNvPicPr>
          <p:nvPr/>
        </p:nvPicPr>
        <p:blipFill rotWithShape="1">
          <a:blip r:embed="rId5" cstate="email"/>
          <a:srcRect l="33567" t="18679" r="26844" b="15407"/>
          <a:stretch>
            <a:fillRect/>
          </a:stretch>
        </p:blipFill>
        <p:spPr bwMode="auto">
          <a:xfrm flipH="1">
            <a:off x="2100048" y="1510403"/>
            <a:ext cx="743760" cy="9893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a:spLocks noChangeArrowheads="1"/>
          </p:cNvSpPr>
          <p:nvPr/>
        </p:nvSpPr>
        <p:spPr bwMode="auto">
          <a:xfrm>
            <a:off x="628934" y="987574"/>
            <a:ext cx="8119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在进行比较复杂的计算时，人们通常使用计算器。</a:t>
            </a:r>
            <a:endParaRPr lang="zh-CN" altLang="en-US" sz="2800" b="1" dirty="0">
              <a:latin typeface="楷体" panose="02010609060101010101" pitchFamily="49" charset="-122"/>
              <a:ea typeface="楷体" panose="02010609060101010101" pitchFamily="49" charset="-122"/>
              <a:cs typeface="Arial" panose="020B0604020202020204" pitchFamily="34" charset="0"/>
            </a:endParaRPr>
          </a:p>
        </p:txBody>
      </p:sp>
      <p:sp>
        <p:nvSpPr>
          <p:cNvPr id="29" name="圆角矩形标注 28"/>
          <p:cNvSpPr/>
          <p:nvPr/>
        </p:nvSpPr>
        <p:spPr bwMode="auto">
          <a:xfrm>
            <a:off x="2988469" y="1707654"/>
            <a:ext cx="4084120" cy="503237"/>
          </a:xfrm>
          <a:prstGeom prst="wedgeRoundRectCallout">
            <a:avLst>
              <a:gd name="adj1" fmla="val -55139"/>
              <a:gd name="adj2" fmla="val -16601"/>
              <a:gd name="adj3" fmla="val 16667"/>
            </a:avLst>
          </a:prstGeom>
          <a:noFill/>
          <a:ln>
            <a:solidFill>
              <a:srgbClr val="FFC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latin typeface="楷体" panose="02010609060101010101" pitchFamily="49" charset="-122"/>
                <a:ea typeface="楷体" panose="02010609060101010101" pitchFamily="49" charset="-122"/>
              </a:rPr>
              <a:t>关于计算器，你知道些什么？</a:t>
            </a:r>
          </a:p>
        </p:txBody>
      </p:sp>
      <p:sp>
        <p:nvSpPr>
          <p:cNvPr id="30" name="矩形 29"/>
          <p:cNvSpPr/>
          <p:nvPr/>
        </p:nvSpPr>
        <p:spPr>
          <a:xfrm>
            <a:off x="5724574" y="2571750"/>
            <a:ext cx="2663849" cy="1879600"/>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矩形 30"/>
          <p:cNvSpPr/>
          <p:nvPr/>
        </p:nvSpPr>
        <p:spPr>
          <a:xfrm>
            <a:off x="3349675" y="2571750"/>
            <a:ext cx="2374900" cy="1879600"/>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矩形 31"/>
          <p:cNvSpPr/>
          <p:nvPr/>
        </p:nvSpPr>
        <p:spPr>
          <a:xfrm>
            <a:off x="971600" y="2576513"/>
            <a:ext cx="2378075" cy="1874837"/>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圆角矩形标注 32"/>
          <p:cNvSpPr/>
          <p:nvPr/>
        </p:nvSpPr>
        <p:spPr>
          <a:xfrm>
            <a:off x="5797599" y="2651125"/>
            <a:ext cx="2519363" cy="793750"/>
          </a:xfrm>
          <a:prstGeom prst="wedgeRoundRectCallout">
            <a:avLst>
              <a:gd name="adj1" fmla="val 18350"/>
              <a:gd name="adj2" fmla="val 61045"/>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日常生活中使用</a:t>
            </a:r>
          </a:p>
          <a:p>
            <a:pPr>
              <a:defRPr/>
            </a:pPr>
            <a:r>
              <a:rPr lang="zh-CN" altLang="en-US" sz="2400" b="1" dirty="0">
                <a:solidFill>
                  <a:schemeClr val="tx1"/>
                </a:solidFill>
                <a:latin typeface="楷体" panose="02010609060101010101" pitchFamily="49" charset="-122"/>
                <a:ea typeface="楷体" panose="02010609060101010101" pitchFamily="49" charset="-122"/>
              </a:rPr>
              <a:t>计算器很普遍。</a:t>
            </a:r>
          </a:p>
        </p:txBody>
      </p:sp>
      <p:sp>
        <p:nvSpPr>
          <p:cNvPr id="34" name="圆角矩形标注 33"/>
          <p:cNvSpPr/>
          <p:nvPr/>
        </p:nvSpPr>
        <p:spPr>
          <a:xfrm>
            <a:off x="1331963" y="2649538"/>
            <a:ext cx="1873250" cy="793750"/>
          </a:xfrm>
          <a:prstGeom prst="wedgeRoundRectCallout">
            <a:avLst>
              <a:gd name="adj1" fmla="val -25142"/>
              <a:gd name="adj2" fmla="val 62377"/>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计算器是一种计算工具。</a:t>
            </a:r>
          </a:p>
        </p:txBody>
      </p:sp>
      <p:sp>
        <p:nvSpPr>
          <p:cNvPr id="36" name="圆角矩形标注 35"/>
          <p:cNvSpPr/>
          <p:nvPr/>
        </p:nvSpPr>
        <p:spPr>
          <a:xfrm>
            <a:off x="3421113" y="2651125"/>
            <a:ext cx="2014537" cy="865188"/>
          </a:xfrm>
          <a:prstGeom prst="wedgeRoundRectCallout">
            <a:avLst>
              <a:gd name="adj1" fmla="val 15159"/>
              <a:gd name="adj2" fmla="val 55996"/>
              <a:gd name="adj3" fmla="val 16667"/>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计算器有很多计算功能。</a:t>
            </a:r>
          </a:p>
        </p:txBody>
      </p:sp>
      <p:sp>
        <p:nvSpPr>
          <p:cNvPr id="19" name="文本框 14"/>
          <p:cNvSpPr txBox="1"/>
          <p:nvPr/>
        </p:nvSpPr>
        <p:spPr>
          <a:xfrm>
            <a:off x="611560" y="439395"/>
            <a:ext cx="1847212" cy="561692"/>
          </a:xfrm>
          <a:prstGeom prst="rect">
            <a:avLst/>
          </a:prstGeom>
          <a:noFill/>
        </p:spPr>
        <p:txBody>
          <a:bodyPr wrap="square" lIns="68580" tIns="34290" rIns="68580" bIns="34290" rtlCol="0">
            <a:spAutoFit/>
          </a:bodyPr>
          <a:lstStyle/>
          <a:p>
            <a:r>
              <a:rPr lang="zh-CN" altLang="en-US" sz="3200" b="1" dirty="0" smtClean="0">
                <a:solidFill>
                  <a:srgbClr val="875000"/>
                </a:solidFill>
                <a:latin typeface="幼圆" panose="02010509060101010101" pitchFamily="49" charset="-122"/>
                <a:ea typeface="幼圆" panose="02010509060101010101" pitchFamily="49" charset="-122"/>
              </a:rPr>
              <a:t>情境导</a:t>
            </a:r>
            <a:r>
              <a:rPr lang="zh-CN" altLang="en-US" sz="3200" b="1" dirty="0">
                <a:solidFill>
                  <a:srgbClr val="875000"/>
                </a:solidFill>
                <a:latin typeface="幼圆" panose="02010509060101010101" pitchFamily="49" charset="-122"/>
                <a:ea typeface="幼圆" panose="02010509060101010101" pitchFamily="49" charset="-122"/>
              </a:rPr>
              <a:t>入</a:t>
            </a:r>
          </a:p>
        </p:txBody>
      </p:sp>
      <p:pic>
        <p:nvPicPr>
          <p:cNvPr id="20" name="图片 19"/>
          <p:cNvPicPr>
            <a:picLocks noChangeAspect="1"/>
          </p:cNvPicPr>
          <p:nvPr/>
        </p:nvPicPr>
        <p:blipFill>
          <a:blip r:embed="rId6" cstate="email"/>
          <a:stretch>
            <a:fillRect/>
          </a:stretch>
        </p:blipFill>
        <p:spPr>
          <a:xfrm>
            <a:off x="192082" y="492072"/>
            <a:ext cx="366860" cy="456339"/>
          </a:xfrm>
          <a:prstGeom prst="rect">
            <a:avLst/>
          </a:prstGeom>
        </p:spPr>
      </p:pic>
      <p:grpSp>
        <p:nvGrpSpPr>
          <p:cNvPr id="21" name="组合 20"/>
          <p:cNvGrpSpPr/>
          <p:nvPr/>
        </p:nvGrpSpPr>
        <p:grpSpPr>
          <a:xfrm>
            <a:off x="7812970" y="4471584"/>
            <a:ext cx="1105042" cy="370719"/>
            <a:chOff x="7643422" y="4681236"/>
            <a:chExt cx="1105042" cy="370719"/>
          </a:xfrm>
        </p:grpSpPr>
        <p:pic>
          <p:nvPicPr>
            <p:cNvPr id="22" name="图片 21">
              <a:hlinkClick r:id="rId7" action="ppaction://hlinksldjump"/>
            </p:cNvPr>
            <p:cNvPicPr>
              <a:picLocks noChangeAspect="1"/>
            </p:cNvPicPr>
            <p:nvPr/>
          </p:nvPicPr>
          <p:blipFill>
            <a:blip r:embed="rId8" cstate="email"/>
            <a:stretch>
              <a:fillRect/>
            </a:stretch>
          </p:blipFill>
          <p:spPr>
            <a:xfrm>
              <a:off x="7643422" y="4713389"/>
              <a:ext cx="1105042" cy="338566"/>
            </a:xfrm>
            <a:prstGeom prst="rect">
              <a:avLst/>
            </a:prstGeom>
          </p:spPr>
        </p:pic>
        <p:sp>
          <p:nvSpPr>
            <p:cNvPr id="23" name="文本框 26">
              <a:hlinkClick r:id="rId9"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31" grpId="0" animBg="1"/>
      <p:bldP spid="32" grpId="0" animBg="1"/>
      <p:bldP spid="33" grpId="0" animBg="1"/>
      <p:bldP spid="3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3" descr="C:\Users\jinse\Desktop\课件样例\人物图\44.jpg"/>
          <p:cNvPicPr>
            <a:picLocks noChangeAspect="1" noChangeArrowheads="1"/>
          </p:cNvPicPr>
          <p:nvPr/>
        </p:nvPicPr>
        <p:blipFill rotWithShape="1">
          <a:blip r:embed="rId3" cstate="email"/>
          <a:srcRect l="33567" t="18679" r="26844" b="15407"/>
          <a:stretch>
            <a:fillRect/>
          </a:stretch>
        </p:blipFill>
        <p:spPr bwMode="auto">
          <a:xfrm>
            <a:off x="827584" y="2908990"/>
            <a:ext cx="1073058" cy="14273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045733" y="1389063"/>
            <a:ext cx="356235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13"/>
          <p:cNvSpPr>
            <a:spLocks noChangeArrowheads="1"/>
          </p:cNvSpPr>
          <p:nvPr/>
        </p:nvSpPr>
        <p:spPr bwMode="auto">
          <a:xfrm>
            <a:off x="2339751" y="339502"/>
            <a:ext cx="62646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latin typeface="楷体" panose="02010609060101010101" pitchFamily="49" charset="-122"/>
                <a:ea typeface="楷体" panose="02010609060101010101" pitchFamily="49" charset="-122"/>
              </a:rPr>
              <a:t>你认识计算器上常用的按键吗？先认一认</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再和同学说一说。</a:t>
            </a:r>
          </a:p>
        </p:txBody>
      </p:sp>
      <p:sp>
        <p:nvSpPr>
          <p:cNvPr id="34" name="圆角矩形标注 33"/>
          <p:cNvSpPr/>
          <p:nvPr/>
        </p:nvSpPr>
        <p:spPr>
          <a:xfrm>
            <a:off x="337761" y="1867874"/>
            <a:ext cx="2735263" cy="793750"/>
          </a:xfrm>
          <a:prstGeom prst="wedgeRoundRectCallout">
            <a:avLst>
              <a:gd name="adj1" fmla="val -19280"/>
              <a:gd name="adj2" fmla="val 84830"/>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你能在自己的计算器上找到这些键吗？</a:t>
            </a:r>
          </a:p>
        </p:txBody>
      </p:sp>
      <p:sp>
        <p:nvSpPr>
          <p:cNvPr id="35" name="矩形 34"/>
          <p:cNvSpPr/>
          <p:nvPr/>
        </p:nvSpPr>
        <p:spPr>
          <a:xfrm>
            <a:off x="4406096" y="1533525"/>
            <a:ext cx="2808287" cy="79216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楷体" panose="02010609060101010101" pitchFamily="49" charset="-122"/>
              <a:ea typeface="楷体" panose="02010609060101010101" pitchFamily="49" charset="-122"/>
            </a:endParaRPr>
          </a:p>
        </p:txBody>
      </p:sp>
      <p:sp>
        <p:nvSpPr>
          <p:cNvPr id="36" name="矩形 35"/>
          <p:cNvSpPr/>
          <p:nvPr/>
        </p:nvSpPr>
        <p:spPr>
          <a:xfrm>
            <a:off x="4406096" y="2901950"/>
            <a:ext cx="1655762" cy="1512888"/>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楷体" panose="02010609060101010101" pitchFamily="49" charset="-122"/>
              <a:ea typeface="楷体" panose="02010609060101010101" pitchFamily="49" charset="-122"/>
            </a:endParaRPr>
          </a:p>
        </p:txBody>
      </p:sp>
      <p:sp>
        <p:nvSpPr>
          <p:cNvPr id="37" name="矩形 36"/>
          <p:cNvSpPr/>
          <p:nvPr/>
        </p:nvSpPr>
        <p:spPr>
          <a:xfrm>
            <a:off x="6117421" y="2901950"/>
            <a:ext cx="593725" cy="1512888"/>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楷体" panose="02010609060101010101" pitchFamily="49" charset="-122"/>
              <a:ea typeface="楷体" panose="02010609060101010101" pitchFamily="49" charset="-122"/>
            </a:endParaRPr>
          </a:p>
        </p:txBody>
      </p:sp>
      <p:sp>
        <p:nvSpPr>
          <p:cNvPr id="38" name="圆角矩形标注 37"/>
          <p:cNvSpPr/>
          <p:nvPr/>
        </p:nvSpPr>
        <p:spPr bwMode="auto">
          <a:xfrm>
            <a:off x="3182133" y="1677988"/>
            <a:ext cx="1079500" cy="360362"/>
          </a:xfrm>
          <a:prstGeom prst="wedgeRoundRectCallout">
            <a:avLst>
              <a:gd name="adj1" fmla="val 61908"/>
              <a:gd name="adj2" fmla="val 19273"/>
              <a:gd name="adj3" fmla="val 16667"/>
            </a:avLst>
          </a:prstGeom>
          <a:solidFill>
            <a:srgbClr val="FFFF99"/>
          </a:solidFill>
          <a:ln>
            <a:solidFill>
              <a:srgbClr val="FFC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200" b="1" dirty="0">
                <a:solidFill>
                  <a:schemeClr val="tx1"/>
                </a:solidFill>
                <a:latin typeface="楷体" panose="02010609060101010101" pitchFamily="49" charset="-122"/>
                <a:ea typeface="楷体" panose="02010609060101010101" pitchFamily="49" charset="-122"/>
              </a:rPr>
              <a:t>显示屏</a:t>
            </a:r>
          </a:p>
        </p:txBody>
      </p:sp>
      <p:sp>
        <p:nvSpPr>
          <p:cNvPr id="39" name="圆角矩形标注 38"/>
          <p:cNvSpPr/>
          <p:nvPr/>
        </p:nvSpPr>
        <p:spPr>
          <a:xfrm>
            <a:off x="7287408" y="2189163"/>
            <a:ext cx="1079500" cy="382587"/>
          </a:xfrm>
          <a:prstGeom prst="wedgeRoundRectCallout">
            <a:avLst>
              <a:gd name="adj1" fmla="val -61424"/>
              <a:gd name="adj2" fmla="val 11152"/>
              <a:gd name="adj3"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200" b="1" dirty="0">
                <a:solidFill>
                  <a:schemeClr val="tx1"/>
                </a:solidFill>
                <a:latin typeface="楷体" panose="02010609060101010101" pitchFamily="49" charset="-122"/>
                <a:ea typeface="楷体" panose="02010609060101010101" pitchFamily="49" charset="-122"/>
              </a:rPr>
              <a:t> 开机键</a:t>
            </a:r>
          </a:p>
        </p:txBody>
      </p:sp>
      <p:sp>
        <p:nvSpPr>
          <p:cNvPr id="40" name="圆角矩形标注 39"/>
          <p:cNvSpPr/>
          <p:nvPr/>
        </p:nvSpPr>
        <p:spPr>
          <a:xfrm>
            <a:off x="7164288" y="3478213"/>
            <a:ext cx="1944688" cy="454025"/>
          </a:xfrm>
          <a:prstGeom prst="wedgeRoundRectCallout">
            <a:avLst>
              <a:gd name="adj1" fmla="val -82824"/>
              <a:gd name="adj2" fmla="val -73333"/>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schemeClr val="tx1"/>
                </a:solidFill>
                <a:latin typeface="楷体" panose="02010609060101010101" pitchFamily="49" charset="-122"/>
                <a:ea typeface="楷体" panose="02010609060101010101" pitchFamily="49" charset="-122"/>
              </a:rPr>
              <a:t>运算符号键区</a:t>
            </a:r>
          </a:p>
        </p:txBody>
      </p:sp>
      <p:sp>
        <p:nvSpPr>
          <p:cNvPr id="41" name="圆角矩形标注 40"/>
          <p:cNvSpPr/>
          <p:nvPr/>
        </p:nvSpPr>
        <p:spPr>
          <a:xfrm>
            <a:off x="2966233" y="3622675"/>
            <a:ext cx="1223963" cy="433388"/>
          </a:xfrm>
          <a:prstGeom prst="wedgeRoundRectCallout">
            <a:avLst>
              <a:gd name="adj1" fmla="val 62005"/>
              <a:gd name="adj2" fmla="val 19350"/>
              <a:gd name="adj3" fmla="val 16667"/>
            </a:avLst>
          </a:prstGeom>
          <a:solidFill>
            <a:schemeClr val="accent2">
              <a:lumMod val="20000"/>
              <a:lumOff val="80000"/>
            </a:scheme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200" b="1" dirty="0">
                <a:solidFill>
                  <a:schemeClr val="tx1"/>
                </a:solidFill>
                <a:latin typeface="楷体" panose="02010609060101010101" pitchFamily="49" charset="-122"/>
                <a:ea typeface="楷体" panose="02010609060101010101" pitchFamily="49" charset="-122"/>
              </a:rPr>
              <a:t>数字键区</a:t>
            </a:r>
          </a:p>
        </p:txBody>
      </p:sp>
      <p:sp>
        <p:nvSpPr>
          <p:cNvPr id="42" name="圆角矩形标注 41"/>
          <p:cNvSpPr/>
          <p:nvPr/>
        </p:nvSpPr>
        <p:spPr bwMode="auto">
          <a:xfrm>
            <a:off x="7358846" y="2614613"/>
            <a:ext cx="1079500" cy="358775"/>
          </a:xfrm>
          <a:prstGeom prst="wedgeRoundRectCallout">
            <a:avLst>
              <a:gd name="adj1" fmla="val -59114"/>
              <a:gd name="adj2" fmla="val 1117"/>
              <a:gd name="adj3" fmla="val 16667"/>
            </a:avLst>
          </a:prstGeom>
          <a:solidFill>
            <a:srgbClr val="FFFF99"/>
          </a:solidFill>
          <a:ln>
            <a:solidFill>
              <a:srgbClr val="FFC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200" b="1" dirty="0">
                <a:solidFill>
                  <a:schemeClr val="tx1"/>
                </a:solidFill>
                <a:latin typeface="楷体" panose="02010609060101010101" pitchFamily="49" charset="-122"/>
                <a:ea typeface="楷体" panose="02010609060101010101" pitchFamily="49" charset="-122"/>
              </a:rPr>
              <a:t>关机键</a:t>
            </a:r>
          </a:p>
        </p:txBody>
      </p:sp>
      <p:sp>
        <p:nvSpPr>
          <p:cNvPr id="43" name="圆角矩形标注 42"/>
          <p:cNvSpPr/>
          <p:nvPr/>
        </p:nvSpPr>
        <p:spPr>
          <a:xfrm>
            <a:off x="7358846" y="3046413"/>
            <a:ext cx="936625" cy="360362"/>
          </a:xfrm>
          <a:prstGeom prst="wedgeRoundRectCallout">
            <a:avLst>
              <a:gd name="adj1" fmla="val -74941"/>
              <a:gd name="adj2" fmla="val -38342"/>
              <a:gd name="adj3" fmla="val 16667"/>
            </a:avLst>
          </a:prstGeom>
          <a:solidFill>
            <a:schemeClr val="accent2">
              <a:lumMod val="20000"/>
              <a:lumOff val="80000"/>
            </a:scheme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200" b="1" dirty="0">
                <a:solidFill>
                  <a:schemeClr val="tx1"/>
                </a:solidFill>
                <a:latin typeface="楷体" panose="02010609060101010101" pitchFamily="49" charset="-122"/>
                <a:ea typeface="楷体" panose="02010609060101010101" pitchFamily="49" charset="-122"/>
              </a:rPr>
              <a:t>消除键</a:t>
            </a:r>
          </a:p>
        </p:txBody>
      </p:sp>
      <p:sp>
        <p:nvSpPr>
          <p:cNvPr id="44" name="圆角矩形标注 43"/>
          <p:cNvSpPr/>
          <p:nvPr/>
        </p:nvSpPr>
        <p:spPr>
          <a:xfrm>
            <a:off x="7358846" y="4083918"/>
            <a:ext cx="936625" cy="360362"/>
          </a:xfrm>
          <a:prstGeom prst="wedgeRoundRectCallout">
            <a:avLst>
              <a:gd name="adj1" fmla="val -74941"/>
              <a:gd name="adj2" fmla="val -38342"/>
              <a:gd name="adj3" fmla="val 16667"/>
            </a:avLst>
          </a:prstGeom>
          <a:solidFill>
            <a:schemeClr val="accent2">
              <a:lumMod val="20000"/>
              <a:lumOff val="80000"/>
            </a:scheme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200" b="1" dirty="0">
                <a:solidFill>
                  <a:schemeClr val="tx1"/>
                </a:solidFill>
                <a:latin typeface="楷体" panose="02010609060101010101" pitchFamily="49" charset="-122"/>
                <a:ea typeface="楷体" panose="02010609060101010101" pitchFamily="49" charset="-122"/>
              </a:rPr>
              <a:t>等于键</a:t>
            </a:r>
          </a:p>
        </p:txBody>
      </p:sp>
      <p:pic>
        <p:nvPicPr>
          <p:cNvPr id="22" name="图片 21"/>
          <p:cNvPicPr>
            <a:picLocks noChangeAspect="1"/>
          </p:cNvPicPr>
          <p:nvPr/>
        </p:nvPicPr>
        <p:blipFill>
          <a:blip r:embed="rId5" cstate="email"/>
          <a:stretch>
            <a:fillRect/>
          </a:stretch>
        </p:blipFill>
        <p:spPr>
          <a:xfrm>
            <a:off x="192083" y="479078"/>
            <a:ext cx="366860" cy="456339"/>
          </a:xfrm>
          <a:prstGeom prst="rect">
            <a:avLst/>
          </a:prstGeom>
        </p:spPr>
      </p:pic>
      <p:sp>
        <p:nvSpPr>
          <p:cNvPr id="23" name="文本框 14"/>
          <p:cNvSpPr txBox="1"/>
          <p:nvPr/>
        </p:nvSpPr>
        <p:spPr>
          <a:xfrm>
            <a:off x="611560" y="439395"/>
            <a:ext cx="1847212" cy="561692"/>
          </a:xfrm>
          <a:prstGeom prst="rect">
            <a:avLst/>
          </a:prstGeom>
          <a:noFill/>
        </p:spPr>
        <p:txBody>
          <a:bodyPr wrap="square" lIns="68580" tIns="34290" rIns="68580" bIns="34290" rtlCol="0">
            <a:spAutoFit/>
          </a:bodyPr>
          <a:lstStyle/>
          <a:p>
            <a:r>
              <a:rPr lang="zh-CN" altLang="en-US" sz="3200" b="1" dirty="0" smtClean="0">
                <a:solidFill>
                  <a:srgbClr val="875000"/>
                </a:solidFill>
                <a:latin typeface="幼圆" panose="02010509060101010101" pitchFamily="49" charset="-122"/>
                <a:ea typeface="幼圆" panose="02010509060101010101" pitchFamily="49" charset="-122"/>
              </a:rPr>
              <a:t>探究新知</a:t>
            </a:r>
            <a:endParaRPr lang="zh-CN" altLang="en-US" sz="3200" b="1" dirty="0">
              <a:solidFill>
                <a:srgbClr val="875000"/>
              </a:solidFill>
              <a:latin typeface="幼圆" panose="02010509060101010101" pitchFamily="49" charset="-122"/>
              <a:ea typeface="幼圆" panose="02010509060101010101" pitchFamily="49" charset="-122"/>
            </a:endParaRPr>
          </a:p>
        </p:txBody>
      </p:sp>
      <p:grpSp>
        <p:nvGrpSpPr>
          <p:cNvPr id="24" name="组合 23"/>
          <p:cNvGrpSpPr/>
          <p:nvPr/>
        </p:nvGrpSpPr>
        <p:grpSpPr>
          <a:xfrm>
            <a:off x="7812970" y="4471584"/>
            <a:ext cx="1105042" cy="370719"/>
            <a:chOff x="7643422" y="4681236"/>
            <a:chExt cx="1105042" cy="370719"/>
          </a:xfrm>
        </p:grpSpPr>
        <p:pic>
          <p:nvPicPr>
            <p:cNvPr id="25" name="图片 24">
              <a:hlinkClick r:id="rId6" action="ppaction://hlinksldjump"/>
            </p:cNvPr>
            <p:cNvPicPr>
              <a:picLocks noChangeAspect="1"/>
            </p:cNvPicPr>
            <p:nvPr/>
          </p:nvPicPr>
          <p:blipFill>
            <a:blip r:embed="rId7" cstate="email"/>
            <a:stretch>
              <a:fillRect/>
            </a:stretch>
          </p:blipFill>
          <p:spPr>
            <a:xfrm>
              <a:off x="7643422" y="4713389"/>
              <a:ext cx="1105042" cy="338566"/>
            </a:xfrm>
            <a:prstGeom prst="rect">
              <a:avLst/>
            </a:prstGeom>
          </p:spPr>
        </p:pic>
        <p:sp>
          <p:nvSpPr>
            <p:cNvPr id="26" name="文本框 26">
              <a:hlinkClick r:id="rId8"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right)">
                                      <p:cBhvr>
                                        <p:cTn id="17" dur="500"/>
                                        <p:tgtEl>
                                          <p:spTgt spid="3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1"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Users\jinse\Desktop\课件样例\人物图\44.jpg"/>
          <p:cNvPicPr>
            <a:picLocks noChangeAspect="1" noChangeArrowheads="1"/>
          </p:cNvPicPr>
          <p:nvPr/>
        </p:nvPicPr>
        <p:blipFill rotWithShape="1">
          <a:blip r:embed="rId3" cstate="email"/>
          <a:srcRect l="33567" t="18679" r="26844" b="15407"/>
          <a:stretch>
            <a:fillRect/>
          </a:stretch>
        </p:blipFill>
        <p:spPr bwMode="auto">
          <a:xfrm>
            <a:off x="6804248" y="1504510"/>
            <a:ext cx="1266210" cy="1684297"/>
          </a:xfrm>
          <a:prstGeom prst="rect">
            <a:avLst/>
          </a:prstGeom>
          <a:noFill/>
        </p:spPr>
      </p:pic>
      <p:sp>
        <p:nvSpPr>
          <p:cNvPr id="29" name="TextBox 28"/>
          <p:cNvSpPr txBox="1">
            <a:spLocks noChangeArrowheads="1"/>
          </p:cNvSpPr>
          <p:nvPr/>
        </p:nvSpPr>
        <p:spPr bwMode="auto">
          <a:xfrm>
            <a:off x="421412" y="699542"/>
            <a:ext cx="5014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用计算器计算</a:t>
            </a:r>
            <a:r>
              <a:rPr lang="en-US" altLang="zh-CN" sz="2800" b="1" dirty="0">
                <a:latin typeface="楷体" panose="02010609060101010101" pitchFamily="49" charset="-122"/>
                <a:ea typeface="楷体" panose="02010609060101010101" pitchFamily="49" charset="-122"/>
                <a:cs typeface="Arial" panose="020B0604020202020204" pitchFamily="34" charset="0"/>
              </a:rPr>
              <a:t>38+27</a:t>
            </a:r>
            <a:r>
              <a:rPr lang="zh-CN" altLang="en-US" sz="2800" b="1" dirty="0">
                <a:latin typeface="楷体" panose="02010609060101010101" pitchFamily="49" charset="-122"/>
                <a:ea typeface="楷体" panose="02010609060101010101" pitchFamily="49" charset="-122"/>
                <a:cs typeface="Arial" panose="020B0604020202020204" pitchFamily="34" charset="0"/>
              </a:rPr>
              <a:t>、</a:t>
            </a:r>
            <a:r>
              <a:rPr lang="en-US" altLang="zh-CN" sz="2800" b="1" dirty="0">
                <a:latin typeface="楷体" panose="02010609060101010101" pitchFamily="49" charset="-122"/>
                <a:ea typeface="楷体" panose="02010609060101010101" pitchFamily="49" charset="-122"/>
                <a:cs typeface="Arial" panose="020B0604020202020204" pitchFamily="34" charset="0"/>
              </a:rPr>
              <a:t>30×18</a:t>
            </a:r>
            <a:r>
              <a:rPr lang="zh-CN" altLang="en-US" sz="2800" b="1" dirty="0">
                <a:latin typeface="楷体" panose="02010609060101010101" pitchFamily="49" charset="-122"/>
                <a:ea typeface="楷体" panose="02010609060101010101" pitchFamily="49" charset="-122"/>
                <a:cs typeface="Arial" panose="020B0604020202020204" pitchFamily="34" charset="0"/>
              </a:rPr>
              <a:t>。</a:t>
            </a:r>
          </a:p>
        </p:txBody>
      </p:sp>
      <p:sp>
        <p:nvSpPr>
          <p:cNvPr id="30" name="矩形 8"/>
          <p:cNvSpPr>
            <a:spLocks noChangeArrowheads="1"/>
          </p:cNvSpPr>
          <p:nvPr/>
        </p:nvSpPr>
        <p:spPr bwMode="auto">
          <a:xfrm>
            <a:off x="755576" y="1626948"/>
            <a:ext cx="228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latin typeface="楷体" panose="02010609060101010101" pitchFamily="49" charset="-122"/>
                <a:ea typeface="楷体" panose="02010609060101010101" pitchFamily="49" charset="-122"/>
                <a:cs typeface="Arial" panose="020B0604020202020204" pitchFamily="34" charset="0"/>
              </a:rPr>
              <a:t>38+27=</a:t>
            </a:r>
          </a:p>
          <a:p>
            <a:endParaRPr lang="en-US" altLang="zh-CN" sz="2800" b="1"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r>
              <a:rPr lang="en-US" altLang="zh-CN" sz="2800" b="1" dirty="0">
                <a:solidFill>
                  <a:srgbClr val="000000"/>
                </a:solidFill>
                <a:latin typeface="楷体" panose="02010609060101010101" pitchFamily="49" charset="-122"/>
                <a:ea typeface="楷体" panose="02010609060101010101" pitchFamily="49" charset="-122"/>
                <a:cs typeface="Arial" panose="020B0604020202020204" pitchFamily="34" charset="0"/>
              </a:rPr>
              <a:t>30×18=</a:t>
            </a:r>
            <a:endParaRPr lang="zh-CN" altLang="en-US" sz="2800" b="1" dirty="0">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sp>
        <p:nvSpPr>
          <p:cNvPr id="31" name="矩形 9"/>
          <p:cNvSpPr>
            <a:spLocks noChangeArrowheads="1"/>
          </p:cNvSpPr>
          <p:nvPr/>
        </p:nvSpPr>
        <p:spPr bwMode="auto">
          <a:xfrm>
            <a:off x="1135532" y="3524010"/>
            <a:ext cx="6676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楷体" panose="02010609060101010101" pitchFamily="49" charset="-122"/>
                <a:ea typeface="楷体" panose="02010609060101010101" pitchFamily="49" charset="-122"/>
              </a:rPr>
              <a:t>用笔算或口算检验计算器算得是否正确。</a:t>
            </a:r>
            <a:endParaRPr lang="zh-CN" altLang="en-US" sz="1600" dirty="0">
              <a:latin typeface="楷体" panose="02010609060101010101" pitchFamily="49" charset="-122"/>
              <a:ea typeface="楷体" panose="02010609060101010101" pitchFamily="49" charset="-122"/>
            </a:endParaRPr>
          </a:p>
        </p:txBody>
      </p:sp>
      <p:sp>
        <p:nvSpPr>
          <p:cNvPr id="33" name="圆角矩形标注 32"/>
          <p:cNvSpPr/>
          <p:nvPr/>
        </p:nvSpPr>
        <p:spPr>
          <a:xfrm>
            <a:off x="3923928" y="2022808"/>
            <a:ext cx="2735386" cy="764965"/>
          </a:xfrm>
          <a:prstGeom prst="wedgeRoundRectCallout">
            <a:avLst>
              <a:gd name="adj1" fmla="val 57152"/>
              <a:gd name="adj2" fmla="val 5702"/>
              <a:gd name="adj3" fmla="val 16667"/>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你是怎样按键计算的？与同学交流</a:t>
            </a:r>
            <a:r>
              <a:rPr lang="zh-CN" altLang="en-US" sz="2200" b="1" dirty="0">
                <a:solidFill>
                  <a:schemeClr val="tx1"/>
                </a:solidFill>
                <a:latin typeface="楷体_GB2312" panose="02010609030101010101" pitchFamily="49" charset="-122"/>
                <a:ea typeface="楷体_GB2312" panose="02010609030101010101" pitchFamily="49" charset="-122"/>
              </a:rPr>
              <a:t>。</a:t>
            </a:r>
          </a:p>
        </p:txBody>
      </p:sp>
      <p:sp>
        <p:nvSpPr>
          <p:cNvPr id="34" name="矩形 33"/>
          <p:cNvSpPr>
            <a:spLocks noChangeArrowheads="1"/>
          </p:cNvSpPr>
          <p:nvPr/>
        </p:nvSpPr>
        <p:spPr bwMode="auto">
          <a:xfrm>
            <a:off x="2051720" y="1618803"/>
            <a:ext cx="228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65</a:t>
            </a:r>
          </a:p>
          <a:p>
            <a:endPar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endParaRPr>
          </a:p>
          <a:p>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540</a:t>
            </a:r>
            <a:endParaRPr lang="zh-CN" altLang="en-US" sz="2800" b="1" dirty="0">
              <a:solidFill>
                <a:srgbClr val="FF0000"/>
              </a:solidFill>
              <a:latin typeface="楷体" panose="02010609060101010101" pitchFamily="49" charset="-122"/>
              <a:ea typeface="楷体" panose="02010609060101010101" pitchFamily="49" charset="-122"/>
              <a:cs typeface="Arial" panose="020B0604020202020204" pitchFamily="34" charset="0"/>
            </a:endParaRPr>
          </a:p>
        </p:txBody>
      </p:sp>
      <p:grpSp>
        <p:nvGrpSpPr>
          <p:cNvPr id="14" name="组合 13"/>
          <p:cNvGrpSpPr/>
          <p:nvPr/>
        </p:nvGrpSpPr>
        <p:grpSpPr>
          <a:xfrm>
            <a:off x="7812970" y="4471584"/>
            <a:ext cx="1105042" cy="370719"/>
            <a:chOff x="7643422" y="4681236"/>
            <a:chExt cx="1105042" cy="370719"/>
          </a:xfrm>
        </p:grpSpPr>
        <p:pic>
          <p:nvPicPr>
            <p:cNvPr id="15" name="图片 14">
              <a:hlinkClick r:id="rId4" action="ppaction://hlinksldjump"/>
            </p:cNvPr>
            <p:cNvPicPr>
              <a:picLocks noChangeAspect="1"/>
            </p:cNvPicPr>
            <p:nvPr/>
          </p:nvPicPr>
          <p:blipFill>
            <a:blip r:embed="rId5" cstate="email"/>
            <a:stretch>
              <a:fillRect/>
            </a:stretch>
          </p:blipFill>
          <p:spPr>
            <a:xfrm>
              <a:off x="7643422" y="4713389"/>
              <a:ext cx="1105042" cy="338566"/>
            </a:xfrm>
            <a:prstGeom prst="rect">
              <a:avLst/>
            </a:prstGeom>
          </p:spPr>
        </p:pic>
        <p:sp>
          <p:nvSpPr>
            <p:cNvPr id="16" name="文本框 26">
              <a:hlinkClick r:id="rId6"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611560" y="646440"/>
            <a:ext cx="28408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04800"/>
            <a:r>
              <a:rPr lang="zh-CN" altLang="zh-CN" sz="2800" b="1" dirty="0">
                <a:solidFill>
                  <a:srgbClr val="000000"/>
                </a:solidFill>
                <a:latin typeface="楷体" panose="02010609060101010101" pitchFamily="49" charset="-122"/>
                <a:ea typeface="楷体" panose="02010609060101010101" pitchFamily="49" charset="-122"/>
              </a:rPr>
              <a:t>①</a:t>
            </a:r>
            <a:r>
              <a:rPr lang="zh-CN" altLang="en-US" sz="2800" b="1" dirty="0">
                <a:solidFill>
                  <a:srgbClr val="000000"/>
                </a:solidFill>
                <a:latin typeface="楷体" panose="02010609060101010101" pitchFamily="49" charset="-122"/>
                <a:ea typeface="楷体" panose="02010609060101010101" pitchFamily="49" charset="-122"/>
              </a:rPr>
              <a:t>计算</a:t>
            </a:r>
            <a:r>
              <a:rPr lang="en-US" altLang="zh-CN" sz="2800" b="1" dirty="0">
                <a:solidFill>
                  <a:srgbClr val="000000"/>
                </a:solidFill>
                <a:latin typeface="楷体" panose="02010609060101010101" pitchFamily="49" charset="-122"/>
                <a:ea typeface="楷体" panose="02010609060101010101" pitchFamily="49" charset="-122"/>
              </a:rPr>
              <a:t>38+27</a:t>
            </a:r>
            <a:r>
              <a:rPr lang="zh-CN" altLang="en-US" sz="2800" b="1" dirty="0" smtClean="0">
                <a:solidFill>
                  <a:srgbClr val="000000"/>
                </a:solidFill>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14" name="Rectangle 8"/>
          <p:cNvSpPr>
            <a:spLocks noChangeArrowheads="1"/>
          </p:cNvSpPr>
          <p:nvPr/>
        </p:nvSpPr>
        <p:spPr bwMode="auto">
          <a:xfrm>
            <a:off x="179512" y="1687694"/>
            <a:ext cx="87810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304800" eaLnBrk="0" hangingPunct="0"/>
            <a:r>
              <a:rPr lang="zh-CN" altLang="en-US" sz="2400" b="1" dirty="0" smtClean="0">
                <a:solidFill>
                  <a:srgbClr val="000000"/>
                </a:solidFill>
                <a:latin typeface="楷体" panose="02010609060101010101" pitchFamily="49" charset="-122"/>
                <a:ea typeface="楷体" panose="02010609060101010101" pitchFamily="49" charset="-122"/>
              </a:rPr>
              <a:t>操作</a:t>
            </a:r>
            <a:r>
              <a:rPr lang="zh-CN" altLang="en-US" sz="2400" b="1" dirty="0">
                <a:solidFill>
                  <a:srgbClr val="000000"/>
                </a:solidFill>
                <a:latin typeface="楷体" panose="02010609060101010101" pitchFamily="49" charset="-122"/>
                <a:ea typeface="楷体" panose="02010609060101010101" pitchFamily="49" charset="-122"/>
              </a:rPr>
              <a:t>过程：</a:t>
            </a:r>
            <a:endParaRPr lang="zh-CN" altLang="en-US" sz="2400" b="1" dirty="0">
              <a:latin typeface="楷体" panose="02010609060101010101" pitchFamily="49" charset="-122"/>
              <a:ea typeface="楷体" panose="02010609060101010101" pitchFamily="49" charset="-122"/>
            </a:endParaRPr>
          </a:p>
          <a:p>
            <a:pPr indent="304800" eaLnBrk="0" hangingPunct="0"/>
            <a:r>
              <a:rPr lang="en-US" altLang="zh-CN" sz="2400" b="1" dirty="0">
                <a:solidFill>
                  <a:srgbClr val="000000"/>
                </a:solidFill>
                <a:latin typeface="楷体" panose="02010609060101010101" pitchFamily="49" charset="-122"/>
                <a:ea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rPr>
              <a:t>输入：</a:t>
            </a:r>
            <a:r>
              <a:rPr lang="en-US" altLang="zh-CN" sz="2400" b="1" dirty="0">
                <a:solidFill>
                  <a:srgbClr val="000000"/>
                </a:solidFill>
                <a:latin typeface="楷体" panose="02010609060101010101" pitchFamily="49" charset="-122"/>
                <a:ea typeface="楷体" panose="02010609060101010101" pitchFamily="49" charset="-122"/>
              </a:rPr>
              <a:t> 38+27=</a:t>
            </a:r>
            <a:r>
              <a:rPr lang="zh-CN" altLang="en-US" sz="2400" b="1" dirty="0">
                <a:solidFill>
                  <a:srgbClr val="000000"/>
                </a:solidFill>
                <a:latin typeface="楷体" panose="02010609060101010101" pitchFamily="49" charset="-122"/>
                <a:ea typeface="楷体" panose="02010609060101010101" pitchFamily="49" charset="-122"/>
              </a:rPr>
              <a:t>   ，</a:t>
            </a:r>
            <a:endParaRPr lang="en-US" altLang="zh-CN" sz="2400" b="1" dirty="0">
              <a:solidFill>
                <a:srgbClr val="000000"/>
              </a:solidFill>
              <a:latin typeface="楷体" panose="02010609060101010101" pitchFamily="49" charset="-122"/>
              <a:ea typeface="楷体" panose="02010609060101010101" pitchFamily="49" charset="-122"/>
            </a:endParaRPr>
          </a:p>
          <a:p>
            <a:pPr indent="304800" eaLnBrk="0" hangingPunct="0"/>
            <a:r>
              <a:rPr lang="zh-CN" altLang="en-US" sz="2400" b="1" dirty="0" smtClean="0">
                <a:solidFill>
                  <a:srgbClr val="000000"/>
                </a:solidFill>
                <a:latin typeface="楷体" panose="02010609060101010101" pitchFamily="49" charset="-122"/>
                <a:ea typeface="楷体" panose="02010609060101010101" pitchFamily="49" charset="-122"/>
              </a:rPr>
              <a:t>  可以</a:t>
            </a:r>
            <a:r>
              <a:rPr lang="zh-CN" altLang="en-US" sz="2400" b="1" dirty="0">
                <a:solidFill>
                  <a:srgbClr val="000000"/>
                </a:solidFill>
                <a:latin typeface="楷体" panose="02010609060101010101" pitchFamily="49" charset="-122"/>
                <a:ea typeface="楷体" panose="02010609060101010101" pitchFamily="49" charset="-122"/>
              </a:rPr>
              <a:t>按照算式的先后顺序，先输入“</a:t>
            </a:r>
            <a:r>
              <a:rPr lang="en-US" altLang="zh-CN" sz="2400" b="1" dirty="0">
                <a:solidFill>
                  <a:srgbClr val="000000"/>
                </a:solidFill>
                <a:latin typeface="楷体" panose="02010609060101010101" pitchFamily="49" charset="-122"/>
                <a:ea typeface="楷体" panose="02010609060101010101" pitchFamily="49" charset="-122"/>
              </a:rPr>
              <a:t>38”</a:t>
            </a:r>
            <a:r>
              <a:rPr lang="zh-CN" altLang="en-US" sz="2400" b="1" dirty="0">
                <a:solidFill>
                  <a:srgbClr val="000000"/>
                </a:solidFill>
                <a:latin typeface="楷体" panose="02010609060101010101" pitchFamily="49" charset="-122"/>
                <a:ea typeface="楷体" panose="02010609060101010101" pitchFamily="49" charset="-122"/>
              </a:rPr>
              <a:t>，然后输入“</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再输入“</a:t>
            </a:r>
            <a:r>
              <a:rPr lang="en-US" altLang="zh-CN" sz="2400" b="1" dirty="0">
                <a:solidFill>
                  <a:srgbClr val="000000"/>
                </a:solidFill>
                <a:latin typeface="楷体" panose="02010609060101010101" pitchFamily="49" charset="-122"/>
                <a:ea typeface="楷体" panose="02010609060101010101" pitchFamily="49" charset="-122"/>
              </a:rPr>
              <a:t>27”</a:t>
            </a:r>
            <a:r>
              <a:rPr lang="zh-CN" altLang="en-US" sz="2400" b="1" dirty="0">
                <a:solidFill>
                  <a:srgbClr val="000000"/>
                </a:solidFill>
                <a:latin typeface="楷体" panose="02010609060101010101" pitchFamily="49" charset="-122"/>
                <a:ea typeface="楷体" panose="02010609060101010101" pitchFamily="49" charset="-122"/>
              </a:rPr>
              <a:t>，最后输入“</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，这时屏幕上呈现“</a:t>
            </a:r>
            <a:r>
              <a:rPr lang="en-US" altLang="zh-CN" sz="2400" b="1" dirty="0">
                <a:solidFill>
                  <a:srgbClr val="000000"/>
                </a:solidFill>
                <a:latin typeface="楷体" panose="02010609060101010101" pitchFamily="49" charset="-122"/>
                <a:ea typeface="楷体" panose="02010609060101010101" pitchFamily="49" charset="-122"/>
              </a:rPr>
              <a:t>65”</a:t>
            </a:r>
            <a:r>
              <a:rPr lang="zh-CN" altLang="en-US" sz="2400" b="1" dirty="0">
                <a:solidFill>
                  <a:srgbClr val="000000"/>
                </a:solidFill>
                <a:latin typeface="楷体" panose="02010609060101010101" pitchFamily="49" charset="-122"/>
                <a:ea typeface="楷体" panose="02010609060101010101" pitchFamily="49" charset="-122"/>
              </a:rPr>
              <a:t>，就是计算结果。</a:t>
            </a:r>
            <a:endParaRPr lang="en-US" altLang="zh-CN" sz="2400" b="1" dirty="0">
              <a:solidFill>
                <a:srgbClr val="000000"/>
              </a:solidFill>
              <a:latin typeface="楷体" panose="02010609060101010101" pitchFamily="49" charset="-122"/>
              <a:ea typeface="楷体" panose="02010609060101010101" pitchFamily="49" charset="-122"/>
            </a:endParaRPr>
          </a:p>
          <a:p>
            <a:pPr indent="304800" eaLnBrk="0" hangingPunct="0"/>
            <a:r>
              <a:rPr lang="zh-CN" altLang="en-US" sz="2400" b="1" dirty="0">
                <a:solidFill>
                  <a:srgbClr val="000000"/>
                </a:solidFill>
                <a:latin typeface="楷体" panose="02010609060101010101" pitchFamily="49" charset="-122"/>
                <a:ea typeface="楷体" panose="02010609060101010101" pitchFamily="49" charset="-122"/>
              </a:rPr>
              <a:t>用笔算或口算检验计算器计算的是否正确。</a:t>
            </a:r>
            <a:endParaRPr lang="zh-CN" altLang="en-US" sz="2400" b="1" dirty="0">
              <a:latin typeface="楷体" panose="02010609060101010101" pitchFamily="49" charset="-122"/>
              <a:ea typeface="楷体" panose="02010609060101010101" pitchFamily="49" charset="-122"/>
            </a:endParaRPr>
          </a:p>
        </p:txBody>
      </p:sp>
      <p:pic>
        <p:nvPicPr>
          <p:cNvPr id="15" name="图片 9" descr="F:\七彩课堂插图板式封面\排版用图标、页眉页脚\标题jpg\读读背背.jpg"/>
          <p:cNvPicPr>
            <a:picLocks noChangeArrowheads="1"/>
          </p:cNvPicPr>
          <p:nvPr/>
        </p:nvPicPr>
        <p:blipFill>
          <a:blip r:embed="rId3" cstate="email"/>
          <a:srcRect/>
          <a:stretch>
            <a:fillRect/>
          </a:stretch>
        </p:blipFill>
        <p:spPr bwMode="auto">
          <a:xfrm>
            <a:off x="6420743" y="483518"/>
            <a:ext cx="24717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7812970" y="4471584"/>
            <a:ext cx="1105042" cy="370719"/>
            <a:chOff x="7643422" y="4681236"/>
            <a:chExt cx="1105042" cy="370719"/>
          </a:xfrm>
        </p:grpSpPr>
        <p:pic>
          <p:nvPicPr>
            <p:cNvPr id="11" name="图片 10">
              <a:hlinkClick r:id="rId4" action="ppaction://hlinksldjump"/>
            </p:cNvPr>
            <p:cNvPicPr>
              <a:picLocks noChangeAspect="1"/>
            </p:cNvPicPr>
            <p:nvPr/>
          </p:nvPicPr>
          <p:blipFill>
            <a:blip r:embed="rId5" cstate="email"/>
            <a:stretch>
              <a:fillRect/>
            </a:stretch>
          </p:blipFill>
          <p:spPr>
            <a:xfrm>
              <a:off x="7643422" y="4713389"/>
              <a:ext cx="1105042" cy="338566"/>
            </a:xfrm>
            <a:prstGeom prst="rect">
              <a:avLst/>
            </a:prstGeom>
          </p:spPr>
        </p:pic>
        <p:sp>
          <p:nvSpPr>
            <p:cNvPr id="12" name="文本框 26">
              <a:hlinkClick r:id="rId6"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9" descr="F:\七彩课堂插图板式封面\排版用图标、页眉页脚\标题jpg\我会找.jpg"/>
          <p:cNvPicPr>
            <a:picLocks noChangeArrowheads="1"/>
          </p:cNvPicPr>
          <p:nvPr/>
        </p:nvPicPr>
        <p:blipFill>
          <a:blip r:embed="rId3" cstate="email"/>
          <a:srcRect/>
          <a:stretch>
            <a:fillRect/>
          </a:stretch>
        </p:blipFill>
        <p:spPr bwMode="auto">
          <a:xfrm>
            <a:off x="5796136" y="457346"/>
            <a:ext cx="30845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323850" y="505629"/>
            <a:ext cx="3379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04800"/>
            <a:r>
              <a:rPr lang="zh-CN" altLang="zh-CN" sz="3200" b="1" dirty="0">
                <a:solidFill>
                  <a:srgbClr val="000000"/>
                </a:solidFill>
                <a:latin typeface="楷体" panose="02010609060101010101" pitchFamily="49" charset="-122"/>
                <a:ea typeface="楷体" panose="02010609060101010101" pitchFamily="49" charset="-122"/>
              </a:rPr>
              <a:t>②</a:t>
            </a:r>
            <a:r>
              <a:rPr lang="zh-CN" altLang="en-US" sz="3200" b="1" dirty="0">
                <a:solidFill>
                  <a:srgbClr val="000000"/>
                </a:solidFill>
                <a:latin typeface="楷体" panose="02010609060101010101" pitchFamily="49" charset="-122"/>
                <a:ea typeface="楷体" panose="02010609060101010101" pitchFamily="49" charset="-122"/>
              </a:rPr>
              <a:t>计算</a:t>
            </a:r>
            <a:r>
              <a:rPr lang="en-US" altLang="zh-CN" sz="3200" b="1" dirty="0">
                <a:solidFill>
                  <a:srgbClr val="000000"/>
                </a:solidFill>
                <a:latin typeface="楷体" panose="02010609060101010101" pitchFamily="49" charset="-122"/>
                <a:ea typeface="楷体" panose="02010609060101010101" pitchFamily="49" charset="-122"/>
              </a:rPr>
              <a:t>30×18</a:t>
            </a:r>
            <a:r>
              <a:rPr lang="zh-CN" altLang="en-US" sz="3200" b="1" dirty="0" smtClean="0">
                <a:solidFill>
                  <a:srgbClr val="000000"/>
                </a:solidFill>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15" name="Rectangle 8"/>
          <p:cNvSpPr>
            <a:spLocks noChangeArrowheads="1"/>
          </p:cNvSpPr>
          <p:nvPr/>
        </p:nvSpPr>
        <p:spPr bwMode="auto">
          <a:xfrm>
            <a:off x="394593" y="1779662"/>
            <a:ext cx="84978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zh-CN" sz="2400" dirty="0">
              <a:solidFill>
                <a:srgbClr val="000000"/>
              </a:solidFill>
              <a:latin typeface="宋体" panose="02010600030101010101" pitchFamily="2" charset="-122"/>
            </a:endParaRPr>
          </a:p>
          <a:p>
            <a:pPr eaLnBrk="0" hangingPunct="0"/>
            <a:r>
              <a:rPr lang="zh-CN" altLang="en-US" sz="2400" b="1" dirty="0">
                <a:solidFill>
                  <a:srgbClr val="000000"/>
                </a:solidFill>
                <a:latin typeface="楷体" panose="02010609060101010101" pitchFamily="49" charset="-122"/>
                <a:ea typeface="楷体" panose="02010609060101010101" pitchFamily="49" charset="-122"/>
              </a:rPr>
              <a:t>输入：</a:t>
            </a:r>
            <a:r>
              <a:rPr lang="en-US" altLang="zh-CN" sz="2400" b="1" dirty="0">
                <a:solidFill>
                  <a:srgbClr val="000000"/>
                </a:solidFill>
                <a:latin typeface="楷体" panose="02010609060101010101" pitchFamily="49" charset="-122"/>
                <a:ea typeface="楷体" panose="02010609060101010101" pitchFamily="49" charset="-122"/>
              </a:rPr>
              <a:t> 30×18=</a:t>
            </a:r>
            <a:r>
              <a:rPr lang="zh-CN" altLang="en-US" sz="2400" b="1" dirty="0">
                <a:solidFill>
                  <a:srgbClr val="000000"/>
                </a:solidFill>
                <a:latin typeface="楷体" panose="02010609060101010101" pitchFamily="49" charset="-122"/>
                <a:ea typeface="楷体" panose="02010609060101010101" pitchFamily="49" charset="-122"/>
              </a:rPr>
              <a:t>                 </a:t>
            </a:r>
            <a:endParaRPr lang="en-US" altLang="zh-CN" sz="2400" b="1" dirty="0">
              <a:solidFill>
                <a:srgbClr val="000000"/>
              </a:solidFill>
              <a:latin typeface="楷体" panose="02010609060101010101" pitchFamily="49" charset="-122"/>
              <a:ea typeface="楷体" panose="02010609060101010101" pitchFamily="49" charset="-122"/>
            </a:endParaRPr>
          </a:p>
          <a:p>
            <a:pPr eaLnBrk="0" hangingPunct="0"/>
            <a:r>
              <a:rPr lang="zh-CN" altLang="en-US" sz="2400" b="1" dirty="0">
                <a:solidFill>
                  <a:srgbClr val="000000"/>
                </a:solidFill>
                <a:latin typeface="楷体" panose="02010609060101010101" pitchFamily="49" charset="-122"/>
                <a:ea typeface="楷体" panose="02010609060101010101" pitchFamily="49" charset="-122"/>
              </a:rPr>
              <a:t>    可以按照算式的先后顺序，先输入“</a:t>
            </a:r>
            <a:r>
              <a:rPr lang="en-US" altLang="zh-CN" sz="2400" b="1" dirty="0">
                <a:solidFill>
                  <a:srgbClr val="000000"/>
                </a:solidFill>
                <a:latin typeface="楷体" panose="02010609060101010101" pitchFamily="49" charset="-122"/>
                <a:ea typeface="楷体" panose="02010609060101010101" pitchFamily="49" charset="-122"/>
              </a:rPr>
              <a:t>30”</a:t>
            </a:r>
            <a:r>
              <a:rPr lang="zh-CN" altLang="en-US" sz="2400" b="1" dirty="0">
                <a:solidFill>
                  <a:srgbClr val="000000"/>
                </a:solidFill>
                <a:latin typeface="楷体" panose="02010609060101010101" pitchFamily="49" charset="-122"/>
                <a:ea typeface="楷体" panose="02010609060101010101" pitchFamily="49" charset="-122"/>
              </a:rPr>
              <a:t>，然后输入“</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再输入“</a:t>
            </a:r>
            <a:r>
              <a:rPr lang="en-US" altLang="zh-CN" sz="2400" b="1" dirty="0">
                <a:solidFill>
                  <a:srgbClr val="000000"/>
                </a:solidFill>
                <a:latin typeface="楷体" panose="02010609060101010101" pitchFamily="49" charset="-122"/>
                <a:ea typeface="楷体" panose="02010609060101010101" pitchFamily="49" charset="-122"/>
              </a:rPr>
              <a:t>18”</a:t>
            </a:r>
            <a:r>
              <a:rPr lang="zh-CN" altLang="en-US" sz="2400" b="1" dirty="0">
                <a:solidFill>
                  <a:srgbClr val="000000"/>
                </a:solidFill>
                <a:latin typeface="楷体" panose="02010609060101010101" pitchFamily="49" charset="-122"/>
                <a:ea typeface="楷体" panose="02010609060101010101" pitchFamily="49" charset="-122"/>
              </a:rPr>
              <a:t>，最后输入“</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，这时屏幕上呈现“</a:t>
            </a:r>
            <a:r>
              <a:rPr lang="en-US" altLang="zh-CN" sz="2400" b="1" dirty="0">
                <a:solidFill>
                  <a:srgbClr val="000000"/>
                </a:solidFill>
                <a:latin typeface="楷体" panose="02010609060101010101" pitchFamily="49" charset="-122"/>
                <a:ea typeface="楷体" panose="02010609060101010101" pitchFamily="49" charset="-122"/>
              </a:rPr>
              <a:t>540”</a:t>
            </a:r>
            <a:r>
              <a:rPr lang="zh-CN" altLang="en-US" sz="2400" b="1" dirty="0">
                <a:solidFill>
                  <a:srgbClr val="000000"/>
                </a:solidFill>
                <a:latin typeface="楷体" panose="02010609060101010101" pitchFamily="49" charset="-122"/>
                <a:ea typeface="楷体" panose="02010609060101010101" pitchFamily="49" charset="-122"/>
              </a:rPr>
              <a:t>，就是计算结果。</a:t>
            </a:r>
            <a:endParaRPr lang="en-US" altLang="zh-CN" sz="2400" b="1" dirty="0">
              <a:solidFill>
                <a:srgbClr val="000000"/>
              </a:solidFill>
              <a:latin typeface="楷体" panose="02010609060101010101" pitchFamily="49" charset="-122"/>
              <a:ea typeface="楷体" panose="02010609060101010101" pitchFamily="49" charset="-122"/>
            </a:endParaRPr>
          </a:p>
          <a:p>
            <a:pPr eaLnBrk="0" hangingPunct="0"/>
            <a:r>
              <a:rPr lang="zh-CN" altLang="en-US" sz="2400" b="1" dirty="0">
                <a:solidFill>
                  <a:srgbClr val="000000"/>
                </a:solidFill>
                <a:latin typeface="楷体" panose="02010609060101010101" pitchFamily="49" charset="-122"/>
                <a:ea typeface="楷体" panose="02010609060101010101" pitchFamily="49" charset="-122"/>
              </a:rPr>
              <a:t>用笔算或口算检验计算器计算的是否正确</a:t>
            </a:r>
            <a:r>
              <a:rPr lang="zh-CN" altLang="en-US" sz="2400" b="1" dirty="0" smtClean="0">
                <a:solidFill>
                  <a:srgbClr val="000000"/>
                </a:solidFill>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7812970" y="4471584"/>
            <a:ext cx="1105042" cy="370719"/>
            <a:chOff x="7643422" y="4681236"/>
            <a:chExt cx="1105042" cy="370719"/>
          </a:xfrm>
        </p:grpSpPr>
        <p:pic>
          <p:nvPicPr>
            <p:cNvPr id="11" name="图片 10">
              <a:hlinkClick r:id="rId4" action="ppaction://hlinksldjump"/>
            </p:cNvPr>
            <p:cNvPicPr>
              <a:picLocks noChangeAspect="1"/>
            </p:cNvPicPr>
            <p:nvPr/>
          </p:nvPicPr>
          <p:blipFill>
            <a:blip r:embed="rId5" cstate="email"/>
            <a:stretch>
              <a:fillRect/>
            </a:stretch>
          </p:blipFill>
          <p:spPr>
            <a:xfrm>
              <a:off x="7643422" y="4713389"/>
              <a:ext cx="1105042" cy="338566"/>
            </a:xfrm>
            <a:prstGeom prst="rect">
              <a:avLst/>
            </a:prstGeom>
          </p:spPr>
        </p:pic>
        <p:sp>
          <p:nvSpPr>
            <p:cNvPr id="12" name="文本框 26">
              <a:hlinkClick r:id="rId6"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 calcmode="lin" valueType="num">
                                      <p:cBhvr>
                                        <p:cTn id="2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C:\Users\jinse\Desktop\课件样例\人物图\44.jpg"/>
          <p:cNvPicPr>
            <a:picLocks noChangeAspect="1" noChangeArrowheads="1"/>
          </p:cNvPicPr>
          <p:nvPr/>
        </p:nvPicPr>
        <p:blipFill rotWithShape="1">
          <a:blip r:embed="rId3" cstate="email"/>
          <a:srcRect l="33567" t="18679" r="26844" b="15407"/>
          <a:stretch>
            <a:fillRect/>
          </a:stretch>
        </p:blipFill>
        <p:spPr bwMode="auto">
          <a:xfrm>
            <a:off x="6181863" y="582999"/>
            <a:ext cx="1266210" cy="1684297"/>
          </a:xfrm>
          <a:prstGeom prst="rect">
            <a:avLst/>
          </a:prstGeom>
          <a:noFill/>
        </p:spPr>
      </p:pic>
      <p:sp>
        <p:nvSpPr>
          <p:cNvPr id="22" name="TextBox 21"/>
          <p:cNvSpPr txBox="1">
            <a:spLocks noChangeArrowheads="1"/>
          </p:cNvSpPr>
          <p:nvPr/>
        </p:nvSpPr>
        <p:spPr bwMode="auto">
          <a:xfrm>
            <a:off x="323528" y="536362"/>
            <a:ext cx="7272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用计算器计算</a:t>
            </a:r>
            <a:r>
              <a:rPr lang="en-US" altLang="zh-CN" sz="2800" b="1" dirty="0">
                <a:latin typeface="楷体" panose="02010609060101010101" pitchFamily="49" charset="-122"/>
                <a:ea typeface="楷体" panose="02010609060101010101" pitchFamily="49" charset="-122"/>
                <a:cs typeface="Arial" panose="020B0604020202020204" pitchFamily="34" charset="0"/>
              </a:rPr>
              <a:t>40000-165×182</a:t>
            </a:r>
            <a:r>
              <a:rPr lang="zh-CN" altLang="en-US" sz="2800" b="1" dirty="0">
                <a:latin typeface="楷体" panose="02010609060101010101" pitchFamily="49" charset="-122"/>
                <a:ea typeface="楷体" panose="02010609060101010101" pitchFamily="49" charset="-122"/>
                <a:cs typeface="Arial" panose="020B0604020202020204" pitchFamily="34" charset="0"/>
              </a:rPr>
              <a:t>。</a:t>
            </a:r>
          </a:p>
        </p:txBody>
      </p:sp>
      <p:sp>
        <p:nvSpPr>
          <p:cNvPr id="24" name="云形标注 23"/>
          <p:cNvSpPr/>
          <p:nvPr/>
        </p:nvSpPr>
        <p:spPr>
          <a:xfrm>
            <a:off x="2139653" y="1059582"/>
            <a:ext cx="3889375" cy="936625"/>
          </a:xfrm>
          <a:prstGeom prst="cloudCallout">
            <a:avLst>
              <a:gd name="adj1" fmla="val 55910"/>
              <a:gd name="adj2" fmla="val -1948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算式里有乘法和减法，应该先算乘法。</a:t>
            </a:r>
          </a:p>
        </p:txBody>
      </p:sp>
      <p:sp>
        <p:nvSpPr>
          <p:cNvPr id="25" name="矩形 23"/>
          <p:cNvSpPr>
            <a:spLocks noChangeArrowheads="1"/>
          </p:cNvSpPr>
          <p:nvPr/>
        </p:nvSpPr>
        <p:spPr bwMode="auto">
          <a:xfrm>
            <a:off x="611560" y="2149401"/>
            <a:ext cx="3373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000000"/>
                </a:solidFill>
                <a:latin typeface="楷体" panose="02010609060101010101" pitchFamily="49" charset="-122"/>
                <a:ea typeface="楷体" panose="02010609060101010101" pitchFamily="49" charset="-122"/>
                <a:cs typeface="Arial" panose="020B0604020202020204" pitchFamily="34" charset="0"/>
              </a:rPr>
              <a:t>   40000-165×182</a:t>
            </a:r>
          </a:p>
          <a:p>
            <a:r>
              <a:rPr lang="en-US" altLang="zh-CN" sz="2400" b="1" dirty="0">
                <a:solidFill>
                  <a:srgbClr val="000000"/>
                </a:solidFill>
                <a:latin typeface="楷体" panose="02010609060101010101" pitchFamily="49" charset="-122"/>
                <a:ea typeface="楷体" panose="02010609060101010101" pitchFamily="49" charset="-122"/>
                <a:cs typeface="Arial" panose="020B0604020202020204" pitchFamily="34" charset="0"/>
              </a:rPr>
              <a:t>= 40000-</a:t>
            </a:r>
          </a:p>
          <a:p>
            <a:r>
              <a:rPr lang="en-US" altLang="zh-CN" sz="2400" b="1" dirty="0">
                <a:solidFill>
                  <a:srgbClr val="000000"/>
                </a:solidFill>
                <a:latin typeface="楷体" panose="02010609060101010101" pitchFamily="49" charset="-122"/>
                <a:ea typeface="楷体" panose="02010609060101010101" pitchFamily="49" charset="-122"/>
                <a:cs typeface="Arial" panose="020B0604020202020204" pitchFamily="34" charset="0"/>
              </a:rPr>
              <a:t>= </a:t>
            </a:r>
            <a:endParaRPr lang="zh-CN" altLang="en-US" sz="2400" b="1" dirty="0">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cxnSp>
        <p:nvCxnSpPr>
          <p:cNvPr id="26" name="直接连接符 25"/>
          <p:cNvCxnSpPr/>
          <p:nvPr/>
        </p:nvCxnSpPr>
        <p:spPr>
          <a:xfrm flipV="1">
            <a:off x="2122860" y="2898701"/>
            <a:ext cx="797396"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98897" y="3301926"/>
            <a:ext cx="736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圆角矩形标注 28"/>
          <p:cNvSpPr/>
          <p:nvPr/>
        </p:nvSpPr>
        <p:spPr>
          <a:xfrm>
            <a:off x="3364360" y="2701999"/>
            <a:ext cx="4231505" cy="431800"/>
          </a:xfrm>
          <a:prstGeom prst="wedgeRoundRectCallout">
            <a:avLst>
              <a:gd name="adj1" fmla="val 54991"/>
              <a:gd name="adj2" fmla="val 24196"/>
              <a:gd name="adj3" fmla="val 16667"/>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400" b="1" dirty="0">
                <a:solidFill>
                  <a:schemeClr val="tx1"/>
                </a:solidFill>
                <a:latin typeface="楷体" panose="02010609060101010101" pitchFamily="49" charset="-122"/>
                <a:ea typeface="楷体" panose="02010609060101010101" pitchFamily="49" charset="-122"/>
              </a:rPr>
              <a:t>和同学说说你按键计算的步骤。</a:t>
            </a:r>
          </a:p>
        </p:txBody>
      </p:sp>
      <p:sp>
        <p:nvSpPr>
          <p:cNvPr id="31" name="矩形 29"/>
          <p:cNvSpPr>
            <a:spLocks noChangeArrowheads="1"/>
          </p:cNvSpPr>
          <p:nvPr/>
        </p:nvSpPr>
        <p:spPr bwMode="auto">
          <a:xfrm>
            <a:off x="1997447" y="2531988"/>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30030</a:t>
            </a:r>
            <a:endParaRPr lang="zh-CN" altLang="en-US" sz="2400" b="1">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sp>
        <p:nvSpPr>
          <p:cNvPr id="32" name="矩形 30"/>
          <p:cNvSpPr>
            <a:spLocks noChangeArrowheads="1"/>
          </p:cNvSpPr>
          <p:nvPr/>
        </p:nvSpPr>
        <p:spPr bwMode="auto">
          <a:xfrm>
            <a:off x="898897" y="2901876"/>
            <a:ext cx="1296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9970</a:t>
            </a:r>
            <a:endParaRPr lang="zh-CN" altLang="en-US" sz="2400" b="1">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sp>
        <p:nvSpPr>
          <p:cNvPr id="33" name="Rectangle 1"/>
          <p:cNvSpPr>
            <a:spLocks noChangeArrowheads="1"/>
          </p:cNvSpPr>
          <p:nvPr/>
        </p:nvSpPr>
        <p:spPr bwMode="auto">
          <a:xfrm>
            <a:off x="489291" y="350785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04800"/>
            <a:r>
              <a:rPr lang="zh-CN" altLang="en-US" sz="2800" b="1" dirty="0">
                <a:solidFill>
                  <a:srgbClr val="000000"/>
                </a:solidFill>
                <a:latin typeface="楷体" panose="02010609060101010101" pitchFamily="49" charset="-122"/>
                <a:ea typeface="楷体" panose="02010609060101010101" pitchFamily="49" charset="-122"/>
              </a:rPr>
              <a:t>用计算器计算的优点：</a:t>
            </a:r>
            <a:endParaRPr lang="en-US" altLang="zh-CN" sz="2800" b="1" dirty="0">
              <a:solidFill>
                <a:srgbClr val="000000"/>
              </a:solidFill>
              <a:latin typeface="楷体" panose="02010609060101010101" pitchFamily="49" charset="-122"/>
              <a:ea typeface="楷体" panose="02010609060101010101" pitchFamily="49" charset="-122"/>
            </a:endParaRPr>
          </a:p>
          <a:p>
            <a:pPr indent="304800"/>
            <a:r>
              <a:rPr lang="zh-CN" altLang="en-US" sz="2800" b="1" dirty="0" smtClean="0">
                <a:solidFill>
                  <a:srgbClr val="000000"/>
                </a:solidFill>
                <a:latin typeface="楷体" panose="02010609060101010101" pitchFamily="49" charset="-122"/>
                <a:ea typeface="楷体" panose="02010609060101010101" pitchFamily="49" charset="-122"/>
              </a:rPr>
              <a:t>计算</a:t>
            </a:r>
            <a:r>
              <a:rPr lang="zh-CN" altLang="en-US" sz="2800" b="1" dirty="0">
                <a:solidFill>
                  <a:srgbClr val="000000"/>
                </a:solidFill>
                <a:latin typeface="楷体" panose="02010609060101010101" pitchFamily="49" charset="-122"/>
                <a:ea typeface="楷体" panose="02010609060101010101" pitchFamily="49" charset="-122"/>
              </a:rPr>
              <a:t>速度快、计算正确率高</a:t>
            </a:r>
            <a:r>
              <a:rPr lang="zh-CN" altLang="zh-CN" sz="2800" b="1" dirty="0">
                <a:solidFill>
                  <a:srgbClr val="000000"/>
                </a:solidFill>
                <a:latin typeface="楷体" panose="02010609060101010101" pitchFamily="49" charset="-122"/>
                <a:ea typeface="楷体" panose="02010609060101010101" pitchFamily="49" charset="-122"/>
              </a:rPr>
              <a:t>……</a:t>
            </a:r>
            <a:endParaRPr lang="zh-CN" altLang="zh-CN" sz="2800" b="1" dirty="0">
              <a:latin typeface="楷体" panose="02010609060101010101" pitchFamily="49" charset="-122"/>
              <a:ea typeface="楷体" panose="02010609060101010101" pitchFamily="49" charset="-122"/>
            </a:endParaRPr>
          </a:p>
        </p:txBody>
      </p:sp>
      <p:pic>
        <p:nvPicPr>
          <p:cNvPr id="21" name="Picture 2" descr="C:\Users\jinse\Desktop\课件样例\人物图\21.jpg"/>
          <p:cNvPicPr>
            <a:picLocks noChangeAspect="1" noChangeArrowheads="1"/>
          </p:cNvPicPr>
          <p:nvPr/>
        </p:nvPicPr>
        <p:blipFill rotWithShape="1">
          <a:blip r:embed="rId4" cstate="email"/>
          <a:srcRect l="29085" t="24289" r="32446" b="14004"/>
          <a:stretch>
            <a:fillRect/>
          </a:stretch>
        </p:blipFill>
        <p:spPr bwMode="auto">
          <a:xfrm flipH="1">
            <a:off x="7815344" y="2491036"/>
            <a:ext cx="709120" cy="90877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a:off x="7812970" y="4471584"/>
            <a:ext cx="1105042" cy="370719"/>
            <a:chOff x="7643422" y="4681236"/>
            <a:chExt cx="1105042" cy="370719"/>
          </a:xfrm>
        </p:grpSpPr>
        <p:pic>
          <p:nvPicPr>
            <p:cNvPr id="28" name="图片 27">
              <a:hlinkClick r:id="rId5" action="ppaction://hlinksldjump"/>
            </p:cNvPr>
            <p:cNvPicPr>
              <a:picLocks noChangeAspect="1"/>
            </p:cNvPicPr>
            <p:nvPr/>
          </p:nvPicPr>
          <p:blipFill>
            <a:blip r:embed="rId6" cstate="email"/>
            <a:stretch>
              <a:fillRect/>
            </a:stretch>
          </p:blipFill>
          <p:spPr>
            <a:xfrm>
              <a:off x="7643422" y="4713389"/>
              <a:ext cx="1105042" cy="338566"/>
            </a:xfrm>
            <a:prstGeom prst="rect">
              <a:avLst/>
            </a:prstGeom>
          </p:spPr>
        </p:pic>
        <p:sp>
          <p:nvSpPr>
            <p:cNvPr id="34" name="文本框 26">
              <a:hlinkClick r:id="rId7"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blinds(horizontal)">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
                                            <p:txEl>
                                              <p:pRg st="1" end="1"/>
                                            </p:txEl>
                                          </p:spTgt>
                                        </p:tgtEl>
                                        <p:attrNameLst>
                                          <p:attrName>style.visibility</p:attrName>
                                        </p:attrNameLst>
                                      </p:cBhvr>
                                      <p:to>
                                        <p:strVal val="visible"/>
                                      </p:to>
                                    </p:set>
                                    <p:animEffect transition="in" filter="blinds(horizontal)">
                                      <p:cBhvr>
                                        <p:cTn id="24" dur="500"/>
                                        <p:tgtEl>
                                          <p:spTgt spid="25">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blinds(horizontal)">
                                      <p:cBhvr>
                                        <p:cTn id="32" dur="500"/>
                                        <p:tgtEl>
                                          <p:spTgt spid="25">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 calcmode="lin" valueType="num">
                                      <p:cBhvr>
                                        <p:cTn id="5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3">
                                            <p:txEl>
                                              <p:pRg st="1" end="1"/>
                                            </p:txEl>
                                          </p:spTgt>
                                        </p:tgtEl>
                                        <p:attrNameLst>
                                          <p:attrName>style.visibility</p:attrName>
                                        </p:attrNameLst>
                                      </p:cBhvr>
                                      <p:to>
                                        <p:strVal val="visible"/>
                                      </p:to>
                                    </p:set>
                                    <p:anim calcmode="lin" valueType="num">
                                      <p:cBhvr>
                                        <p:cTn id="6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9" grpId="0" animBg="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descr="http://img2.imgtn.bdimg.com/it/u=1049026395,1642732007&amp;fm=26&amp;gp=0.jpg"/>
          <p:cNvSpPr>
            <a:spLocks noChangeAspect="1" noChangeArrowheads="1"/>
          </p:cNvSpPr>
          <p:nvPr/>
        </p:nvSpPr>
        <p:spPr bwMode="auto">
          <a:xfrm>
            <a:off x="24562" y="427914"/>
            <a:ext cx="22863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0" name="文本框 19"/>
          <p:cNvSpPr txBox="1"/>
          <p:nvPr/>
        </p:nvSpPr>
        <p:spPr>
          <a:xfrm>
            <a:off x="433194" y="281539"/>
            <a:ext cx="1104643" cy="346249"/>
          </a:xfrm>
          <a:prstGeom prst="rect">
            <a:avLst/>
          </a:prstGeom>
          <a:noFill/>
        </p:spPr>
        <p:txBody>
          <a:bodyPr wrap="square" lIns="68580" tIns="34290" rIns="68580" bIns="34290"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同步练习</a:t>
            </a:r>
          </a:p>
        </p:txBody>
      </p:sp>
      <p:sp>
        <p:nvSpPr>
          <p:cNvPr id="9" name="TextBox 8"/>
          <p:cNvSpPr txBox="1">
            <a:spLocks noChangeArrowheads="1"/>
          </p:cNvSpPr>
          <p:nvPr/>
        </p:nvSpPr>
        <p:spPr bwMode="auto">
          <a:xfrm>
            <a:off x="722918" y="987574"/>
            <a:ext cx="598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楷体" panose="02010609060101010101" pitchFamily="49" charset="-122"/>
                <a:ea typeface="楷体" panose="02010609060101010101" pitchFamily="49" charset="-122"/>
                <a:cs typeface="Arial" panose="020B0604020202020204" pitchFamily="34" charset="0"/>
              </a:rPr>
              <a:t>1</a:t>
            </a:r>
            <a:r>
              <a:rPr lang="en-US" altLang="zh-CN" sz="3200" b="1" dirty="0" smtClean="0">
                <a:latin typeface="楷体" panose="02010609060101010101" pitchFamily="49" charset="-122"/>
                <a:ea typeface="楷体" panose="02010609060101010101" pitchFamily="49" charset="-122"/>
                <a:cs typeface="Arial" panose="020B0604020202020204" pitchFamily="34" charset="0"/>
              </a:rPr>
              <a:t>.</a:t>
            </a:r>
            <a:endParaRPr lang="zh-CN" altLang="en-US" sz="3200" b="1" dirty="0">
              <a:latin typeface="楷体" panose="02010609060101010101" pitchFamily="49" charset="-122"/>
              <a:ea typeface="楷体" panose="02010609060101010101" pitchFamily="49" charset="-122"/>
              <a:cs typeface="Arial" panose="020B0604020202020204" pitchFamily="34" charset="0"/>
            </a:endParaRPr>
          </a:p>
        </p:txBody>
      </p:sp>
      <p:cxnSp>
        <p:nvCxnSpPr>
          <p:cNvPr id="11" name="直接箭头连接符 10"/>
          <p:cNvCxnSpPr/>
          <p:nvPr/>
        </p:nvCxnSpPr>
        <p:spPr>
          <a:xfrm>
            <a:off x="2122215" y="2236440"/>
            <a:ext cx="9366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058840" y="1966565"/>
            <a:ext cx="936625" cy="431800"/>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13" name="矩形 10"/>
          <p:cNvSpPr>
            <a:spLocks noChangeArrowheads="1"/>
          </p:cNvSpPr>
          <p:nvPr/>
        </p:nvSpPr>
        <p:spPr bwMode="auto">
          <a:xfrm>
            <a:off x="1403077" y="1966565"/>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000000"/>
                </a:solidFill>
                <a:latin typeface="楷体" panose="02010609060101010101" pitchFamily="49" charset="-122"/>
                <a:ea typeface="楷体" panose="02010609060101010101" pitchFamily="49" charset="-122"/>
                <a:cs typeface="Arial" panose="020B0604020202020204" pitchFamily="34" charset="0"/>
              </a:rPr>
              <a:t>180</a:t>
            </a:r>
          </a:p>
        </p:txBody>
      </p:sp>
      <p:sp>
        <p:nvSpPr>
          <p:cNvPr id="14" name="矩形 11"/>
          <p:cNvSpPr>
            <a:spLocks noChangeArrowheads="1"/>
          </p:cNvSpPr>
          <p:nvPr/>
        </p:nvSpPr>
        <p:spPr bwMode="auto">
          <a:xfrm>
            <a:off x="2112690" y="1774477"/>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×75</a:t>
            </a:r>
          </a:p>
        </p:txBody>
      </p:sp>
      <p:cxnSp>
        <p:nvCxnSpPr>
          <p:cNvPr id="15" name="直接箭头连接符 14"/>
          <p:cNvCxnSpPr/>
          <p:nvPr/>
        </p:nvCxnSpPr>
        <p:spPr>
          <a:xfrm>
            <a:off x="4078015" y="2236440"/>
            <a:ext cx="9366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矩形 14"/>
          <p:cNvSpPr>
            <a:spLocks noChangeArrowheads="1"/>
          </p:cNvSpPr>
          <p:nvPr/>
        </p:nvSpPr>
        <p:spPr bwMode="auto">
          <a:xfrm>
            <a:off x="4066902" y="1774477"/>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÷45</a:t>
            </a:r>
          </a:p>
        </p:txBody>
      </p:sp>
      <p:cxnSp>
        <p:nvCxnSpPr>
          <p:cNvPr id="17" name="直接箭头连接符 16"/>
          <p:cNvCxnSpPr/>
          <p:nvPr/>
        </p:nvCxnSpPr>
        <p:spPr>
          <a:xfrm>
            <a:off x="6011590" y="2236440"/>
            <a:ext cx="9366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6000477" y="1774477"/>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×21</a:t>
            </a:r>
          </a:p>
        </p:txBody>
      </p:sp>
      <p:cxnSp>
        <p:nvCxnSpPr>
          <p:cNvPr id="21" name="直接箭头连接符 20"/>
          <p:cNvCxnSpPr/>
          <p:nvPr/>
        </p:nvCxnSpPr>
        <p:spPr>
          <a:xfrm>
            <a:off x="2122215" y="3100040"/>
            <a:ext cx="9366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矩形 20"/>
          <p:cNvSpPr>
            <a:spLocks noChangeArrowheads="1"/>
          </p:cNvSpPr>
          <p:nvPr/>
        </p:nvSpPr>
        <p:spPr bwMode="auto">
          <a:xfrm>
            <a:off x="1331640" y="283016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6405</a:t>
            </a:r>
          </a:p>
        </p:txBody>
      </p:sp>
      <p:sp>
        <p:nvSpPr>
          <p:cNvPr id="23" name="矩形 21"/>
          <p:cNvSpPr>
            <a:spLocks noChangeArrowheads="1"/>
          </p:cNvSpPr>
          <p:nvPr/>
        </p:nvSpPr>
        <p:spPr bwMode="auto">
          <a:xfrm>
            <a:off x="2112690" y="2639665"/>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÷61</a:t>
            </a:r>
          </a:p>
        </p:txBody>
      </p:sp>
      <p:cxnSp>
        <p:nvCxnSpPr>
          <p:cNvPr id="24" name="直接箭头连接符 23"/>
          <p:cNvCxnSpPr/>
          <p:nvPr/>
        </p:nvCxnSpPr>
        <p:spPr>
          <a:xfrm>
            <a:off x="4066902" y="3100040"/>
            <a:ext cx="9366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矩形 25"/>
          <p:cNvSpPr>
            <a:spLocks noChangeArrowheads="1"/>
          </p:cNvSpPr>
          <p:nvPr/>
        </p:nvSpPr>
        <p:spPr bwMode="auto">
          <a:xfrm>
            <a:off x="4055790" y="2639665"/>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×84</a:t>
            </a:r>
          </a:p>
        </p:txBody>
      </p:sp>
      <p:cxnSp>
        <p:nvCxnSpPr>
          <p:cNvPr id="26" name="直接箭头连接符 25"/>
          <p:cNvCxnSpPr/>
          <p:nvPr/>
        </p:nvCxnSpPr>
        <p:spPr>
          <a:xfrm>
            <a:off x="6022702" y="3100040"/>
            <a:ext cx="93503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矩形 28"/>
          <p:cNvSpPr>
            <a:spLocks noChangeArrowheads="1"/>
          </p:cNvSpPr>
          <p:nvPr/>
        </p:nvSpPr>
        <p:spPr bwMode="auto">
          <a:xfrm>
            <a:off x="6011590" y="2639665"/>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÷49</a:t>
            </a:r>
          </a:p>
        </p:txBody>
      </p:sp>
      <p:sp>
        <p:nvSpPr>
          <p:cNvPr id="28" name="矩形 29"/>
          <p:cNvSpPr>
            <a:spLocks noChangeArrowheads="1"/>
          </p:cNvSpPr>
          <p:nvPr/>
        </p:nvSpPr>
        <p:spPr bwMode="auto">
          <a:xfrm>
            <a:off x="2987402" y="1926877"/>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13500</a:t>
            </a:r>
          </a:p>
        </p:txBody>
      </p:sp>
      <p:sp>
        <p:nvSpPr>
          <p:cNvPr id="29" name="矩形 30"/>
          <p:cNvSpPr>
            <a:spLocks noChangeArrowheads="1"/>
          </p:cNvSpPr>
          <p:nvPr/>
        </p:nvSpPr>
        <p:spPr bwMode="auto">
          <a:xfrm>
            <a:off x="3165202" y="2830165"/>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105</a:t>
            </a:r>
          </a:p>
        </p:txBody>
      </p:sp>
      <p:sp>
        <p:nvSpPr>
          <p:cNvPr id="30" name="矩形 29"/>
          <p:cNvSpPr/>
          <p:nvPr/>
        </p:nvSpPr>
        <p:spPr>
          <a:xfrm>
            <a:off x="5003527" y="1966565"/>
            <a:ext cx="936625" cy="431800"/>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31" name="矩形 30"/>
          <p:cNvSpPr/>
          <p:nvPr/>
        </p:nvSpPr>
        <p:spPr>
          <a:xfrm>
            <a:off x="6948215" y="1966565"/>
            <a:ext cx="935037" cy="431800"/>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32" name="矩形 33"/>
          <p:cNvSpPr>
            <a:spLocks noChangeArrowheads="1"/>
          </p:cNvSpPr>
          <p:nvPr/>
        </p:nvSpPr>
        <p:spPr bwMode="auto">
          <a:xfrm>
            <a:off x="5147990" y="1926877"/>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300</a:t>
            </a:r>
          </a:p>
        </p:txBody>
      </p:sp>
      <p:sp>
        <p:nvSpPr>
          <p:cNvPr id="33" name="矩形 34"/>
          <p:cNvSpPr>
            <a:spLocks noChangeArrowheads="1"/>
          </p:cNvSpPr>
          <p:nvPr/>
        </p:nvSpPr>
        <p:spPr bwMode="auto">
          <a:xfrm>
            <a:off x="7008540" y="1926877"/>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6300</a:t>
            </a:r>
          </a:p>
        </p:txBody>
      </p:sp>
      <p:sp>
        <p:nvSpPr>
          <p:cNvPr id="34" name="矩形 33"/>
          <p:cNvSpPr/>
          <p:nvPr/>
        </p:nvSpPr>
        <p:spPr>
          <a:xfrm>
            <a:off x="3058840" y="2830165"/>
            <a:ext cx="936625" cy="433387"/>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35" name="矩形 34"/>
          <p:cNvSpPr/>
          <p:nvPr/>
        </p:nvSpPr>
        <p:spPr>
          <a:xfrm>
            <a:off x="5003527" y="2830165"/>
            <a:ext cx="936625" cy="433387"/>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36" name="矩形 35"/>
          <p:cNvSpPr/>
          <p:nvPr/>
        </p:nvSpPr>
        <p:spPr>
          <a:xfrm>
            <a:off x="6948215" y="2830165"/>
            <a:ext cx="935037" cy="433387"/>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楷体" panose="02010609060101010101" pitchFamily="49" charset="-122"/>
              <a:ea typeface="楷体" panose="02010609060101010101" pitchFamily="49" charset="-122"/>
            </a:endParaRPr>
          </a:p>
        </p:txBody>
      </p:sp>
      <p:sp>
        <p:nvSpPr>
          <p:cNvPr id="37" name="矩形 38"/>
          <p:cNvSpPr>
            <a:spLocks noChangeArrowheads="1"/>
          </p:cNvSpPr>
          <p:nvPr/>
        </p:nvSpPr>
        <p:spPr bwMode="auto">
          <a:xfrm>
            <a:off x="5074965" y="283016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8820</a:t>
            </a:r>
          </a:p>
        </p:txBody>
      </p:sp>
      <p:sp>
        <p:nvSpPr>
          <p:cNvPr id="39" name="矩形 39"/>
          <p:cNvSpPr>
            <a:spLocks noChangeArrowheads="1"/>
          </p:cNvSpPr>
          <p:nvPr/>
        </p:nvSpPr>
        <p:spPr bwMode="auto">
          <a:xfrm>
            <a:off x="7016477" y="2830165"/>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楷体" panose="02010609060101010101" pitchFamily="49" charset="-122"/>
                <a:ea typeface="楷体" panose="02010609060101010101" pitchFamily="49" charset="-122"/>
                <a:cs typeface="Arial" panose="020B0604020202020204" pitchFamily="34" charset="0"/>
              </a:rPr>
              <a:t>180</a:t>
            </a:r>
          </a:p>
        </p:txBody>
      </p:sp>
      <p:pic>
        <p:nvPicPr>
          <p:cNvPr id="44" name="图片 43"/>
          <p:cNvPicPr>
            <a:picLocks noChangeAspect="1"/>
          </p:cNvPicPr>
          <p:nvPr/>
        </p:nvPicPr>
        <p:blipFill>
          <a:blip r:embed="rId2" cstate="email"/>
          <a:stretch>
            <a:fillRect/>
          </a:stretch>
        </p:blipFill>
        <p:spPr>
          <a:xfrm>
            <a:off x="192082" y="492072"/>
            <a:ext cx="366860" cy="456338"/>
          </a:xfrm>
          <a:prstGeom prst="rect">
            <a:avLst/>
          </a:prstGeom>
        </p:spPr>
      </p:pic>
      <p:sp>
        <p:nvSpPr>
          <p:cNvPr id="45" name="文本框 14"/>
          <p:cNvSpPr txBox="1"/>
          <p:nvPr/>
        </p:nvSpPr>
        <p:spPr>
          <a:xfrm>
            <a:off x="611560" y="411510"/>
            <a:ext cx="1847212"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课堂</a:t>
            </a:r>
            <a:r>
              <a:rPr lang="zh-CN" altLang="en-US" sz="3200" b="1" dirty="0" smtClean="0">
                <a:solidFill>
                  <a:srgbClr val="875000"/>
                </a:solidFill>
                <a:latin typeface="幼圆" panose="02010509060101010101" pitchFamily="49" charset="-122"/>
                <a:ea typeface="幼圆" panose="02010509060101010101" pitchFamily="49" charset="-122"/>
              </a:rPr>
              <a:t>练习</a:t>
            </a:r>
            <a:endParaRPr lang="zh-CN" altLang="en-US" sz="3200" b="1" dirty="0">
              <a:solidFill>
                <a:srgbClr val="875000"/>
              </a:solidFill>
              <a:latin typeface="幼圆" panose="02010509060101010101" pitchFamily="49" charset="-122"/>
              <a:ea typeface="幼圆" panose="02010509060101010101" pitchFamily="49" charset="-122"/>
            </a:endParaRPr>
          </a:p>
        </p:txBody>
      </p:sp>
      <p:grpSp>
        <p:nvGrpSpPr>
          <p:cNvPr id="46" name="组合 45"/>
          <p:cNvGrpSpPr/>
          <p:nvPr/>
        </p:nvGrpSpPr>
        <p:grpSpPr>
          <a:xfrm>
            <a:off x="7812970" y="4471584"/>
            <a:ext cx="1105042" cy="370719"/>
            <a:chOff x="7643422" y="4681236"/>
            <a:chExt cx="1105042" cy="370719"/>
          </a:xfrm>
        </p:grpSpPr>
        <p:pic>
          <p:nvPicPr>
            <p:cNvPr id="47" name="图片 46">
              <a:hlinkClick r:id="rId3" action="ppaction://hlinksldjump"/>
            </p:cNvPr>
            <p:cNvPicPr>
              <a:picLocks noChangeAspect="1"/>
            </p:cNvPicPr>
            <p:nvPr/>
          </p:nvPicPr>
          <p:blipFill>
            <a:blip r:embed="rId4" cstate="email"/>
            <a:stretch>
              <a:fillRect/>
            </a:stretch>
          </p:blipFill>
          <p:spPr>
            <a:xfrm>
              <a:off x="7643422" y="4713389"/>
              <a:ext cx="1105042" cy="338566"/>
            </a:xfrm>
            <a:prstGeom prst="rect">
              <a:avLst/>
            </a:prstGeom>
          </p:spPr>
        </p:pic>
        <p:sp>
          <p:nvSpPr>
            <p:cNvPr id="48" name="文本框 26">
              <a:hlinkClick r:id="rId5"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2" grpId="0"/>
      <p:bldP spid="33"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descr="http://img2.imgtn.bdimg.com/it/u=1049026395,1642732007&amp;fm=26&amp;gp=0.jpg"/>
          <p:cNvSpPr>
            <a:spLocks noChangeAspect="1" noChangeArrowheads="1"/>
          </p:cNvSpPr>
          <p:nvPr/>
        </p:nvSpPr>
        <p:spPr bwMode="auto">
          <a:xfrm>
            <a:off x="24562" y="427914"/>
            <a:ext cx="22863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0" name="文本框 19"/>
          <p:cNvSpPr txBox="1"/>
          <p:nvPr/>
        </p:nvSpPr>
        <p:spPr>
          <a:xfrm>
            <a:off x="433194" y="281539"/>
            <a:ext cx="1104643" cy="346249"/>
          </a:xfrm>
          <a:prstGeom prst="rect">
            <a:avLst/>
          </a:prstGeom>
          <a:noFill/>
        </p:spPr>
        <p:txBody>
          <a:bodyPr wrap="square" lIns="68580" tIns="34290" rIns="68580" bIns="34290"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同步练习</a:t>
            </a:r>
          </a:p>
        </p:txBody>
      </p:sp>
      <p:sp>
        <p:nvSpPr>
          <p:cNvPr id="28" name="TextBox 3"/>
          <p:cNvSpPr txBox="1">
            <a:spLocks noChangeArrowheads="1"/>
          </p:cNvSpPr>
          <p:nvPr/>
        </p:nvSpPr>
        <p:spPr bwMode="auto">
          <a:xfrm>
            <a:off x="232569" y="656515"/>
            <a:ext cx="9036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楷体" panose="02010609060101010101" pitchFamily="49" charset="-122"/>
                <a:ea typeface="楷体" panose="02010609060101010101" pitchFamily="49" charset="-122"/>
                <a:cs typeface="Arial" panose="020B0604020202020204" pitchFamily="34" charset="0"/>
              </a:rPr>
              <a:t>2.</a:t>
            </a:r>
            <a:r>
              <a:rPr lang="zh-CN" altLang="en-US" sz="2400" b="1" dirty="0">
                <a:latin typeface="楷体" panose="02010609060101010101" pitchFamily="49" charset="-122"/>
                <a:ea typeface="楷体" panose="02010609060101010101" pitchFamily="49" charset="-122"/>
              </a:rPr>
              <a:t>用计算器计算。</a:t>
            </a:r>
          </a:p>
          <a:p>
            <a:pPr eaLnBrk="1" hangingPunct="1"/>
            <a:endParaRPr lang="en-US" altLang="zh-CN" sz="2400" b="1" dirty="0">
              <a:latin typeface="楷体" panose="02010609060101010101" pitchFamily="49" charset="-122"/>
              <a:ea typeface="楷体" panose="02010609060101010101" pitchFamily="49" charset="-122"/>
              <a:cs typeface="Arial" panose="020B0604020202020204" pitchFamily="34" charset="0"/>
            </a:endParaRPr>
          </a:p>
          <a:p>
            <a:pPr eaLnBrk="1" hangingPunct="1"/>
            <a:r>
              <a:rPr lang="en-US" altLang="zh-CN" sz="2400" b="1" dirty="0">
                <a:latin typeface="楷体" panose="02010609060101010101" pitchFamily="49" charset="-122"/>
                <a:ea typeface="楷体" panose="02010609060101010101" pitchFamily="49" charset="-122"/>
                <a:cs typeface="Arial" panose="020B0604020202020204" pitchFamily="34" charset="0"/>
              </a:rPr>
              <a:t>765+4698 		</a:t>
            </a:r>
            <a:r>
              <a:rPr lang="en-US" altLang="zh-CN" sz="2400" b="1" dirty="0" smtClean="0">
                <a:latin typeface="楷体" panose="02010609060101010101" pitchFamily="49" charset="-122"/>
                <a:ea typeface="楷体" panose="02010609060101010101" pitchFamily="49" charset="-122"/>
                <a:cs typeface="Arial" panose="020B0604020202020204" pitchFamily="34" charset="0"/>
              </a:rPr>
              <a:t> 589×76</a:t>
            </a:r>
            <a:r>
              <a:rPr lang="en-US" altLang="zh-CN" sz="2400" b="1" dirty="0">
                <a:latin typeface="楷体" panose="02010609060101010101" pitchFamily="49" charset="-122"/>
                <a:ea typeface="楷体" panose="02010609060101010101" pitchFamily="49" charset="-122"/>
                <a:cs typeface="Arial" panose="020B0604020202020204" pitchFamily="34" charset="0"/>
              </a:rPr>
              <a:t>		 </a:t>
            </a:r>
            <a:r>
              <a:rPr lang="en-US" altLang="zh-CN" sz="2400" b="1" dirty="0" smtClean="0">
                <a:latin typeface="楷体" panose="02010609060101010101" pitchFamily="49" charset="-122"/>
                <a:ea typeface="楷体" panose="02010609060101010101" pitchFamily="49" charset="-122"/>
                <a:cs typeface="Arial" panose="020B0604020202020204" pitchFamily="34" charset="0"/>
              </a:rPr>
              <a:t>     41600÷128</a:t>
            </a:r>
            <a:endParaRPr lang="en-US" altLang="zh-CN" sz="2400" b="1" dirty="0">
              <a:latin typeface="楷体" panose="02010609060101010101" pitchFamily="49" charset="-122"/>
              <a:ea typeface="楷体" panose="02010609060101010101" pitchFamily="49" charset="-122"/>
              <a:cs typeface="Arial" panose="020B0604020202020204" pitchFamily="34" charset="0"/>
            </a:endParaRPr>
          </a:p>
          <a:p>
            <a:pPr eaLnBrk="1" hangingPunct="1"/>
            <a:endParaRPr lang="en-US" altLang="zh-CN" sz="2400" b="1" dirty="0">
              <a:latin typeface="楷体" panose="02010609060101010101" pitchFamily="49" charset="-122"/>
              <a:ea typeface="楷体" panose="02010609060101010101" pitchFamily="49" charset="-122"/>
              <a:cs typeface="Arial" panose="020B0604020202020204" pitchFamily="34" charset="0"/>
            </a:endParaRPr>
          </a:p>
          <a:p>
            <a:pPr eaLnBrk="1" hangingPunct="1"/>
            <a:endParaRPr lang="en-US" altLang="zh-CN" sz="2400" b="1" dirty="0">
              <a:latin typeface="楷体" panose="02010609060101010101" pitchFamily="49" charset="-122"/>
              <a:ea typeface="楷体" panose="02010609060101010101" pitchFamily="49" charset="-122"/>
              <a:cs typeface="Arial" panose="020B0604020202020204" pitchFamily="34" charset="0"/>
            </a:endParaRPr>
          </a:p>
          <a:p>
            <a:pPr eaLnBrk="1" hangingPunct="1"/>
            <a:r>
              <a:rPr lang="en-US" altLang="zh-CN" sz="2400" b="1" dirty="0">
                <a:latin typeface="楷体" panose="02010609060101010101" pitchFamily="49" charset="-122"/>
                <a:ea typeface="楷体" panose="02010609060101010101" pitchFamily="49" charset="-122"/>
                <a:cs typeface="Arial" panose="020B0604020202020204" pitchFamily="34" charset="0"/>
              </a:rPr>
              <a:t>    193+287×156		   </a:t>
            </a:r>
            <a:r>
              <a:rPr lang="en-US" altLang="zh-CN" sz="2400" b="1" dirty="0" smtClean="0">
                <a:latin typeface="楷体" panose="02010609060101010101" pitchFamily="49" charset="-122"/>
                <a:ea typeface="楷体" panose="02010609060101010101" pitchFamily="49" charset="-122"/>
                <a:cs typeface="Arial" panose="020B0604020202020204" pitchFamily="34" charset="0"/>
              </a:rPr>
              <a:t>  25120</a:t>
            </a:r>
            <a:r>
              <a:rPr lang="en-US" altLang="zh-CN" sz="2400" b="1" dirty="0">
                <a:latin typeface="楷体" panose="02010609060101010101" pitchFamily="49" charset="-122"/>
                <a:ea typeface="楷体" panose="02010609060101010101" pitchFamily="49" charset="-122"/>
                <a:cs typeface="Arial" panose="020B0604020202020204" pitchFamily="34" charset="0"/>
              </a:rPr>
              <a:t>÷</a:t>
            </a:r>
            <a:r>
              <a:rPr lang="zh-CN" altLang="en-US" sz="2400" b="1" dirty="0">
                <a:latin typeface="楷体" panose="02010609060101010101" pitchFamily="49" charset="-122"/>
                <a:ea typeface="楷体" panose="02010609060101010101" pitchFamily="49" charset="-122"/>
                <a:cs typeface="Arial" panose="020B0604020202020204" pitchFamily="34" charset="0"/>
              </a:rPr>
              <a:t>（</a:t>
            </a:r>
            <a:r>
              <a:rPr lang="en-US" altLang="zh-CN" sz="2400" b="1" dirty="0">
                <a:latin typeface="楷体" panose="02010609060101010101" pitchFamily="49" charset="-122"/>
                <a:ea typeface="楷体" panose="02010609060101010101" pitchFamily="49" charset="-122"/>
                <a:cs typeface="Arial" panose="020B0604020202020204" pitchFamily="34" charset="0"/>
              </a:rPr>
              <a:t>449-289</a:t>
            </a:r>
            <a:r>
              <a:rPr lang="zh-CN" altLang="en-US" sz="2400" b="1" dirty="0">
                <a:latin typeface="楷体" panose="02010609060101010101" pitchFamily="49" charset="-122"/>
                <a:ea typeface="楷体" panose="02010609060101010101" pitchFamily="49" charset="-122"/>
                <a:cs typeface="Arial" panose="020B0604020202020204" pitchFamily="34" charset="0"/>
              </a:rPr>
              <a:t>）</a:t>
            </a:r>
            <a:endParaRPr lang="en-US" altLang="zh-CN" sz="2400" b="1" dirty="0">
              <a:latin typeface="楷体" panose="02010609060101010101" pitchFamily="49" charset="-122"/>
              <a:ea typeface="楷体" panose="02010609060101010101" pitchFamily="49" charset="-122"/>
              <a:cs typeface="Arial" panose="020B0604020202020204" pitchFamily="34" charset="0"/>
            </a:endParaRPr>
          </a:p>
        </p:txBody>
      </p:sp>
      <p:sp>
        <p:nvSpPr>
          <p:cNvPr id="29" name="矩形 28"/>
          <p:cNvSpPr>
            <a:spLocks noChangeArrowheads="1"/>
          </p:cNvSpPr>
          <p:nvPr/>
        </p:nvSpPr>
        <p:spPr bwMode="auto">
          <a:xfrm>
            <a:off x="1475656" y="1389707"/>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=5463</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30" name="矩形 29"/>
          <p:cNvSpPr>
            <a:spLocks noChangeArrowheads="1"/>
          </p:cNvSpPr>
          <p:nvPr/>
        </p:nvSpPr>
        <p:spPr bwMode="auto">
          <a:xfrm>
            <a:off x="4248077" y="1419622"/>
            <a:ext cx="1116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=44764</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31" name="矩形 30"/>
          <p:cNvSpPr>
            <a:spLocks noChangeArrowheads="1"/>
          </p:cNvSpPr>
          <p:nvPr/>
        </p:nvSpPr>
        <p:spPr bwMode="auto">
          <a:xfrm>
            <a:off x="7524328" y="1419622"/>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=325</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32" name="矩形 31"/>
          <p:cNvSpPr>
            <a:spLocks noChangeArrowheads="1"/>
          </p:cNvSpPr>
          <p:nvPr/>
        </p:nvSpPr>
        <p:spPr bwMode="auto">
          <a:xfrm>
            <a:off x="711671" y="2931790"/>
            <a:ext cx="17363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=193+44772</a:t>
            </a:r>
          </a:p>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=44965</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33" name="矩形 32"/>
          <p:cNvSpPr>
            <a:spLocks noChangeArrowheads="1"/>
          </p:cNvSpPr>
          <p:nvPr/>
        </p:nvSpPr>
        <p:spPr bwMode="auto">
          <a:xfrm>
            <a:off x="4262709" y="2931790"/>
            <a:ext cx="18934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=25120÷160</a:t>
            </a:r>
          </a:p>
          <a:p>
            <a:r>
              <a:rPr lang="en-US" altLang="zh-CN" sz="2400" b="1" dirty="0">
                <a:solidFill>
                  <a:srgbClr val="FF0000"/>
                </a:solidFill>
                <a:latin typeface="楷体" panose="02010609060101010101" pitchFamily="49" charset="-122"/>
                <a:ea typeface="楷体" panose="02010609060101010101" pitchFamily="49" charset="-122"/>
                <a:cs typeface="Arial" panose="020B0604020202020204" pitchFamily="34" charset="0"/>
              </a:rPr>
              <a:t>=157</a:t>
            </a:r>
            <a:endParaRPr lang="zh-CN" altLang="en-US" dirty="0">
              <a:solidFill>
                <a:srgbClr val="FF0000"/>
              </a:solidFill>
              <a:latin typeface="楷体" panose="02010609060101010101" pitchFamily="49" charset="-122"/>
              <a:ea typeface="楷体" panose="02010609060101010101" pitchFamily="49" charset="-122"/>
            </a:endParaRPr>
          </a:p>
        </p:txBody>
      </p:sp>
      <p:grpSp>
        <p:nvGrpSpPr>
          <p:cNvPr id="15" name="组合 14"/>
          <p:cNvGrpSpPr/>
          <p:nvPr/>
        </p:nvGrpSpPr>
        <p:grpSpPr>
          <a:xfrm>
            <a:off x="7812970" y="4471584"/>
            <a:ext cx="1105042" cy="370719"/>
            <a:chOff x="7643422" y="4681236"/>
            <a:chExt cx="1105042" cy="370719"/>
          </a:xfrm>
        </p:grpSpPr>
        <p:pic>
          <p:nvPicPr>
            <p:cNvPr id="16" name="图片 15">
              <a:hlinkClick r:id="rId3" action="ppaction://hlinksldjump"/>
            </p:cNvPr>
            <p:cNvPicPr>
              <a:picLocks noChangeAspect="1"/>
            </p:cNvPicPr>
            <p:nvPr/>
          </p:nvPicPr>
          <p:blipFill>
            <a:blip r:embed="rId4" cstate="email"/>
            <a:stretch>
              <a:fillRect/>
            </a:stretch>
          </p:blipFill>
          <p:spPr>
            <a:xfrm>
              <a:off x="7643422" y="4713389"/>
              <a:ext cx="1105042" cy="338566"/>
            </a:xfrm>
            <a:prstGeom prst="rect">
              <a:avLst/>
            </a:prstGeom>
          </p:spPr>
        </p:pic>
        <p:sp>
          <p:nvSpPr>
            <p:cNvPr id="17" name="文本框 26">
              <a:hlinkClick r:id="rId5" action="ppaction://hlinksldjump"/>
            </p:cNvPr>
            <p:cNvSpPr txBox="1"/>
            <p:nvPr/>
          </p:nvSpPr>
          <p:spPr>
            <a:xfrm>
              <a:off x="7763282" y="4681236"/>
              <a:ext cx="646331" cy="369332"/>
            </a:xfrm>
            <a:prstGeom prst="rect">
              <a:avLst/>
            </a:prstGeom>
            <a:noFill/>
          </p:spPr>
          <p:txBody>
            <a:bodyPr wrap="none" rtlCol="0">
              <a:spAutoFit/>
            </a:bodyPr>
            <a:lstStyle/>
            <a:p>
              <a:r>
                <a:rPr kumimoji="1" lang="zh-CN" altLang="en-US" sz="1800" dirty="0">
                  <a:latin typeface="黑体" panose="02010609060101010101" pitchFamily="49" charset="-122"/>
                  <a:ea typeface="黑体" panose="02010609060101010101" pitchFamily="49" charset="-122"/>
                </a:rPr>
                <a:t>返回</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全屏显示(16:9)</PresentationFormat>
  <Paragraphs>164</Paragraphs>
  <Slides>14</Slides>
  <Notes>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5" baseType="lpstr">
      <vt:lpstr>Calibri</vt:lpstr>
      <vt:lpstr>华文楷体</vt:lpstr>
      <vt:lpstr>黑体</vt:lpstr>
      <vt:lpstr>楷体</vt:lpstr>
      <vt:lpstr>宋体</vt:lpstr>
      <vt:lpstr>楷体_GB2312</vt:lpstr>
      <vt:lpstr>Arial</vt:lpstr>
      <vt:lpstr>微软雅黑</vt:lpstr>
      <vt:lpstr>幼圆</vt:lpstr>
      <vt:lpstr>WWW.2PPT.COM
</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2017-03-17T02:28:00Z</dcterms:created>
  <dcterms:modified xsi:type="dcterms:W3CDTF">2023-01-16T15:54:40Z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2040560699044BF9B5B297DC961BFA2C</vt:lpwstr>
  </property>
  <property fmtid="{A09F084E-AD41-489F-8076-AA5BE3082BCA}" pid="100">
    <vt:ui4>5</vt:ui4>
  </property>
  <property fmtid="{64440492-4C8B-11D1-8B70-080036B11A03}" pid="11">
    <vt:lpwstr>www.2ppt.com-爱PPT提供资源下载</vt:lpwstr>
  </property>
</Properties>
</file>